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4"/>
    <p:sldMasterId id="2147483791" r:id="rId5"/>
    <p:sldMasterId id="2147483801" r:id="rId6"/>
    <p:sldMasterId id="2147483813" r:id="rId7"/>
    <p:sldMasterId id="2147483825" r:id="rId8"/>
  </p:sldMasterIdLst>
  <p:notesMasterIdLst>
    <p:notesMasterId r:id="rId23"/>
  </p:notesMasterIdLst>
  <p:handoutMasterIdLst>
    <p:handoutMasterId r:id="rId24"/>
  </p:handoutMasterIdLst>
  <p:sldIdLst>
    <p:sldId id="256" r:id="rId9"/>
    <p:sldId id="283" r:id="rId10"/>
    <p:sldId id="264" r:id="rId11"/>
    <p:sldId id="265" r:id="rId12"/>
    <p:sldId id="267" r:id="rId13"/>
    <p:sldId id="268" r:id="rId14"/>
    <p:sldId id="270" r:id="rId15"/>
    <p:sldId id="269" r:id="rId16"/>
    <p:sldId id="279" r:id="rId17"/>
    <p:sldId id="273" r:id="rId18"/>
    <p:sldId id="275" r:id="rId19"/>
    <p:sldId id="284" r:id="rId20"/>
    <p:sldId id="276" r:id="rId21"/>
    <p:sldId id="281" r:id="rId22"/>
  </p:sldIdLst>
  <p:sldSz cx="10688638" cy="7553325"/>
  <p:notesSz cx="6858000" cy="9144000"/>
  <p:defaultTextStyle>
    <a:defPPr>
      <a:defRPr lang="en-US"/>
    </a:defPPr>
    <a:lvl1pPr marL="0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5660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1324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6981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2643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28305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3966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79626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5287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4" userDrawn="1">
          <p15:clr>
            <a:srgbClr val="A4A3A4"/>
          </p15:clr>
        </p15:guide>
        <p15:guide id="2" pos="3366">
          <p15:clr>
            <a:srgbClr val="A4A3A4"/>
          </p15:clr>
        </p15:guide>
        <p15:guide id="3" orient="horz" pos="2187" userDrawn="1">
          <p15:clr>
            <a:srgbClr val="A4A3A4"/>
          </p15:clr>
        </p15:guide>
        <p15:guide id="5" pos="6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8"/>
    <a:srgbClr val="917C93"/>
    <a:srgbClr val="BEBFC1"/>
    <a:srgbClr val="839EC9"/>
    <a:srgbClr val="B2D9F4"/>
    <a:srgbClr val="AF5E90"/>
    <a:srgbClr val="840037"/>
    <a:srgbClr val="AF2349"/>
    <a:srgbClr val="4E7FB3"/>
    <a:srgbClr val="31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278" y="72"/>
      </p:cViewPr>
      <p:guideLst>
        <p:guide orient="horz" pos="4534"/>
        <p:guide pos="3366"/>
        <p:guide orient="horz" pos="2187"/>
        <p:guide pos="6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273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AD886-08B6-496F-844D-B5C52C40D765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B5FE1-F8A8-4071-817A-66B032DC5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1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1D038-C05E-4390-B903-F15EC239069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E2601-95AE-4257-9668-B4375FD1C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4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5660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1324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76981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02643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28305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53966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79626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05287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E2601-95AE-4257-9668-B4375FD1C9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7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eg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 userDrawn="1"/>
        </p:nvGrpSpPr>
        <p:grpSpPr>
          <a:xfrm>
            <a:off x="3204569" y="617719"/>
            <a:ext cx="5447168" cy="6323739"/>
            <a:chOff x="2535069" y="594571"/>
            <a:chExt cx="4850032" cy="5634753"/>
          </a:xfrm>
        </p:grpSpPr>
        <p:sp>
          <p:nvSpPr>
            <p:cNvPr id="9" name="Rectangle 8"/>
            <p:cNvSpPr/>
            <p:nvPr userDrawn="1"/>
          </p:nvSpPr>
          <p:spPr>
            <a:xfrm rot="2595032">
              <a:off x="4442488" y="594571"/>
              <a:ext cx="1050039" cy="56347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329186" y="882812"/>
              <a:ext cx="1055915" cy="1055915"/>
            </a:xfrm>
            <a:prstGeom prst="ellipse">
              <a:avLst/>
            </a:prstGeom>
            <a:solidFill>
              <a:srgbClr val="31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2535069" y="4906882"/>
              <a:ext cx="1055915" cy="10559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627218" y="1782875"/>
            <a:ext cx="58084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27218" y="4649058"/>
            <a:ext cx="58084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33062" y="1873253"/>
            <a:ext cx="5820614" cy="206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45209" y="4003526"/>
            <a:ext cx="5808467" cy="317236"/>
          </a:xfrm>
        </p:spPr>
        <p:txBody>
          <a:bodyPr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Secondary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0" y="4331832"/>
            <a:ext cx="1836690" cy="317236"/>
          </a:xfrm>
        </p:spPr>
        <p:txBody>
          <a:bodyPr anchor="ctr">
            <a:noAutofit/>
          </a:bodyPr>
          <a:lstStyle>
            <a:lvl1pPr algn="r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mmmm</a:t>
            </a:r>
            <a:r>
              <a:rPr lang="en-US" dirty="0" smtClean="0"/>
              <a:t> d, </a:t>
            </a:r>
            <a:r>
              <a:rPr lang="en-US" dirty="0" err="1" smtClean="0"/>
              <a:t>yyyy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27795" r="5170" b="27021"/>
          <a:stretch/>
        </p:blipFill>
        <p:spPr>
          <a:xfrm>
            <a:off x="7099113" y="5646269"/>
            <a:ext cx="3017520" cy="1075209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40711" y="5999526"/>
            <a:ext cx="1620838" cy="614362"/>
          </a:xfrm>
        </p:spPr>
        <p:txBody>
          <a:bodyPr anchor="ctr">
            <a:normAutofit/>
          </a:bodyPr>
          <a:lstStyle>
            <a:lvl1pPr>
              <a:defRPr sz="1200"/>
            </a:lvl1pPr>
          </a:lstStyle>
          <a:p>
            <a:r>
              <a:rPr lang="en-GB" dirty="0" smtClean="0"/>
              <a:t>‘Space for client logo, delete if not needed’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45209" y="4678085"/>
            <a:ext cx="5808467" cy="317236"/>
          </a:xfrm>
        </p:spPr>
        <p:txBody>
          <a:bodyPr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GB" sz="1800" kern="0" dirty="0" smtClean="0">
                <a:solidFill>
                  <a:srgbClr val="939598"/>
                </a:solidFill>
              </a:rPr>
              <a:t>Presenter’s Name</a:t>
            </a:r>
            <a:endParaRPr lang="en-GB" sz="1800" kern="0" dirty="0">
              <a:solidFill>
                <a:srgbClr val="9395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87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5632704" cy="5032375"/>
          </a:xfrm>
        </p:spPr>
        <p:txBody>
          <a:bodyPr numCol="2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4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980944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42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560320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10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0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6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0697" y="1490663"/>
            <a:ext cx="9436100" cy="50323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3453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607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9427704" cy="146304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9427464" cy="3484871"/>
          </a:xfrm>
        </p:spPr>
        <p:txBody>
          <a:bodyPr numCol="3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500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5632704" cy="146304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5632704" cy="3484871"/>
          </a:xfrm>
        </p:spPr>
        <p:txBody>
          <a:bodyPr numCol="2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5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5632704" cy="5032375"/>
          </a:xfrm>
        </p:spPr>
        <p:txBody>
          <a:bodyPr numCol="2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0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4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 userDrawn="1"/>
        </p:nvGrpSpPr>
        <p:grpSpPr>
          <a:xfrm>
            <a:off x="1413304" y="1133113"/>
            <a:ext cx="8704728" cy="6420218"/>
            <a:chOff x="735726" y="1020138"/>
            <a:chExt cx="7922092" cy="5847385"/>
          </a:xfrm>
        </p:grpSpPr>
        <p:sp>
          <p:nvSpPr>
            <p:cNvPr id="16" name="Rectangle 3"/>
            <p:cNvSpPr/>
            <p:nvPr userDrawn="1"/>
          </p:nvSpPr>
          <p:spPr>
            <a:xfrm rot="2700000">
              <a:off x="3801387" y="742685"/>
              <a:ext cx="1790769" cy="7922092"/>
            </a:xfrm>
            <a:custGeom>
              <a:avLst/>
              <a:gdLst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0 w 1771355"/>
                <a:gd name="connsiteY3" fmla="*/ 8124148 h 8124148"/>
                <a:gd name="connsiteX4" fmla="*/ 0 w 1771355"/>
                <a:gd name="connsiteY4" fmla="*/ 0 h 8124148"/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6736 w 1771355"/>
                <a:gd name="connsiteY3" fmla="*/ 7922092 h 8124148"/>
                <a:gd name="connsiteX4" fmla="*/ 0 w 1771355"/>
                <a:gd name="connsiteY4" fmla="*/ 0 h 8124148"/>
                <a:gd name="connsiteX0" fmla="*/ 0 w 1771355"/>
                <a:gd name="connsiteY0" fmla="*/ 0 h 7922092"/>
                <a:gd name="connsiteX1" fmla="*/ 1771355 w 1771355"/>
                <a:gd name="connsiteY1" fmla="*/ 0 h 7922092"/>
                <a:gd name="connsiteX2" fmla="*/ 1771355 w 1771355"/>
                <a:gd name="connsiteY2" fmla="*/ 6144002 h 7922092"/>
                <a:gd name="connsiteX3" fmla="*/ 6736 w 1771355"/>
                <a:gd name="connsiteY3" fmla="*/ 7922092 h 7922092"/>
                <a:gd name="connsiteX4" fmla="*/ 0 w 1771355"/>
                <a:gd name="connsiteY4" fmla="*/ 0 h 792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1355" h="7922092">
                  <a:moveTo>
                    <a:pt x="0" y="0"/>
                  </a:moveTo>
                  <a:lnTo>
                    <a:pt x="1771355" y="0"/>
                  </a:lnTo>
                  <a:lnTo>
                    <a:pt x="1771355" y="6144002"/>
                  </a:lnTo>
                  <a:lnTo>
                    <a:pt x="6736" y="7922092"/>
                  </a:lnTo>
                  <a:cubicBezTo>
                    <a:pt x="4491" y="5281395"/>
                    <a:pt x="2245" y="2640697"/>
                    <a:pt x="0" y="0"/>
                  </a:cubicBezTo>
                  <a:close/>
                </a:path>
              </a:pathLst>
            </a:custGeom>
            <a:solidFill>
              <a:srgbClr val="9999B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57963" y="1958405"/>
              <a:ext cx="1760399" cy="4909118"/>
            </a:xfrm>
            <a:prstGeom prst="rect">
              <a:avLst/>
            </a:prstGeom>
            <a:solidFill>
              <a:srgbClr val="5BB7E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6557963" y="1842338"/>
              <a:ext cx="1550195" cy="2233614"/>
            </a:xfrm>
            <a:custGeom>
              <a:avLst/>
              <a:gdLst>
                <a:gd name="connsiteX0" fmla="*/ 114300 w 1543050"/>
                <a:gd name="connsiteY0" fmla="*/ 1590675 h 2200275"/>
                <a:gd name="connsiteX1" fmla="*/ 0 w 1543050"/>
                <a:gd name="connsiteY1" fmla="*/ 0 h 2200275"/>
                <a:gd name="connsiteX2" fmla="*/ 1543050 w 1543050"/>
                <a:gd name="connsiteY2" fmla="*/ 666750 h 2200275"/>
                <a:gd name="connsiteX3" fmla="*/ 0 w 1543050"/>
                <a:gd name="connsiteY3" fmla="*/ 2200275 h 2200275"/>
                <a:gd name="connsiteX4" fmla="*/ 0 w 1543050"/>
                <a:gd name="connsiteY4" fmla="*/ 9525 h 2200275"/>
                <a:gd name="connsiteX5" fmla="*/ 0 w 1543050"/>
                <a:gd name="connsiteY5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0 h 2200275"/>
                <a:gd name="connsiteX0" fmla="*/ 0 w 1552575"/>
                <a:gd name="connsiteY0" fmla="*/ 0 h 2200275"/>
                <a:gd name="connsiteX1" fmla="*/ 1552575 w 1552575"/>
                <a:gd name="connsiteY1" fmla="*/ 647984 h 2200275"/>
                <a:gd name="connsiteX2" fmla="*/ 0 w 1552575"/>
                <a:gd name="connsiteY2" fmla="*/ 2200275 h 2200275"/>
                <a:gd name="connsiteX3" fmla="*/ 0 w 1552575"/>
                <a:gd name="connsiteY3" fmla="*/ 9525 h 2200275"/>
                <a:gd name="connsiteX4" fmla="*/ 0 w 1552575"/>
                <a:gd name="connsiteY4" fmla="*/ 0 h 2200275"/>
                <a:gd name="connsiteX0" fmla="*/ 0 w 1547813"/>
                <a:gd name="connsiteY0" fmla="*/ 0 h 2200275"/>
                <a:gd name="connsiteX1" fmla="*/ 1547813 w 1547813"/>
                <a:gd name="connsiteY1" fmla="*/ 647984 h 2200275"/>
                <a:gd name="connsiteX2" fmla="*/ 0 w 1547813"/>
                <a:gd name="connsiteY2" fmla="*/ 2200275 h 2200275"/>
                <a:gd name="connsiteX3" fmla="*/ 0 w 1547813"/>
                <a:gd name="connsiteY3" fmla="*/ 9525 h 2200275"/>
                <a:gd name="connsiteX4" fmla="*/ 0 w 1547813"/>
                <a:gd name="connsiteY4" fmla="*/ 0 h 2200275"/>
                <a:gd name="connsiteX0" fmla="*/ 0 w 1550195"/>
                <a:gd name="connsiteY0" fmla="*/ 0 h 2200275"/>
                <a:gd name="connsiteX1" fmla="*/ 1550195 w 1550195"/>
                <a:gd name="connsiteY1" fmla="*/ 647984 h 2200275"/>
                <a:gd name="connsiteX2" fmla="*/ 0 w 1550195"/>
                <a:gd name="connsiteY2" fmla="*/ 2200275 h 2200275"/>
                <a:gd name="connsiteX3" fmla="*/ 0 w 1550195"/>
                <a:gd name="connsiteY3" fmla="*/ 9525 h 2200275"/>
                <a:gd name="connsiteX4" fmla="*/ 0 w 1550195"/>
                <a:gd name="connsiteY4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0195" h="2200275">
                  <a:moveTo>
                    <a:pt x="0" y="0"/>
                  </a:moveTo>
                  <a:lnTo>
                    <a:pt x="1550195" y="647984"/>
                  </a:lnTo>
                  <a:lnTo>
                    <a:pt x="0" y="220027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FB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556290" y="1020138"/>
              <a:ext cx="1762072" cy="1790769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2300" y="1816080"/>
            <a:ext cx="5816254" cy="277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3600" b="0"/>
            </a:lvl1pPr>
          </a:lstStyle>
          <a:p>
            <a:r>
              <a:rPr lang="en-US" dirty="0" smtClean="0"/>
              <a:t>Divider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GB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7218" y="4706235"/>
            <a:ext cx="58084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53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980944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5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560320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3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4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0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0697" y="1490663"/>
            <a:ext cx="9436100" cy="50323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0427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6412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9427704" cy="1463040"/>
          </a:xfrm>
        </p:spPr>
        <p:txBody>
          <a:bodyPr/>
          <a:lstStyle>
            <a:lvl1pPr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9427464" cy="3484871"/>
          </a:xfrm>
        </p:spPr>
        <p:txBody>
          <a:bodyPr numCol="3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400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5632704" cy="1463040"/>
          </a:xfrm>
        </p:spPr>
        <p:txBody>
          <a:bodyPr/>
          <a:lstStyle>
            <a:lvl1pPr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5632704" cy="3484871"/>
          </a:xfrm>
        </p:spPr>
        <p:txBody>
          <a:bodyPr numCol="2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41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5632704" cy="5032375"/>
          </a:xfrm>
        </p:spPr>
        <p:txBody>
          <a:bodyPr numCol="2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08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980944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8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0697" y="435428"/>
            <a:ext cx="9436100" cy="7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0105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560320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6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4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0697" y="435428"/>
            <a:ext cx="9436100" cy="7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 flipH="1">
            <a:off x="636753" y="3415146"/>
            <a:ext cx="1143726" cy="3063372"/>
          </a:xfrm>
          <a:prstGeom prst="roundRect">
            <a:avLst>
              <a:gd name="adj" fmla="val 50000"/>
            </a:avLst>
          </a:prstGeom>
          <a:solidFill>
            <a:srgbClr val="B2D9F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52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634706" y="5330697"/>
            <a:ext cx="1147821" cy="1147821"/>
          </a:xfrm>
          <a:prstGeom prst="ellipse">
            <a:avLst/>
          </a:prstGeom>
          <a:solidFill>
            <a:srgbClr val="47254B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6754" y="1499595"/>
            <a:ext cx="1143725" cy="3063372"/>
          </a:xfrm>
          <a:prstGeom prst="roundRect">
            <a:avLst>
              <a:gd name="adj" fmla="val 50000"/>
            </a:avLst>
          </a:prstGeom>
          <a:solidFill>
            <a:srgbClr val="F38AB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52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4706" y="1499595"/>
            <a:ext cx="1147821" cy="1147821"/>
          </a:xfrm>
          <a:prstGeom prst="ellipse">
            <a:avLst/>
          </a:prstGeom>
          <a:solidFill>
            <a:srgbClr val="EE2653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4706" y="3415146"/>
            <a:ext cx="1147821" cy="1147821"/>
          </a:xfrm>
          <a:prstGeom prst="ellipse">
            <a:avLst/>
          </a:prstGeom>
          <a:solidFill>
            <a:srgbClr val="5AB7E8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889641" y="1583920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chemeClr val="tx2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889641" y="3501948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chemeClr val="accent3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889641" y="5419975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rgbClr val="47254B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33769" y="1832205"/>
            <a:ext cx="1149694" cy="482600"/>
          </a:xfrm>
        </p:spPr>
        <p:txBody>
          <a:bodyPr anchor="ctr">
            <a:noAutofit/>
          </a:bodyPr>
          <a:lstStyle>
            <a:lvl1pPr algn="ctr"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Business Challenge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633769" y="3747756"/>
            <a:ext cx="1149694" cy="482600"/>
          </a:xfrm>
        </p:spPr>
        <p:txBody>
          <a:bodyPr anchor="ctr">
            <a:noAutofit/>
          </a:bodyPr>
          <a:lstStyle>
            <a:lvl1pPr marL="0" marR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Evalueserve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Solution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633769" y="5663307"/>
            <a:ext cx="1149694" cy="482600"/>
          </a:xfrm>
        </p:spPr>
        <p:txBody>
          <a:bodyPr anchor="ctr">
            <a:noAutofit/>
          </a:bodyPr>
          <a:lstStyle>
            <a:lvl1pPr marL="0" marR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Business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Im</a:t>
            </a:r>
            <a:r>
              <a:rPr lang="en-GB" sz="1200" b="1" kern="0" dirty="0" smtClean="0">
                <a:solidFill>
                  <a:prstClr val="white"/>
                </a:solidFill>
                <a:latin typeface="Arial"/>
              </a:rPr>
              <a:t>pact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0356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0697" y="435428"/>
            <a:ext cx="9436100" cy="7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889641" y="1583920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chemeClr val="tx2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889642" y="3501948"/>
            <a:ext cx="5643922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chemeClr val="accent3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889641" y="5419975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rgbClr val="47254B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881964" y="2612263"/>
            <a:ext cx="2806674" cy="2743203"/>
            <a:chOff x="6337326" y="2686956"/>
            <a:chExt cx="2806674" cy="2743203"/>
          </a:xfrm>
        </p:grpSpPr>
        <p:sp>
          <p:nvSpPr>
            <p:cNvPr id="15" name="Freeform 14"/>
            <p:cNvSpPr/>
            <p:nvPr/>
          </p:nvSpPr>
          <p:spPr>
            <a:xfrm>
              <a:off x="6337326" y="2686956"/>
              <a:ext cx="2806674" cy="2743203"/>
            </a:xfrm>
            <a:custGeom>
              <a:avLst/>
              <a:gdLst>
                <a:gd name="connsiteX0" fmla="*/ 1371600 w 2806674"/>
                <a:gd name="connsiteY0" fmla="*/ 0 h 2743203"/>
                <a:gd name="connsiteX1" fmla="*/ 2496282 w 2806674"/>
                <a:gd name="connsiteY1" fmla="*/ 1 h 2743203"/>
                <a:gd name="connsiteX2" fmla="*/ 2496308 w 2806674"/>
                <a:gd name="connsiteY2" fmla="*/ 2 h 2743203"/>
                <a:gd name="connsiteX3" fmla="*/ 2806674 w 2806674"/>
                <a:gd name="connsiteY3" fmla="*/ 2 h 2743203"/>
                <a:gd name="connsiteX4" fmla="*/ 2806674 w 2806674"/>
                <a:gd name="connsiteY4" fmla="*/ 2743203 h 2743203"/>
                <a:gd name="connsiteX5" fmla="*/ 2384903 w 2806674"/>
                <a:gd name="connsiteY5" fmla="*/ 2743203 h 2743203"/>
                <a:gd name="connsiteX6" fmla="*/ 2384903 w 2806674"/>
                <a:gd name="connsiteY6" fmla="*/ 2743201 h 2743203"/>
                <a:gd name="connsiteX7" fmla="*/ 1371600 w 2806674"/>
                <a:gd name="connsiteY7" fmla="*/ 2743201 h 2743203"/>
                <a:gd name="connsiteX8" fmla="*/ 0 w 2806674"/>
                <a:gd name="connsiteY8" fmla="*/ 1371600 h 2743203"/>
                <a:gd name="connsiteX9" fmla="*/ 1371600 w 2806674"/>
                <a:gd name="connsiteY9" fmla="*/ 0 h 2743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6674" h="2743203">
                  <a:moveTo>
                    <a:pt x="1371600" y="0"/>
                  </a:moveTo>
                  <a:cubicBezTo>
                    <a:pt x="1746494" y="0"/>
                    <a:pt x="2121387" y="1"/>
                    <a:pt x="2496282" y="1"/>
                  </a:cubicBezTo>
                  <a:lnTo>
                    <a:pt x="2496308" y="2"/>
                  </a:lnTo>
                  <a:lnTo>
                    <a:pt x="2806674" y="2"/>
                  </a:lnTo>
                  <a:lnTo>
                    <a:pt x="2806674" y="2743203"/>
                  </a:lnTo>
                  <a:lnTo>
                    <a:pt x="2384903" y="2743203"/>
                  </a:lnTo>
                  <a:lnTo>
                    <a:pt x="2384903" y="2743201"/>
                  </a:lnTo>
                  <a:lnTo>
                    <a:pt x="1371600" y="2743201"/>
                  </a:lnTo>
                  <a:cubicBezTo>
                    <a:pt x="614086" y="2743201"/>
                    <a:pt x="0" y="2129115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solidFill>
              <a:srgbClr val="7C6CA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566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51324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76981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2643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28305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5396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7962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05287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516216" y="3029834"/>
              <a:ext cx="2627784" cy="2400325"/>
            </a:xfrm>
            <a:custGeom>
              <a:avLst/>
              <a:gdLst>
                <a:gd name="connsiteX0" fmla="*/ 1371600 w 2806674"/>
                <a:gd name="connsiteY0" fmla="*/ 0 h 2743203"/>
                <a:gd name="connsiteX1" fmla="*/ 2496282 w 2806674"/>
                <a:gd name="connsiteY1" fmla="*/ 1 h 2743203"/>
                <a:gd name="connsiteX2" fmla="*/ 2496308 w 2806674"/>
                <a:gd name="connsiteY2" fmla="*/ 2 h 2743203"/>
                <a:gd name="connsiteX3" fmla="*/ 2806674 w 2806674"/>
                <a:gd name="connsiteY3" fmla="*/ 2 h 2743203"/>
                <a:gd name="connsiteX4" fmla="*/ 2806674 w 2806674"/>
                <a:gd name="connsiteY4" fmla="*/ 2743203 h 2743203"/>
                <a:gd name="connsiteX5" fmla="*/ 2384903 w 2806674"/>
                <a:gd name="connsiteY5" fmla="*/ 2743203 h 2743203"/>
                <a:gd name="connsiteX6" fmla="*/ 2384903 w 2806674"/>
                <a:gd name="connsiteY6" fmla="*/ 2743201 h 2743203"/>
                <a:gd name="connsiteX7" fmla="*/ 1371600 w 2806674"/>
                <a:gd name="connsiteY7" fmla="*/ 2743201 h 2743203"/>
                <a:gd name="connsiteX8" fmla="*/ 0 w 2806674"/>
                <a:gd name="connsiteY8" fmla="*/ 1371600 h 2743203"/>
                <a:gd name="connsiteX9" fmla="*/ 1371600 w 2806674"/>
                <a:gd name="connsiteY9" fmla="*/ 0 h 2743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6674" h="2743203">
                  <a:moveTo>
                    <a:pt x="1371600" y="0"/>
                  </a:moveTo>
                  <a:cubicBezTo>
                    <a:pt x="1746494" y="0"/>
                    <a:pt x="2121387" y="1"/>
                    <a:pt x="2496282" y="1"/>
                  </a:cubicBezTo>
                  <a:lnTo>
                    <a:pt x="2496308" y="2"/>
                  </a:lnTo>
                  <a:lnTo>
                    <a:pt x="2806674" y="2"/>
                  </a:lnTo>
                  <a:lnTo>
                    <a:pt x="2806674" y="2743203"/>
                  </a:lnTo>
                  <a:lnTo>
                    <a:pt x="2384903" y="2743203"/>
                  </a:lnTo>
                  <a:lnTo>
                    <a:pt x="2384903" y="2743201"/>
                  </a:lnTo>
                  <a:lnTo>
                    <a:pt x="1371600" y="2743201"/>
                  </a:lnTo>
                  <a:cubicBezTo>
                    <a:pt x="614086" y="2743201"/>
                    <a:pt x="0" y="2129115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566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51324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76981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2643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28305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5396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7962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05287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84993" y="2710934"/>
              <a:ext cx="9717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566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51324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76981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2643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28305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5396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7962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05287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Snapshots</a:t>
              </a:r>
            </a:p>
          </p:txBody>
        </p:sp>
      </p:grpSp>
      <p:sp>
        <p:nvSpPr>
          <p:cNvPr id="18" name="Rounded Rectangle 17"/>
          <p:cNvSpPr/>
          <p:nvPr userDrawn="1"/>
        </p:nvSpPr>
        <p:spPr>
          <a:xfrm flipH="1">
            <a:off x="636753" y="3415146"/>
            <a:ext cx="1143726" cy="3063372"/>
          </a:xfrm>
          <a:prstGeom prst="roundRect">
            <a:avLst>
              <a:gd name="adj" fmla="val 50000"/>
            </a:avLst>
          </a:prstGeom>
          <a:solidFill>
            <a:srgbClr val="B2D9F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52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 flipH="1">
            <a:off x="634706" y="5330697"/>
            <a:ext cx="1147821" cy="1147821"/>
          </a:xfrm>
          <a:prstGeom prst="ellipse">
            <a:avLst/>
          </a:prstGeom>
          <a:solidFill>
            <a:srgbClr val="47254B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636754" y="1499595"/>
            <a:ext cx="1143725" cy="3063372"/>
          </a:xfrm>
          <a:prstGeom prst="roundRect">
            <a:avLst>
              <a:gd name="adj" fmla="val 50000"/>
            </a:avLst>
          </a:prstGeom>
          <a:solidFill>
            <a:srgbClr val="F38AB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52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634706" y="1499595"/>
            <a:ext cx="1147821" cy="1147821"/>
          </a:xfrm>
          <a:prstGeom prst="ellipse">
            <a:avLst/>
          </a:prstGeom>
          <a:solidFill>
            <a:srgbClr val="EE2653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634706" y="3415146"/>
            <a:ext cx="1147821" cy="1147821"/>
          </a:xfrm>
          <a:prstGeom prst="ellipse">
            <a:avLst/>
          </a:prstGeom>
          <a:solidFill>
            <a:srgbClr val="5AB7E8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33769" y="1832205"/>
            <a:ext cx="1149694" cy="482600"/>
          </a:xfrm>
        </p:spPr>
        <p:txBody>
          <a:bodyPr anchor="ctr">
            <a:noAutofit/>
          </a:bodyPr>
          <a:lstStyle>
            <a:lvl1pPr algn="ctr"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Business Challenge</a:t>
            </a:r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633769" y="3747756"/>
            <a:ext cx="1149694" cy="482600"/>
          </a:xfrm>
        </p:spPr>
        <p:txBody>
          <a:bodyPr anchor="ctr">
            <a:noAutofit/>
          </a:bodyPr>
          <a:lstStyle>
            <a:lvl1pPr marL="0" marR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Evalueserve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Solution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633769" y="5663307"/>
            <a:ext cx="1149694" cy="482600"/>
          </a:xfrm>
        </p:spPr>
        <p:txBody>
          <a:bodyPr anchor="ctr">
            <a:noAutofit/>
          </a:bodyPr>
          <a:lstStyle>
            <a:lvl1pPr marL="0" marR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Business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Im</a:t>
            </a:r>
            <a:r>
              <a:rPr lang="en-GB" sz="1200" b="1" kern="0" dirty="0" smtClean="0">
                <a:solidFill>
                  <a:prstClr val="white"/>
                </a:solidFill>
                <a:latin typeface="Arial"/>
              </a:rPr>
              <a:t>pact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595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0697" y="435428"/>
            <a:ext cx="9436100" cy="7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 rot="16200000">
            <a:off x="2764188" y="-661743"/>
            <a:ext cx="688893" cy="4966320"/>
          </a:xfrm>
          <a:prstGeom prst="roundRect">
            <a:avLst>
              <a:gd name="adj" fmla="val 50000"/>
            </a:avLst>
          </a:prstGeom>
          <a:solidFill>
            <a:srgbClr val="315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7249028" y="-663954"/>
            <a:ext cx="688893" cy="4970742"/>
          </a:xfrm>
          <a:prstGeom prst="roundRect">
            <a:avLst>
              <a:gd name="adj" fmla="val 50000"/>
            </a:avLst>
          </a:prstGeom>
          <a:solidFill>
            <a:srgbClr val="9D2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2" dirty="0"/>
          </a:p>
        </p:txBody>
      </p:sp>
      <p:sp>
        <p:nvSpPr>
          <p:cNvPr id="24" name="Oval 23"/>
          <p:cNvSpPr/>
          <p:nvPr/>
        </p:nvSpPr>
        <p:spPr>
          <a:xfrm>
            <a:off x="5004909" y="1476375"/>
            <a:ext cx="690081" cy="690081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1005364" y="2187995"/>
            <a:ext cx="4097357" cy="427269"/>
            <a:chOff x="750570" y="2510473"/>
            <a:chExt cx="3474720" cy="362341"/>
          </a:xfrm>
        </p:grpSpPr>
        <p:cxnSp>
          <p:nvCxnSpPr>
            <p:cNvPr id="38" name="Straight Connector 37"/>
            <p:cNvCxnSpPr/>
            <p:nvPr/>
          </p:nvCxnSpPr>
          <p:spPr>
            <a:xfrm rot="16200000">
              <a:off x="2487930" y="1047434"/>
              <a:ext cx="0" cy="3474720"/>
            </a:xfrm>
            <a:prstGeom prst="line">
              <a:avLst/>
            </a:prstGeom>
            <a:ln w="28575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398719" y="2694391"/>
              <a:ext cx="178423" cy="178423"/>
            </a:xfrm>
            <a:prstGeom prst="ellipse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200" b="1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425563" y="2510473"/>
              <a:ext cx="124734" cy="362341"/>
              <a:chOff x="1831203" y="2510473"/>
              <a:chExt cx="124734" cy="36234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rot="10800000">
                <a:off x="1893571" y="2510473"/>
                <a:ext cx="0" cy="274320"/>
              </a:xfrm>
              <a:prstGeom prst="line">
                <a:avLst/>
              </a:prstGeom>
              <a:ln w="28575" cap="rnd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1831203" y="2749112"/>
                <a:ext cx="124734" cy="12370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200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599387" y="2187995"/>
            <a:ext cx="4097358" cy="427269"/>
            <a:chOff x="750570" y="2510473"/>
            <a:chExt cx="3474720" cy="362341"/>
          </a:xfrm>
        </p:grpSpPr>
        <p:cxnSp>
          <p:nvCxnSpPr>
            <p:cNvPr id="31" name="Straight Connector 30"/>
            <p:cNvCxnSpPr/>
            <p:nvPr/>
          </p:nvCxnSpPr>
          <p:spPr>
            <a:xfrm rot="16200000">
              <a:off x="2487930" y="1047434"/>
              <a:ext cx="0" cy="3474720"/>
            </a:xfrm>
            <a:prstGeom prst="line">
              <a:avLst/>
            </a:prstGeom>
            <a:ln w="28575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2398719" y="2694391"/>
              <a:ext cx="178423" cy="178423"/>
            </a:xfrm>
            <a:prstGeom prst="ellipse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200" b="1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425563" y="2510473"/>
              <a:ext cx="124734" cy="362341"/>
              <a:chOff x="1831203" y="2510473"/>
              <a:chExt cx="124734" cy="362341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rot="10800000">
                <a:off x="1893571" y="2510473"/>
                <a:ext cx="0" cy="274320"/>
              </a:xfrm>
              <a:prstGeom prst="line">
                <a:avLst/>
              </a:prstGeom>
              <a:ln w="28575" cap="rnd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831203" y="2749112"/>
                <a:ext cx="124734" cy="12370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200" b="1" dirty="0"/>
              </a:p>
            </p:txBody>
          </p:sp>
        </p:grpSp>
      </p:grp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33362" y="2671975"/>
            <a:ext cx="4441360" cy="280057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427386" y="2671975"/>
            <a:ext cx="4441360" cy="280057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95891" y="1658099"/>
            <a:ext cx="3803554" cy="326635"/>
          </a:xfrm>
        </p:spPr>
        <p:txBody>
          <a:bodyPr anchor="ctr">
            <a:normAutofit/>
          </a:bodyPr>
          <a:lstStyle>
            <a:lvl1pPr algn="ctr">
              <a:spcBef>
                <a:spcPts val="300"/>
              </a:spcBef>
              <a:defRPr sz="1200" b="1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925727" y="1658099"/>
            <a:ext cx="3803554" cy="326635"/>
          </a:xfrm>
        </p:spPr>
        <p:txBody>
          <a:bodyPr anchor="ctr">
            <a:normAutofit/>
          </a:bodyPr>
          <a:lstStyle>
            <a:lvl1pPr algn="ctr">
              <a:spcBef>
                <a:spcPts val="300"/>
              </a:spcBef>
              <a:defRPr sz="1200" b="1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767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2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11" name="Rectangle 10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527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lank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11" name="Rectangle 10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28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0697" y="1490663"/>
            <a:ext cx="9436100" cy="50323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3471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228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9427704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9427464" cy="3484871"/>
          </a:xfrm>
        </p:spPr>
        <p:txBody>
          <a:bodyPr numCol="3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022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5632704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5632704" cy="3484871"/>
          </a:xfrm>
        </p:spPr>
        <p:txBody>
          <a:bodyPr numCol="2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19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oleObject" Target="../embeddings/oleObject7.bin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vmlDrawing" Target="../drawings/vmlDrawing7.v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oleObject" Target="../embeddings/oleObject8.bin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ags" Target="../tags/tag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vmlDrawing" Target="../drawings/vmlDrawing8.v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oleObject" Target="../embeddings/oleObject9.bin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ags" Target="../tags/tag9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vmlDrawing" Target="../drawings/vmlDrawing9.v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ags" Target="../tags/tag10.xml"/><Relationship Id="rId5" Type="http://schemas.openxmlformats.org/officeDocument/2006/relationships/vmlDrawing" Target="../drawings/vmlDrawing10.v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8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9" name="think-cell Slide" r:id="rId9" imgW="0" imgH="0" progId="TCLayout.ActiveDocument.1">
                  <p:embed/>
                </p:oleObj>
              </mc:Choice>
              <mc:Fallback>
                <p:oleObj name="think-cell Slide" r:id="rId9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2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sz="1400" smtClean="0"/>
              <a:t>Fifth level</a:t>
            </a:r>
            <a:endParaRPr lang="en-GB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 userDrawn="1"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32" name="Rectangle 31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68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787" r:id="rId2"/>
    <p:sldLayoutId id="2147483788" r:id="rId3"/>
    <p:sldLayoutId id="2147483789" r:id="rId4"/>
    <p:sldLayoutId id="2147483790" r:id="rId5"/>
  </p:sldLayoutIdLst>
  <p:transition spd="slow">
    <p:wip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chemeClr val="tx1">
              <a:lumMod val="65000"/>
              <a:lumOff val="35000"/>
            </a:schemeClr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8600" indent="-228600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5" userDrawn="1">
          <p15:clr>
            <a:srgbClr val="F26B43"/>
          </p15:clr>
        </p15:guide>
        <p15:guide id="3" pos="6345" userDrawn="1">
          <p15:clr>
            <a:srgbClr val="F26B43"/>
          </p15:clr>
        </p15:guide>
        <p15:guide id="4" orient="horz" pos="928" userDrawn="1">
          <p15:clr>
            <a:srgbClr val="F26B43"/>
          </p15:clr>
        </p15:guide>
        <p15:guide id="6" orient="horz" pos="765" userDrawn="1">
          <p15:clr>
            <a:srgbClr val="F26B43"/>
          </p15:clr>
        </p15:guide>
        <p15:guide id="7" orient="horz" pos="410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6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3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4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</p:sldLayoutIdLst>
  <p:transition spd="slow"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chemeClr val="tx2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5425" indent="-228600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3" orient="horz" pos="4109" userDrawn="1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8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3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1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</p:sldLayoutIdLst>
  <p:transition spd="slow"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chemeClr val="accent2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5425" indent="-228600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  <p15:guide id="9" orient="horz" pos="410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7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3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9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</p:sldLayoutIdLst>
  <p:transition spd="slow"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rgbClr val="47254B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5425" indent="-228600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3" orient="horz" pos="4109" userDrawn="1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8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2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sz="1400" smtClean="0"/>
              <a:t>Fifth level</a:t>
            </a:r>
            <a:endParaRPr lang="en-GB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 userDrawn="1"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32" name="Rectangle 31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2" r:id="rId2"/>
    <p:sldLayoutId id="2147483833" r:id="rId3"/>
  </p:sldLayoutIdLst>
  <p:transition spd="slow">
    <p:wip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chemeClr val="tx1">
              <a:lumMod val="65000"/>
              <a:lumOff val="35000"/>
            </a:schemeClr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8600" indent="-228600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5">
          <p15:clr>
            <a:srgbClr val="F26B43"/>
          </p15:clr>
        </p15:guide>
        <p15:guide id="3" pos="6345">
          <p15:clr>
            <a:srgbClr val="F26B43"/>
          </p15:clr>
        </p15:guide>
        <p15:guide id="4" orient="horz" pos="928">
          <p15:clr>
            <a:srgbClr val="F26B43"/>
          </p15:clr>
        </p15:guide>
        <p15:guide id="5" orient="horz" pos="765">
          <p15:clr>
            <a:srgbClr val="F26B43"/>
          </p15:clr>
        </p15:guide>
        <p15:guide id="6" orient="horz" pos="41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leniumHQ/selenium/wiki/WebDriverJs#control-flows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30292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Protractor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Automation </a:t>
            </a:r>
            <a:r>
              <a:rPr lang="en-GB" dirty="0" smtClean="0"/>
              <a:t>test framework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1/30/2019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Chaman Preet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87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Capabilities and options in Protractor</a:t>
            </a:r>
            <a:endParaRPr lang="en-IN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</a:t>
            </a:r>
            <a:r>
              <a:rPr lang="en-GB" dirty="0" smtClean="0"/>
              <a:t>2019 </a:t>
            </a:r>
            <a:r>
              <a:rPr lang="en-GB" dirty="0" smtClean="0"/>
              <a:t>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3022" y="1591769"/>
            <a:ext cx="910367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run protractor tests on multiple browsers in parallel.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pass multiple argument to browser to change default settings like start-maximized, disable-</a:t>
            </a:r>
            <a:r>
              <a:rPr lang="en-US" dirty="0" err="1" smtClean="0"/>
              <a:t>infobars</a:t>
            </a:r>
            <a:r>
              <a:rPr lang="en-US" dirty="0" smtClean="0"/>
              <a:t>, headless, ignore-certificate-errors.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execute multiple scripts on same browser with multiple instances using shareTestFiles and maxInstances. This will </a:t>
            </a:r>
            <a:r>
              <a:rPr lang="en-IN" dirty="0"/>
              <a:t>help to drastically reduce the overall test execution time and speed up the continuous delivery process.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09564" y="4778719"/>
            <a:ext cx="8990585" cy="239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Various Annotations-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beforeAll() and </a:t>
            </a:r>
            <a:r>
              <a:rPr lang="en-US" dirty="0"/>
              <a:t>afterAll() </a:t>
            </a:r>
            <a:endParaRPr lang="en-US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beforeEach() and afterEach()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onPrepare() and onComplete()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beforeLaunch() and afterLaunch()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460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Framework development using Protractor</a:t>
            </a:r>
            <a:endParaRPr lang="en-IN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</a:t>
            </a:r>
            <a:r>
              <a:rPr lang="en-GB" dirty="0" smtClean="0"/>
              <a:t>2019 </a:t>
            </a:r>
            <a:r>
              <a:rPr lang="en-GB" dirty="0" smtClean="0"/>
              <a:t>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0697" y="1603947"/>
            <a:ext cx="94361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/>
              <a:t>Page </a:t>
            </a:r>
            <a:r>
              <a:rPr lang="en-IN" b="1" dirty="0"/>
              <a:t>Objects </a:t>
            </a:r>
            <a:r>
              <a:rPr lang="en-IN" dirty="0"/>
              <a:t>- These are the js files where you map the elements and write </a:t>
            </a:r>
            <a:r>
              <a:rPr lang="en-IN" dirty="0" smtClean="0"/>
              <a:t>the functions </a:t>
            </a:r>
            <a:r>
              <a:rPr lang="en-IN" dirty="0"/>
              <a:t>to perform actions</a:t>
            </a:r>
            <a:r>
              <a:rPr lang="en-IN" dirty="0" smtClean="0"/>
              <a:t>;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/>
              <a:t>Exports </a:t>
            </a:r>
            <a:r>
              <a:rPr lang="en-IN" b="1" dirty="0"/>
              <a:t>and Require </a:t>
            </a:r>
            <a:r>
              <a:rPr lang="en-IN" sz="2400" dirty="0">
                <a:solidFill>
                  <a:srgbClr val="404040"/>
                </a:solidFill>
                <a:latin typeface="Myanmar Text" panose="020B0502040204020203" pitchFamily="34" charset="0"/>
              </a:rPr>
              <a:t>- </a:t>
            </a:r>
            <a:r>
              <a:rPr lang="en-IN" dirty="0"/>
              <a:t>This is how you connect your Page Objects to your </a:t>
            </a:r>
            <a:r>
              <a:rPr lang="en-IN" dirty="0" smtClean="0"/>
              <a:t>Test Specs;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/>
              <a:t>Test </a:t>
            </a:r>
            <a:r>
              <a:rPr lang="en-IN" b="1" dirty="0"/>
              <a:t>specs </a:t>
            </a:r>
            <a:r>
              <a:rPr lang="en-IN" dirty="0"/>
              <a:t>- These are the js files where you write your tests using jasmine syntax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778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file of </a:t>
            </a:r>
            <a:r>
              <a:rPr lang="en-US" dirty="0" err="1" smtClean="0"/>
              <a:t>Pitchflow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pic>
        <p:nvPicPr>
          <p:cNvPr id="34818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7" y="1668672"/>
            <a:ext cx="9235357" cy="434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392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Continuous integration of Protractor</a:t>
            </a:r>
            <a:endParaRPr lang="en-IN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</a:t>
            </a:r>
            <a:r>
              <a:rPr lang="en-GB" dirty="0" smtClean="0"/>
              <a:t>2019 </a:t>
            </a:r>
            <a:r>
              <a:rPr lang="en-GB" dirty="0" smtClean="0"/>
              <a:t>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0697" y="1633929"/>
            <a:ext cx="83484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</a:rPr>
              <a:t>Protractor tests can be integrated with:- </a:t>
            </a:r>
          </a:p>
          <a:p>
            <a:endParaRPr lang="en-IN" sz="2400" dirty="0" smtClean="0">
              <a:latin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</a:rPr>
              <a:t>• </a:t>
            </a:r>
            <a:r>
              <a:rPr lang="en-IN" sz="2400" dirty="0">
                <a:latin typeface="Arial" panose="020B0604020202020204" pitchFamily="34" charset="0"/>
              </a:rPr>
              <a:t>TFS</a:t>
            </a:r>
          </a:p>
          <a:p>
            <a:r>
              <a:rPr lang="en-IN" sz="2400" dirty="0">
                <a:latin typeface="Arial" panose="020B0604020202020204" pitchFamily="34" charset="0"/>
              </a:rPr>
              <a:t>• Jenkins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023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</a:t>
            </a:r>
            <a:r>
              <a:rPr lang="en-GB" dirty="0" smtClean="0"/>
              <a:t>2019 </a:t>
            </a:r>
            <a:r>
              <a:rPr lang="en-GB" dirty="0" smtClean="0"/>
              <a:t>Evalueserve. All rights reserved.</a:t>
            </a:r>
            <a:endParaRPr lang="en-GB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4434"/>
            <a:ext cx="10121673" cy="67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19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Table </a:t>
            </a:r>
            <a:r>
              <a:rPr lang="en-US" sz="2800" dirty="0" smtClean="0">
                <a:solidFill>
                  <a:schemeClr val="tx2"/>
                </a:solidFill>
              </a:rPr>
              <a:t>of Content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©2019 Evalueserve. All rights reserved.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2</a:t>
            </a:fld>
            <a:r>
              <a:rPr lang="en-GB" smtClean="0"/>
              <a:t> /  evalueserve.com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41796"/>
              </p:ext>
            </p:extLst>
          </p:nvPr>
        </p:nvGraphicFramePr>
        <p:xfrm>
          <a:off x="630697" y="1385665"/>
          <a:ext cx="5320398" cy="5423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461"/>
                <a:gridCol w="224262"/>
                <a:gridCol w="3922185"/>
                <a:gridCol w="547490"/>
              </a:tblGrid>
              <a:tr h="574655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AFA2BF"/>
                          </a:solidFill>
                          <a:latin typeface="+mj-lt"/>
                        </a:rPr>
                        <a:t>01</a:t>
                      </a:r>
                      <a:endParaRPr lang="en-US" sz="2600" b="1" dirty="0">
                        <a:solidFill>
                          <a:srgbClr val="AFA2BF"/>
                        </a:solidFill>
                        <a:latin typeface="+mj-lt"/>
                      </a:endParaRPr>
                    </a:p>
                  </a:txBody>
                  <a:tcPr anchor="ctr">
                    <a:lnR w="38100">
                      <a:solidFill>
                        <a:srgbClr val="47254B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595959"/>
                        </a:solidFill>
                        <a:latin typeface="+mn-lt"/>
                      </a:endParaRPr>
                    </a:p>
                  </a:txBody>
                  <a:tcPr anchor="ctr">
                    <a:lnL w="38100">
                      <a:solidFill>
                        <a:srgbClr val="47254B"/>
                      </a:solidFill>
                    </a:lnL>
                    <a:lnB w="38100">
                      <a:solidFill>
                        <a:srgbClr val="D7E7F7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595959"/>
                          </a:solidFill>
                          <a:latin typeface="+mn-lt"/>
                        </a:rPr>
                        <a:t>What is Protractor tool</a:t>
                      </a:r>
                      <a:endParaRPr lang="en-US" sz="1600" dirty="0">
                        <a:solidFill>
                          <a:srgbClr val="595959"/>
                        </a:solidFill>
                        <a:latin typeface="+mn-lt"/>
                      </a:endParaRPr>
                    </a:p>
                  </a:txBody>
                  <a:tcPr anchor="ctr">
                    <a:lnB w="12700">
                      <a:solidFill>
                        <a:srgbClr val="C6D2D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42325" rtl="0" eaLnBrk="1" latinLnBrk="0" hangingPunct="1"/>
                      <a:r>
                        <a:rPr lang="en-US" sz="1600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>
                      <a:solidFill>
                        <a:srgbClr val="C6D2DF"/>
                      </a:solidFill>
                    </a:lnB>
                  </a:tcPr>
                </a:tc>
              </a:tr>
              <a:tr h="692729">
                <a:tc>
                  <a:txBody>
                    <a:bodyPr/>
                    <a:lstStyle/>
                    <a:p>
                      <a:r>
                        <a:rPr lang="en-US" sz="2600" b="1" smtClean="0">
                          <a:solidFill>
                            <a:srgbClr val="AFA2BF"/>
                          </a:solidFill>
                          <a:latin typeface="+mj-lt"/>
                        </a:rPr>
                        <a:t>02</a:t>
                      </a:r>
                      <a:endParaRPr lang="en-US" sz="2600" b="1">
                        <a:solidFill>
                          <a:srgbClr val="AFA2BF"/>
                        </a:solidFill>
                        <a:latin typeface="+mj-lt"/>
                      </a:endParaRPr>
                    </a:p>
                  </a:txBody>
                  <a:tcPr anchor="ctr">
                    <a:lnR w="38100">
                      <a:solidFill>
                        <a:srgbClr val="47254B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595959"/>
                        </a:solidFill>
                        <a:latin typeface="+mn-lt"/>
                      </a:endParaRPr>
                    </a:p>
                  </a:txBody>
                  <a:tcPr anchor="ctr">
                    <a:lnL w="38100">
                      <a:solidFill>
                        <a:srgbClr val="47254B"/>
                      </a:solidFill>
                    </a:lnL>
                    <a:lnT w="38100">
                      <a:solidFill>
                        <a:srgbClr val="D7E7F7"/>
                      </a:solidFill>
                    </a:lnT>
                    <a:lnB w="38100">
                      <a:solidFill>
                        <a:srgbClr val="D7E7F7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42325" rtl="0" eaLnBrk="1" latinLnBrk="0" hangingPunct="1"/>
                      <a:r>
                        <a:rPr lang="en-US" sz="1600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Why Protractor</a:t>
                      </a:r>
                      <a:endParaRPr lang="en-US" sz="16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>
                      <a:solidFill>
                        <a:srgbClr val="C6D2DF"/>
                      </a:solidFill>
                    </a:lnT>
                    <a:lnB w="12700">
                      <a:solidFill>
                        <a:srgbClr val="C6D2D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42325" rtl="0" eaLnBrk="1" latinLnBrk="0" hangingPunct="1"/>
                      <a:r>
                        <a:rPr lang="en-US" sz="1600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>
                      <a:solidFill>
                        <a:srgbClr val="C6D2DF"/>
                      </a:solidFill>
                    </a:lnT>
                    <a:lnB w="12700">
                      <a:solidFill>
                        <a:srgbClr val="C6D2DF"/>
                      </a:solidFill>
                    </a:lnB>
                  </a:tcPr>
                </a:tc>
              </a:tr>
              <a:tr h="692729">
                <a:tc>
                  <a:txBody>
                    <a:bodyPr/>
                    <a:lstStyle/>
                    <a:p>
                      <a:r>
                        <a:rPr lang="en-US" sz="2600" b="1" smtClean="0">
                          <a:solidFill>
                            <a:srgbClr val="AFA2BF"/>
                          </a:solidFill>
                          <a:latin typeface="+mj-lt"/>
                        </a:rPr>
                        <a:t>03</a:t>
                      </a:r>
                      <a:endParaRPr lang="en-US" sz="2600" b="1">
                        <a:solidFill>
                          <a:srgbClr val="AFA2BF"/>
                        </a:solidFill>
                        <a:latin typeface="+mj-lt"/>
                      </a:endParaRPr>
                    </a:p>
                  </a:txBody>
                  <a:tcPr anchor="ctr">
                    <a:lnR w="38100">
                      <a:solidFill>
                        <a:srgbClr val="47254B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595959"/>
                        </a:solidFill>
                        <a:latin typeface="+mn-lt"/>
                      </a:endParaRPr>
                    </a:p>
                  </a:txBody>
                  <a:tcPr anchor="ctr">
                    <a:lnL w="38100">
                      <a:solidFill>
                        <a:srgbClr val="47254B"/>
                      </a:solidFill>
                    </a:lnL>
                    <a:lnT w="38100">
                      <a:solidFill>
                        <a:srgbClr val="D7E7F7"/>
                      </a:solidFill>
                    </a:lnT>
                    <a:lnB w="38100">
                      <a:solidFill>
                        <a:srgbClr val="D7E7F7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42325" rtl="0" eaLnBrk="1" latinLnBrk="0" hangingPunct="1"/>
                      <a:r>
                        <a:rPr lang="en-US" sz="1600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Limitations of Protractor</a:t>
                      </a:r>
                      <a:endParaRPr lang="en-US" sz="16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>
                      <a:solidFill>
                        <a:srgbClr val="C6D2DF"/>
                      </a:solidFill>
                    </a:lnT>
                    <a:lnB w="12700">
                      <a:solidFill>
                        <a:srgbClr val="C6D2D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42325" rtl="0" eaLnBrk="1" latinLnBrk="0" hangingPunct="1"/>
                      <a:r>
                        <a:rPr lang="en-US" sz="1600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>
                      <a:solidFill>
                        <a:srgbClr val="C6D2DF"/>
                      </a:solidFill>
                    </a:lnT>
                    <a:lnB w="12700">
                      <a:solidFill>
                        <a:srgbClr val="C6D2DF"/>
                      </a:solidFill>
                    </a:lnB>
                  </a:tcPr>
                </a:tc>
              </a:tr>
              <a:tr h="692729">
                <a:tc>
                  <a:txBody>
                    <a:bodyPr/>
                    <a:lstStyle/>
                    <a:p>
                      <a:r>
                        <a:rPr lang="en-US" sz="2600" b="1" smtClean="0">
                          <a:solidFill>
                            <a:srgbClr val="AFA2BF"/>
                          </a:solidFill>
                          <a:latin typeface="+mj-lt"/>
                        </a:rPr>
                        <a:t>04</a:t>
                      </a:r>
                      <a:endParaRPr lang="en-US" sz="2600" b="1">
                        <a:solidFill>
                          <a:srgbClr val="AFA2BF"/>
                        </a:solidFill>
                        <a:latin typeface="+mj-lt"/>
                      </a:endParaRPr>
                    </a:p>
                  </a:txBody>
                  <a:tcPr anchor="ctr">
                    <a:lnR w="38100">
                      <a:solidFill>
                        <a:srgbClr val="47254B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595959"/>
                        </a:solidFill>
                        <a:latin typeface="+mn-lt"/>
                      </a:endParaRPr>
                    </a:p>
                  </a:txBody>
                  <a:tcPr anchor="ctr">
                    <a:lnL w="38100">
                      <a:solidFill>
                        <a:srgbClr val="47254B"/>
                      </a:solidFill>
                    </a:lnL>
                    <a:lnT w="38100">
                      <a:solidFill>
                        <a:srgbClr val="D7E7F7"/>
                      </a:solidFill>
                    </a:lnT>
                    <a:lnB w="38100">
                      <a:solidFill>
                        <a:srgbClr val="D7E7F7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42325" rtl="0" eaLnBrk="1" latinLnBrk="0" hangingPunct="1"/>
                      <a:r>
                        <a:rPr lang="en-US" sz="1600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Handling Asynchronous behavior</a:t>
                      </a:r>
                      <a:endParaRPr lang="en-US" sz="16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>
                      <a:solidFill>
                        <a:srgbClr val="C6D2DF"/>
                      </a:solidFill>
                    </a:lnT>
                    <a:lnB w="12700">
                      <a:solidFill>
                        <a:srgbClr val="C6D2D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42325" rtl="0" eaLnBrk="1" latinLnBrk="0" hangingPunct="1"/>
                      <a:r>
                        <a:rPr lang="en-US" sz="1600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>
                      <a:solidFill>
                        <a:srgbClr val="C6D2DF"/>
                      </a:solidFill>
                    </a:lnT>
                    <a:lnB w="12700">
                      <a:solidFill>
                        <a:srgbClr val="C6D2DF"/>
                      </a:solidFill>
                    </a:lnB>
                  </a:tcPr>
                </a:tc>
              </a:tr>
              <a:tr h="692729">
                <a:tc>
                  <a:txBody>
                    <a:bodyPr/>
                    <a:lstStyle/>
                    <a:p>
                      <a:r>
                        <a:rPr lang="en-US" sz="2600" b="1" smtClean="0">
                          <a:solidFill>
                            <a:srgbClr val="AFA2BF"/>
                          </a:solidFill>
                          <a:latin typeface="+mj-lt"/>
                        </a:rPr>
                        <a:t>05</a:t>
                      </a:r>
                      <a:endParaRPr lang="en-US" sz="2600" b="1">
                        <a:solidFill>
                          <a:srgbClr val="AFA2BF"/>
                        </a:solidFill>
                        <a:latin typeface="+mj-lt"/>
                      </a:endParaRPr>
                    </a:p>
                  </a:txBody>
                  <a:tcPr anchor="ctr">
                    <a:lnR w="38100">
                      <a:solidFill>
                        <a:srgbClr val="47254B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595959"/>
                        </a:solidFill>
                        <a:latin typeface="+mn-lt"/>
                      </a:endParaRPr>
                    </a:p>
                  </a:txBody>
                  <a:tcPr anchor="ctr">
                    <a:lnL w="38100">
                      <a:solidFill>
                        <a:srgbClr val="47254B"/>
                      </a:solidFill>
                    </a:lnL>
                    <a:lnT w="38100">
                      <a:solidFill>
                        <a:srgbClr val="D7E7F7"/>
                      </a:solidFill>
                    </a:lnT>
                    <a:lnB w="38100">
                      <a:solidFill>
                        <a:srgbClr val="D7E7F7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42325" rtl="0" eaLnBrk="1" latinLnBrk="0" hangingPunct="1"/>
                      <a:r>
                        <a:rPr lang="en-US" sz="1600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Big Picture</a:t>
                      </a:r>
                      <a:endParaRPr lang="en-US" sz="16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>
                      <a:solidFill>
                        <a:srgbClr val="C6D2DF"/>
                      </a:solidFill>
                    </a:lnT>
                    <a:lnB w="12700">
                      <a:solidFill>
                        <a:srgbClr val="C6D2D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42325" rtl="0" eaLnBrk="1" latinLnBrk="0" hangingPunct="1"/>
                      <a:r>
                        <a:rPr lang="en-US" sz="1600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6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>
                      <a:solidFill>
                        <a:srgbClr val="C6D2DF"/>
                      </a:solidFill>
                    </a:lnT>
                    <a:lnB w="12700">
                      <a:solidFill>
                        <a:srgbClr val="C6D2DF"/>
                      </a:solidFill>
                    </a:lnB>
                  </a:tcPr>
                </a:tc>
              </a:tr>
              <a:tr h="692729">
                <a:tc>
                  <a:txBody>
                    <a:bodyPr/>
                    <a:lstStyle/>
                    <a:p>
                      <a:r>
                        <a:rPr lang="en-US" sz="2600" b="1" smtClean="0">
                          <a:solidFill>
                            <a:srgbClr val="AFA2BF"/>
                          </a:solidFill>
                          <a:latin typeface="+mj-lt"/>
                        </a:rPr>
                        <a:t>06</a:t>
                      </a:r>
                      <a:endParaRPr lang="en-US" sz="2600" b="1">
                        <a:solidFill>
                          <a:srgbClr val="AFA2BF"/>
                        </a:solidFill>
                        <a:latin typeface="+mj-lt"/>
                      </a:endParaRPr>
                    </a:p>
                  </a:txBody>
                  <a:tcPr anchor="ctr">
                    <a:lnR w="38100">
                      <a:solidFill>
                        <a:srgbClr val="47254B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595959"/>
                        </a:solidFill>
                        <a:latin typeface="+mn-lt"/>
                      </a:endParaRPr>
                    </a:p>
                  </a:txBody>
                  <a:tcPr anchor="ctr">
                    <a:lnL w="38100">
                      <a:solidFill>
                        <a:srgbClr val="47254B"/>
                      </a:solidFill>
                    </a:lnL>
                    <a:lnT w="38100">
                      <a:solidFill>
                        <a:srgbClr val="D7E7F7"/>
                      </a:solidFill>
                    </a:lnT>
                    <a:lnB w="38100">
                      <a:solidFill>
                        <a:srgbClr val="D7E7F7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42325" rtl="0" eaLnBrk="1" latinLnBrk="0" hangingPunct="1"/>
                      <a:r>
                        <a:rPr lang="en-US" sz="1600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Capabilities and options available</a:t>
                      </a:r>
                      <a:endParaRPr lang="en-US" sz="16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>
                      <a:solidFill>
                        <a:srgbClr val="C6D2DF"/>
                      </a:solidFill>
                    </a:lnT>
                    <a:lnB w="12700">
                      <a:solidFill>
                        <a:srgbClr val="C6D2D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42325" rtl="0" eaLnBrk="1" latinLnBrk="0" hangingPunct="1"/>
                      <a:r>
                        <a:rPr lang="en-US" sz="1600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6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>
                      <a:solidFill>
                        <a:srgbClr val="C6D2DF"/>
                      </a:solidFill>
                    </a:lnT>
                    <a:lnB w="12700">
                      <a:solidFill>
                        <a:srgbClr val="C6D2DF"/>
                      </a:solidFill>
                    </a:lnB>
                  </a:tcPr>
                </a:tc>
              </a:tr>
              <a:tr h="692729">
                <a:tc>
                  <a:txBody>
                    <a:bodyPr/>
                    <a:lstStyle/>
                    <a:p>
                      <a:r>
                        <a:rPr lang="en-US" sz="2600" b="1" smtClean="0">
                          <a:solidFill>
                            <a:srgbClr val="AFA2BF"/>
                          </a:solidFill>
                          <a:latin typeface="+mj-lt"/>
                        </a:rPr>
                        <a:t>07</a:t>
                      </a:r>
                      <a:endParaRPr lang="en-US" sz="2600" b="1">
                        <a:solidFill>
                          <a:srgbClr val="AFA2BF"/>
                        </a:solidFill>
                        <a:latin typeface="+mj-lt"/>
                      </a:endParaRPr>
                    </a:p>
                  </a:txBody>
                  <a:tcPr anchor="ctr">
                    <a:lnR w="38100">
                      <a:solidFill>
                        <a:srgbClr val="47254B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1042325" rtl="0" eaLnBrk="1" latinLnBrk="0" hangingPunct="1"/>
                      <a:endParaRPr lang="en-US" sz="1600" kern="120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>
                      <a:solidFill>
                        <a:srgbClr val="47254B"/>
                      </a:solidFill>
                    </a:lnL>
                    <a:lnT w="38100">
                      <a:solidFill>
                        <a:srgbClr val="D7E7F7"/>
                      </a:solidFill>
                    </a:lnT>
                    <a:lnB w="38100">
                      <a:solidFill>
                        <a:srgbClr val="D7E7F7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42325" rtl="0" eaLnBrk="1" latinLnBrk="0" hangingPunct="1"/>
                      <a:r>
                        <a:rPr lang="en-US" sz="1600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Framework development</a:t>
                      </a:r>
                      <a:endParaRPr lang="en-US" sz="16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>
                      <a:solidFill>
                        <a:srgbClr val="C6D2DF"/>
                      </a:solidFill>
                    </a:lnT>
                    <a:lnB w="12700">
                      <a:solidFill>
                        <a:srgbClr val="C6D2D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42325" rtl="0" eaLnBrk="1" latinLnBrk="0" hangingPunct="1"/>
                      <a:r>
                        <a:rPr lang="en-US" sz="1600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6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>
                      <a:solidFill>
                        <a:srgbClr val="C6D2DF"/>
                      </a:solidFill>
                    </a:lnT>
                    <a:lnB w="12700">
                      <a:solidFill>
                        <a:srgbClr val="C6D2DF"/>
                      </a:solidFill>
                    </a:lnB>
                  </a:tcPr>
                </a:tc>
              </a:tr>
              <a:tr h="692729">
                <a:tc>
                  <a:txBody>
                    <a:bodyPr/>
                    <a:lstStyle/>
                    <a:p>
                      <a:r>
                        <a:rPr lang="en-US" sz="2600" b="1" smtClean="0">
                          <a:solidFill>
                            <a:srgbClr val="AFA2BF"/>
                          </a:solidFill>
                          <a:latin typeface="+mj-lt"/>
                        </a:rPr>
                        <a:t>08</a:t>
                      </a:r>
                      <a:endParaRPr lang="en-US" sz="2600" b="1">
                        <a:solidFill>
                          <a:srgbClr val="AFA2BF"/>
                        </a:solidFill>
                        <a:latin typeface="+mj-lt"/>
                      </a:endParaRPr>
                    </a:p>
                  </a:txBody>
                  <a:tcPr anchor="ctr">
                    <a:lnR w="38100">
                      <a:solidFill>
                        <a:srgbClr val="47254B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595959"/>
                        </a:solidFill>
                        <a:latin typeface="+mn-lt"/>
                      </a:endParaRPr>
                    </a:p>
                  </a:txBody>
                  <a:tcPr anchor="ctr">
                    <a:lnL w="38100">
                      <a:solidFill>
                        <a:srgbClr val="47254B"/>
                      </a:solidFill>
                    </a:lnL>
                    <a:lnT w="38100">
                      <a:solidFill>
                        <a:srgbClr val="D7E7F7"/>
                      </a:solidFill>
                    </a:lnT>
                    <a:lnB w="38100">
                      <a:solidFill>
                        <a:srgbClr val="D7E7F7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42325" rtl="0" eaLnBrk="1" latinLnBrk="0" hangingPunct="1"/>
                      <a:r>
                        <a:rPr lang="en-US" sz="1600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Continuous Integration for Protractor</a:t>
                      </a:r>
                      <a:endParaRPr lang="en-US" sz="16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>
                      <a:solidFill>
                        <a:srgbClr val="C6D2DF"/>
                      </a:solidFill>
                    </a:lnT>
                    <a:lnB w="12700">
                      <a:solidFill>
                        <a:srgbClr val="C6D2D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42325" rtl="0" eaLnBrk="1" latinLnBrk="0" hangingPunct="1"/>
                      <a:r>
                        <a:rPr lang="en-US" sz="1600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6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>
                      <a:solidFill>
                        <a:srgbClr val="C6D2DF"/>
                      </a:solidFill>
                    </a:lnT>
                    <a:lnB w="12700">
                      <a:solidFill>
                        <a:srgbClr val="C6D2DF"/>
                      </a:solidFill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246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Protractor</a:t>
            </a:r>
            <a:endParaRPr lang="en-IN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</a:t>
            </a:r>
            <a:r>
              <a:rPr lang="en-GB" dirty="0" smtClean="0"/>
              <a:t>2019 </a:t>
            </a:r>
            <a:r>
              <a:rPr lang="en-GB" dirty="0" smtClean="0"/>
              <a:t>Evalueserve. All rights reserved.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1051324"/>
            <a:r>
              <a:rPr lang="en-IN" sz="2100" kern="1200" dirty="0" smtClean="0">
                <a:solidFill>
                  <a:schemeClr val="tx1"/>
                </a:solidFill>
              </a:rPr>
              <a:t>Protractor </a:t>
            </a:r>
            <a:r>
              <a:rPr lang="en-IN" sz="2100" kern="1200" dirty="0">
                <a:solidFill>
                  <a:schemeClr val="tx1"/>
                </a:solidFill>
              </a:rPr>
              <a:t>is an end to end test framework for AngularJS applications built on top of WebDriverJS. Protractor runs tests against your application running in a real browser, interacting with it as a user would.</a:t>
            </a:r>
          </a:p>
          <a:p>
            <a:endParaRPr lang="en-IN" sz="1600" dirty="0"/>
          </a:p>
          <a:p>
            <a:endParaRPr lang="en-IN" dirty="0"/>
          </a:p>
        </p:txBody>
      </p:sp>
      <p:pic>
        <p:nvPicPr>
          <p:cNvPr id="35842" name="Picture 2" descr="Image result for protractor spec and config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98" y="2766732"/>
            <a:ext cx="9458099" cy="32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008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Frameworks for Protractor</a:t>
            </a:r>
            <a:endParaRPr lang="en-IN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</a:t>
            </a:r>
            <a:r>
              <a:rPr lang="en-GB" dirty="0" smtClean="0"/>
              <a:t>2019 </a:t>
            </a:r>
            <a:r>
              <a:rPr lang="en-GB" dirty="0" smtClean="0"/>
              <a:t>Evalueserve. All rights reserved.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IN" sz="2100" kern="1200" dirty="0">
                <a:solidFill>
                  <a:schemeClr val="tx1"/>
                </a:solidFill>
              </a:rPr>
              <a:t>Protractor is a Node.js </a:t>
            </a:r>
            <a:r>
              <a:rPr lang="en-IN" sz="2100" kern="1200" dirty="0" smtClean="0">
                <a:solidFill>
                  <a:schemeClr val="tx1"/>
                </a:solidFill>
              </a:rPr>
              <a:t>program </a:t>
            </a:r>
            <a:r>
              <a:rPr lang="en-IN" sz="2100" kern="1200" dirty="0">
                <a:solidFill>
                  <a:schemeClr val="tx1"/>
                </a:solidFill>
              </a:rPr>
              <a:t>that supports the Jasmine, Mocha, and Cucumber test frameworks.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7" y="2998033"/>
            <a:ext cx="9115081" cy="29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76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Why Protractor over other tools</a:t>
            </a:r>
            <a:endParaRPr lang="en-IN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</a:t>
            </a:r>
            <a:r>
              <a:rPr lang="en-GB" dirty="0" smtClean="0"/>
              <a:t>2019 </a:t>
            </a:r>
            <a:r>
              <a:rPr lang="en-GB" dirty="0" smtClean="0"/>
              <a:t>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01018" y="2492515"/>
            <a:ext cx="922599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One of the greatest features of Protractor is its ability to "be smart" about waiting for a page to load, limiting the amount of waits and sleeps you use in your suite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09725" y="3822826"/>
            <a:ext cx="906793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Protractor is also incredibly flexible in that it allows you to incorporate different behavior-driven development (BDD) frameworks like Cucumber into your workflow.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09725" y="1485369"/>
            <a:ext cx="93570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Protractor supports Angular-specific locator strategies, which allows you to test Angular-specific elements without any setup effort on your part.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564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Limitations of Protractor</a:t>
            </a:r>
            <a:endParaRPr lang="en-IN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</a:t>
            </a:r>
            <a:r>
              <a:rPr lang="en-GB" dirty="0" smtClean="0"/>
              <a:t>2019 </a:t>
            </a:r>
            <a:r>
              <a:rPr lang="en-GB" dirty="0" smtClean="0"/>
              <a:t>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69074" y="2721942"/>
            <a:ext cx="94361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Asynchronous behaviour of javascript can be a challenge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69074" y="1600082"/>
            <a:ext cx="9436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It's only available for </a:t>
            </a:r>
            <a:r>
              <a:rPr lang="en-IN" dirty="0" smtClean="0"/>
              <a:t>client framework i.e. </a:t>
            </a:r>
            <a:r>
              <a:rPr lang="en-IN" dirty="0"/>
              <a:t>for JavaScript only. So to work with it you must know </a:t>
            </a:r>
            <a:r>
              <a:rPr lang="en-IN" dirty="0" smtClean="0"/>
              <a:t>JavaScript or typescript.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2876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Asynchronous behavior and its handling</a:t>
            </a:r>
            <a:endParaRPr lang="en-IN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</a:t>
            </a:r>
            <a:r>
              <a:rPr lang="en-GB" dirty="0" smtClean="0"/>
              <a:t>2019 </a:t>
            </a:r>
            <a:r>
              <a:rPr lang="en-GB" dirty="0" smtClean="0"/>
              <a:t>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0697" y="1633928"/>
            <a:ext cx="94361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</a:rPr>
              <a:t>WebDriverJS (and thus, Protractor) APIs are entirely asynchronous. All functions return </a:t>
            </a:r>
            <a:r>
              <a:rPr lang="en-IN" dirty="0" smtClean="0">
                <a:solidFill>
                  <a:srgbClr val="242729"/>
                </a:solidFill>
                <a:latin typeface="Arial" panose="020B0604020202020204" pitchFamily="34" charset="0"/>
              </a:rPr>
              <a:t>promises, 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</a:rPr>
              <a:t>which are managed by a </a:t>
            </a:r>
            <a:r>
              <a:rPr lang="en-IN" u="sng" dirty="0">
                <a:solidFill>
                  <a:srgbClr val="2C5777"/>
                </a:solidFill>
                <a:latin typeface="Arial" panose="020B0604020202020204" pitchFamily="34" charset="0"/>
                <a:hlinkClick r:id="rId3"/>
              </a:rPr>
              <a:t>control flow</a:t>
            </a:r>
            <a:r>
              <a:rPr lang="en-IN" dirty="0" smtClean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dirty="0" smtClean="0">
                <a:solidFill>
                  <a:srgbClr val="242729"/>
                </a:solidFill>
                <a:latin typeface="Arial" panose="020B0604020202020204" pitchFamily="34" charset="0"/>
              </a:rPr>
              <a:t>Now a days, with async await.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50" y="3112798"/>
            <a:ext cx="7790476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2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Big Picture</a:t>
            </a:r>
            <a:endParaRPr lang="en-IN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</a:t>
            </a:r>
            <a:r>
              <a:rPr lang="en-GB" dirty="0" smtClean="0"/>
              <a:t>2019 </a:t>
            </a:r>
            <a:r>
              <a:rPr lang="en-GB" dirty="0" smtClean="0"/>
              <a:t>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0697" y="1611822"/>
            <a:ext cx="94361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Protractor</a:t>
            </a:r>
            <a:r>
              <a:rPr lang="en-IN" dirty="0" smtClean="0"/>
              <a:t> needs two </a:t>
            </a:r>
            <a:r>
              <a:rPr lang="en-IN" b="1" dirty="0" smtClean="0"/>
              <a:t>files</a:t>
            </a:r>
            <a:r>
              <a:rPr lang="en-IN" dirty="0" smtClean="0"/>
              <a:t> to run:-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spec </a:t>
            </a:r>
            <a:r>
              <a:rPr lang="en-IN" b="1" dirty="0" smtClean="0"/>
              <a:t>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configuration </a:t>
            </a:r>
            <a:r>
              <a:rPr lang="en-IN" b="1" dirty="0" smtClean="0"/>
              <a:t>file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7" y="3901814"/>
            <a:ext cx="7179178" cy="23188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697" y="3068586"/>
            <a:ext cx="549445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Spec</a:t>
            </a:r>
            <a:r>
              <a:rPr lang="en-IN" dirty="0"/>
              <a:t> file</a:t>
            </a:r>
          </a:p>
        </p:txBody>
      </p:sp>
    </p:spTree>
    <p:extLst>
      <p:ext uri="{BB962C8B-B14F-4D97-AF65-F5344CB8AC3E}">
        <p14:creationId xmlns:p14="http://schemas.microsoft.com/office/powerpoint/2010/main" val="3863853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</a:t>
            </a:r>
            <a:r>
              <a:rPr lang="en-GB" dirty="0" smtClean="0"/>
              <a:t>2019 </a:t>
            </a:r>
            <a:r>
              <a:rPr lang="en-GB" dirty="0" smtClean="0"/>
              <a:t>Evalueserve. All rights reserved.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97" y="1614539"/>
            <a:ext cx="7793775" cy="33210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0697" y="984953"/>
            <a:ext cx="549445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Config</a:t>
            </a:r>
            <a:r>
              <a:rPr lang="en-IN" dirty="0"/>
              <a:t> file</a:t>
            </a:r>
          </a:p>
        </p:txBody>
      </p:sp>
    </p:spTree>
    <p:extLst>
      <p:ext uri="{BB962C8B-B14F-4D97-AF65-F5344CB8AC3E}">
        <p14:creationId xmlns:p14="http://schemas.microsoft.com/office/powerpoint/2010/main" val="27969861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valueserve Common Layout">
  <a:themeElements>
    <a:clrScheme name="Evalueserve New Theme">
      <a:dk1>
        <a:srgbClr val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srgbClr val="7C6CAA"/>
          </a:buClr>
          <a:buFont typeface="Arial" panose="020B0604020202020204" pitchFamily="34" charset="0"/>
          <a:defRPr sz="1400" kern="0" dirty="0" err="1" smtClean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Presentation2" id="{C3B68339-D4F0-4E21-A3B1-E123CABE054A}" vid="{8F754B36-C0D6-43FC-B04F-95AC4F095D94}"/>
    </a:ext>
  </a:extLst>
</a:theme>
</file>

<file path=ppt/theme/theme2.xml><?xml version="1.0" encoding="utf-8"?>
<a:theme xmlns:a="http://schemas.openxmlformats.org/drawingml/2006/main" name="Evalueserve Pink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prstClr val="black"/>
          </a:buClr>
          <a:defRPr sz="1400" kern="0" dirty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Presentation2" id="{C3B68339-D4F0-4E21-A3B1-E123CABE054A}" vid="{0434659A-81DC-48C2-9855-B101D3D20602}"/>
    </a:ext>
  </a:extLst>
</a:theme>
</file>

<file path=ppt/theme/theme3.xml><?xml version="1.0" encoding="utf-8"?>
<a:theme xmlns:a="http://schemas.openxmlformats.org/drawingml/2006/main" name="Evalueserve Purple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srgbClr val="7C6CAA"/>
          </a:buClr>
          <a:buFont typeface="Arial" panose="020B0604020202020204" pitchFamily="34" charset="0"/>
          <a:defRPr sz="1400" kern="0" dirty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Presentation2" id="{C3B68339-D4F0-4E21-A3B1-E123CABE054A}" vid="{EC1462AF-835A-4A73-BBF2-8C84A5EB1862}"/>
    </a:ext>
  </a:extLst>
</a:theme>
</file>

<file path=ppt/theme/theme4.xml><?xml version="1.0" encoding="utf-8"?>
<a:theme xmlns:a="http://schemas.openxmlformats.org/drawingml/2006/main" name="Evalueserve Dark Purple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srgbClr val="47254B"/>
          </a:buClr>
          <a:buFont typeface="Arial" panose="020B0604020202020204" pitchFamily="34" charset="0"/>
          <a:defRPr sz="1400" kern="0" dirty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Presentation2" id="{C3B68339-D4F0-4E21-A3B1-E123CABE054A}" vid="{3BA497B8-4B09-4BC3-ADC1-4EC0574BB6AD}"/>
    </a:ext>
  </a:extLst>
</a:theme>
</file>

<file path=ppt/theme/theme5.xml><?xml version="1.0" encoding="utf-8"?>
<a:theme xmlns:a="http://schemas.openxmlformats.org/drawingml/2006/main" name="Evalueserve Case Study Layout">
  <a:themeElements>
    <a:clrScheme name="Evalueserve New Theme">
      <a:dk1>
        <a:srgbClr val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srgbClr val="7C6CAA"/>
          </a:buClr>
          <a:buFont typeface="Arial" panose="020B0604020202020204" pitchFamily="34" charset="0"/>
          <a:defRPr sz="1400" kern="0" dirty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Presentation2" id="{C3B68339-D4F0-4E21-A3B1-E123CABE054A}" vid="{E7574585-3432-4544-B7AC-57E9BAF4AF49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Colors - Evalueserve">
    <a:dk1>
      <a:sysClr val="windowText" lastClr="000000"/>
    </a:dk1>
    <a:lt1>
      <a:srgbClr val="FFFFFF"/>
    </a:lt1>
    <a:dk2>
      <a:srgbClr val="EE2653"/>
    </a:dk2>
    <a:lt2>
      <a:srgbClr val="939598"/>
    </a:lt2>
    <a:accent1>
      <a:srgbClr val="9D2C7D"/>
    </a:accent1>
    <a:accent2>
      <a:srgbClr val="7C6CAA"/>
    </a:accent2>
    <a:accent3>
      <a:srgbClr val="5AB7E8"/>
    </a:accent3>
    <a:accent4>
      <a:srgbClr val="F38AB1"/>
    </a:accent4>
    <a:accent5>
      <a:srgbClr val="AFA2BF"/>
    </a:accent5>
    <a:accent6>
      <a:srgbClr val="B2D9F4"/>
    </a:accent6>
    <a:hlink>
      <a:srgbClr val="315EA5"/>
    </a:hlink>
    <a:folHlink>
      <a:srgbClr val="47254B"/>
    </a:folHlink>
  </a:clrScheme>
</a:themeOverride>
</file>

<file path=ppt/theme/themeOverride2.xml><?xml version="1.0" encoding="utf-8"?>
<a:themeOverride xmlns:a="http://schemas.openxmlformats.org/drawingml/2006/main">
  <a:clrScheme name="Custom Colors - Evalueserve">
    <a:dk1>
      <a:sysClr val="windowText" lastClr="000000"/>
    </a:dk1>
    <a:lt1>
      <a:srgbClr val="FFFFFF"/>
    </a:lt1>
    <a:dk2>
      <a:srgbClr val="EE2653"/>
    </a:dk2>
    <a:lt2>
      <a:srgbClr val="939598"/>
    </a:lt2>
    <a:accent1>
      <a:srgbClr val="9D2C7D"/>
    </a:accent1>
    <a:accent2>
      <a:srgbClr val="7C6CAA"/>
    </a:accent2>
    <a:accent3>
      <a:srgbClr val="5AB7E8"/>
    </a:accent3>
    <a:accent4>
      <a:srgbClr val="F38AB1"/>
    </a:accent4>
    <a:accent5>
      <a:srgbClr val="AFA2BF"/>
    </a:accent5>
    <a:accent6>
      <a:srgbClr val="B2D9F4"/>
    </a:accent6>
    <a:hlink>
      <a:srgbClr val="315EA5"/>
    </a:hlink>
    <a:folHlink>
      <a:srgbClr val="47254B"/>
    </a:folHlink>
  </a:clrScheme>
</a:themeOverride>
</file>

<file path=ppt/theme/themeOverride3.xml><?xml version="1.0" encoding="utf-8"?>
<a:themeOverride xmlns:a="http://schemas.openxmlformats.org/drawingml/2006/main">
  <a:clrScheme name="Custom Colors - Evalueserve">
    <a:dk1>
      <a:sysClr val="windowText" lastClr="000000"/>
    </a:dk1>
    <a:lt1>
      <a:srgbClr val="FFFFFF"/>
    </a:lt1>
    <a:dk2>
      <a:srgbClr val="EE2653"/>
    </a:dk2>
    <a:lt2>
      <a:srgbClr val="939598"/>
    </a:lt2>
    <a:accent1>
      <a:srgbClr val="9D2C7D"/>
    </a:accent1>
    <a:accent2>
      <a:srgbClr val="7C6CAA"/>
    </a:accent2>
    <a:accent3>
      <a:srgbClr val="5AB7E8"/>
    </a:accent3>
    <a:accent4>
      <a:srgbClr val="F38AB1"/>
    </a:accent4>
    <a:accent5>
      <a:srgbClr val="AFA2BF"/>
    </a:accent5>
    <a:accent6>
      <a:srgbClr val="B2D9F4"/>
    </a:accent6>
    <a:hlink>
      <a:srgbClr val="315EA5"/>
    </a:hlink>
    <a:folHlink>
      <a:srgbClr val="47254B"/>
    </a:folHlink>
  </a:clrScheme>
</a:themeOverride>
</file>

<file path=ppt/theme/themeOverride4.xml><?xml version="1.0" encoding="utf-8"?>
<a:themeOverride xmlns:a="http://schemas.openxmlformats.org/drawingml/2006/main">
  <a:clrScheme name="Custom Colors - Evalueserve">
    <a:dk1>
      <a:sysClr val="windowText" lastClr="000000"/>
    </a:dk1>
    <a:lt1>
      <a:srgbClr val="FFFFFF"/>
    </a:lt1>
    <a:dk2>
      <a:srgbClr val="EE2653"/>
    </a:dk2>
    <a:lt2>
      <a:srgbClr val="939598"/>
    </a:lt2>
    <a:accent1>
      <a:srgbClr val="9D2C7D"/>
    </a:accent1>
    <a:accent2>
      <a:srgbClr val="7C6CAA"/>
    </a:accent2>
    <a:accent3>
      <a:srgbClr val="5AB7E8"/>
    </a:accent3>
    <a:accent4>
      <a:srgbClr val="F38AB1"/>
    </a:accent4>
    <a:accent5>
      <a:srgbClr val="AFA2BF"/>
    </a:accent5>
    <a:accent6>
      <a:srgbClr val="B2D9F4"/>
    </a:accent6>
    <a:hlink>
      <a:srgbClr val="315EA5"/>
    </a:hlink>
    <a:folHlink>
      <a:srgbClr val="47254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18F5090D761B46B3967B90740DE3A2" ma:contentTypeVersion="0" ma:contentTypeDescription="Create a new document." ma:contentTypeScope="" ma:versionID="2380b8c798818aef896bdcd661ce95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C2F03F-9C13-43C2-997A-A9E61872FA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77E1A01-F88D-4CA5-9A3C-35586A86277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1FC254B-76AB-4B84-9FF9-CB97EF678B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8246</TotalTime>
  <Words>537</Words>
  <Application>Microsoft Office PowerPoint</Application>
  <PresentationFormat>Custom</PresentationFormat>
  <Paragraphs>87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Myanmar Text</vt:lpstr>
      <vt:lpstr>Verdana</vt:lpstr>
      <vt:lpstr>Evalueserve Common Layout</vt:lpstr>
      <vt:lpstr>Evalueserve Pink Theme</vt:lpstr>
      <vt:lpstr>Evalueserve Purple Theme</vt:lpstr>
      <vt:lpstr>Evalueserve Dark Purple Theme</vt:lpstr>
      <vt:lpstr>Evalueserve Case Study Layout</vt:lpstr>
      <vt:lpstr>think-cell Slide</vt:lpstr>
      <vt:lpstr>Protractor</vt:lpstr>
      <vt:lpstr>Table of Content</vt:lpstr>
      <vt:lpstr>Protractor</vt:lpstr>
      <vt:lpstr>Frameworks for Protractor</vt:lpstr>
      <vt:lpstr>Why Protractor over other tools</vt:lpstr>
      <vt:lpstr>Limitations of Protractor</vt:lpstr>
      <vt:lpstr>Asynchronous behavior and its handling</vt:lpstr>
      <vt:lpstr>Big Picture</vt:lpstr>
      <vt:lpstr>PowerPoint Presentation</vt:lpstr>
      <vt:lpstr>Capabilities and options in Protractor</vt:lpstr>
      <vt:lpstr>Framework development using Protractor</vt:lpstr>
      <vt:lpstr>Json file of Pitchflow</vt:lpstr>
      <vt:lpstr>Continuous integration of Protractor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Protractor</dc:title>
  <dc:creator>Chaman Preet</dc:creator>
  <cp:lastModifiedBy>Chaman Preet</cp:lastModifiedBy>
  <cp:revision>77</cp:revision>
  <dcterms:created xsi:type="dcterms:W3CDTF">2018-12-20T09:45:04Z</dcterms:created>
  <dcterms:modified xsi:type="dcterms:W3CDTF">2019-01-30T10:35:40Z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0x0101006B18F5090D761B46B3967B90740DE3A2</vt:lpwstr>
  </property>
  <property fmtid="{D5CDD505-2E9C-101B-9397-08002B2CF9AE}" pid="3" name="MSIP_Label_108323bc-6957-4d17-9d79-bbdb89963f12_Extended_MSFT_Method">
    <vt:lpwstr>Manual</vt:lpwstr>
  </property>
  <property fmtid="{D5CDD505-2E9C-101B-9397-08002B2CF9AE}" pid="4" name="MSIP_Label_108323bc-6957-4d17-9d79-bbdb89963f12_Application">
    <vt:lpwstr>Microsoft Azure Information Protection</vt:lpwstr>
  </property>
  <property fmtid="{D5CDD505-2E9C-101B-9397-08002B2CF9AE}" pid="5" name="MSIP_Label_108323bc-6957-4d17-9d79-bbdb89963f12_Name">
    <vt:lpwstr>Confidential</vt:lpwstr>
  </property>
  <property fmtid="{D5CDD505-2E9C-101B-9397-08002B2CF9AE}" pid="6" name="MSIP_Label_108323bc-6957-4d17-9d79-bbdb89963f12_SetDate">
    <vt:lpwstr>2019-02-08T10:30:02.4772379Z</vt:lpwstr>
  </property>
  <property fmtid="{D5CDD505-2E9C-101B-9397-08002B2CF9AE}" pid="7" name="MSIP_Label_108323bc-6957-4d17-9d79-bbdb89963f12_Owner">
    <vt:lpwstr>Chaman.Preet@Evalueserve.com</vt:lpwstr>
  </property>
  <property fmtid="{D5CDD505-2E9C-101B-9397-08002B2CF9AE}" pid="8" name="MSIP_Label_108323bc-6957-4d17-9d79-bbdb89963f12_SiteId">
    <vt:lpwstr>0483ae51-a627-466e-a7dd-de2ac7e1238e</vt:lpwstr>
  </property>
  <property fmtid="{D5CDD505-2E9C-101B-9397-08002B2CF9AE}" pid="9" name="MSIP_Label_108323bc-6957-4d17-9d79-bbdb89963f12_Enabled">
    <vt:lpwstr>True</vt:lpwstr>
  </property>
  <property fmtid="{D5CDD505-2E9C-101B-9397-08002B2CF9AE}" pid="10" name="Sensitivity">
    <vt:lpwstr>Confidential</vt:lpwstr>
  </property>
</Properties>
</file>