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73" r:id="rId18"/>
    <p:sldId id="274" r:id="rId19"/>
    <p:sldId id="269" r:id="rId20"/>
    <p:sldId id="270" r:id="rId21"/>
  </p:sldIdLst>
  <p:sldSz cx="12801600" cy="73152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000000"/>
    <a:srgbClr val="1DBDC1"/>
    <a:srgbClr val="1027CE"/>
    <a:srgbClr val="A1D9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632" autoAdjust="0"/>
    <p:restoredTop sz="81183" autoAdjust="0"/>
  </p:normalViewPr>
  <p:slideViewPr>
    <p:cSldViewPr>
      <p:cViewPr>
        <p:scale>
          <a:sx n="70" d="100"/>
          <a:sy n="70" d="100"/>
        </p:scale>
        <p:origin x="-210" y="-54"/>
      </p:cViewPr>
      <p:guideLst>
        <p:guide orient="horz" pos="230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373A9-9BF5-48E5-A4DB-8B409033B7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0925" y="514350"/>
            <a:ext cx="45021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14DAA-D43D-458C-86DA-EB99AFAA3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272456"/>
            <a:ext cx="108813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145280"/>
            <a:ext cx="89611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50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50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00695"/>
            <a:ext cx="1088136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100497"/>
            <a:ext cx="1088136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706883"/>
            <a:ext cx="56540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3"/>
            <a:ext cx="56540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1637454"/>
            <a:ext cx="565626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2319867"/>
            <a:ext cx="565626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637454"/>
            <a:ext cx="565848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319867"/>
            <a:ext cx="565848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3" y="291253"/>
            <a:ext cx="421163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291256"/>
            <a:ext cx="7156451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1530776"/>
            <a:ext cx="421163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5120641"/>
            <a:ext cx="768096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53627"/>
            <a:ext cx="768096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725162"/>
            <a:ext cx="768096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92947"/>
            <a:ext cx="1152144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3"/>
            <a:ext cx="1152144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780109"/>
            <a:ext cx="29870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2899-FE9F-47F3-B487-8814E6B40121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780109"/>
            <a:ext cx="4053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780109"/>
            <a:ext cx="29870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85B4-3F8E-4376-9BF3-9F6B7BCF6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itkgp.ac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SS" TargetMode="External"/><Relationship Id="rId2" Type="http://schemas.openxmlformats.org/officeDocument/2006/relationships/hyperlink" Target="https://en.wikipedia.org/wiki/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1447800"/>
          </a:xfrm>
          <a:solidFill>
            <a:srgbClr val="CCFF33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6000" b="1" u="sng" dirty="0" smtClean="0">
                <a:latin typeface="Calisto MT" pitchFamily="18" charset="0"/>
              </a:rPr>
              <a:t>HTML &amp; CSS</a:t>
            </a:r>
            <a:endParaRPr lang="en-US" sz="6000" b="1" u="sng" dirty="0">
              <a:latin typeface="Calisto MT" pitchFamily="18" charset="0"/>
            </a:endParaRPr>
          </a:p>
        </p:txBody>
      </p:sp>
      <p:pic>
        <p:nvPicPr>
          <p:cNvPr id="4" name="Content Placeholder 3" descr="IIT_Kharagpur_Logo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1" y="2209800"/>
            <a:ext cx="3688079" cy="4114800"/>
          </a:xfrm>
        </p:spPr>
      </p:pic>
      <p:sp>
        <p:nvSpPr>
          <p:cNvPr id="7" name="Rectangle 6"/>
          <p:cNvSpPr/>
          <p:nvPr/>
        </p:nvSpPr>
        <p:spPr>
          <a:xfrm>
            <a:off x="6477000" y="2743200"/>
            <a:ext cx="533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sto MT" pitchFamily="18" charset="0"/>
            </a:endParaRPr>
          </a:p>
          <a:p>
            <a:r>
              <a:rPr lang="en-US" sz="2800" dirty="0">
                <a:latin typeface="Calisto MT" pitchFamily="18" charset="0"/>
              </a:rPr>
              <a:t/>
            </a:r>
            <a:br>
              <a:rPr lang="en-US" sz="2800" dirty="0">
                <a:latin typeface="Calisto MT" pitchFamily="18" charset="0"/>
              </a:rPr>
            </a:br>
            <a:endParaRPr lang="en-US" sz="2800" dirty="0">
              <a:latin typeface="Calisto MT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4191000"/>
            <a:ext cx="373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listo MT" pitchFamily="18" charset="0"/>
              </a:rPr>
              <a:t>  By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latin typeface="Calisto MT" pitchFamily="18" charset="0"/>
              </a:rPr>
              <a:t>Chaman</a:t>
            </a:r>
            <a:r>
              <a:rPr lang="en-US" sz="2800" b="1" dirty="0" smtClean="0">
                <a:latin typeface="Calisto MT" pitchFamily="18" charset="0"/>
              </a:rPr>
              <a:t> Singh</a:t>
            </a:r>
          </a:p>
          <a:p>
            <a:pPr algn="ctr"/>
            <a:r>
              <a:rPr lang="en-US" sz="2800" b="1" dirty="0" smtClean="0">
                <a:latin typeface="Calisto MT" pitchFamily="18" charset="0"/>
              </a:rPr>
              <a:t>   (20MA60R11)</a:t>
            </a:r>
          </a:p>
          <a:p>
            <a:pPr algn="ctr"/>
            <a:r>
              <a:rPr lang="en-US" sz="2800" b="1" dirty="0" smtClean="0">
                <a:latin typeface="Calisto MT" pitchFamily="18" charset="0"/>
              </a:rPr>
              <a:t>  </a:t>
            </a:r>
            <a:r>
              <a:rPr lang="en-US" sz="2800" b="1" dirty="0" err="1" smtClean="0">
                <a:latin typeface="Calisto MT" pitchFamily="18" charset="0"/>
              </a:rPr>
              <a:t>M.Tech</a:t>
            </a:r>
            <a:r>
              <a:rPr lang="en-US" sz="2800" b="1" dirty="0" smtClean="0">
                <a:latin typeface="Calisto MT" pitchFamily="18" charset="0"/>
              </a:rPr>
              <a:t>.(CSDP)</a:t>
            </a:r>
          </a:p>
          <a:p>
            <a:pPr algn="ctr"/>
            <a:r>
              <a:rPr lang="en-US" sz="2800" b="1" dirty="0" smtClean="0">
                <a:latin typeface="Calisto MT" pitchFamily="18" charset="0"/>
              </a:rPr>
              <a:t>Dept. of Mathematics</a:t>
            </a:r>
          </a:p>
          <a:p>
            <a:pPr algn="ctr"/>
            <a:r>
              <a:rPr lang="en-US" sz="2800" b="1" dirty="0" smtClean="0">
                <a:latin typeface="Calisto MT" pitchFamily="18" charset="0"/>
              </a:rPr>
              <a:t>IIT </a:t>
            </a:r>
            <a:r>
              <a:rPr lang="en-US" sz="2800" b="1" dirty="0" err="1" smtClean="0">
                <a:latin typeface="Calisto MT" pitchFamily="18" charset="0"/>
              </a:rPr>
              <a:t>Kharagpur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Links and Images 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55192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sto MT" pitchFamily="18" charset="0"/>
              </a:rPr>
              <a:t>Links and images are both used to incorporate external resources into a page. Both are reliant on </a:t>
            </a:r>
            <a:r>
              <a:rPr lang="en-US" sz="3600" b="1" dirty="0" smtClean="0">
                <a:latin typeface="Calisto MT" pitchFamily="18" charset="0"/>
              </a:rPr>
              <a:t>URLs</a:t>
            </a:r>
            <a:r>
              <a:rPr lang="en-US" dirty="0" smtClean="0">
                <a:latin typeface="Calisto MT" pitchFamily="18" charset="0"/>
              </a:rPr>
              <a:t> (Uniform Resource Indicators). Commonly referred to as URLs or addresses.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3900" b="1" dirty="0" smtClean="0">
                <a:latin typeface="Calisto MT" pitchFamily="18" charset="0"/>
              </a:rPr>
              <a:t>&lt;a&gt; (anchor)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The anchor tag is used to provide the basic web link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        &lt;a </a:t>
            </a:r>
            <a:r>
              <a:rPr lang="en-US" dirty="0" err="1" smtClean="0">
                <a:latin typeface="Calisto MT" pitchFamily="18" charset="0"/>
              </a:rPr>
              <a:t>href</a:t>
            </a:r>
            <a:r>
              <a:rPr lang="en-US" dirty="0" smtClean="0">
                <a:latin typeface="Calisto MT" pitchFamily="18" charset="0"/>
              </a:rPr>
              <a:t>=“</a:t>
            </a:r>
            <a:r>
              <a:rPr lang="en-US" i="1" dirty="0" smtClean="0">
                <a:latin typeface="+mj-lt"/>
                <a:hlinkClick r:id="rId2"/>
              </a:rPr>
              <a:t>http://www.iitkgp.ac.in</a:t>
            </a:r>
            <a:r>
              <a:rPr lang="en-US" dirty="0" smtClean="0">
                <a:latin typeface="+mj-lt"/>
              </a:rPr>
              <a:t>”&gt;</a:t>
            </a:r>
            <a:r>
              <a:rPr lang="en-US" b="1" dirty="0" smtClean="0">
                <a:latin typeface="Calisto MT" pitchFamily="18" charset="0"/>
              </a:rPr>
              <a:t>IIT </a:t>
            </a:r>
            <a:r>
              <a:rPr lang="en-US" b="1" dirty="0" err="1" smtClean="0">
                <a:latin typeface="Calisto MT" pitchFamily="18" charset="0"/>
              </a:rPr>
              <a:t>Kharagpur</a:t>
            </a:r>
            <a:r>
              <a:rPr lang="en-US" dirty="0" smtClean="0">
                <a:latin typeface="Calisto MT" pitchFamily="18" charset="0"/>
              </a:rPr>
              <a:t>&lt;/a&gt;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In above example, </a:t>
            </a:r>
            <a:r>
              <a:rPr lang="en-US" i="1" dirty="0" smtClean="0">
                <a:latin typeface="+mj-lt"/>
                <a:hlinkClick r:id="rId2"/>
              </a:rPr>
              <a:t>http://www.iitkgp.ac.in</a:t>
            </a:r>
            <a:r>
              <a:rPr lang="en-US" i="1" dirty="0" smtClean="0">
                <a:latin typeface="+mj-lt"/>
              </a:rPr>
              <a:t> </a:t>
            </a:r>
            <a:r>
              <a:rPr lang="en-US" dirty="0" smtClean="0">
                <a:latin typeface="Calisto MT" pitchFamily="18" charset="0"/>
              </a:rPr>
              <a:t>is the site to be visited.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The text “link to IIT </a:t>
            </a:r>
            <a:r>
              <a:rPr lang="en-US" dirty="0" err="1" smtClean="0">
                <a:latin typeface="Calisto MT" pitchFamily="18" charset="0"/>
              </a:rPr>
              <a:t>kharagpur</a:t>
            </a:r>
            <a:r>
              <a:rPr lang="en-US" dirty="0" smtClean="0">
                <a:latin typeface="Calisto MT" pitchFamily="18" charset="0"/>
              </a:rPr>
              <a:t>” will be highlighted as a link.</a:t>
            </a:r>
            <a:endParaRPr lang="en-US" i="1" dirty="0" smtClean="0">
              <a:latin typeface="Calisto MT" pitchFamily="18" charset="0"/>
            </a:endParaRPr>
          </a:p>
          <a:p>
            <a:pPr>
              <a:buNone/>
            </a:pPr>
            <a:endParaRPr lang="en-US" dirty="0">
              <a:latin typeface="Calisto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267200"/>
            <a:ext cx="11582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40080" y="228599"/>
            <a:ext cx="11521440" cy="7620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33400"/>
            <a:ext cx="1152144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Calisto MT" pitchFamily="18" charset="0"/>
              </a:rPr>
              <a:t>&lt;</a:t>
            </a:r>
            <a:r>
              <a:rPr lang="en-US" sz="3600" b="1" dirty="0" err="1" smtClean="0">
                <a:latin typeface="Calisto MT" pitchFamily="18" charset="0"/>
              </a:rPr>
              <a:t>img</a:t>
            </a:r>
            <a:r>
              <a:rPr lang="en-US" sz="3600" b="1" dirty="0" smtClean="0">
                <a:latin typeface="Calisto MT" pitchFamily="18" charset="0"/>
              </a:rPr>
              <a:t>&gt; (image tag)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The image tag used to embed an image into a page. Usually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includes the following attributes: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alisto MT" pitchFamily="18" charset="0"/>
              </a:rPr>
              <a:t>&lt;</a:t>
            </a:r>
            <a:r>
              <a:rPr lang="en-US" sz="2800" b="1" dirty="0" err="1" smtClean="0">
                <a:latin typeface="Calisto MT" pitchFamily="18" charset="0"/>
              </a:rPr>
              <a:t>img</a:t>
            </a:r>
            <a:r>
              <a:rPr lang="en-US" sz="2800" b="1" dirty="0" smtClean="0">
                <a:latin typeface="Calisto MT" pitchFamily="18" charset="0"/>
              </a:rPr>
              <a:t> </a:t>
            </a:r>
            <a:r>
              <a:rPr lang="en-US" sz="2800" b="1" dirty="0" err="1" smtClean="0">
                <a:latin typeface="Calisto MT" pitchFamily="18" charset="0"/>
              </a:rPr>
              <a:t>src</a:t>
            </a:r>
            <a:r>
              <a:rPr lang="en-US" sz="2800" b="1" dirty="0" smtClean="0">
                <a:latin typeface="Calisto MT" pitchFamily="18" charset="0"/>
              </a:rPr>
              <a:t>=“logo.jpg” alt=“This is a logo” width=“150” height=“100”&gt;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3100" dirty="0" smtClean="0">
                <a:latin typeface="Calisto MT" pitchFamily="18" charset="0"/>
              </a:rPr>
              <a:t>Here </a:t>
            </a:r>
            <a:r>
              <a:rPr lang="en-US" sz="3100" dirty="0" err="1" smtClean="0">
                <a:latin typeface="Calisto MT" pitchFamily="18" charset="0"/>
              </a:rPr>
              <a:t>src</a:t>
            </a:r>
            <a:r>
              <a:rPr lang="en-US" sz="3100" dirty="0" smtClean="0">
                <a:latin typeface="Calisto MT" pitchFamily="18" charset="0"/>
              </a:rPr>
              <a:t> attribute describes where the image file can be found, and</a:t>
            </a:r>
          </a:p>
          <a:p>
            <a:pPr>
              <a:buNone/>
            </a:pPr>
            <a:r>
              <a:rPr lang="en-US" sz="3100" dirty="0" smtClean="0">
                <a:latin typeface="Calisto MT" pitchFamily="18" charset="0"/>
              </a:rPr>
              <a:t>the alt attribute describes alternate text that is displayed if the</a:t>
            </a:r>
          </a:p>
          <a:p>
            <a:pPr>
              <a:buNone/>
            </a:pPr>
            <a:r>
              <a:rPr lang="en-US" sz="3100" dirty="0" smtClean="0">
                <a:latin typeface="Calisto MT" pitchFamily="18" charset="0"/>
              </a:rPr>
              <a:t>image is unavailable.</a:t>
            </a:r>
          </a:p>
          <a:p>
            <a:pPr>
              <a:buNone/>
            </a:pPr>
            <a:endParaRPr lang="en-US" sz="3100" dirty="0" smtClean="0">
              <a:latin typeface="Calisto MT" pitchFamily="18" charset="0"/>
            </a:endParaRPr>
          </a:p>
          <a:p>
            <a:r>
              <a:rPr lang="en-US" sz="3100" dirty="0" smtClean="0">
                <a:latin typeface="Calisto MT" pitchFamily="18" charset="0"/>
              </a:rPr>
              <a:t>Image tag doesn’t required closing image tag.</a:t>
            </a:r>
            <a:endParaRPr lang="en-US" sz="3100" dirty="0">
              <a:latin typeface="Calisto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819400"/>
            <a:ext cx="11582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838200"/>
          </a:xfrm>
          <a:solidFill>
            <a:srgbClr val="CCFF33"/>
          </a:solidFill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HTML </a:t>
            </a:r>
            <a:r>
              <a:rPr lang="en-US" b="1" dirty="0" err="1" smtClean="0">
                <a:latin typeface="Calisto MT" pitchFamily="18" charset="0"/>
              </a:rPr>
              <a:t>Enteties</a:t>
            </a:r>
            <a:endParaRPr lang="en-US" b="1" dirty="0">
              <a:latin typeface="Calisto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447799"/>
          <a:ext cx="11522076" cy="500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590800"/>
                <a:gridCol w="1600200"/>
                <a:gridCol w="5121276"/>
              </a:tblGrid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sz="2600" i="1" u="sng" dirty="0" smtClean="0">
                          <a:latin typeface="Calisto MT" pitchFamily="18" charset="0"/>
                        </a:rPr>
                        <a:t>Character</a:t>
                      </a:r>
                      <a:endParaRPr lang="en-US" sz="2600" i="1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u="sng" dirty="0" smtClean="0">
                          <a:latin typeface="Calisto MT" pitchFamily="18" charset="0"/>
                        </a:rPr>
                        <a:t>Name</a:t>
                      </a:r>
                      <a:endParaRPr lang="en-US" sz="2600" i="1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u="sng" dirty="0" smtClean="0">
                          <a:latin typeface="Calisto MT" pitchFamily="18" charset="0"/>
                        </a:rPr>
                        <a:t>Code</a:t>
                      </a:r>
                      <a:endParaRPr lang="en-US" sz="2600" i="1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i="1" u="sng" dirty="0" smtClean="0">
                          <a:latin typeface="Calisto MT" pitchFamily="18" charset="0"/>
                        </a:rPr>
                        <a:t>Description</a:t>
                      </a:r>
                      <a:endParaRPr lang="en-US" sz="2600" i="1" u="sng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094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Non-breaking</a:t>
                      </a:r>
                      <a:r>
                        <a:rPr lang="en-US" sz="2000" baseline="0" dirty="0" smtClean="0">
                          <a:latin typeface="Calisto MT" pitchFamily="18" charset="0"/>
                        </a:rPr>
                        <a:t> space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&amp;</a:t>
                      </a:r>
                      <a:r>
                        <a:rPr lang="en-US" sz="2000" dirty="0" err="1" smtClean="0">
                          <a:latin typeface="Calisto MT" pitchFamily="18" charset="0"/>
                        </a:rPr>
                        <a:t>nbsp</a:t>
                      </a:r>
                      <a:r>
                        <a:rPr lang="en-US" sz="2000" dirty="0" smtClean="0">
                          <a:latin typeface="Calisto MT" pitchFamily="18" charset="0"/>
                        </a:rPr>
                        <a:t>;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sto MT" pitchFamily="18" charset="0"/>
                        </a:rPr>
                        <a:t>Adds white space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Less than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&amp;</a:t>
                      </a:r>
                      <a:r>
                        <a:rPr lang="en-US" sz="2000" dirty="0" err="1" smtClean="0">
                          <a:latin typeface="Calisto MT" pitchFamily="18" charset="0"/>
                        </a:rPr>
                        <a:t>lt</a:t>
                      </a:r>
                      <a:r>
                        <a:rPr lang="en-US" sz="2000" dirty="0" smtClean="0">
                          <a:latin typeface="Calisto MT" pitchFamily="18" charset="0"/>
                        </a:rPr>
                        <a:t>;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sto MT" pitchFamily="18" charset="0"/>
                        </a:rPr>
                        <a:t>Used to display HTML code or Mathematics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Greater</a:t>
                      </a:r>
                      <a:r>
                        <a:rPr lang="en-US" sz="2000" baseline="0" dirty="0" smtClean="0">
                          <a:latin typeface="Calisto MT" pitchFamily="18" charset="0"/>
                        </a:rPr>
                        <a:t> than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&amp;</a:t>
                      </a:r>
                      <a:r>
                        <a:rPr lang="en-US" sz="2000" dirty="0" err="1" smtClean="0">
                          <a:latin typeface="Calisto MT" pitchFamily="18" charset="0"/>
                        </a:rPr>
                        <a:t>gt</a:t>
                      </a:r>
                      <a:r>
                        <a:rPr lang="en-US" sz="2000" dirty="0" smtClean="0">
                          <a:latin typeface="Calisto MT" pitchFamily="18" charset="0"/>
                        </a:rPr>
                        <a:t>;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sto MT" pitchFamily="18" charset="0"/>
                        </a:rPr>
                        <a:t>Used to display HTML code or Mathematics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43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&amp;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Ampersand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&amp;amp;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sto MT" pitchFamily="18" charset="0"/>
                        </a:rPr>
                        <a:t>If you’re</a:t>
                      </a:r>
                      <a:r>
                        <a:rPr lang="en-US" sz="2000" baseline="0" dirty="0" smtClean="0">
                          <a:latin typeface="Calisto MT" pitchFamily="18" charset="0"/>
                        </a:rPr>
                        <a:t> not displaying an entity but really want the &amp; symbol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11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Copyright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&amp;copy;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sto MT" pitchFamily="18" charset="0"/>
                        </a:rPr>
                        <a:t>Used</a:t>
                      </a:r>
                      <a:r>
                        <a:rPr lang="en-US" sz="2000" baseline="0" dirty="0" smtClean="0">
                          <a:latin typeface="Calisto MT" pitchFamily="18" charset="0"/>
                        </a:rPr>
                        <a:t> to displaying </a:t>
                      </a:r>
                      <a:r>
                        <a:rPr lang="en-US" sz="2000" dirty="0" smtClean="0">
                          <a:latin typeface="Calisto MT" pitchFamily="18" charset="0"/>
                        </a:rPr>
                        <a:t>Copyright symbol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sto MT" pitchFamily="18" charset="0"/>
                        </a:rPr>
                        <a:t>Registered trademark</a:t>
                      </a:r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Calisto MT" pitchFamily="18" charset="0"/>
                        </a:rPr>
                        <a:t>&amp;</a:t>
                      </a:r>
                      <a:r>
                        <a:rPr lang="en-US" sz="2000" b="0" dirty="0" err="1" smtClean="0">
                          <a:latin typeface="Calisto MT" pitchFamily="18" charset="0"/>
                        </a:rPr>
                        <a:t>reg</a:t>
                      </a:r>
                      <a:r>
                        <a:rPr lang="en-US" sz="2000" b="0" dirty="0" smtClean="0">
                          <a:latin typeface="Calisto MT" pitchFamily="18" charset="0"/>
                        </a:rPr>
                        <a:t>;</a:t>
                      </a:r>
                      <a:endParaRPr lang="en-US" sz="2000" b="0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sto MT" pitchFamily="18" charset="0"/>
                        </a:rPr>
                        <a:t>Used</a:t>
                      </a:r>
                      <a:r>
                        <a:rPr lang="en-US" sz="2000" baseline="0" dirty="0" smtClean="0">
                          <a:latin typeface="Calisto MT" pitchFamily="18" charset="0"/>
                        </a:rPr>
                        <a:t> to displaying </a:t>
                      </a:r>
                      <a:r>
                        <a:rPr lang="en-US" sz="2000" dirty="0" smtClean="0">
                          <a:latin typeface="Calisto MT" pitchFamily="18" charset="0"/>
                        </a:rPr>
                        <a:t>Registered trademark</a:t>
                      </a:r>
                    </a:p>
                    <a:p>
                      <a:endParaRPr lang="en-US" sz="2000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600200" y="5105400"/>
            <a:ext cx="228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5791200"/>
            <a:ext cx="2286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1219200"/>
          </a:xfrm>
          <a:solidFill>
            <a:srgbClr val="CCFF33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CSS (Cascading style sheets)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11521440" cy="54864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latin typeface="Calisto MT" pitchFamily="18" charset="0"/>
              </a:rPr>
              <a:t>Cascading Style Sheets</a:t>
            </a:r>
            <a:r>
              <a:rPr lang="en-US" sz="3600" dirty="0" smtClean="0">
                <a:latin typeface="Calisto MT" pitchFamily="18" charset="0"/>
              </a:rPr>
              <a:t> (</a:t>
            </a:r>
            <a:r>
              <a:rPr lang="en-US" sz="3600" b="1" dirty="0" smtClean="0">
                <a:latin typeface="Calisto MT" pitchFamily="18" charset="0"/>
              </a:rPr>
              <a:t>CSS</a:t>
            </a:r>
            <a:r>
              <a:rPr lang="en-US" sz="3600" dirty="0" smtClean="0">
                <a:latin typeface="Calisto MT" pitchFamily="18" charset="0"/>
              </a:rPr>
              <a:t>) </a:t>
            </a:r>
            <a:r>
              <a:rPr lang="en-US" dirty="0" smtClean="0">
                <a:latin typeface="Calisto MT" pitchFamily="18" charset="0"/>
              </a:rPr>
              <a:t>is a style sheet language used for describing the presentation of a document written in a markup language such as</a:t>
            </a:r>
            <a:r>
              <a:rPr lang="en-US" sz="3600" dirty="0" smtClean="0">
                <a:latin typeface="Calisto MT" pitchFamily="18" charset="0"/>
              </a:rPr>
              <a:t> </a:t>
            </a:r>
            <a:r>
              <a:rPr lang="en-US" sz="3600" b="1" dirty="0" smtClean="0">
                <a:latin typeface="Calisto MT" pitchFamily="18" charset="0"/>
              </a:rPr>
              <a:t>HTML.</a:t>
            </a:r>
          </a:p>
          <a:p>
            <a:endParaRPr lang="en-US" sz="3600" b="1" dirty="0" smtClean="0">
              <a:latin typeface="Calisto MT" pitchFamily="18" charset="0"/>
            </a:endParaRPr>
          </a:p>
          <a:p>
            <a:r>
              <a:rPr lang="en-US" sz="3600" dirty="0" smtClean="0">
                <a:latin typeface="Calisto MT" pitchFamily="18" charset="0"/>
              </a:rPr>
              <a:t>CSS treats each HTML element as if it appears inside its own box and uses rules to indicate how that element should look.</a:t>
            </a:r>
          </a:p>
          <a:p>
            <a:endParaRPr lang="en-US" sz="3600" dirty="0" smtClean="0">
              <a:latin typeface="Calisto MT" pitchFamily="18" charset="0"/>
            </a:endParaRPr>
          </a:p>
          <a:p>
            <a:r>
              <a:rPr lang="en-US" sz="3600" dirty="0" smtClean="0">
                <a:latin typeface="Calisto MT" pitchFamily="18" charset="0"/>
              </a:rPr>
              <a:t>CSS rules usually appear in a separate document, although they may appear within an HTML page.</a:t>
            </a:r>
          </a:p>
          <a:p>
            <a:endParaRPr lang="en-US" sz="3600" b="1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90600"/>
          </a:xfrm>
          <a:solidFill>
            <a:srgbClr val="CCFF3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Selectors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11521440" cy="51629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sto MT" pitchFamily="18" charset="0"/>
              </a:rPr>
              <a:t>A CSS selector selects the HTML element(s) you want to style.</a:t>
            </a:r>
          </a:p>
          <a:p>
            <a:r>
              <a:rPr lang="en-US" dirty="0" smtClean="0">
                <a:latin typeface="Calisto MT" pitchFamily="18" charset="0"/>
              </a:rPr>
              <a:t>There are many selectors here </a:t>
            </a:r>
            <a:r>
              <a:rPr lang="en-US" dirty="0" err="1" smtClean="0">
                <a:latin typeface="Calisto MT" pitchFamily="18" charset="0"/>
              </a:rPr>
              <a:t>i</a:t>
            </a:r>
            <a:r>
              <a:rPr lang="en-US" dirty="0" smtClean="0">
                <a:latin typeface="Calisto MT" pitchFamily="18" charset="0"/>
              </a:rPr>
              <a:t> am cover only simple selectors.</a:t>
            </a:r>
          </a:p>
          <a:p>
            <a:endParaRPr lang="en-US" dirty="0" smtClean="0">
              <a:latin typeface="Calisto MT" pitchFamily="18" charset="0"/>
            </a:endParaRPr>
          </a:p>
          <a:p>
            <a:r>
              <a:rPr lang="en-US" sz="3600" b="1" dirty="0" smtClean="0">
                <a:latin typeface="Calisto MT" pitchFamily="18" charset="0"/>
              </a:rPr>
              <a:t>Simple selectors: </a:t>
            </a:r>
            <a:r>
              <a:rPr lang="en-US" dirty="0" smtClean="0">
                <a:latin typeface="Calisto MT" pitchFamily="18" charset="0"/>
              </a:rPr>
              <a:t>select elements based on name, id, class.</a:t>
            </a:r>
          </a:p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Example:</a:t>
            </a:r>
            <a:r>
              <a:rPr lang="en-US" dirty="0" smtClean="0">
                <a:latin typeface="Calisto MT" pitchFamily="18" charset="0"/>
              </a:rPr>
              <a:t> </a:t>
            </a:r>
            <a:r>
              <a:rPr lang="en-US" sz="3000" dirty="0" smtClean="0">
                <a:latin typeface="Calisto MT" pitchFamily="18" charset="0"/>
              </a:rPr>
              <a:t>&lt;p class=“center” id=“</a:t>
            </a:r>
            <a:r>
              <a:rPr lang="en-US" sz="3000" dirty="0" err="1" smtClean="0">
                <a:latin typeface="Calisto MT" pitchFamily="18" charset="0"/>
              </a:rPr>
              <a:t>para</a:t>
            </a:r>
            <a:r>
              <a:rPr lang="en-US" sz="3000" dirty="0" smtClean="0">
                <a:latin typeface="Calisto MT" pitchFamily="18" charset="0"/>
              </a:rPr>
              <a:t>&gt;This is a paragraph&lt;/p&gt;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Calisto MT" pitchFamily="18" charset="0"/>
              </a:rPr>
              <a:t>  p{   color: red; }      .center{   color: red; }       #</a:t>
            </a:r>
            <a:r>
              <a:rPr lang="en-US" sz="3000" dirty="0" err="1" smtClean="0">
                <a:latin typeface="Calisto MT" pitchFamily="18" charset="0"/>
              </a:rPr>
              <a:t>para</a:t>
            </a:r>
            <a:r>
              <a:rPr lang="en-US" sz="3000" dirty="0" smtClean="0">
                <a:latin typeface="Calisto MT" pitchFamily="18" charset="0"/>
              </a:rPr>
              <a:t>{   color: red; }</a:t>
            </a:r>
          </a:p>
          <a:p>
            <a:pPr>
              <a:buNone/>
            </a:pPr>
            <a:endParaRPr lang="en-US" dirty="0">
              <a:latin typeface="Calisto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800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800600"/>
            <a:ext cx="11582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276600" y="5257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505700" y="5295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38500" y="5295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838200"/>
          </a:xfrm>
          <a:solidFill>
            <a:srgbClr val="CCFF33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Colors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1152144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The color syntax in CSS is given by as follows…</a:t>
            </a:r>
          </a:p>
          <a:p>
            <a:pPr>
              <a:buNone/>
            </a:pPr>
            <a:r>
              <a:rPr lang="en-US" sz="2000" b="1" dirty="0" smtClean="0">
                <a:latin typeface="Calisto MT" pitchFamily="18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alisto MT" pitchFamily="18" charset="0"/>
              </a:rPr>
              <a:t>          </a:t>
            </a:r>
            <a:r>
              <a:rPr lang="en-US" sz="2300" b="1" dirty="0" smtClean="0">
                <a:latin typeface="Calisto MT" pitchFamily="18" charset="0"/>
              </a:rPr>
              <a:t>Property name       Property value</a:t>
            </a:r>
          </a:p>
          <a:p>
            <a:pPr>
              <a:buNone/>
            </a:pPr>
            <a:r>
              <a:rPr lang="en-US" sz="2000" b="1" dirty="0" smtClean="0">
                <a:latin typeface="Calisto MT" pitchFamily="18" charset="0"/>
              </a:rPr>
              <a:t>       </a:t>
            </a:r>
          </a:p>
          <a:p>
            <a:r>
              <a:rPr lang="en-US" sz="2800" dirty="0" smtClean="0">
                <a:latin typeface="Calisto MT" pitchFamily="18" charset="0"/>
              </a:rPr>
              <a:t>h1{   color:                   red;      }  /* color name */</a:t>
            </a:r>
          </a:p>
          <a:p>
            <a:r>
              <a:rPr lang="en-US" sz="2800" dirty="0" smtClean="0">
                <a:latin typeface="Calisto MT" pitchFamily="18" charset="0"/>
              </a:rPr>
              <a:t>h2{   color:                #ee3e80; } /* hex value */</a:t>
            </a:r>
          </a:p>
          <a:p>
            <a:r>
              <a:rPr lang="en-US" sz="2800" dirty="0" smtClean="0">
                <a:latin typeface="Calisto MT" pitchFamily="18" charset="0"/>
              </a:rPr>
              <a:t>p{   color:                </a:t>
            </a:r>
            <a:r>
              <a:rPr lang="en-US" sz="2800" dirty="0" err="1" smtClean="0">
                <a:latin typeface="Calisto MT" pitchFamily="18" charset="0"/>
              </a:rPr>
              <a:t>rgb</a:t>
            </a:r>
            <a:r>
              <a:rPr lang="en-US" sz="2800" dirty="0" smtClean="0">
                <a:latin typeface="Calisto MT" pitchFamily="18" charset="0"/>
              </a:rPr>
              <a:t>(100, 100, 90); } /* </a:t>
            </a:r>
            <a:r>
              <a:rPr lang="en-US" sz="2800" dirty="0" err="1" smtClean="0">
                <a:latin typeface="Calisto MT" pitchFamily="18" charset="0"/>
              </a:rPr>
              <a:t>rgb</a:t>
            </a:r>
            <a:r>
              <a:rPr lang="en-US" sz="2800" dirty="0" smtClean="0">
                <a:latin typeface="Calisto MT" pitchFamily="18" charset="0"/>
              </a:rPr>
              <a:t> value */</a:t>
            </a:r>
          </a:p>
          <a:p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The Background color syntax in CSS is given by as follows… </a:t>
            </a:r>
          </a:p>
          <a:p>
            <a:pPr>
              <a:buNone/>
            </a:pPr>
            <a:endParaRPr lang="en-US" b="1" dirty="0" smtClean="0">
              <a:latin typeface="Calisto MT" pitchFamily="18" charset="0"/>
            </a:endParaRPr>
          </a:p>
          <a:p>
            <a:r>
              <a:rPr lang="en-US" sz="2800" dirty="0" smtClean="0">
                <a:latin typeface="Calisto MT" pitchFamily="18" charset="0"/>
              </a:rPr>
              <a:t>h2{  background-color:  yellow; }</a:t>
            </a:r>
            <a:endParaRPr lang="en-US" sz="2800" b="1" dirty="0" smtClean="0">
              <a:latin typeface="Calisto MT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4572000" y="2286000"/>
            <a:ext cx="3810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2095500" y="22479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324600" y="838200"/>
            <a:ext cx="6248400" cy="5943600"/>
          </a:xfrm>
          <a:ln w="19050">
            <a:solidFill>
              <a:srgbClr val="000000"/>
            </a:solidFill>
          </a:ln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5638800" cy="5943600"/>
          </a:xfrm>
          <a:ln w="19050">
            <a:solidFill>
              <a:srgbClr val="00000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&lt;!DOCTYPE html&gt;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&lt;html&gt;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&lt;head&gt;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  &lt;title&gt;</a:t>
            </a:r>
            <a:r>
              <a:rPr lang="en-US" sz="1900" b="1" dirty="0" smtClean="0">
                <a:latin typeface="Calisto MT" pitchFamily="18" charset="0"/>
              </a:rPr>
              <a:t>Document title goes here</a:t>
            </a:r>
            <a:r>
              <a:rPr lang="en-US" sz="1900" dirty="0" smtClean="0">
                <a:latin typeface="Calisto MT" pitchFamily="18" charset="0"/>
              </a:rPr>
              <a:t>&lt;/title&gt;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&lt;style&gt;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  h1{  color:  red; }  /* color Name */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        h2 {  color:  #05800b; } /* hex value */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  .</a:t>
            </a:r>
            <a:r>
              <a:rPr lang="en-US" sz="1900" dirty="0" err="1" smtClean="0">
                <a:latin typeface="Calisto MT" pitchFamily="18" charset="0"/>
              </a:rPr>
              <a:t>para</a:t>
            </a:r>
            <a:r>
              <a:rPr lang="en-US" sz="1900" dirty="0" smtClean="0">
                <a:latin typeface="Calisto MT" pitchFamily="18" charset="0"/>
              </a:rPr>
              <a:t>{  color:  </a:t>
            </a:r>
            <a:r>
              <a:rPr lang="en-US" sz="1900" dirty="0" err="1" smtClean="0">
                <a:latin typeface="Calisto MT" pitchFamily="18" charset="0"/>
              </a:rPr>
              <a:t>rgb</a:t>
            </a:r>
            <a:r>
              <a:rPr lang="en-US" sz="1900" dirty="0" smtClean="0">
                <a:latin typeface="Calisto MT" pitchFamily="18" charset="0"/>
              </a:rPr>
              <a:t>(7, 26, 204); } /* </a:t>
            </a:r>
            <a:r>
              <a:rPr lang="en-US" sz="1900" dirty="0" err="1" smtClean="0">
                <a:latin typeface="Calisto MT" pitchFamily="18" charset="0"/>
              </a:rPr>
              <a:t>rgb</a:t>
            </a:r>
            <a:r>
              <a:rPr lang="en-US" sz="1900" dirty="0" smtClean="0">
                <a:latin typeface="Calisto MT" pitchFamily="18" charset="0"/>
              </a:rPr>
              <a:t> value */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        h2 {  background-color:  yellow; }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&lt;/style&gt;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&lt;/head&gt;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&lt;body&gt;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 &lt;h1&gt;Heading 1&lt;/h1&gt;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 &lt;h2&gt;Heading 2&lt;/h2&gt;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    &lt;p class=“</a:t>
            </a:r>
            <a:r>
              <a:rPr lang="en-US" sz="1900" dirty="0" err="1" smtClean="0">
                <a:latin typeface="Calisto MT" pitchFamily="18" charset="0"/>
              </a:rPr>
              <a:t>para</a:t>
            </a:r>
            <a:r>
              <a:rPr lang="en-US" sz="1900" dirty="0" smtClean="0">
                <a:latin typeface="Calisto MT" pitchFamily="18" charset="0"/>
              </a:rPr>
              <a:t>”&gt;This is a paragraph&lt;/p&gt;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    &lt;/body&gt;</a:t>
            </a:r>
          </a:p>
          <a:p>
            <a:pPr>
              <a:buNone/>
            </a:pPr>
            <a:r>
              <a:rPr lang="en-US" sz="1900" dirty="0" smtClean="0">
                <a:latin typeface="Calisto MT" pitchFamily="18" charset="0"/>
              </a:rPr>
              <a:t>&lt;/html&gt;</a:t>
            </a:r>
          </a:p>
          <a:p>
            <a:pPr>
              <a:buNone/>
            </a:pPr>
            <a:endParaRPr lang="en-US" sz="2000" dirty="0">
              <a:latin typeface="Calisto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228600"/>
            <a:ext cx="2631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sto MT" pitchFamily="18" charset="0"/>
              </a:rPr>
              <a:t>Output:</a:t>
            </a:r>
            <a:endParaRPr lang="en-US" sz="3200" b="1" dirty="0">
              <a:latin typeface="Calisto M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373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>
                <a:latin typeface="Calisto MT" pitchFamily="18" charset="0"/>
              </a:rPr>
              <a:t>Example:</a:t>
            </a:r>
          </a:p>
        </p:txBody>
      </p:sp>
      <p:pic>
        <p:nvPicPr>
          <p:cNvPr id="8" name="Picture 7" descr="CSS color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914400"/>
            <a:ext cx="594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90600"/>
          </a:xfrm>
          <a:solidFill>
            <a:srgbClr val="CCFF3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Box Model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521440" cy="523917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The syntax of the box in CSS is given as follows…</a:t>
            </a:r>
          </a:p>
          <a:p>
            <a:pPr>
              <a:buNone/>
            </a:pPr>
            <a:endParaRPr lang="en-US" sz="2400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p{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            padding: 30px;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            margin: 20px;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            border: 5px solid black; 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  font-size: 40px;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  }</a:t>
            </a:r>
          </a:p>
          <a:p>
            <a:pPr>
              <a:buNone/>
            </a:pPr>
            <a:endParaRPr lang="en-US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762000"/>
            <a:ext cx="7391400" cy="640080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267200" cy="640080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 smtClean="0"/>
              <a:t>&lt;!DOCTYPE html&gt;</a:t>
            </a:r>
          </a:p>
          <a:p>
            <a:pPr>
              <a:buNone/>
            </a:pPr>
            <a:r>
              <a:rPr lang="en-US" sz="7200" dirty="0" smtClean="0"/>
              <a:t>&lt;html&gt;</a:t>
            </a:r>
          </a:p>
          <a:p>
            <a:pPr>
              <a:buNone/>
            </a:pPr>
            <a:r>
              <a:rPr lang="en-US" sz="7200" dirty="0" smtClean="0"/>
              <a:t>   &lt;head&gt;</a:t>
            </a:r>
          </a:p>
          <a:p>
            <a:pPr>
              <a:buNone/>
            </a:pPr>
            <a:r>
              <a:rPr lang="en-US" sz="7200" dirty="0" smtClean="0"/>
              <a:t>      &lt;title&gt;Document </a:t>
            </a:r>
            <a:r>
              <a:rPr lang="en-US" sz="7200" dirty="0" err="1" smtClean="0"/>
              <a:t>ttle</a:t>
            </a:r>
            <a:r>
              <a:rPr lang="en-US" sz="7200" dirty="0" smtClean="0"/>
              <a:t> goes here&lt;/title&gt;</a:t>
            </a:r>
          </a:p>
          <a:p>
            <a:pPr>
              <a:buNone/>
            </a:pPr>
            <a:r>
              <a:rPr lang="en-US" sz="7200" dirty="0" smtClean="0"/>
              <a:t>      &lt;style&gt;</a:t>
            </a:r>
          </a:p>
          <a:p>
            <a:pPr>
              <a:buNone/>
            </a:pPr>
            <a:r>
              <a:rPr lang="en-US" sz="7200" dirty="0" smtClean="0"/>
              <a:t>         h1{  color: red;  }</a:t>
            </a:r>
          </a:p>
          <a:p>
            <a:pPr>
              <a:buNone/>
            </a:pPr>
            <a:r>
              <a:rPr lang="en-US" sz="7200" dirty="0" smtClean="0"/>
              <a:t>         h2{  color: #05800b; }</a:t>
            </a:r>
          </a:p>
          <a:p>
            <a:pPr>
              <a:buNone/>
            </a:pPr>
            <a:r>
              <a:rPr lang="en-US" sz="7200" dirty="0" smtClean="0"/>
              <a:t>         p{ color: </a:t>
            </a:r>
            <a:r>
              <a:rPr lang="en-US" sz="7200" dirty="0" err="1" smtClean="0"/>
              <a:t>rgb</a:t>
            </a:r>
            <a:r>
              <a:rPr lang="en-US" sz="7200" dirty="0" smtClean="0"/>
              <a:t>( 7, 26, 204); }</a:t>
            </a:r>
          </a:p>
          <a:p>
            <a:pPr>
              <a:buNone/>
            </a:pPr>
            <a:r>
              <a:rPr lang="en-US" sz="7200" dirty="0" smtClean="0"/>
              <a:t>         h2{  background-color: yellow;}</a:t>
            </a:r>
          </a:p>
          <a:p>
            <a:pPr>
              <a:buNone/>
            </a:pPr>
            <a:r>
              <a:rPr lang="en-US" sz="7200" dirty="0" smtClean="0"/>
              <a:t>         p{</a:t>
            </a:r>
          </a:p>
          <a:p>
            <a:pPr>
              <a:buNone/>
            </a:pPr>
            <a:r>
              <a:rPr lang="en-US" sz="7200" dirty="0" smtClean="0"/>
              <a:t>            padding: 30px;</a:t>
            </a:r>
          </a:p>
          <a:p>
            <a:pPr>
              <a:buNone/>
            </a:pPr>
            <a:r>
              <a:rPr lang="en-US" sz="7200" dirty="0" smtClean="0"/>
              <a:t>            margin: 20px;</a:t>
            </a:r>
          </a:p>
          <a:p>
            <a:pPr>
              <a:buNone/>
            </a:pPr>
            <a:r>
              <a:rPr lang="en-US" sz="7200" dirty="0" smtClean="0"/>
              <a:t>            font-size: 40px;</a:t>
            </a:r>
          </a:p>
          <a:p>
            <a:pPr>
              <a:buNone/>
            </a:pPr>
            <a:r>
              <a:rPr lang="en-US" sz="7200" dirty="0" smtClean="0"/>
              <a:t>            border:5px solid black; </a:t>
            </a:r>
          </a:p>
          <a:p>
            <a:pPr>
              <a:buNone/>
            </a:pPr>
            <a:r>
              <a:rPr lang="en-US" sz="7200" dirty="0" smtClean="0"/>
              <a:t>         }</a:t>
            </a:r>
          </a:p>
          <a:p>
            <a:pPr>
              <a:buNone/>
            </a:pPr>
            <a:r>
              <a:rPr lang="en-US" sz="7200" dirty="0" smtClean="0"/>
              <a:t>      &lt;/style&gt;  </a:t>
            </a:r>
          </a:p>
          <a:p>
            <a:pPr>
              <a:buNone/>
            </a:pPr>
            <a:r>
              <a:rPr lang="en-US" sz="7200" dirty="0" smtClean="0"/>
              <a:t>   &lt;/head&gt;</a:t>
            </a:r>
          </a:p>
          <a:p>
            <a:pPr>
              <a:buNone/>
            </a:pPr>
            <a:r>
              <a:rPr lang="en-US" sz="7200" dirty="0" smtClean="0"/>
              <a:t>   &lt;body&gt;</a:t>
            </a:r>
          </a:p>
          <a:p>
            <a:pPr>
              <a:buNone/>
            </a:pPr>
            <a:r>
              <a:rPr lang="en-US" sz="7200" dirty="0" smtClean="0"/>
              <a:t>      &lt;h1&gt;Heading 1&lt;/h1&gt;</a:t>
            </a:r>
          </a:p>
          <a:p>
            <a:pPr>
              <a:buNone/>
            </a:pPr>
            <a:r>
              <a:rPr lang="en-US" sz="7200" dirty="0" smtClean="0"/>
              <a:t>      &lt;h2&gt;Heading 2&lt;/h2&gt;</a:t>
            </a:r>
          </a:p>
          <a:p>
            <a:pPr>
              <a:buNone/>
            </a:pPr>
            <a:r>
              <a:rPr lang="en-US" sz="7200" dirty="0" smtClean="0"/>
              <a:t>      &lt;p&gt;This is a paragraph&lt;/p&gt;</a:t>
            </a:r>
          </a:p>
          <a:p>
            <a:pPr>
              <a:buNone/>
            </a:pPr>
            <a:r>
              <a:rPr lang="en-US" sz="7200" dirty="0" smtClean="0"/>
              <a:t>   &lt;/body&gt;</a:t>
            </a:r>
          </a:p>
          <a:p>
            <a:pPr>
              <a:buNone/>
            </a:pPr>
            <a:r>
              <a:rPr lang="en-US" sz="7200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52400"/>
            <a:ext cx="64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sto MT" pitchFamily="18" charset="0"/>
              </a:rPr>
              <a:t>Output:</a:t>
            </a:r>
          </a:p>
          <a:p>
            <a:r>
              <a:rPr lang="en-US" dirty="0" smtClean="0"/>
              <a:t>   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alisto MT" pitchFamily="18" charset="0"/>
              </a:rPr>
              <a:t>Example:</a:t>
            </a:r>
            <a:endParaRPr lang="en-US" sz="3200" dirty="0"/>
          </a:p>
        </p:txBody>
      </p:sp>
      <p:pic>
        <p:nvPicPr>
          <p:cNvPr id="6" name="Picture 5" descr="css box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43000"/>
            <a:ext cx="72009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90600"/>
          </a:xfrm>
          <a:solidFill>
            <a:srgbClr val="CCFF33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References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11521440" cy="5162977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latin typeface="Calisto MT" pitchFamily="18" charset="0"/>
                <a:hlinkClick r:id="rId2"/>
              </a:rPr>
              <a:t>https://en.wikipedia.org/wiki/HTML</a:t>
            </a:r>
            <a:endParaRPr lang="en-US" sz="3500" dirty="0" smtClean="0">
              <a:latin typeface="Calisto MT" pitchFamily="18" charset="0"/>
            </a:endParaRPr>
          </a:p>
          <a:p>
            <a:endParaRPr lang="en-US" sz="3500" dirty="0" smtClean="0">
              <a:latin typeface="Calisto MT" pitchFamily="18" charset="0"/>
            </a:endParaRPr>
          </a:p>
          <a:p>
            <a:r>
              <a:rPr lang="en-US" sz="3500" dirty="0" smtClean="0">
                <a:latin typeface="Calisto MT" pitchFamily="18" charset="0"/>
                <a:hlinkClick r:id="rId3"/>
              </a:rPr>
              <a:t>https://en.wikipedia.org/wiki/CSS</a:t>
            </a:r>
            <a:endParaRPr lang="en-US" sz="3500" dirty="0" smtClean="0">
              <a:latin typeface="Calisto MT" pitchFamily="18" charset="0"/>
            </a:endParaRP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HTML &amp; CSS Design and build Websites by </a:t>
            </a:r>
            <a:r>
              <a:rPr lang="en-US" sz="3600" b="1" dirty="0" smtClean="0">
                <a:latin typeface="Calisto MT" pitchFamily="18" charset="0"/>
              </a:rPr>
              <a:t>Jon </a:t>
            </a:r>
            <a:r>
              <a:rPr lang="en-US" sz="3600" b="1" dirty="0" err="1" smtClean="0">
                <a:latin typeface="Calisto MT" pitchFamily="18" charset="0"/>
              </a:rPr>
              <a:t>Duckett</a:t>
            </a:r>
            <a:r>
              <a:rPr lang="en-US" sz="3600" b="1" dirty="0" smtClean="0">
                <a:latin typeface="Calisto MT" pitchFamily="18" charset="0"/>
              </a:rPr>
              <a:t> , </a:t>
            </a:r>
            <a:r>
              <a:rPr lang="en-US" dirty="0" smtClean="0">
                <a:latin typeface="Calisto MT" pitchFamily="18" charset="0"/>
              </a:rPr>
              <a:t>2011 by John Wiley &amp; Sons, Inc., Indianapolis, Indiana.</a:t>
            </a:r>
          </a:p>
          <a:p>
            <a:endParaRPr lang="en-US" dirty="0" smtClean="0">
              <a:latin typeface="Calisto MT" pitchFamily="18" charset="0"/>
            </a:endParaRPr>
          </a:p>
          <a:p>
            <a:pPr fontAlgn="base"/>
            <a:r>
              <a:rPr lang="en-US" dirty="0" smtClean="0">
                <a:latin typeface="Calisto MT" pitchFamily="18" charset="0"/>
              </a:rPr>
              <a:t>Learning Web Design, 4th Edition by </a:t>
            </a:r>
            <a:r>
              <a:rPr lang="en-US" sz="3600" b="1" dirty="0" smtClean="0">
                <a:latin typeface="Calisto MT" pitchFamily="18" charset="0"/>
              </a:rPr>
              <a:t>Jennifer Robbins, </a:t>
            </a:r>
            <a:r>
              <a:rPr lang="en-US" dirty="0" smtClean="0">
                <a:latin typeface="Calisto MT" pitchFamily="18" charset="0"/>
              </a:rPr>
              <a:t>August 2012 Publisher(s): O'Reilly Media, Inc. ISBN: 9781449319274</a:t>
            </a:r>
          </a:p>
          <a:p>
            <a:endParaRPr lang="en-US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Outline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00482"/>
            <a:ext cx="11521440" cy="5557518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>
                <a:latin typeface="Calisto MT" pitchFamily="18" charset="0"/>
              </a:rPr>
              <a:t>HTML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Introduction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History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How does HTML work?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Tags and Attributes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HTML Template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Key Structural Elements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Basic HTML Document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Links and Images</a:t>
            </a:r>
          </a:p>
          <a:p>
            <a:r>
              <a:rPr lang="en-US" sz="4500" dirty="0" smtClean="0">
                <a:latin typeface="Calisto MT" pitchFamily="18" charset="0"/>
              </a:rPr>
              <a:t>CSS (Cascading style sheets)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Selectors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Colors </a:t>
            </a:r>
          </a:p>
          <a:p>
            <a:pPr lvl="1"/>
            <a:r>
              <a:rPr lang="en-US" sz="4100" dirty="0" smtClean="0">
                <a:latin typeface="Calisto MT" pitchFamily="18" charset="0"/>
              </a:rPr>
              <a:t>Box Model</a:t>
            </a:r>
          </a:p>
          <a:p>
            <a:r>
              <a:rPr lang="en-US" sz="4500" dirty="0" smtClean="0">
                <a:latin typeface="Calisto MT" pitchFamily="18" charset="0"/>
              </a:rPr>
              <a:t>References</a:t>
            </a:r>
          </a:p>
          <a:p>
            <a:endParaRPr lang="en-US" dirty="0" smtClean="0">
              <a:latin typeface="Calisto MT" pitchFamily="18" charset="0"/>
            </a:endParaRPr>
          </a:p>
          <a:p>
            <a:endParaRPr lang="en-US" dirty="0" smtClean="0">
              <a:latin typeface="Calisto MT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0"/>
            <a:ext cx="1280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00B050"/>
                </a:solidFill>
                <a:latin typeface="Calisto MT" pitchFamily="18" charset="0"/>
              </a:rPr>
              <a:t>Thank you</a:t>
            </a:r>
            <a:endParaRPr lang="en-US" sz="10000" b="1" dirty="0">
              <a:solidFill>
                <a:srgbClr val="00B050"/>
              </a:solidFill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906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Introduction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76400"/>
            <a:ext cx="11521440" cy="506984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>
                <a:latin typeface="Calisto MT" pitchFamily="18" charset="0"/>
              </a:rPr>
              <a:t>HTML was first introduced by </a:t>
            </a:r>
            <a:r>
              <a:rPr lang="en-US" sz="3000" b="1" dirty="0" smtClean="0">
                <a:latin typeface="Calisto MT" pitchFamily="18" charset="0"/>
              </a:rPr>
              <a:t>Tim Berners-Lee </a:t>
            </a:r>
            <a:r>
              <a:rPr lang="en-US" sz="3000" dirty="0" smtClean="0">
                <a:latin typeface="Calisto MT" pitchFamily="18" charset="0"/>
              </a:rPr>
              <a:t>in 1989</a:t>
            </a:r>
            <a:r>
              <a:rPr lang="en-US" sz="3000" b="1" dirty="0" smtClean="0">
                <a:latin typeface="Calisto MT" pitchFamily="18" charset="0"/>
              </a:rPr>
              <a:t>.</a:t>
            </a:r>
          </a:p>
          <a:p>
            <a:endParaRPr lang="en-US" sz="3000" b="1" dirty="0" smtClean="0">
              <a:latin typeface="Calisto MT" pitchFamily="18" charset="0"/>
            </a:endParaRPr>
          </a:p>
          <a:p>
            <a:r>
              <a:rPr lang="en-US" sz="3000" dirty="0" smtClean="0">
                <a:latin typeface="Calisto MT" pitchFamily="18" charset="0"/>
              </a:rPr>
              <a:t>HTML is a language for describing  the basic structure of web pages.</a:t>
            </a:r>
          </a:p>
          <a:p>
            <a:endParaRPr lang="en-US" sz="3000" dirty="0" smtClean="0">
              <a:latin typeface="Calisto MT" pitchFamily="18" charset="0"/>
            </a:endParaRPr>
          </a:p>
          <a:p>
            <a:r>
              <a:rPr lang="en-US" sz="3000" dirty="0" smtClean="0">
                <a:latin typeface="Calisto MT" pitchFamily="18" charset="0"/>
              </a:rPr>
              <a:t>HTML stands for </a:t>
            </a:r>
            <a:r>
              <a:rPr lang="en-US" sz="3000" b="1" dirty="0" smtClean="0">
                <a:latin typeface="Calisto MT" pitchFamily="18" charset="0"/>
              </a:rPr>
              <a:t>H</a:t>
            </a:r>
            <a:r>
              <a:rPr lang="en-US" sz="3000" dirty="0" smtClean="0">
                <a:latin typeface="Calisto MT" pitchFamily="18" charset="0"/>
              </a:rPr>
              <a:t>yper </a:t>
            </a:r>
            <a:r>
              <a:rPr lang="en-US" sz="3000" b="1" dirty="0" smtClean="0">
                <a:latin typeface="Calisto MT" pitchFamily="18" charset="0"/>
              </a:rPr>
              <a:t>T</a:t>
            </a:r>
            <a:r>
              <a:rPr lang="en-US" sz="3000" dirty="0" smtClean="0">
                <a:latin typeface="Calisto MT" pitchFamily="18" charset="0"/>
              </a:rPr>
              <a:t>ext </a:t>
            </a:r>
            <a:r>
              <a:rPr lang="en-US" sz="3000" b="1" dirty="0" smtClean="0">
                <a:latin typeface="Calisto MT" pitchFamily="18" charset="0"/>
              </a:rPr>
              <a:t>M</a:t>
            </a:r>
            <a:r>
              <a:rPr lang="en-US" sz="3000" dirty="0" smtClean="0">
                <a:latin typeface="Calisto MT" pitchFamily="18" charset="0"/>
              </a:rPr>
              <a:t>arkup </a:t>
            </a:r>
            <a:r>
              <a:rPr lang="en-US" sz="3000" b="1" dirty="0" smtClean="0">
                <a:latin typeface="Calisto MT" pitchFamily="18" charset="0"/>
              </a:rPr>
              <a:t>L</a:t>
            </a:r>
            <a:r>
              <a:rPr lang="en-US" sz="3000" dirty="0" smtClean="0">
                <a:latin typeface="Calisto MT" pitchFamily="18" charset="0"/>
              </a:rPr>
              <a:t>anguage.</a:t>
            </a:r>
          </a:p>
          <a:p>
            <a:endParaRPr lang="en-US" sz="3000" dirty="0" smtClean="0">
              <a:latin typeface="Calisto MT" pitchFamily="18" charset="0"/>
            </a:endParaRPr>
          </a:p>
          <a:p>
            <a:r>
              <a:rPr lang="en-US" sz="3000" dirty="0" smtClean="0">
                <a:latin typeface="Calisto MT" pitchFamily="18" charset="0"/>
              </a:rPr>
              <a:t>It is not a Programming Language.</a:t>
            </a:r>
          </a:p>
          <a:p>
            <a:endParaRPr lang="en-US" sz="3000" dirty="0" smtClean="0">
              <a:latin typeface="Calisto MT" pitchFamily="18" charset="0"/>
            </a:endParaRPr>
          </a:p>
          <a:p>
            <a:r>
              <a:rPr lang="en-US" sz="3000" dirty="0" smtClean="0">
                <a:latin typeface="Calisto MT" pitchFamily="18" charset="0"/>
              </a:rPr>
              <a:t>HTML is the universal mark-up language for the web.</a:t>
            </a:r>
          </a:p>
          <a:p>
            <a:endParaRPr lang="en-US" sz="3000" dirty="0" smtClean="0">
              <a:latin typeface="Calisto MT" pitchFamily="18" charset="0"/>
            </a:endParaRPr>
          </a:p>
          <a:p>
            <a:r>
              <a:rPr lang="en-US" sz="3000" dirty="0" smtClean="0">
                <a:latin typeface="Calisto MT" pitchFamily="18" charset="0"/>
              </a:rPr>
              <a:t>HTML lets you format text, add graphics, create links, input forms, frames and tables etc and save it in text file in that any browser can read and display.</a:t>
            </a:r>
          </a:p>
          <a:p>
            <a:endParaRPr lang="en-US" sz="24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History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00481"/>
            <a:ext cx="11521440" cy="540511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HTML Versions  Timeline:</a:t>
            </a:r>
          </a:p>
          <a:p>
            <a:pPr>
              <a:buNone/>
            </a:pPr>
            <a:endParaRPr lang="en-US" b="1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alisto MT" pitchFamily="18" charset="0"/>
              </a:rPr>
              <a:t>   Version                                     Specification                                 Release Date 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1                                                            N/A                                                    1994-01-01        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2                                                       RFC 1866                                                1995-11-24 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3                                      W3C: HTML 3.2 Specification                               1997-01-14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4                                      W3C: HTML 4.0 Specification                               1998-04-24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4.1                                    W3C: HTML 4.1 Specification                                1999-12-24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  5                                WHATWG: HTML Living Standard                           2014-10-28</a:t>
            </a:r>
          </a:p>
          <a:p>
            <a:pPr>
              <a:buNone/>
            </a:pPr>
            <a:r>
              <a:rPr lang="en-US" sz="2400" dirty="0" smtClean="0">
                <a:latin typeface="Calisto MT" pitchFamily="18" charset="0"/>
              </a:rPr>
              <a:t>        5.1                                    W3C: HTML 5.1 Specification                                2016-11-01</a:t>
            </a:r>
            <a:endParaRPr lang="en-US" sz="2400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How does HTML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828800"/>
            <a:ext cx="1152144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sto MT" pitchFamily="18" charset="0"/>
              </a:rPr>
              <a:t>Telling the browser what to do, and what props to use.</a:t>
            </a:r>
          </a:p>
          <a:p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HTML document are files that end with a </a:t>
            </a:r>
            <a:r>
              <a:rPr lang="en-US" b="1" i="1" dirty="0" smtClean="0">
                <a:latin typeface="Calisto MT" pitchFamily="18" charset="0"/>
              </a:rPr>
              <a:t>.html </a:t>
            </a:r>
            <a:r>
              <a:rPr lang="en-US" dirty="0" smtClean="0">
                <a:latin typeface="Calisto MT" pitchFamily="18" charset="0"/>
              </a:rPr>
              <a:t>or</a:t>
            </a:r>
            <a:r>
              <a:rPr lang="en-US" b="1" i="1" dirty="0" smtClean="0">
                <a:latin typeface="Calisto MT" pitchFamily="18" charset="0"/>
              </a:rPr>
              <a:t> .</a:t>
            </a:r>
            <a:r>
              <a:rPr lang="en-US" b="1" i="1" dirty="0" err="1" smtClean="0">
                <a:latin typeface="Calisto MT" pitchFamily="18" charset="0"/>
              </a:rPr>
              <a:t>htm</a:t>
            </a:r>
            <a:r>
              <a:rPr lang="en-US" b="1" i="1" dirty="0" smtClean="0">
                <a:latin typeface="Calisto MT" pitchFamily="18" charset="0"/>
              </a:rPr>
              <a:t> </a:t>
            </a:r>
            <a:r>
              <a:rPr lang="en-US" dirty="0" smtClean="0">
                <a:latin typeface="Calisto MT" pitchFamily="18" charset="0"/>
              </a:rPr>
              <a:t>extension.</a:t>
            </a:r>
          </a:p>
          <a:p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You can view then using any web browser (Such as Goggle Chrome, Safari, Mozilla Firefox etc.)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    The browser reads the HTML file and renders its content so that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    internet users can view it.</a:t>
            </a:r>
            <a:endParaRPr lang="en-US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Tags and Attributes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71600"/>
            <a:ext cx="11521440" cy="5562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Calisto MT" pitchFamily="18" charset="0"/>
              </a:rPr>
              <a:t>An element usually consists of an opening tag  &lt;</a:t>
            </a:r>
            <a:r>
              <a:rPr lang="en-US" sz="2800" dirty="0" err="1" smtClean="0">
                <a:latin typeface="Calisto MT" pitchFamily="18" charset="0"/>
              </a:rPr>
              <a:t>element</a:t>
            </a:r>
            <a:r>
              <a:rPr lang="en-US" sz="2900" b="1" dirty="0" err="1" smtClean="0">
                <a:latin typeface="Calisto MT" pitchFamily="18" charset="0"/>
              </a:rPr>
              <a:t>N</a:t>
            </a:r>
            <a:r>
              <a:rPr lang="en-US" sz="2800" dirty="0" err="1" smtClean="0">
                <a:latin typeface="Calisto MT" pitchFamily="18" charset="0"/>
              </a:rPr>
              <a:t>ame</a:t>
            </a:r>
            <a:r>
              <a:rPr lang="en-US" sz="2800" dirty="0" smtClean="0">
                <a:latin typeface="Calisto MT" pitchFamily="18" charset="0"/>
              </a:rPr>
              <a:t>&gt;, </a:t>
            </a:r>
          </a:p>
          <a:p>
            <a:pPr>
              <a:buNone/>
            </a:pPr>
            <a:r>
              <a:rPr lang="en-US" sz="2800" dirty="0" smtClean="0">
                <a:latin typeface="Calisto MT" pitchFamily="18" charset="0"/>
              </a:rPr>
              <a:t>A closing tag  &lt;/</a:t>
            </a:r>
            <a:r>
              <a:rPr lang="en-US" sz="2800" dirty="0" err="1" smtClean="0">
                <a:latin typeface="Calisto MT" pitchFamily="18" charset="0"/>
              </a:rPr>
              <a:t>element</a:t>
            </a:r>
            <a:r>
              <a:rPr lang="en-US" sz="2900" b="1" dirty="0" err="1" smtClean="0">
                <a:latin typeface="Calisto MT" pitchFamily="18" charset="0"/>
              </a:rPr>
              <a:t>N</a:t>
            </a:r>
            <a:r>
              <a:rPr lang="en-US" sz="2800" dirty="0" err="1" smtClean="0">
                <a:latin typeface="Calisto MT" pitchFamily="18" charset="0"/>
              </a:rPr>
              <a:t>ame</a:t>
            </a:r>
            <a:r>
              <a:rPr lang="en-US" sz="2800" dirty="0" smtClean="0">
                <a:latin typeface="Calisto MT" pitchFamily="18" charset="0"/>
              </a:rPr>
              <a:t>&gt;,  which contain the element's name</a:t>
            </a:r>
          </a:p>
          <a:p>
            <a:pPr>
              <a:buNone/>
            </a:pPr>
            <a:r>
              <a:rPr lang="en-US" sz="2800" dirty="0" smtClean="0">
                <a:latin typeface="Calisto MT" pitchFamily="18" charset="0"/>
              </a:rPr>
              <a:t>Surrounded by angle brackets, and the content in between.</a:t>
            </a:r>
          </a:p>
          <a:p>
            <a:pPr>
              <a:buNone/>
            </a:pPr>
            <a:endParaRPr lang="en-US" sz="2800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Elements:</a:t>
            </a:r>
            <a:r>
              <a:rPr lang="en-US" sz="2800" dirty="0" smtClean="0">
                <a:latin typeface="Calisto MT" pitchFamily="18" charset="0"/>
              </a:rPr>
              <a:t> video, audio, table, footer, etc.</a:t>
            </a:r>
          </a:p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Tags</a:t>
            </a:r>
            <a:r>
              <a:rPr lang="en-US" sz="2400" b="1" dirty="0" smtClean="0">
                <a:latin typeface="Calisto MT" pitchFamily="18" charset="0"/>
              </a:rPr>
              <a:t>:</a:t>
            </a:r>
            <a:r>
              <a:rPr lang="en-US" sz="2400" dirty="0" smtClean="0">
                <a:latin typeface="Calisto MT" pitchFamily="18" charset="0"/>
              </a:rPr>
              <a:t> &lt;video&gt;, &lt;audio&gt;, &lt;</a:t>
            </a:r>
            <a:r>
              <a:rPr lang="en-US" sz="2400" dirty="0" err="1" smtClean="0">
                <a:latin typeface="Calisto MT" pitchFamily="18" charset="0"/>
              </a:rPr>
              <a:t>img</a:t>
            </a:r>
            <a:r>
              <a:rPr lang="en-US" sz="2400" dirty="0" smtClean="0">
                <a:latin typeface="Calisto MT" pitchFamily="18" charset="0"/>
              </a:rPr>
              <a:t>&gt;, &lt;html&gt;, &lt;table&gt;, &lt;form&gt; and &lt;footer&gt;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ml 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00600"/>
            <a:ext cx="1120140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HTML Template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95400"/>
            <a:ext cx="11521440" cy="579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The following code can be copied and pasted to form the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foundation of a basic web page: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				&lt;!DOCTYPE html&gt;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				&lt;html&gt;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				&lt;head&gt;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   					&lt;title&gt;&lt;/title&gt;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				&lt;/head&gt;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				&lt;body&gt;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     				     </a:t>
            </a:r>
            <a:r>
              <a:rPr lang="en-US" sz="4200" b="1" dirty="0" smtClean="0">
                <a:solidFill>
                  <a:srgbClr val="1027CE"/>
                </a:solidFill>
                <a:latin typeface="Calisto MT" pitchFamily="18" charset="0"/>
              </a:rPr>
              <a:t>All content goes here…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    				&lt;/body&gt;</a:t>
            </a:r>
          </a:p>
          <a:p>
            <a:pPr>
              <a:buNone/>
            </a:pPr>
            <a:r>
              <a:rPr lang="en-US" dirty="0" smtClean="0">
                <a:latin typeface="Calisto MT" pitchFamily="18" charset="0"/>
              </a:rPr>
              <a:t>				&lt;/html&gt;</a:t>
            </a: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endParaRPr lang="en-US" dirty="0" smtClean="0">
              <a:latin typeface="Calisto MT" pitchFamily="18" charset="0"/>
            </a:endParaRPr>
          </a:p>
          <a:p>
            <a:pPr>
              <a:buNone/>
            </a:pPr>
            <a:endParaRPr lang="en-US" dirty="0">
              <a:latin typeface="Calisto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209800"/>
            <a:ext cx="8229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latin typeface="Calisto MT" pitchFamily="18" charset="0"/>
              </a:rPr>
              <a:t>Key Structural Elements</a:t>
            </a:r>
            <a:endParaRPr lang="en-US" b="1" dirty="0">
              <a:latin typeface="Calisto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1" y="1219200"/>
          <a:ext cx="11582399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54"/>
                <a:gridCol w="2306745"/>
                <a:gridCol w="74676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latin typeface="Calisto MT" pitchFamily="18" charset="0"/>
                        </a:rPr>
                        <a:t>Element</a:t>
                      </a:r>
                      <a:endParaRPr lang="en-US" sz="3200" b="1" i="1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latin typeface="Calisto MT" pitchFamily="18" charset="0"/>
                        </a:rPr>
                        <a:t>Name</a:t>
                      </a:r>
                      <a:endParaRPr lang="en-US" sz="3200" b="1" i="1" u="sng" dirty="0">
                        <a:latin typeface="Calisto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u="sng" dirty="0" smtClean="0">
                          <a:latin typeface="Calisto MT" pitchFamily="18" charset="0"/>
                        </a:rPr>
                        <a:t>Description</a:t>
                      </a:r>
                      <a:endParaRPr lang="en-US" sz="3200" b="1" i="1" u="sng" dirty="0">
                        <a:latin typeface="Calisto MT" pitchFamily="18" charset="0"/>
                      </a:endParaRP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&lt;h1&gt;</a:t>
                      </a: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&lt;/h1&gt;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 smtClean="0">
                        <a:latin typeface="Calisto MT" pitchFamily="18" charset="0"/>
                      </a:endParaRP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Heading 1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latin typeface="Calisto MT" pitchFamily="18" charset="0"/>
                        </a:rPr>
                        <a:t>Reserved for strongest</a:t>
                      </a:r>
                      <a:r>
                        <a:rPr lang="en-US" sz="2600" baseline="0" dirty="0" smtClean="0">
                          <a:latin typeface="Calisto MT" pitchFamily="18" charset="0"/>
                        </a:rPr>
                        <a:t> emphasis.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&lt;h2&gt;</a:t>
                      </a: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&lt;/h2&gt;</a:t>
                      </a:r>
                    </a:p>
                    <a:p>
                      <a:pPr algn="ctr"/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alisto MT" pitchFamily="18" charset="0"/>
                        </a:rPr>
                        <a:t>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alisto MT" pitchFamily="18" charset="0"/>
                        </a:rPr>
                        <a:t>Heading 2</a:t>
                      </a:r>
                    </a:p>
                    <a:p>
                      <a:pPr algn="ctr"/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latin typeface="Calisto MT" pitchFamily="18" charset="0"/>
                        </a:rPr>
                        <a:t>Secondary level heading. Headings</a:t>
                      </a:r>
                      <a:r>
                        <a:rPr lang="en-US" sz="2600" baseline="0" dirty="0" smtClean="0">
                          <a:latin typeface="Calisto MT" pitchFamily="18" charset="0"/>
                        </a:rPr>
                        <a:t> level go down to level 6, but &lt;h1&gt; through &lt;h3&gt; are most common.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&lt;p&gt;</a:t>
                      </a: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&lt;/p&gt;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 smtClean="0">
                        <a:latin typeface="Calisto MT" pitchFamily="18" charset="0"/>
                      </a:endParaRP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Paragraph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latin typeface="Calisto MT" pitchFamily="18" charset="0"/>
                        </a:rPr>
                        <a:t>Most of the body of a page should be enclosed in</a:t>
                      </a:r>
                      <a:r>
                        <a:rPr lang="en-US" sz="2600" baseline="0" dirty="0" smtClean="0">
                          <a:latin typeface="Calisto MT" pitchFamily="18" charset="0"/>
                        </a:rPr>
                        <a:t> paragraphs.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&lt;div&gt;</a:t>
                      </a: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&lt;/div&gt;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 smtClean="0">
                        <a:latin typeface="Calisto MT" pitchFamily="18" charset="0"/>
                      </a:endParaRPr>
                    </a:p>
                    <a:p>
                      <a:pPr algn="ctr"/>
                      <a:r>
                        <a:rPr lang="en-US" sz="2600" dirty="0" smtClean="0">
                          <a:latin typeface="Calisto MT" pitchFamily="18" charset="0"/>
                        </a:rPr>
                        <a:t>Division</a:t>
                      </a:r>
                      <a:endParaRPr lang="en-US" sz="2600" dirty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>
                          <a:latin typeface="Calisto MT" pitchFamily="18" charset="0"/>
                        </a:rPr>
                        <a:t>Similar to a paragraph, but normally use for mark a section of a page.</a:t>
                      </a:r>
                      <a:r>
                        <a:rPr lang="en-US" sz="2600" baseline="0" dirty="0" smtClean="0">
                          <a:latin typeface="Calisto MT" pitchFamily="18" charset="0"/>
                        </a:rPr>
                        <a:t> Division usually contain paragraphs.</a:t>
                      </a:r>
                      <a:endParaRPr lang="en-US" sz="2600" dirty="0" smtClean="0">
                        <a:latin typeface="Calisto MT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01600" cy="914400"/>
          </a:xfrm>
          <a:solidFill>
            <a:srgbClr val="CCFF33"/>
          </a:solidFill>
          <a:ln w="9525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Calisto MT" pitchFamily="18" charset="0"/>
              </a:rPr>
              <a:t>Basic HTML Document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6172200" cy="4827694"/>
          </a:xfrm>
          <a:ln w="19050">
            <a:solidFill>
              <a:srgbClr val="00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   &lt;head&gt;</a:t>
            </a:r>
          </a:p>
          <a:p>
            <a:pPr>
              <a:buNone/>
            </a:pPr>
            <a:r>
              <a:rPr lang="en-US" dirty="0" smtClean="0"/>
              <a:t>      &lt;title&gt;</a:t>
            </a:r>
            <a:r>
              <a:rPr lang="en-US" b="1" i="1" u="sng" dirty="0" smtClean="0">
                <a:solidFill>
                  <a:srgbClr val="FF0000"/>
                </a:solidFill>
                <a:latin typeface="Calisto MT" pitchFamily="18" charset="0"/>
              </a:rPr>
              <a:t>Document title goes here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   &lt;/head&gt;</a:t>
            </a:r>
          </a:p>
          <a:p>
            <a:pPr>
              <a:buNone/>
            </a:pPr>
            <a:r>
              <a:rPr lang="en-US" dirty="0" smtClean="0"/>
              <a:t>   &lt;body&gt;</a:t>
            </a:r>
          </a:p>
          <a:p>
            <a:pPr>
              <a:buNone/>
            </a:pPr>
            <a:r>
              <a:rPr lang="en-US" dirty="0" smtClean="0"/>
              <a:t>       &lt;h1&gt;Heading 1&lt;/h1&gt;</a:t>
            </a:r>
          </a:p>
          <a:p>
            <a:pPr>
              <a:buNone/>
            </a:pPr>
            <a:r>
              <a:rPr lang="en-US" dirty="0" smtClean="0"/>
              <a:t>       &lt;p&gt;This is a paragraph&lt;/p&gt;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2057400"/>
            <a:ext cx="5943600" cy="4827694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alisto MT" pitchFamily="18" charset="0"/>
              </a:rPr>
              <a:t>Output:</a:t>
            </a:r>
            <a:endParaRPr lang="en-US" b="1" dirty="0">
              <a:latin typeface="Calisto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1196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sto MT" pitchFamily="18" charset="0"/>
              </a:rPr>
              <a:t>In its simplest form , following is an example of a HTML Document</a:t>
            </a:r>
            <a:r>
              <a:rPr lang="en-US" sz="3200" dirty="0" smtClean="0">
                <a:latin typeface="Calisto MT" pitchFamily="18" charset="0"/>
              </a:rPr>
              <a:t>---</a:t>
            </a:r>
          </a:p>
        </p:txBody>
      </p:sp>
      <p:pic>
        <p:nvPicPr>
          <p:cNvPr id="18" name="Picture 17" descr="basic html document outpu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667000"/>
            <a:ext cx="5791200" cy="4114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086600" y="26670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21098083" flipV="1">
            <a:off x="4651169" y="3065558"/>
            <a:ext cx="2346640" cy="168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3467100" y="1638300"/>
            <a:ext cx="2286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1007</Words>
  <Application>Microsoft Office PowerPoint</Application>
  <PresentationFormat>Custom</PresentationFormat>
  <Paragraphs>256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HTML &amp; CSS</vt:lpstr>
      <vt:lpstr>Outline</vt:lpstr>
      <vt:lpstr>Introduction</vt:lpstr>
      <vt:lpstr>History</vt:lpstr>
      <vt:lpstr>How does HTML work?</vt:lpstr>
      <vt:lpstr>Tags and Attributes</vt:lpstr>
      <vt:lpstr>HTML Template</vt:lpstr>
      <vt:lpstr>Key Structural Elements</vt:lpstr>
      <vt:lpstr>Basic HTML Document</vt:lpstr>
      <vt:lpstr>Links and Images </vt:lpstr>
      <vt:lpstr>Slide 11</vt:lpstr>
      <vt:lpstr>HTML Enteties</vt:lpstr>
      <vt:lpstr>CSS (Cascading style sheets)</vt:lpstr>
      <vt:lpstr>Selectors</vt:lpstr>
      <vt:lpstr>Colors</vt:lpstr>
      <vt:lpstr>Slide 16</vt:lpstr>
      <vt:lpstr>Box Model</vt:lpstr>
      <vt:lpstr>Slide 18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HP</dc:creator>
  <cp:lastModifiedBy>HP</cp:lastModifiedBy>
  <cp:revision>147</cp:revision>
  <dcterms:created xsi:type="dcterms:W3CDTF">2021-02-17T10:28:57Z</dcterms:created>
  <dcterms:modified xsi:type="dcterms:W3CDTF">2021-02-23T19:52:23Z</dcterms:modified>
</cp:coreProperties>
</file>