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228" y="1801996"/>
            <a:ext cx="7268209" cy="62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318" y="253"/>
            <a:ext cx="4282681" cy="64401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873" y="497000"/>
            <a:ext cx="5682615" cy="53174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525"/>
              </a:spcBef>
            </a:pPr>
            <a:r>
              <a:rPr sz="5200" spc="-30" dirty="0">
                <a:latin typeface="Lucida Sans Unicode"/>
                <a:cs typeface="Lucida Sans Unicode"/>
              </a:rPr>
              <a:t>AI</a:t>
            </a:r>
            <a:r>
              <a:rPr sz="5200" spc="-590" dirty="0">
                <a:latin typeface="Lucida Sans Unicode"/>
                <a:cs typeface="Lucida Sans Unicode"/>
              </a:rPr>
              <a:t> </a:t>
            </a:r>
            <a:r>
              <a:rPr sz="5200" spc="-204" dirty="0">
                <a:latin typeface="Lucida Sans Unicode"/>
                <a:cs typeface="Lucida Sans Unicode"/>
              </a:rPr>
              <a:t>Engine</a:t>
            </a:r>
            <a:r>
              <a:rPr sz="5200" spc="-575" dirty="0">
                <a:latin typeface="Lucida Sans Unicode"/>
                <a:cs typeface="Lucida Sans Unicode"/>
              </a:rPr>
              <a:t> </a:t>
            </a:r>
            <a:r>
              <a:rPr sz="5200" spc="-25" dirty="0">
                <a:latin typeface="Lucida Sans Unicode"/>
                <a:cs typeface="Lucida Sans Unicode"/>
              </a:rPr>
              <a:t>for </a:t>
            </a:r>
            <a:r>
              <a:rPr sz="5200" spc="-200" dirty="0">
                <a:latin typeface="Lucida Sans Unicode"/>
                <a:cs typeface="Lucida Sans Unicode"/>
              </a:rPr>
              <a:t>Predicting</a:t>
            </a:r>
            <a:r>
              <a:rPr sz="5200" spc="-520" dirty="0">
                <a:latin typeface="Lucida Sans Unicode"/>
                <a:cs typeface="Lucida Sans Unicode"/>
              </a:rPr>
              <a:t> </a:t>
            </a:r>
            <a:r>
              <a:rPr sz="5200" spc="-290" dirty="0">
                <a:latin typeface="Lucida Sans Unicode"/>
                <a:cs typeface="Lucida Sans Unicode"/>
              </a:rPr>
              <a:t>and </a:t>
            </a:r>
            <a:r>
              <a:rPr sz="5200" spc="-320" dirty="0">
                <a:latin typeface="Lucida Sans Unicode"/>
                <a:cs typeface="Lucida Sans Unicode"/>
              </a:rPr>
              <a:t>Managing</a:t>
            </a:r>
            <a:r>
              <a:rPr sz="5200" spc="-595" dirty="0">
                <a:latin typeface="Lucida Sans Unicode"/>
                <a:cs typeface="Lucida Sans Unicode"/>
              </a:rPr>
              <a:t> </a:t>
            </a:r>
            <a:r>
              <a:rPr sz="5200" spc="-310" dirty="0">
                <a:latin typeface="Lucida Sans Unicode"/>
                <a:cs typeface="Lucida Sans Unicode"/>
              </a:rPr>
              <a:t>Cost</a:t>
            </a:r>
            <a:r>
              <a:rPr sz="5200" spc="-590" dirty="0">
                <a:latin typeface="Lucida Sans Unicode"/>
                <a:cs typeface="Lucida Sans Unicode"/>
              </a:rPr>
              <a:t> </a:t>
            </a:r>
            <a:r>
              <a:rPr sz="5200" spc="-290" dirty="0">
                <a:latin typeface="Lucida Sans Unicode"/>
                <a:cs typeface="Lucida Sans Unicode"/>
              </a:rPr>
              <a:t>and </a:t>
            </a:r>
            <a:r>
              <a:rPr sz="5200" spc="-150" dirty="0">
                <a:latin typeface="Lucida Sans Unicode"/>
                <a:cs typeface="Lucida Sans Unicode"/>
              </a:rPr>
              <a:t>Performance </a:t>
            </a:r>
            <a:r>
              <a:rPr sz="5200" spc="-250" dirty="0">
                <a:latin typeface="Lucida Sans Unicode"/>
                <a:cs typeface="Lucida Sans Unicode"/>
              </a:rPr>
              <a:t>Anomalies</a:t>
            </a:r>
            <a:r>
              <a:rPr sz="5200" spc="-560" dirty="0">
                <a:latin typeface="Lucida Sans Unicode"/>
                <a:cs typeface="Lucida Sans Unicode"/>
              </a:rPr>
              <a:t> </a:t>
            </a:r>
            <a:r>
              <a:rPr sz="5200" spc="-70" dirty="0">
                <a:latin typeface="Lucida Sans Unicode"/>
                <a:cs typeface="Lucida Sans Unicode"/>
              </a:rPr>
              <a:t>in</a:t>
            </a:r>
            <a:r>
              <a:rPr sz="5200" spc="-560" dirty="0">
                <a:latin typeface="Lucida Sans Unicode"/>
                <a:cs typeface="Lucida Sans Unicode"/>
              </a:rPr>
              <a:t> </a:t>
            </a:r>
            <a:r>
              <a:rPr sz="5200" spc="-305" dirty="0">
                <a:latin typeface="Lucida Sans Unicode"/>
                <a:cs typeface="Lucida Sans Unicode"/>
              </a:rPr>
              <a:t>Cloud </a:t>
            </a:r>
            <a:r>
              <a:rPr sz="5200" spc="-75" dirty="0">
                <a:latin typeface="Lucida Sans Unicode"/>
                <a:cs typeface="Lucida Sans Unicode"/>
              </a:rPr>
              <a:t>Infrastructure</a:t>
            </a:r>
            <a:endParaRPr sz="5200">
              <a:latin typeface="Lucida Sans Unicode"/>
              <a:cs typeface="Lucida Sans Unicode"/>
            </a:endParaRPr>
          </a:p>
          <a:p>
            <a:pPr marL="12700" marR="192405">
              <a:lnSpc>
                <a:spcPct val="134100"/>
              </a:lnSpc>
              <a:spcBef>
                <a:spcPts val="2005"/>
              </a:spcBef>
            </a:pP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Harness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the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power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of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272525"/>
                </a:solidFill>
                <a:latin typeface="Verdana"/>
                <a:cs typeface="Verdana"/>
              </a:rPr>
              <a:t>AI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to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proactively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identify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address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cost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 performance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issues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272525"/>
                </a:solidFill>
                <a:latin typeface="Verdana"/>
                <a:cs typeface="Verdana"/>
              </a:rPr>
              <a:t>in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272525"/>
                </a:solidFill>
                <a:latin typeface="Verdana"/>
                <a:cs typeface="Verdana"/>
              </a:rPr>
              <a:t>your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cloud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infrastructure.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>
                <a:latin typeface="Lucida Sans Unicode"/>
                <a:cs typeface="Lucida Sans Unicode"/>
              </a:rPr>
              <a:t>Data</a:t>
            </a:r>
            <a:r>
              <a:rPr spc="-400" dirty="0">
                <a:latin typeface="Lucida Sans Unicode"/>
                <a:cs typeface="Lucida Sans Unicode"/>
              </a:rPr>
              <a:t> </a:t>
            </a:r>
            <a:r>
              <a:rPr spc="-140" dirty="0">
                <a:latin typeface="Lucida Sans Unicode"/>
                <a:cs typeface="Lucida Sans Unicode"/>
              </a:rPr>
              <a:t>Collection</a:t>
            </a:r>
            <a:r>
              <a:rPr spc="-395" dirty="0">
                <a:latin typeface="Lucida Sans Unicode"/>
                <a:cs typeface="Lucida Sans Unicode"/>
              </a:rPr>
              <a:t> </a:t>
            </a:r>
            <a:r>
              <a:rPr spc="-140" dirty="0">
                <a:latin typeface="Lucida Sans Unicode"/>
                <a:cs typeface="Lucida Sans Unicode"/>
              </a:rPr>
              <a:t>&amp;</a:t>
            </a:r>
            <a:r>
              <a:rPr spc="-400" dirty="0">
                <a:latin typeface="Lucida Sans Unicode"/>
                <a:cs typeface="Lucida Sans Unicode"/>
              </a:rPr>
              <a:t> </a:t>
            </a:r>
            <a:r>
              <a:rPr spc="-75" dirty="0">
                <a:latin typeface="Lucida Sans Unicode"/>
                <a:cs typeface="Lucida Sans Unicode"/>
              </a:rPr>
              <a:t>Alert</a:t>
            </a:r>
            <a:r>
              <a:rPr spc="-395" dirty="0">
                <a:latin typeface="Lucida Sans Unicode"/>
                <a:cs typeface="Lucida Sans Unicode"/>
              </a:rPr>
              <a:t> </a:t>
            </a:r>
            <a:r>
              <a:rPr spc="-140" dirty="0">
                <a:latin typeface="Lucida Sans Unicode"/>
                <a:cs typeface="Lucida Sans Unicode"/>
              </a:rPr>
              <a:t>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228" y="3514333"/>
            <a:ext cx="247015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100"/>
              </a:lnSpc>
              <a:spcBef>
                <a:spcPts val="100"/>
              </a:spcBef>
            </a:pP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Gather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real-</a:t>
            </a: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time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metrics</a:t>
            </a:r>
            <a:r>
              <a:rPr sz="1350" spc="-19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on 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resource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72525"/>
                </a:solidFill>
                <a:latin typeface="Verdana"/>
                <a:cs typeface="Verdana"/>
              </a:rPr>
              <a:t>utilization,</a:t>
            </a:r>
            <a:r>
              <a:rPr sz="1350" spc="-21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costs,</a:t>
            </a:r>
            <a:r>
              <a:rPr sz="1350" spc="-21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performance.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5851" y="3247843"/>
            <a:ext cx="2270760" cy="843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135"/>
              </a:spcBef>
            </a:pP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Receive</a:t>
            </a:r>
            <a:r>
              <a:rPr sz="1350" spc="-19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proactive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alerts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on </a:t>
            </a: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potential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issues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before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they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impact</a:t>
            </a:r>
            <a:r>
              <a:rPr sz="1350" spc="-229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272525"/>
                </a:solidFill>
                <a:latin typeface="Verdana"/>
                <a:cs typeface="Verdana"/>
              </a:rPr>
              <a:t>your</a:t>
            </a:r>
            <a:r>
              <a:rPr sz="1350" spc="-229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business.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228" y="2821857"/>
            <a:ext cx="8595360" cy="5797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05"/>
              </a:spcBef>
              <a:tabLst>
                <a:tab pos="3279775" algn="l"/>
                <a:tab pos="6547484" algn="l"/>
              </a:tabLst>
            </a:pPr>
            <a:r>
              <a:rPr sz="1850" spc="-10" dirty="0">
                <a:latin typeface="Lucida Sans Unicode"/>
                <a:cs typeface="Lucida Sans Unicode"/>
              </a:rPr>
              <a:t>Comprehensive</a:t>
            </a:r>
            <a:r>
              <a:rPr sz="1850" dirty="0">
                <a:latin typeface="Lucida Sans Unicode"/>
                <a:cs typeface="Lucida Sans Unicode"/>
              </a:rPr>
              <a:t>	</a:t>
            </a:r>
            <a:r>
              <a:rPr sz="1850" spc="-40" dirty="0">
                <a:latin typeface="Lucida Sans Unicode"/>
                <a:cs typeface="Lucida Sans Unicode"/>
              </a:rPr>
              <a:t>Intelligent</a:t>
            </a:r>
            <a:r>
              <a:rPr sz="1850" spc="-155" dirty="0">
                <a:latin typeface="Lucida Sans Unicode"/>
                <a:cs typeface="Lucida Sans Unicode"/>
              </a:rPr>
              <a:t> </a:t>
            </a:r>
            <a:r>
              <a:rPr sz="1850" spc="-10" dirty="0">
                <a:latin typeface="Lucida Sans Unicode"/>
                <a:cs typeface="Lucida Sans Unicode"/>
              </a:rPr>
              <a:t>Alerting</a:t>
            </a:r>
            <a:r>
              <a:rPr sz="1850" dirty="0">
                <a:latin typeface="Lucida Sans Unicode"/>
                <a:cs typeface="Lucida Sans Unicode"/>
              </a:rPr>
              <a:t>	</a:t>
            </a:r>
            <a:r>
              <a:rPr sz="1850" spc="-55" dirty="0">
                <a:latin typeface="Lucida Sans Unicode"/>
                <a:cs typeface="Lucida Sans Unicode"/>
              </a:rPr>
              <a:t>Anomaly</a:t>
            </a:r>
            <a:r>
              <a:rPr sz="1850" spc="-155" dirty="0">
                <a:latin typeface="Lucida Sans Unicode"/>
                <a:cs typeface="Lucida Sans Unicode"/>
              </a:rPr>
              <a:t> </a:t>
            </a:r>
            <a:r>
              <a:rPr sz="1850" spc="-60" dirty="0">
                <a:latin typeface="Lucida Sans Unicode"/>
                <a:cs typeface="Lucida Sans Unicode"/>
              </a:rPr>
              <a:t>Detection </a:t>
            </a:r>
            <a:r>
              <a:rPr sz="1850" spc="-10" dirty="0">
                <a:latin typeface="Lucida Sans Unicode"/>
                <a:cs typeface="Lucida Sans Unicode"/>
              </a:rPr>
              <a:t>Monitoring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3484" y="3247843"/>
            <a:ext cx="2473325" cy="843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135"/>
              </a:spcBef>
            </a:pP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Leverage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272525"/>
                </a:solidFill>
                <a:latin typeface="Verdana"/>
                <a:cs typeface="Verdana"/>
              </a:rPr>
              <a:t>AI</a:t>
            </a:r>
            <a:r>
              <a:rPr sz="1350" spc="-21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to</a:t>
            </a:r>
            <a:r>
              <a:rPr sz="1350" spc="-21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identify</a:t>
            </a:r>
            <a:r>
              <a:rPr sz="1350" spc="-21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unusual </a:t>
            </a: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patterns</a:t>
            </a:r>
            <a:r>
              <a:rPr sz="1350" spc="-22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predict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future anomalies.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8228" y="1050156"/>
            <a:ext cx="8201025" cy="600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Georgia"/>
                <a:cs typeface="Georgia"/>
              </a:rPr>
              <a:t>Auto</a:t>
            </a:r>
            <a:r>
              <a:rPr spc="-15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Scaling</a:t>
            </a:r>
            <a:r>
              <a:rPr spc="-15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and</a:t>
            </a:r>
            <a:r>
              <a:rPr spc="-150" dirty="0">
                <a:latin typeface="Georgia"/>
                <a:cs typeface="Georgia"/>
              </a:rPr>
              <a:t> </a:t>
            </a:r>
            <a:r>
              <a:rPr spc="-35" dirty="0">
                <a:latin typeface="Georgia"/>
                <a:cs typeface="Georgia"/>
              </a:rPr>
              <a:t>Resource</a:t>
            </a:r>
            <a:r>
              <a:rPr spc="-150" dirty="0">
                <a:latin typeface="Georgia"/>
                <a:cs typeface="Georgia"/>
              </a:rPr>
              <a:t> </a:t>
            </a:r>
            <a:r>
              <a:rPr spc="-10" dirty="0">
                <a:latin typeface="Georgia"/>
                <a:cs typeface="Georgia"/>
              </a:rPr>
              <a:t>Adjustment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37361" y="3019285"/>
            <a:ext cx="9364980" cy="789940"/>
            <a:chOff x="1037361" y="3019285"/>
            <a:chExt cx="9364980" cy="789940"/>
          </a:xfrm>
        </p:grpSpPr>
        <p:sp>
          <p:nvSpPr>
            <p:cNvPr id="7" name="object 7"/>
            <p:cNvSpPr/>
            <p:nvPr/>
          </p:nvSpPr>
          <p:spPr>
            <a:xfrm>
              <a:off x="1037361" y="3019285"/>
              <a:ext cx="9364980" cy="635635"/>
            </a:xfrm>
            <a:custGeom>
              <a:avLst/>
              <a:gdLst/>
              <a:ahLst/>
              <a:cxnLst/>
              <a:rect l="l" t="t" r="r" b="b"/>
              <a:pathLst>
                <a:path w="9364980" h="635635">
                  <a:moveTo>
                    <a:pt x="9364789" y="613714"/>
                  </a:moveTo>
                  <a:lnTo>
                    <a:pt x="9348279" y="597204"/>
                  </a:lnTo>
                  <a:lnTo>
                    <a:pt x="2308352" y="597204"/>
                  </a:lnTo>
                  <a:lnTo>
                    <a:pt x="2309063" y="596734"/>
                  </a:lnTo>
                  <a:lnTo>
                    <a:pt x="2311743" y="594055"/>
                  </a:lnTo>
                  <a:lnTo>
                    <a:pt x="2312771" y="592518"/>
                  </a:lnTo>
                  <a:lnTo>
                    <a:pt x="2314219" y="589013"/>
                  </a:lnTo>
                  <a:lnTo>
                    <a:pt x="2314575" y="587209"/>
                  </a:lnTo>
                  <a:lnTo>
                    <a:pt x="2314575" y="12382"/>
                  </a:lnTo>
                  <a:lnTo>
                    <a:pt x="2302192" y="0"/>
                  </a:lnTo>
                  <a:lnTo>
                    <a:pt x="2298408" y="0"/>
                  </a:lnTo>
                  <a:lnTo>
                    <a:pt x="2286025" y="12382"/>
                  </a:lnTo>
                  <a:lnTo>
                    <a:pt x="2286025" y="585304"/>
                  </a:lnTo>
                  <a:lnTo>
                    <a:pt x="2286025" y="587209"/>
                  </a:lnTo>
                  <a:lnTo>
                    <a:pt x="2292248" y="597204"/>
                  </a:lnTo>
                  <a:lnTo>
                    <a:pt x="16510" y="597204"/>
                  </a:lnTo>
                  <a:lnTo>
                    <a:pt x="0" y="613714"/>
                  </a:lnTo>
                  <a:lnTo>
                    <a:pt x="0" y="616229"/>
                  </a:lnTo>
                  <a:lnTo>
                    <a:pt x="0" y="618756"/>
                  </a:lnTo>
                  <a:lnTo>
                    <a:pt x="16510" y="635266"/>
                  </a:lnTo>
                  <a:lnTo>
                    <a:pt x="9348279" y="635266"/>
                  </a:lnTo>
                  <a:lnTo>
                    <a:pt x="9364789" y="618756"/>
                  </a:lnTo>
                  <a:lnTo>
                    <a:pt x="9364789" y="613714"/>
                  </a:lnTo>
                  <a:close/>
                </a:path>
              </a:pathLst>
            </a:custGeom>
            <a:solidFill>
              <a:srgbClr val="B2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5396" y="343327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14"/>
                  </a:lnTo>
                  <a:lnTo>
                    <a:pt x="380301" y="319455"/>
                  </a:lnTo>
                  <a:lnTo>
                    <a:pt x="380682" y="315595"/>
                  </a:lnTo>
                  <a:lnTo>
                    <a:pt x="380682" y="55575"/>
                  </a:lnTo>
                  <a:lnTo>
                    <a:pt x="366014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5396" y="343327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68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22" y="40335"/>
                  </a:lnTo>
                  <a:lnTo>
                    <a:pt x="4521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11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28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32803" y="1143"/>
                  </a:lnTo>
                  <a:lnTo>
                    <a:pt x="336626" y="1905"/>
                  </a:lnTo>
                  <a:lnTo>
                    <a:pt x="340347" y="3035"/>
                  </a:lnTo>
                  <a:lnTo>
                    <a:pt x="343954" y="4533"/>
                  </a:lnTo>
                  <a:lnTo>
                    <a:pt x="347560" y="6019"/>
                  </a:lnTo>
                  <a:lnTo>
                    <a:pt x="350989" y="7861"/>
                  </a:lnTo>
                  <a:lnTo>
                    <a:pt x="354241" y="10033"/>
                  </a:lnTo>
                  <a:lnTo>
                    <a:pt x="357492" y="12192"/>
                  </a:lnTo>
                  <a:lnTo>
                    <a:pt x="370649" y="26441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28"/>
                  </a:lnTo>
                  <a:lnTo>
                    <a:pt x="377647" y="40335"/>
                  </a:lnTo>
                  <a:lnTo>
                    <a:pt x="378777" y="44056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11683"/>
                  </a:lnTo>
                  <a:lnTo>
                    <a:pt x="380682" y="315595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26"/>
                  </a:lnTo>
                  <a:lnTo>
                    <a:pt x="377647" y="330847"/>
                  </a:lnTo>
                  <a:lnTo>
                    <a:pt x="376148" y="334454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27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0020" y="344728"/>
                  </a:lnTo>
                  <a:lnTo>
                    <a:pt x="7848" y="341477"/>
                  </a:lnTo>
                  <a:lnTo>
                    <a:pt x="6019" y="338061"/>
                  </a:lnTo>
                  <a:lnTo>
                    <a:pt x="4521" y="334454"/>
                  </a:lnTo>
                  <a:lnTo>
                    <a:pt x="3022" y="330847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68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2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72625" y="3394955"/>
            <a:ext cx="13017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95" dirty="0">
                <a:solidFill>
                  <a:srgbClr val="272525"/>
                </a:solidFill>
                <a:latin typeface="Georgia"/>
                <a:cs typeface="Georgia"/>
              </a:rPr>
              <a:t>1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0248" y="1889179"/>
            <a:ext cx="4014470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272525"/>
                </a:solidFill>
                <a:latin typeface="Georgia"/>
                <a:cs typeface="Georgia"/>
              </a:rPr>
              <a:t>Automated</a:t>
            </a:r>
            <a:r>
              <a:rPr sz="1850" spc="100" dirty="0">
                <a:solidFill>
                  <a:srgbClr val="272525"/>
                </a:solidFill>
                <a:latin typeface="Georgia"/>
                <a:cs typeface="Georgia"/>
              </a:rPr>
              <a:t> </a:t>
            </a:r>
            <a:r>
              <a:rPr sz="1850" spc="-10" dirty="0">
                <a:solidFill>
                  <a:srgbClr val="272525"/>
                </a:solidFill>
                <a:latin typeface="Georgia"/>
                <a:cs typeface="Georgia"/>
              </a:rPr>
              <a:t>Scaling</a:t>
            </a:r>
            <a:endParaRPr sz="1850">
              <a:latin typeface="Georgia"/>
              <a:cs typeface="Georgia"/>
            </a:endParaRPr>
          </a:p>
          <a:p>
            <a:pPr marL="12700" marR="5080" algn="ctr">
              <a:lnSpc>
                <a:spcPct val="129500"/>
              </a:lnSpc>
              <a:spcBef>
                <a:spcPts val="650"/>
              </a:spcBef>
            </a:pPr>
            <a:r>
              <a:rPr sz="1350" spc="-60" dirty="0">
                <a:solidFill>
                  <a:srgbClr val="272525"/>
                </a:solidFill>
                <a:latin typeface="Verdana"/>
                <a:cs typeface="Verdana"/>
              </a:rPr>
              <a:t>Dynamically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scale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resources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based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on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demand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to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optimize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costs.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29414" y="3423767"/>
            <a:ext cx="381000" cy="789940"/>
            <a:chOff x="5529414" y="3423767"/>
            <a:chExt cx="381000" cy="789940"/>
          </a:xfrm>
        </p:grpSpPr>
        <p:sp>
          <p:nvSpPr>
            <p:cNvPr id="13" name="object 13"/>
            <p:cNvSpPr/>
            <p:nvPr/>
          </p:nvSpPr>
          <p:spPr>
            <a:xfrm>
              <a:off x="5702655" y="3614102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21564" y="0"/>
                  </a:moveTo>
                  <a:lnTo>
                    <a:pt x="16510" y="0"/>
                  </a:lnTo>
                  <a:lnTo>
                    <a:pt x="14084" y="482"/>
                  </a:lnTo>
                  <a:lnTo>
                    <a:pt x="11760" y="1460"/>
                  </a:lnTo>
                  <a:lnTo>
                    <a:pt x="9423" y="2413"/>
                  </a:lnTo>
                  <a:lnTo>
                    <a:pt x="0" y="16510"/>
                  </a:lnTo>
                  <a:lnTo>
                    <a:pt x="0" y="580542"/>
                  </a:lnTo>
                  <a:lnTo>
                    <a:pt x="0" y="583069"/>
                  </a:lnTo>
                  <a:lnTo>
                    <a:pt x="16510" y="599579"/>
                  </a:lnTo>
                  <a:lnTo>
                    <a:pt x="21564" y="599579"/>
                  </a:lnTo>
                  <a:lnTo>
                    <a:pt x="38074" y="583069"/>
                  </a:lnTo>
                  <a:lnTo>
                    <a:pt x="38074" y="16510"/>
                  </a:lnTo>
                  <a:lnTo>
                    <a:pt x="26314" y="1460"/>
                  </a:lnTo>
                  <a:lnTo>
                    <a:pt x="23990" y="482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B2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4177" y="3428529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82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62"/>
                  </a:lnTo>
                  <a:lnTo>
                    <a:pt x="0" y="321195"/>
                  </a:lnTo>
                  <a:lnTo>
                    <a:pt x="0" y="325094"/>
                  </a:lnTo>
                  <a:lnTo>
                    <a:pt x="14655" y="360489"/>
                  </a:lnTo>
                  <a:lnTo>
                    <a:pt x="51701" y="380288"/>
                  </a:lnTo>
                  <a:lnTo>
                    <a:pt x="55575" y="380682"/>
                  </a:lnTo>
                  <a:lnTo>
                    <a:pt x="315582" y="380682"/>
                  </a:lnTo>
                  <a:lnTo>
                    <a:pt x="350977" y="366014"/>
                  </a:lnTo>
                  <a:lnTo>
                    <a:pt x="370776" y="328968"/>
                  </a:lnTo>
                  <a:lnTo>
                    <a:pt x="371170" y="325094"/>
                  </a:lnTo>
                  <a:lnTo>
                    <a:pt x="371170" y="55562"/>
                  </a:lnTo>
                  <a:lnTo>
                    <a:pt x="356501" y="20180"/>
                  </a:lnTo>
                  <a:lnTo>
                    <a:pt x="323291" y="1130"/>
                  </a:lnTo>
                  <a:lnTo>
                    <a:pt x="319455" y="381"/>
                  </a:lnTo>
                  <a:lnTo>
                    <a:pt x="31558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4177" y="3428529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195"/>
                  </a:moveTo>
                  <a:lnTo>
                    <a:pt x="0" y="59474"/>
                  </a:lnTo>
                  <a:lnTo>
                    <a:pt x="0" y="55562"/>
                  </a:lnTo>
                  <a:lnTo>
                    <a:pt x="381" y="51701"/>
                  </a:lnTo>
                  <a:lnTo>
                    <a:pt x="17424" y="17411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11683" y="0"/>
                  </a:lnTo>
                  <a:lnTo>
                    <a:pt x="315582" y="0"/>
                  </a:lnTo>
                  <a:lnTo>
                    <a:pt x="319455" y="381"/>
                  </a:lnTo>
                  <a:lnTo>
                    <a:pt x="353745" y="17411"/>
                  </a:lnTo>
                  <a:lnTo>
                    <a:pt x="361137" y="26428"/>
                  </a:lnTo>
                  <a:lnTo>
                    <a:pt x="363308" y="29679"/>
                  </a:lnTo>
                  <a:lnTo>
                    <a:pt x="371170" y="55562"/>
                  </a:lnTo>
                  <a:lnTo>
                    <a:pt x="371170" y="59474"/>
                  </a:lnTo>
                  <a:lnTo>
                    <a:pt x="371170" y="321195"/>
                  </a:lnTo>
                  <a:lnTo>
                    <a:pt x="371170" y="325094"/>
                  </a:lnTo>
                  <a:lnTo>
                    <a:pt x="370776" y="328968"/>
                  </a:lnTo>
                  <a:lnTo>
                    <a:pt x="361137" y="354241"/>
                  </a:lnTo>
                  <a:lnTo>
                    <a:pt x="358965" y="357492"/>
                  </a:lnTo>
                  <a:lnTo>
                    <a:pt x="327113" y="378777"/>
                  </a:lnTo>
                  <a:lnTo>
                    <a:pt x="323291" y="379526"/>
                  </a:lnTo>
                  <a:lnTo>
                    <a:pt x="319455" y="380288"/>
                  </a:lnTo>
                  <a:lnTo>
                    <a:pt x="315582" y="380682"/>
                  </a:lnTo>
                  <a:lnTo>
                    <a:pt x="311683" y="380682"/>
                  </a:lnTo>
                  <a:lnTo>
                    <a:pt x="59474" y="380682"/>
                  </a:lnTo>
                  <a:lnTo>
                    <a:pt x="55575" y="380682"/>
                  </a:lnTo>
                  <a:lnTo>
                    <a:pt x="51701" y="380288"/>
                  </a:lnTo>
                  <a:lnTo>
                    <a:pt x="47879" y="379526"/>
                  </a:lnTo>
                  <a:lnTo>
                    <a:pt x="44043" y="378777"/>
                  </a:lnTo>
                  <a:lnTo>
                    <a:pt x="12192" y="357492"/>
                  </a:lnTo>
                  <a:lnTo>
                    <a:pt x="0" y="325094"/>
                  </a:lnTo>
                  <a:lnTo>
                    <a:pt x="0" y="321195"/>
                  </a:lnTo>
                  <a:close/>
                </a:path>
              </a:pathLst>
            </a:custGeom>
            <a:ln w="9517">
              <a:solidFill>
                <a:srgbClr val="B2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32259" y="3399718"/>
            <a:ext cx="17526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50" dirty="0">
                <a:solidFill>
                  <a:srgbClr val="272525"/>
                </a:solidFill>
                <a:latin typeface="Georgia"/>
                <a:cs typeface="Georgia"/>
              </a:rPr>
              <a:t>2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5839" y="4344591"/>
            <a:ext cx="3728085" cy="937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272525"/>
                </a:solidFill>
                <a:latin typeface="Georgia"/>
                <a:cs typeface="Georgia"/>
              </a:rPr>
              <a:t>Intelligent</a:t>
            </a:r>
            <a:r>
              <a:rPr sz="1850" spc="55" dirty="0">
                <a:solidFill>
                  <a:srgbClr val="272525"/>
                </a:solidFill>
                <a:latin typeface="Georgia"/>
                <a:cs typeface="Georgia"/>
              </a:rPr>
              <a:t> </a:t>
            </a:r>
            <a:r>
              <a:rPr sz="1850" spc="-10" dirty="0">
                <a:solidFill>
                  <a:srgbClr val="272525"/>
                </a:solidFill>
                <a:latin typeface="Georgia"/>
                <a:cs typeface="Georgia"/>
              </a:rPr>
              <a:t>Reconfiguration</a:t>
            </a:r>
            <a:endParaRPr sz="1850">
              <a:latin typeface="Georgia"/>
              <a:cs typeface="Georgia"/>
            </a:endParaRPr>
          </a:p>
          <a:p>
            <a:pPr marL="12700" marR="5080" algn="ctr">
              <a:lnSpc>
                <a:spcPct val="134100"/>
              </a:lnSpc>
              <a:spcBef>
                <a:spcPts val="575"/>
              </a:spcBef>
            </a:pP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Reallocate</a:t>
            </a:r>
            <a:r>
              <a:rPr sz="1350" spc="-22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resources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to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address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performance bottlenecks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272525"/>
                </a:solidFill>
                <a:latin typeface="Verdana"/>
                <a:cs typeface="Verdana"/>
              </a:rPr>
              <a:t>in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72525"/>
                </a:solidFill>
                <a:latin typeface="Verdana"/>
                <a:cs typeface="Verdana"/>
              </a:rPr>
              <a:t>real-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time.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08683" y="3019285"/>
            <a:ext cx="390525" cy="789940"/>
            <a:chOff x="7908683" y="3019285"/>
            <a:chExt cx="390525" cy="789940"/>
          </a:xfrm>
        </p:grpSpPr>
        <p:sp>
          <p:nvSpPr>
            <p:cNvPr id="19" name="object 19"/>
            <p:cNvSpPr/>
            <p:nvPr/>
          </p:nvSpPr>
          <p:spPr>
            <a:xfrm>
              <a:off x="8081924" y="3019285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21564" y="0"/>
                  </a:moveTo>
                  <a:lnTo>
                    <a:pt x="16510" y="0"/>
                  </a:lnTo>
                  <a:lnTo>
                    <a:pt x="14084" y="482"/>
                  </a:lnTo>
                  <a:lnTo>
                    <a:pt x="0" y="16510"/>
                  </a:lnTo>
                  <a:lnTo>
                    <a:pt x="0" y="580542"/>
                  </a:lnTo>
                  <a:lnTo>
                    <a:pt x="0" y="583069"/>
                  </a:lnTo>
                  <a:lnTo>
                    <a:pt x="16510" y="599579"/>
                  </a:lnTo>
                  <a:lnTo>
                    <a:pt x="21564" y="599579"/>
                  </a:lnTo>
                  <a:lnTo>
                    <a:pt x="38074" y="583069"/>
                  </a:lnTo>
                  <a:lnTo>
                    <a:pt x="38074" y="16510"/>
                  </a:lnTo>
                  <a:lnTo>
                    <a:pt x="26314" y="1460"/>
                  </a:lnTo>
                  <a:lnTo>
                    <a:pt x="23990" y="482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B2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13446" y="343327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14"/>
                  </a:lnTo>
                  <a:lnTo>
                    <a:pt x="380301" y="319455"/>
                  </a:lnTo>
                  <a:lnTo>
                    <a:pt x="380682" y="315595"/>
                  </a:lnTo>
                  <a:lnTo>
                    <a:pt x="380682" y="55575"/>
                  </a:lnTo>
                  <a:lnTo>
                    <a:pt x="366026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13446" y="343327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11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28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32803" y="1143"/>
                  </a:lnTo>
                  <a:lnTo>
                    <a:pt x="336638" y="1905"/>
                  </a:lnTo>
                  <a:lnTo>
                    <a:pt x="340347" y="3035"/>
                  </a:lnTo>
                  <a:lnTo>
                    <a:pt x="343954" y="4533"/>
                  </a:lnTo>
                  <a:lnTo>
                    <a:pt x="347560" y="6019"/>
                  </a:lnTo>
                  <a:lnTo>
                    <a:pt x="350989" y="7861"/>
                  </a:lnTo>
                  <a:lnTo>
                    <a:pt x="354241" y="10033"/>
                  </a:lnTo>
                  <a:lnTo>
                    <a:pt x="357492" y="12192"/>
                  </a:lnTo>
                  <a:lnTo>
                    <a:pt x="360489" y="14655"/>
                  </a:lnTo>
                  <a:lnTo>
                    <a:pt x="363258" y="17424"/>
                  </a:lnTo>
                  <a:lnTo>
                    <a:pt x="366026" y="20180"/>
                  </a:lnTo>
                  <a:lnTo>
                    <a:pt x="368490" y="23190"/>
                  </a:lnTo>
                  <a:lnTo>
                    <a:pt x="370649" y="26441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28"/>
                  </a:lnTo>
                  <a:lnTo>
                    <a:pt x="377647" y="40335"/>
                  </a:lnTo>
                  <a:lnTo>
                    <a:pt x="378777" y="44056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11683"/>
                  </a:lnTo>
                  <a:lnTo>
                    <a:pt x="380682" y="315595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26"/>
                  </a:lnTo>
                  <a:lnTo>
                    <a:pt x="377647" y="330847"/>
                  </a:lnTo>
                  <a:lnTo>
                    <a:pt x="376148" y="334454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66026" y="350989"/>
                  </a:lnTo>
                  <a:lnTo>
                    <a:pt x="363258" y="353745"/>
                  </a:lnTo>
                  <a:lnTo>
                    <a:pt x="360489" y="356514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38" y="369265"/>
                  </a:lnTo>
                  <a:lnTo>
                    <a:pt x="332803" y="370027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7411" y="353745"/>
                  </a:lnTo>
                  <a:lnTo>
                    <a:pt x="14655" y="350989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B2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12277" y="3394955"/>
            <a:ext cx="1797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50" dirty="0">
                <a:solidFill>
                  <a:srgbClr val="272525"/>
                </a:solidFill>
                <a:latin typeface="Georgia"/>
                <a:cs typeface="Georgia"/>
              </a:rPr>
              <a:t>3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2437" y="1889179"/>
            <a:ext cx="373951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272525"/>
                </a:solidFill>
                <a:latin typeface="Georgia"/>
                <a:cs typeface="Georgia"/>
              </a:rPr>
              <a:t>Predictive</a:t>
            </a:r>
            <a:r>
              <a:rPr sz="1850" spc="-60" dirty="0">
                <a:solidFill>
                  <a:srgbClr val="272525"/>
                </a:solidFill>
                <a:latin typeface="Georgia"/>
                <a:cs typeface="Georgia"/>
              </a:rPr>
              <a:t> </a:t>
            </a:r>
            <a:r>
              <a:rPr sz="1850" spc="-10" dirty="0">
                <a:solidFill>
                  <a:srgbClr val="272525"/>
                </a:solidFill>
                <a:latin typeface="Georgia"/>
                <a:cs typeface="Georgia"/>
              </a:rPr>
              <a:t>Adjustment</a:t>
            </a:r>
            <a:endParaRPr sz="1850">
              <a:latin typeface="Georgia"/>
              <a:cs typeface="Georgia"/>
            </a:endParaRPr>
          </a:p>
          <a:p>
            <a:pPr marL="12700" marR="5080" algn="ctr">
              <a:lnSpc>
                <a:spcPct val="129500"/>
              </a:lnSpc>
              <a:spcBef>
                <a:spcPts val="650"/>
              </a:spcBef>
            </a:pP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Anticipate</a:t>
            </a:r>
            <a:r>
              <a:rPr sz="1350" spc="-22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future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needs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proactively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adjust </a:t>
            </a: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infrastructure</a:t>
            </a:r>
            <a:r>
              <a:rPr sz="1350" spc="-19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to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prevent</a:t>
            </a:r>
            <a:r>
              <a:rPr sz="1350" spc="-19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issues.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70" dirty="0"/>
              <a:t>Testing</a:t>
            </a:r>
            <a:r>
              <a:rPr spc="-540" dirty="0"/>
              <a:t> </a:t>
            </a:r>
            <a:r>
              <a:rPr spc="-260" dirty="0"/>
              <a:t>and</a:t>
            </a:r>
            <a:r>
              <a:rPr spc="-540" dirty="0"/>
              <a:t> </a:t>
            </a:r>
            <a:r>
              <a:rPr spc="-185" dirty="0"/>
              <a:t>Error</a:t>
            </a:r>
            <a:r>
              <a:rPr spc="-535" dirty="0"/>
              <a:t> </a:t>
            </a:r>
            <a:r>
              <a:rPr spc="-135" dirty="0"/>
              <a:t>Handling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37356" y="2702839"/>
            <a:ext cx="3007995" cy="1827530"/>
            <a:chOff x="1037356" y="2702839"/>
            <a:chExt cx="3007995" cy="1827530"/>
          </a:xfrm>
        </p:grpSpPr>
        <p:sp>
          <p:nvSpPr>
            <p:cNvPr id="7" name="object 7"/>
            <p:cNvSpPr/>
            <p:nvPr/>
          </p:nvSpPr>
          <p:spPr>
            <a:xfrm>
              <a:off x="1042118" y="2707601"/>
              <a:ext cx="2998470" cy="1818005"/>
            </a:xfrm>
            <a:custGeom>
              <a:avLst/>
              <a:gdLst/>
              <a:ahLst/>
              <a:cxnLst/>
              <a:rect l="l" t="t" r="r" b="b"/>
              <a:pathLst>
                <a:path w="2998470" h="1818004">
                  <a:moveTo>
                    <a:pt x="2942303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59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59" y="1797583"/>
                  </a:lnTo>
                  <a:lnTo>
                    <a:pt x="51708" y="1817382"/>
                  </a:lnTo>
                  <a:lnTo>
                    <a:pt x="55577" y="1817763"/>
                  </a:lnTo>
                  <a:lnTo>
                    <a:pt x="2942303" y="1817763"/>
                  </a:lnTo>
                  <a:lnTo>
                    <a:pt x="2977697" y="1803107"/>
                  </a:lnTo>
                  <a:lnTo>
                    <a:pt x="2997497" y="1766049"/>
                  </a:lnTo>
                  <a:lnTo>
                    <a:pt x="2997878" y="1762188"/>
                  </a:lnTo>
                  <a:lnTo>
                    <a:pt x="2997878" y="55587"/>
                  </a:lnTo>
                  <a:lnTo>
                    <a:pt x="2983209" y="20180"/>
                  </a:lnTo>
                  <a:lnTo>
                    <a:pt x="2946163" y="381"/>
                  </a:lnTo>
                  <a:lnTo>
                    <a:pt x="2942303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2118" y="2707601"/>
              <a:ext cx="2998470" cy="1818005"/>
            </a:xfrm>
            <a:custGeom>
              <a:avLst/>
              <a:gdLst/>
              <a:ahLst/>
              <a:cxnLst/>
              <a:rect l="l" t="t" r="r" b="b"/>
              <a:pathLst>
                <a:path w="2998470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2" y="51714"/>
                  </a:lnTo>
                  <a:lnTo>
                    <a:pt x="10026" y="26441"/>
                  </a:lnTo>
                  <a:lnTo>
                    <a:pt x="12194" y="23190"/>
                  </a:lnTo>
                  <a:lnTo>
                    <a:pt x="14659" y="20180"/>
                  </a:lnTo>
                  <a:lnTo>
                    <a:pt x="17423" y="17424"/>
                  </a:lnTo>
                  <a:lnTo>
                    <a:pt x="20181" y="14668"/>
                  </a:lnTo>
                  <a:lnTo>
                    <a:pt x="36720" y="4533"/>
                  </a:lnTo>
                  <a:lnTo>
                    <a:pt x="40327" y="3035"/>
                  </a:lnTo>
                  <a:lnTo>
                    <a:pt x="44048" y="1905"/>
                  </a:lnTo>
                  <a:lnTo>
                    <a:pt x="47879" y="1143"/>
                  </a:lnTo>
                  <a:lnTo>
                    <a:pt x="51708" y="381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2938391" y="0"/>
                  </a:lnTo>
                  <a:lnTo>
                    <a:pt x="2942303" y="0"/>
                  </a:lnTo>
                  <a:lnTo>
                    <a:pt x="2946163" y="381"/>
                  </a:lnTo>
                  <a:lnTo>
                    <a:pt x="2949999" y="1143"/>
                  </a:lnTo>
                  <a:lnTo>
                    <a:pt x="2953834" y="1905"/>
                  </a:lnTo>
                  <a:lnTo>
                    <a:pt x="2980453" y="17424"/>
                  </a:lnTo>
                  <a:lnTo>
                    <a:pt x="2983209" y="20180"/>
                  </a:lnTo>
                  <a:lnTo>
                    <a:pt x="2997878" y="55587"/>
                  </a:lnTo>
                  <a:lnTo>
                    <a:pt x="2997878" y="59486"/>
                  </a:lnTo>
                  <a:lnTo>
                    <a:pt x="2997878" y="1758276"/>
                  </a:lnTo>
                  <a:lnTo>
                    <a:pt x="2997878" y="1762188"/>
                  </a:lnTo>
                  <a:lnTo>
                    <a:pt x="2997497" y="1766049"/>
                  </a:lnTo>
                  <a:lnTo>
                    <a:pt x="2980453" y="1800339"/>
                  </a:lnTo>
                  <a:lnTo>
                    <a:pt x="2977697" y="1803107"/>
                  </a:lnTo>
                  <a:lnTo>
                    <a:pt x="2942303" y="1817763"/>
                  </a:lnTo>
                  <a:lnTo>
                    <a:pt x="2938391" y="1817763"/>
                  </a:lnTo>
                  <a:lnTo>
                    <a:pt x="59481" y="1817763"/>
                  </a:lnTo>
                  <a:lnTo>
                    <a:pt x="55577" y="1817763"/>
                  </a:lnTo>
                  <a:lnTo>
                    <a:pt x="51708" y="1817382"/>
                  </a:lnTo>
                  <a:lnTo>
                    <a:pt x="47879" y="1816620"/>
                  </a:lnTo>
                  <a:lnTo>
                    <a:pt x="44048" y="1815858"/>
                  </a:lnTo>
                  <a:lnTo>
                    <a:pt x="17423" y="1800339"/>
                  </a:lnTo>
                  <a:lnTo>
                    <a:pt x="14659" y="1797583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B2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9055" y="2840892"/>
            <a:ext cx="2623185" cy="1212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-130" dirty="0">
                <a:solidFill>
                  <a:srgbClr val="272525"/>
                </a:solidFill>
                <a:latin typeface="Verdana"/>
                <a:cs typeface="Verdana"/>
              </a:rPr>
              <a:t>Comprehensive</a:t>
            </a:r>
            <a:r>
              <a:rPr sz="1850" spc="-17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272525"/>
                </a:solidFill>
                <a:latin typeface="Verdana"/>
                <a:cs typeface="Verdana"/>
              </a:rPr>
              <a:t>Testing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34100"/>
              </a:lnSpc>
              <a:spcBef>
                <a:spcPts val="575"/>
              </a:spcBef>
            </a:pP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Validate</a:t>
            </a:r>
            <a:r>
              <a:rPr sz="1350" spc="-16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infrastructure</a:t>
            </a:r>
            <a:r>
              <a:rPr sz="1350" spc="-15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resilience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through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simulated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failure scenarios.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16056" y="2702839"/>
            <a:ext cx="3007995" cy="1827530"/>
            <a:chOff x="4216056" y="2702839"/>
            <a:chExt cx="3007995" cy="1827530"/>
          </a:xfrm>
        </p:grpSpPr>
        <p:sp>
          <p:nvSpPr>
            <p:cNvPr id="11" name="object 11"/>
            <p:cNvSpPr/>
            <p:nvPr/>
          </p:nvSpPr>
          <p:spPr>
            <a:xfrm>
              <a:off x="4220819" y="2707601"/>
              <a:ext cx="2998470" cy="1818005"/>
            </a:xfrm>
            <a:custGeom>
              <a:avLst/>
              <a:gdLst/>
              <a:ahLst/>
              <a:cxnLst/>
              <a:rect l="l" t="t" r="r" b="b"/>
              <a:pathLst>
                <a:path w="2998470" h="1818004">
                  <a:moveTo>
                    <a:pt x="2942297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55" y="1797583"/>
                  </a:lnTo>
                  <a:lnTo>
                    <a:pt x="51714" y="1817382"/>
                  </a:lnTo>
                  <a:lnTo>
                    <a:pt x="55575" y="1817763"/>
                  </a:lnTo>
                  <a:lnTo>
                    <a:pt x="2942297" y="1817763"/>
                  </a:lnTo>
                  <a:lnTo>
                    <a:pt x="2977692" y="1803107"/>
                  </a:lnTo>
                  <a:lnTo>
                    <a:pt x="2997492" y="1766049"/>
                  </a:lnTo>
                  <a:lnTo>
                    <a:pt x="2997873" y="1762188"/>
                  </a:lnTo>
                  <a:lnTo>
                    <a:pt x="2997873" y="55587"/>
                  </a:lnTo>
                  <a:lnTo>
                    <a:pt x="2983217" y="20180"/>
                  </a:lnTo>
                  <a:lnTo>
                    <a:pt x="2946171" y="381"/>
                  </a:lnTo>
                  <a:lnTo>
                    <a:pt x="294229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0819" y="2707601"/>
              <a:ext cx="2998470" cy="1818005"/>
            </a:xfrm>
            <a:custGeom>
              <a:avLst/>
              <a:gdLst/>
              <a:ahLst/>
              <a:cxnLst/>
              <a:rect l="l" t="t" r="r" b="b"/>
              <a:pathLst>
                <a:path w="2998470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938399" y="0"/>
                  </a:lnTo>
                  <a:lnTo>
                    <a:pt x="2942297" y="0"/>
                  </a:lnTo>
                  <a:lnTo>
                    <a:pt x="2946171" y="381"/>
                  </a:lnTo>
                  <a:lnTo>
                    <a:pt x="2949994" y="1143"/>
                  </a:lnTo>
                  <a:lnTo>
                    <a:pt x="2953829" y="1905"/>
                  </a:lnTo>
                  <a:lnTo>
                    <a:pt x="2980448" y="17424"/>
                  </a:lnTo>
                  <a:lnTo>
                    <a:pt x="2983217" y="20180"/>
                  </a:lnTo>
                  <a:lnTo>
                    <a:pt x="2985681" y="23190"/>
                  </a:lnTo>
                  <a:lnTo>
                    <a:pt x="2987852" y="26441"/>
                  </a:lnTo>
                  <a:lnTo>
                    <a:pt x="2990024" y="29679"/>
                  </a:lnTo>
                  <a:lnTo>
                    <a:pt x="2997873" y="55587"/>
                  </a:lnTo>
                  <a:lnTo>
                    <a:pt x="2997873" y="59486"/>
                  </a:lnTo>
                  <a:lnTo>
                    <a:pt x="2997873" y="1758276"/>
                  </a:lnTo>
                  <a:lnTo>
                    <a:pt x="2997873" y="1762188"/>
                  </a:lnTo>
                  <a:lnTo>
                    <a:pt x="2997492" y="1766049"/>
                  </a:lnTo>
                  <a:lnTo>
                    <a:pt x="2980448" y="1800339"/>
                  </a:lnTo>
                  <a:lnTo>
                    <a:pt x="2977692" y="1803107"/>
                  </a:lnTo>
                  <a:lnTo>
                    <a:pt x="2949994" y="1816620"/>
                  </a:lnTo>
                  <a:lnTo>
                    <a:pt x="2946171" y="1817382"/>
                  </a:lnTo>
                  <a:lnTo>
                    <a:pt x="2942297" y="1817763"/>
                  </a:lnTo>
                  <a:lnTo>
                    <a:pt x="2938399" y="1817763"/>
                  </a:lnTo>
                  <a:lnTo>
                    <a:pt x="59486" y="1817763"/>
                  </a:lnTo>
                  <a:lnTo>
                    <a:pt x="55575" y="1817763"/>
                  </a:lnTo>
                  <a:lnTo>
                    <a:pt x="51714" y="1817382"/>
                  </a:lnTo>
                  <a:lnTo>
                    <a:pt x="47879" y="1816620"/>
                  </a:lnTo>
                  <a:lnTo>
                    <a:pt x="44043" y="1815858"/>
                  </a:lnTo>
                  <a:lnTo>
                    <a:pt x="17424" y="1800339"/>
                  </a:lnTo>
                  <a:lnTo>
                    <a:pt x="14655" y="1797583"/>
                  </a:lnTo>
                  <a:lnTo>
                    <a:pt x="4533" y="1781048"/>
                  </a:lnTo>
                  <a:lnTo>
                    <a:pt x="3035" y="1777428"/>
                  </a:lnTo>
                  <a:lnTo>
                    <a:pt x="1905" y="1773720"/>
                  </a:lnTo>
                  <a:lnTo>
                    <a:pt x="1143" y="1769884"/>
                  </a:lnTo>
                  <a:lnTo>
                    <a:pt x="381" y="1766049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B2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85373" y="2840892"/>
            <a:ext cx="2608580" cy="1212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-105" dirty="0">
                <a:solidFill>
                  <a:srgbClr val="272525"/>
                </a:solidFill>
                <a:latin typeface="Verdana"/>
                <a:cs typeface="Verdana"/>
              </a:rPr>
              <a:t>Automated</a:t>
            </a:r>
            <a:r>
              <a:rPr sz="18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272525"/>
                </a:solidFill>
                <a:latin typeface="Verdana"/>
                <a:cs typeface="Verdana"/>
              </a:rPr>
              <a:t>Remediation</a:t>
            </a:r>
            <a:endParaRPr sz="1850">
              <a:latin typeface="Verdana"/>
              <a:cs typeface="Verdana"/>
            </a:endParaRPr>
          </a:p>
          <a:p>
            <a:pPr marL="12700" marR="124460">
              <a:lnSpc>
                <a:spcPct val="134100"/>
              </a:lnSpc>
              <a:spcBef>
                <a:spcPts val="575"/>
              </a:spcBef>
            </a:pP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Implement</a:t>
            </a:r>
            <a:r>
              <a:rPr sz="1350" spc="-20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self-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healing </a:t>
            </a: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mechanisms</a:t>
            </a:r>
            <a:r>
              <a:rPr sz="1350" spc="-21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to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quickly</a:t>
            </a:r>
            <a:r>
              <a:rPr sz="1350" spc="-204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resolve </a:t>
            </a: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errors</a:t>
            </a:r>
            <a:r>
              <a:rPr sz="1350" spc="-229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</a:t>
            </a:r>
            <a:r>
              <a:rPr sz="1350" spc="-22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incidents.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94753" y="2702839"/>
            <a:ext cx="3007995" cy="1827530"/>
            <a:chOff x="7394753" y="2702839"/>
            <a:chExt cx="3007995" cy="1827530"/>
          </a:xfrm>
        </p:grpSpPr>
        <p:sp>
          <p:nvSpPr>
            <p:cNvPr id="15" name="object 15"/>
            <p:cNvSpPr/>
            <p:nvPr/>
          </p:nvSpPr>
          <p:spPr>
            <a:xfrm>
              <a:off x="7399515" y="2707601"/>
              <a:ext cx="2998470" cy="1818005"/>
            </a:xfrm>
            <a:custGeom>
              <a:avLst/>
              <a:gdLst/>
              <a:ahLst/>
              <a:cxnLst/>
              <a:rect l="l" t="t" r="r" b="b"/>
              <a:pathLst>
                <a:path w="2998470" h="1818004">
                  <a:moveTo>
                    <a:pt x="2942297" y="0"/>
                  </a:moveTo>
                  <a:lnTo>
                    <a:pt x="55587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68" y="1797583"/>
                  </a:lnTo>
                  <a:lnTo>
                    <a:pt x="51714" y="1817382"/>
                  </a:lnTo>
                  <a:lnTo>
                    <a:pt x="55587" y="1817763"/>
                  </a:lnTo>
                  <a:lnTo>
                    <a:pt x="2942297" y="1817763"/>
                  </a:lnTo>
                  <a:lnTo>
                    <a:pt x="2977705" y="1803107"/>
                  </a:lnTo>
                  <a:lnTo>
                    <a:pt x="2997504" y="1766049"/>
                  </a:lnTo>
                  <a:lnTo>
                    <a:pt x="2997885" y="1762188"/>
                  </a:lnTo>
                  <a:lnTo>
                    <a:pt x="2997885" y="55587"/>
                  </a:lnTo>
                  <a:lnTo>
                    <a:pt x="2983217" y="20180"/>
                  </a:lnTo>
                  <a:lnTo>
                    <a:pt x="2946171" y="381"/>
                  </a:lnTo>
                  <a:lnTo>
                    <a:pt x="294229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9515" y="2707601"/>
              <a:ext cx="2998470" cy="1818005"/>
            </a:xfrm>
            <a:custGeom>
              <a:avLst/>
              <a:gdLst/>
              <a:ahLst/>
              <a:cxnLst/>
              <a:rect l="l" t="t" r="r" b="b"/>
              <a:pathLst>
                <a:path w="2998470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93" y="51714"/>
                  </a:lnTo>
                  <a:lnTo>
                    <a:pt x="10033" y="26441"/>
                  </a:lnTo>
                  <a:lnTo>
                    <a:pt x="12204" y="23190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87" y="0"/>
                  </a:lnTo>
                  <a:lnTo>
                    <a:pt x="59486" y="0"/>
                  </a:lnTo>
                  <a:lnTo>
                    <a:pt x="2938399" y="0"/>
                  </a:lnTo>
                  <a:lnTo>
                    <a:pt x="2942297" y="0"/>
                  </a:lnTo>
                  <a:lnTo>
                    <a:pt x="2946171" y="381"/>
                  </a:lnTo>
                  <a:lnTo>
                    <a:pt x="2950006" y="1143"/>
                  </a:lnTo>
                  <a:lnTo>
                    <a:pt x="2953829" y="1905"/>
                  </a:lnTo>
                  <a:lnTo>
                    <a:pt x="2957550" y="3035"/>
                  </a:lnTo>
                  <a:lnTo>
                    <a:pt x="2961157" y="4533"/>
                  </a:lnTo>
                  <a:lnTo>
                    <a:pt x="2964764" y="6032"/>
                  </a:lnTo>
                  <a:lnTo>
                    <a:pt x="2987852" y="26441"/>
                  </a:lnTo>
                  <a:lnTo>
                    <a:pt x="2990024" y="29679"/>
                  </a:lnTo>
                  <a:lnTo>
                    <a:pt x="2997885" y="55587"/>
                  </a:lnTo>
                  <a:lnTo>
                    <a:pt x="2997885" y="59486"/>
                  </a:lnTo>
                  <a:lnTo>
                    <a:pt x="2997885" y="1758276"/>
                  </a:lnTo>
                  <a:lnTo>
                    <a:pt x="2997885" y="1762188"/>
                  </a:lnTo>
                  <a:lnTo>
                    <a:pt x="2997504" y="1766049"/>
                  </a:lnTo>
                  <a:lnTo>
                    <a:pt x="2980461" y="1800339"/>
                  </a:lnTo>
                  <a:lnTo>
                    <a:pt x="2977705" y="1803107"/>
                  </a:lnTo>
                  <a:lnTo>
                    <a:pt x="2942297" y="1817763"/>
                  </a:lnTo>
                  <a:lnTo>
                    <a:pt x="2938399" y="1817763"/>
                  </a:lnTo>
                  <a:lnTo>
                    <a:pt x="59486" y="1817763"/>
                  </a:lnTo>
                  <a:lnTo>
                    <a:pt x="55587" y="1817763"/>
                  </a:lnTo>
                  <a:lnTo>
                    <a:pt x="51714" y="1817382"/>
                  </a:lnTo>
                  <a:lnTo>
                    <a:pt x="47879" y="1816620"/>
                  </a:lnTo>
                  <a:lnTo>
                    <a:pt x="44043" y="1815858"/>
                  </a:lnTo>
                  <a:lnTo>
                    <a:pt x="17424" y="1800339"/>
                  </a:lnTo>
                  <a:lnTo>
                    <a:pt x="14668" y="1797583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B2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61694" y="2840892"/>
            <a:ext cx="2599055" cy="14795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142365">
              <a:lnSpc>
                <a:spcPts val="2170"/>
              </a:lnSpc>
              <a:spcBef>
                <a:spcPts val="250"/>
              </a:spcBef>
            </a:pPr>
            <a:r>
              <a:rPr sz="1850" spc="-10" dirty="0">
                <a:solidFill>
                  <a:srgbClr val="272525"/>
                </a:solidFill>
                <a:latin typeface="Verdana"/>
                <a:cs typeface="Verdana"/>
              </a:rPr>
              <a:t>Continuous </a:t>
            </a:r>
            <a:r>
              <a:rPr sz="1850" spc="-130" dirty="0">
                <a:solidFill>
                  <a:srgbClr val="272525"/>
                </a:solidFill>
                <a:latin typeface="Verdana"/>
                <a:cs typeface="Verdana"/>
              </a:rPr>
              <a:t>Improvement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34100"/>
              </a:lnSpc>
              <a:spcBef>
                <a:spcPts val="434"/>
              </a:spcBef>
            </a:pP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Leverage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insights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to</a:t>
            </a:r>
            <a:r>
              <a:rPr sz="1350" spc="-21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enhance </a:t>
            </a: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monitoring,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72525"/>
                </a:solidFill>
                <a:latin typeface="Verdana"/>
                <a:cs typeface="Verdana"/>
              </a:rPr>
              <a:t>alerting,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scaling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strategies.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75" dirty="0"/>
              <a:t>Driving</a:t>
            </a:r>
            <a:r>
              <a:rPr spc="-484" dirty="0"/>
              <a:t> </a:t>
            </a:r>
            <a:r>
              <a:rPr spc="-210" dirty="0"/>
              <a:t>Operational</a:t>
            </a:r>
            <a:r>
              <a:rPr spc="-484" dirty="0"/>
              <a:t> </a:t>
            </a:r>
            <a:r>
              <a:rPr spc="-180" dirty="0"/>
              <a:t>Excellence</a:t>
            </a:r>
          </a:p>
        </p:txBody>
      </p:sp>
      <p:sp>
        <p:nvSpPr>
          <p:cNvPr id="4" name="object 4"/>
          <p:cNvSpPr/>
          <p:nvPr/>
        </p:nvSpPr>
        <p:spPr>
          <a:xfrm>
            <a:off x="1037362" y="2831325"/>
            <a:ext cx="428625" cy="285750"/>
          </a:xfrm>
          <a:custGeom>
            <a:avLst/>
            <a:gdLst/>
            <a:ahLst/>
            <a:cxnLst/>
            <a:rect l="l" t="t" r="r" b="b"/>
            <a:pathLst>
              <a:path w="428625" h="285750">
                <a:moveTo>
                  <a:pt x="214133" y="0"/>
                </a:moveTo>
                <a:lnTo>
                  <a:pt x="149830" y="4196"/>
                </a:lnTo>
                <a:lnTo>
                  <a:pt x="98846" y="16092"/>
                </a:lnTo>
                <a:lnTo>
                  <a:pt x="59931" y="34646"/>
                </a:lnTo>
                <a:lnTo>
                  <a:pt x="13317" y="87571"/>
                </a:lnTo>
                <a:lnTo>
                  <a:pt x="0" y="154633"/>
                </a:lnTo>
                <a:lnTo>
                  <a:pt x="6755" y="200239"/>
                </a:lnTo>
                <a:lnTo>
                  <a:pt x="25504" y="236690"/>
                </a:lnTo>
                <a:lnTo>
                  <a:pt x="53960" y="263432"/>
                </a:lnTo>
                <a:lnTo>
                  <a:pt x="89839" y="279894"/>
                </a:lnTo>
                <a:lnTo>
                  <a:pt x="130858" y="285508"/>
                </a:lnTo>
                <a:lnTo>
                  <a:pt x="137104" y="285508"/>
                </a:lnTo>
                <a:lnTo>
                  <a:pt x="172131" y="270110"/>
                </a:lnTo>
                <a:lnTo>
                  <a:pt x="130858" y="261721"/>
                </a:lnTo>
                <a:lnTo>
                  <a:pt x="108780" y="259866"/>
                </a:lnTo>
                <a:lnTo>
                  <a:pt x="70453" y="245755"/>
                </a:lnTo>
                <a:lnTo>
                  <a:pt x="42234" y="219230"/>
                </a:lnTo>
                <a:lnTo>
                  <a:pt x="26045" y="179617"/>
                </a:lnTo>
                <a:lnTo>
                  <a:pt x="23793" y="154633"/>
                </a:lnTo>
                <a:lnTo>
                  <a:pt x="25823" y="128028"/>
                </a:lnTo>
                <a:lnTo>
                  <a:pt x="43521" y="82479"/>
                </a:lnTo>
                <a:lnTo>
                  <a:pt x="84125" y="48108"/>
                </a:lnTo>
                <a:lnTo>
                  <a:pt x="159875" y="26865"/>
                </a:lnTo>
                <a:lnTo>
                  <a:pt x="214133" y="23799"/>
                </a:lnTo>
                <a:lnTo>
                  <a:pt x="345585" y="23799"/>
                </a:lnTo>
                <a:lnTo>
                  <a:pt x="329420" y="16092"/>
                </a:lnTo>
                <a:lnTo>
                  <a:pt x="278435" y="4196"/>
                </a:lnTo>
                <a:lnTo>
                  <a:pt x="214133" y="0"/>
                </a:lnTo>
                <a:close/>
              </a:path>
              <a:path w="428625" h="285750">
                <a:moveTo>
                  <a:pt x="252639" y="214134"/>
                </a:moveTo>
                <a:lnTo>
                  <a:pt x="221495" y="214134"/>
                </a:lnTo>
                <a:lnTo>
                  <a:pt x="228108" y="218224"/>
                </a:lnTo>
                <a:lnTo>
                  <a:pt x="248626" y="259194"/>
                </a:lnTo>
                <a:lnTo>
                  <a:pt x="256133" y="270110"/>
                </a:lnTo>
                <a:lnTo>
                  <a:pt x="266158" y="278399"/>
                </a:lnTo>
                <a:lnTo>
                  <a:pt x="278051" y="283665"/>
                </a:lnTo>
                <a:lnTo>
                  <a:pt x="291158" y="285508"/>
                </a:lnTo>
                <a:lnTo>
                  <a:pt x="297407" y="285508"/>
                </a:lnTo>
                <a:lnTo>
                  <a:pt x="338424" y="279894"/>
                </a:lnTo>
                <a:lnTo>
                  <a:pt x="374303" y="263432"/>
                </a:lnTo>
                <a:lnTo>
                  <a:pt x="376124" y="261721"/>
                </a:lnTo>
                <a:lnTo>
                  <a:pt x="282167" y="261721"/>
                </a:lnTo>
                <a:lnTo>
                  <a:pt x="273912" y="256590"/>
                </a:lnTo>
                <a:lnTo>
                  <a:pt x="252639" y="214134"/>
                </a:lnTo>
                <a:close/>
              </a:path>
              <a:path w="428625" h="285750">
                <a:moveTo>
                  <a:pt x="175616" y="214134"/>
                </a:moveTo>
                <a:lnTo>
                  <a:pt x="158367" y="248564"/>
                </a:lnTo>
                <a:lnTo>
                  <a:pt x="154353" y="256666"/>
                </a:lnTo>
                <a:lnTo>
                  <a:pt x="146098" y="261721"/>
                </a:lnTo>
                <a:lnTo>
                  <a:pt x="177897" y="261721"/>
                </a:lnTo>
                <a:lnTo>
                  <a:pt x="179635" y="259194"/>
                </a:lnTo>
                <a:lnTo>
                  <a:pt x="196884" y="224764"/>
                </a:lnTo>
                <a:lnTo>
                  <a:pt x="175616" y="214134"/>
                </a:lnTo>
                <a:close/>
              </a:path>
              <a:path w="428625" h="285750">
                <a:moveTo>
                  <a:pt x="345585" y="23799"/>
                </a:moveTo>
                <a:lnTo>
                  <a:pt x="214133" y="23799"/>
                </a:lnTo>
                <a:lnTo>
                  <a:pt x="268385" y="26865"/>
                </a:lnTo>
                <a:lnTo>
                  <a:pt x="311305" y="35332"/>
                </a:lnTo>
                <a:lnTo>
                  <a:pt x="368120" y="64096"/>
                </a:lnTo>
                <a:lnTo>
                  <a:pt x="396024" y="103881"/>
                </a:lnTo>
                <a:lnTo>
                  <a:pt x="404467" y="154633"/>
                </a:lnTo>
                <a:lnTo>
                  <a:pt x="402215" y="179658"/>
                </a:lnTo>
                <a:lnTo>
                  <a:pt x="386026" y="219268"/>
                </a:lnTo>
                <a:lnTo>
                  <a:pt x="357805" y="245755"/>
                </a:lnTo>
                <a:lnTo>
                  <a:pt x="319481" y="259866"/>
                </a:lnTo>
                <a:lnTo>
                  <a:pt x="297407" y="261721"/>
                </a:lnTo>
                <a:lnTo>
                  <a:pt x="376124" y="261721"/>
                </a:lnTo>
                <a:lnTo>
                  <a:pt x="402760" y="236690"/>
                </a:lnTo>
                <a:lnTo>
                  <a:pt x="421510" y="200239"/>
                </a:lnTo>
                <a:lnTo>
                  <a:pt x="428266" y="154633"/>
                </a:lnTo>
                <a:lnTo>
                  <a:pt x="425146" y="119861"/>
                </a:lnTo>
                <a:lnTo>
                  <a:pt x="414949" y="87571"/>
                </a:lnTo>
                <a:lnTo>
                  <a:pt x="396428" y="58820"/>
                </a:lnTo>
                <a:lnTo>
                  <a:pt x="368334" y="34646"/>
                </a:lnTo>
                <a:lnTo>
                  <a:pt x="345585" y="23799"/>
                </a:lnTo>
                <a:close/>
              </a:path>
              <a:path w="428625" h="285750">
                <a:moveTo>
                  <a:pt x="214133" y="190347"/>
                </a:moveTo>
                <a:lnTo>
                  <a:pt x="202268" y="192015"/>
                </a:lnTo>
                <a:lnTo>
                  <a:pt x="191499" y="196778"/>
                </a:lnTo>
                <a:lnTo>
                  <a:pt x="182418" y="204272"/>
                </a:lnTo>
                <a:lnTo>
                  <a:pt x="175616" y="214134"/>
                </a:lnTo>
                <a:lnTo>
                  <a:pt x="196884" y="224764"/>
                </a:lnTo>
                <a:lnTo>
                  <a:pt x="200153" y="218224"/>
                </a:lnTo>
                <a:lnTo>
                  <a:pt x="206771" y="214134"/>
                </a:lnTo>
                <a:lnTo>
                  <a:pt x="252639" y="214134"/>
                </a:lnTo>
                <a:lnTo>
                  <a:pt x="245842" y="204272"/>
                </a:lnTo>
                <a:lnTo>
                  <a:pt x="236763" y="196778"/>
                </a:lnTo>
                <a:lnTo>
                  <a:pt x="225995" y="192015"/>
                </a:lnTo>
                <a:lnTo>
                  <a:pt x="214133" y="190347"/>
                </a:lnTo>
                <a:close/>
              </a:path>
              <a:path w="428625" h="285750">
                <a:moveTo>
                  <a:pt x="125272" y="95173"/>
                </a:moveTo>
                <a:lnTo>
                  <a:pt x="112651" y="95173"/>
                </a:lnTo>
                <a:lnTo>
                  <a:pt x="106579" y="96380"/>
                </a:lnTo>
                <a:lnTo>
                  <a:pt x="72583" y="130378"/>
                </a:lnTo>
                <a:lnTo>
                  <a:pt x="71376" y="136448"/>
                </a:lnTo>
                <a:lnTo>
                  <a:pt x="71376" y="149072"/>
                </a:lnTo>
                <a:lnTo>
                  <a:pt x="94922" y="184302"/>
                </a:lnTo>
                <a:lnTo>
                  <a:pt x="112651" y="190347"/>
                </a:lnTo>
                <a:lnTo>
                  <a:pt x="125272" y="190347"/>
                </a:lnTo>
                <a:lnTo>
                  <a:pt x="160510" y="166801"/>
                </a:lnTo>
                <a:lnTo>
                  <a:pt x="160615" y="166547"/>
                </a:lnTo>
                <a:lnTo>
                  <a:pt x="115807" y="166547"/>
                </a:lnTo>
                <a:lnTo>
                  <a:pt x="112770" y="165950"/>
                </a:lnTo>
                <a:lnTo>
                  <a:pt x="95169" y="145910"/>
                </a:lnTo>
                <a:lnTo>
                  <a:pt x="95169" y="139598"/>
                </a:lnTo>
                <a:lnTo>
                  <a:pt x="115807" y="118960"/>
                </a:lnTo>
                <a:lnTo>
                  <a:pt x="160610" y="118960"/>
                </a:lnTo>
                <a:lnTo>
                  <a:pt x="160510" y="118719"/>
                </a:lnTo>
                <a:lnTo>
                  <a:pt x="157072" y="113576"/>
                </a:lnTo>
                <a:lnTo>
                  <a:pt x="148148" y="104647"/>
                </a:lnTo>
                <a:lnTo>
                  <a:pt x="143003" y="101206"/>
                </a:lnTo>
                <a:lnTo>
                  <a:pt x="131339" y="96380"/>
                </a:lnTo>
                <a:lnTo>
                  <a:pt x="125272" y="95173"/>
                </a:lnTo>
                <a:close/>
              </a:path>
              <a:path w="428625" h="285750">
                <a:moveTo>
                  <a:pt x="315619" y="95173"/>
                </a:moveTo>
                <a:lnTo>
                  <a:pt x="302995" y="95173"/>
                </a:lnTo>
                <a:lnTo>
                  <a:pt x="296924" y="96380"/>
                </a:lnTo>
                <a:lnTo>
                  <a:pt x="262926" y="130378"/>
                </a:lnTo>
                <a:lnTo>
                  <a:pt x="261720" y="136448"/>
                </a:lnTo>
                <a:lnTo>
                  <a:pt x="261720" y="149072"/>
                </a:lnTo>
                <a:lnTo>
                  <a:pt x="285266" y="184302"/>
                </a:lnTo>
                <a:lnTo>
                  <a:pt x="302995" y="190347"/>
                </a:lnTo>
                <a:lnTo>
                  <a:pt x="315619" y="190347"/>
                </a:lnTo>
                <a:lnTo>
                  <a:pt x="350848" y="166801"/>
                </a:lnTo>
                <a:lnTo>
                  <a:pt x="350954" y="166547"/>
                </a:lnTo>
                <a:lnTo>
                  <a:pt x="306144" y="166547"/>
                </a:lnTo>
                <a:lnTo>
                  <a:pt x="303109" y="165950"/>
                </a:lnTo>
                <a:lnTo>
                  <a:pt x="285507" y="145910"/>
                </a:lnTo>
                <a:lnTo>
                  <a:pt x="285507" y="139598"/>
                </a:lnTo>
                <a:lnTo>
                  <a:pt x="306144" y="118960"/>
                </a:lnTo>
                <a:lnTo>
                  <a:pt x="350948" y="118960"/>
                </a:lnTo>
                <a:lnTo>
                  <a:pt x="350848" y="118719"/>
                </a:lnTo>
                <a:lnTo>
                  <a:pt x="347419" y="113576"/>
                </a:lnTo>
                <a:lnTo>
                  <a:pt x="338491" y="104647"/>
                </a:lnTo>
                <a:lnTo>
                  <a:pt x="333348" y="101206"/>
                </a:lnTo>
                <a:lnTo>
                  <a:pt x="321677" y="96380"/>
                </a:lnTo>
                <a:lnTo>
                  <a:pt x="315619" y="95173"/>
                </a:lnTo>
                <a:close/>
              </a:path>
              <a:path w="428625" h="285750">
                <a:moveTo>
                  <a:pt x="160610" y="118960"/>
                </a:moveTo>
                <a:lnTo>
                  <a:pt x="122118" y="118960"/>
                </a:lnTo>
                <a:lnTo>
                  <a:pt x="125153" y="119570"/>
                </a:lnTo>
                <a:lnTo>
                  <a:pt x="130982" y="121983"/>
                </a:lnTo>
                <a:lnTo>
                  <a:pt x="142755" y="139598"/>
                </a:lnTo>
                <a:lnTo>
                  <a:pt x="142755" y="145910"/>
                </a:lnTo>
                <a:lnTo>
                  <a:pt x="122118" y="166547"/>
                </a:lnTo>
                <a:lnTo>
                  <a:pt x="160615" y="166547"/>
                </a:lnTo>
                <a:lnTo>
                  <a:pt x="165337" y="155143"/>
                </a:lnTo>
                <a:lnTo>
                  <a:pt x="166547" y="149072"/>
                </a:lnTo>
                <a:lnTo>
                  <a:pt x="166547" y="136448"/>
                </a:lnTo>
                <a:lnTo>
                  <a:pt x="165337" y="130378"/>
                </a:lnTo>
                <a:lnTo>
                  <a:pt x="160610" y="118960"/>
                </a:lnTo>
                <a:close/>
              </a:path>
              <a:path w="428625" h="285750">
                <a:moveTo>
                  <a:pt x="350948" y="118960"/>
                </a:moveTo>
                <a:lnTo>
                  <a:pt x="312456" y="118960"/>
                </a:lnTo>
                <a:lnTo>
                  <a:pt x="315492" y="119570"/>
                </a:lnTo>
                <a:lnTo>
                  <a:pt x="321321" y="121983"/>
                </a:lnTo>
                <a:lnTo>
                  <a:pt x="333094" y="139598"/>
                </a:lnTo>
                <a:lnTo>
                  <a:pt x="333094" y="145910"/>
                </a:lnTo>
                <a:lnTo>
                  <a:pt x="312456" y="166547"/>
                </a:lnTo>
                <a:lnTo>
                  <a:pt x="350954" y="166547"/>
                </a:lnTo>
                <a:lnTo>
                  <a:pt x="355674" y="155143"/>
                </a:lnTo>
                <a:lnTo>
                  <a:pt x="356894" y="149072"/>
                </a:lnTo>
                <a:lnTo>
                  <a:pt x="356894" y="136448"/>
                </a:lnTo>
                <a:lnTo>
                  <a:pt x="355674" y="130378"/>
                </a:lnTo>
                <a:lnTo>
                  <a:pt x="350948" y="11896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8228" y="3316748"/>
            <a:ext cx="2854325" cy="937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-110" dirty="0">
                <a:solidFill>
                  <a:srgbClr val="272525"/>
                </a:solidFill>
                <a:latin typeface="Verdana"/>
                <a:cs typeface="Verdana"/>
              </a:rPr>
              <a:t>Cost</a:t>
            </a:r>
            <a:r>
              <a:rPr sz="1850" spc="-24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272525"/>
                </a:solidFill>
                <a:latin typeface="Verdana"/>
                <a:cs typeface="Verdana"/>
              </a:rPr>
              <a:t>Optimization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34100"/>
              </a:lnSpc>
              <a:spcBef>
                <a:spcPts val="575"/>
              </a:spcBef>
            </a:pP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Reduce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unnecessary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spending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improve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financial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efficiency.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71378" y="278672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200748" y="0"/>
                </a:moveTo>
                <a:lnTo>
                  <a:pt x="173989" y="0"/>
                </a:lnTo>
                <a:lnTo>
                  <a:pt x="158360" y="3156"/>
                </a:lnTo>
                <a:lnTo>
                  <a:pt x="145595" y="11761"/>
                </a:lnTo>
                <a:lnTo>
                  <a:pt x="136988" y="24522"/>
                </a:lnTo>
                <a:lnTo>
                  <a:pt x="133832" y="40144"/>
                </a:lnTo>
                <a:lnTo>
                  <a:pt x="133832" y="334581"/>
                </a:lnTo>
                <a:lnTo>
                  <a:pt x="136988" y="350203"/>
                </a:lnTo>
                <a:lnTo>
                  <a:pt x="145595" y="362964"/>
                </a:lnTo>
                <a:lnTo>
                  <a:pt x="158360" y="371570"/>
                </a:lnTo>
                <a:lnTo>
                  <a:pt x="173989" y="374726"/>
                </a:lnTo>
                <a:lnTo>
                  <a:pt x="200748" y="374726"/>
                </a:lnTo>
                <a:lnTo>
                  <a:pt x="216378" y="371570"/>
                </a:lnTo>
                <a:lnTo>
                  <a:pt x="229142" y="362964"/>
                </a:lnTo>
                <a:lnTo>
                  <a:pt x="237749" y="350203"/>
                </a:lnTo>
                <a:lnTo>
                  <a:pt x="238204" y="347954"/>
                </a:lnTo>
                <a:lnTo>
                  <a:pt x="166623" y="347954"/>
                </a:lnTo>
                <a:lnTo>
                  <a:pt x="160604" y="341934"/>
                </a:lnTo>
                <a:lnTo>
                  <a:pt x="160604" y="32778"/>
                </a:lnTo>
                <a:lnTo>
                  <a:pt x="166623" y="26758"/>
                </a:lnTo>
                <a:lnTo>
                  <a:pt x="238201" y="26758"/>
                </a:lnTo>
                <a:lnTo>
                  <a:pt x="237749" y="24522"/>
                </a:lnTo>
                <a:lnTo>
                  <a:pt x="229142" y="11761"/>
                </a:lnTo>
                <a:lnTo>
                  <a:pt x="216378" y="3156"/>
                </a:lnTo>
                <a:lnTo>
                  <a:pt x="200748" y="0"/>
                </a:lnTo>
                <a:close/>
              </a:path>
              <a:path w="375285" h="375285">
                <a:moveTo>
                  <a:pt x="238201" y="26758"/>
                </a:moveTo>
                <a:lnTo>
                  <a:pt x="208114" y="26758"/>
                </a:lnTo>
                <a:lnTo>
                  <a:pt x="214134" y="32778"/>
                </a:lnTo>
                <a:lnTo>
                  <a:pt x="214134" y="341934"/>
                </a:lnTo>
                <a:lnTo>
                  <a:pt x="208114" y="347954"/>
                </a:lnTo>
                <a:lnTo>
                  <a:pt x="238204" y="347954"/>
                </a:lnTo>
                <a:lnTo>
                  <a:pt x="240906" y="334581"/>
                </a:lnTo>
                <a:lnTo>
                  <a:pt x="240906" y="40144"/>
                </a:lnTo>
                <a:lnTo>
                  <a:pt x="238201" y="26758"/>
                </a:lnTo>
                <a:close/>
              </a:path>
              <a:path w="375285" h="375285">
                <a:moveTo>
                  <a:pt x="66916" y="160591"/>
                </a:moveTo>
                <a:lnTo>
                  <a:pt x="40157" y="160591"/>
                </a:lnTo>
                <a:lnTo>
                  <a:pt x="24528" y="163747"/>
                </a:lnTo>
                <a:lnTo>
                  <a:pt x="11763" y="172354"/>
                </a:lnTo>
                <a:lnTo>
                  <a:pt x="3156" y="185119"/>
                </a:lnTo>
                <a:lnTo>
                  <a:pt x="0" y="200748"/>
                </a:lnTo>
                <a:lnTo>
                  <a:pt x="0" y="334581"/>
                </a:lnTo>
                <a:lnTo>
                  <a:pt x="3156" y="350203"/>
                </a:lnTo>
                <a:lnTo>
                  <a:pt x="11763" y="362964"/>
                </a:lnTo>
                <a:lnTo>
                  <a:pt x="24528" y="371570"/>
                </a:lnTo>
                <a:lnTo>
                  <a:pt x="40157" y="374726"/>
                </a:lnTo>
                <a:lnTo>
                  <a:pt x="66916" y="374726"/>
                </a:lnTo>
                <a:lnTo>
                  <a:pt x="82538" y="371570"/>
                </a:lnTo>
                <a:lnTo>
                  <a:pt x="95299" y="362964"/>
                </a:lnTo>
                <a:lnTo>
                  <a:pt x="103904" y="350203"/>
                </a:lnTo>
                <a:lnTo>
                  <a:pt x="104359" y="347954"/>
                </a:lnTo>
                <a:lnTo>
                  <a:pt x="32791" y="347954"/>
                </a:lnTo>
                <a:lnTo>
                  <a:pt x="26771" y="341934"/>
                </a:lnTo>
                <a:lnTo>
                  <a:pt x="26771" y="193382"/>
                </a:lnTo>
                <a:lnTo>
                  <a:pt x="32791" y="187363"/>
                </a:lnTo>
                <a:lnTo>
                  <a:pt x="104357" y="187363"/>
                </a:lnTo>
                <a:lnTo>
                  <a:pt x="103904" y="185119"/>
                </a:lnTo>
                <a:lnTo>
                  <a:pt x="95299" y="172354"/>
                </a:lnTo>
                <a:lnTo>
                  <a:pt x="82538" y="163747"/>
                </a:lnTo>
                <a:lnTo>
                  <a:pt x="66916" y="160591"/>
                </a:lnTo>
                <a:close/>
              </a:path>
              <a:path w="375285" h="375285">
                <a:moveTo>
                  <a:pt x="104357" y="187363"/>
                </a:moveTo>
                <a:lnTo>
                  <a:pt x="74282" y="187363"/>
                </a:lnTo>
                <a:lnTo>
                  <a:pt x="80302" y="193382"/>
                </a:lnTo>
                <a:lnTo>
                  <a:pt x="80302" y="341934"/>
                </a:lnTo>
                <a:lnTo>
                  <a:pt x="74282" y="347954"/>
                </a:lnTo>
                <a:lnTo>
                  <a:pt x="104359" y="347954"/>
                </a:lnTo>
                <a:lnTo>
                  <a:pt x="107060" y="334581"/>
                </a:lnTo>
                <a:lnTo>
                  <a:pt x="107060" y="200748"/>
                </a:lnTo>
                <a:lnTo>
                  <a:pt x="104357" y="187363"/>
                </a:lnTo>
                <a:close/>
              </a:path>
              <a:path w="375285" h="375285">
                <a:moveTo>
                  <a:pt x="334581" y="53530"/>
                </a:moveTo>
                <a:lnTo>
                  <a:pt x="307822" y="53530"/>
                </a:lnTo>
                <a:lnTo>
                  <a:pt x="292193" y="56686"/>
                </a:lnTo>
                <a:lnTo>
                  <a:pt x="279428" y="65292"/>
                </a:lnTo>
                <a:lnTo>
                  <a:pt x="270821" y="78053"/>
                </a:lnTo>
                <a:lnTo>
                  <a:pt x="267665" y="93675"/>
                </a:lnTo>
                <a:lnTo>
                  <a:pt x="267665" y="334581"/>
                </a:lnTo>
                <a:lnTo>
                  <a:pt x="270821" y="350203"/>
                </a:lnTo>
                <a:lnTo>
                  <a:pt x="279428" y="362964"/>
                </a:lnTo>
                <a:lnTo>
                  <a:pt x="292193" y="371570"/>
                </a:lnTo>
                <a:lnTo>
                  <a:pt x="307822" y="374726"/>
                </a:lnTo>
                <a:lnTo>
                  <a:pt x="334581" y="374726"/>
                </a:lnTo>
                <a:lnTo>
                  <a:pt x="350210" y="371570"/>
                </a:lnTo>
                <a:lnTo>
                  <a:pt x="362975" y="362964"/>
                </a:lnTo>
                <a:lnTo>
                  <a:pt x="371582" y="350203"/>
                </a:lnTo>
                <a:lnTo>
                  <a:pt x="372036" y="347954"/>
                </a:lnTo>
                <a:lnTo>
                  <a:pt x="300456" y="347954"/>
                </a:lnTo>
                <a:lnTo>
                  <a:pt x="294436" y="341934"/>
                </a:lnTo>
                <a:lnTo>
                  <a:pt x="294436" y="86321"/>
                </a:lnTo>
                <a:lnTo>
                  <a:pt x="300456" y="80289"/>
                </a:lnTo>
                <a:lnTo>
                  <a:pt x="372034" y="80289"/>
                </a:lnTo>
                <a:lnTo>
                  <a:pt x="371582" y="78053"/>
                </a:lnTo>
                <a:lnTo>
                  <a:pt x="362975" y="65292"/>
                </a:lnTo>
                <a:lnTo>
                  <a:pt x="350210" y="56686"/>
                </a:lnTo>
                <a:lnTo>
                  <a:pt x="334581" y="53530"/>
                </a:lnTo>
                <a:close/>
              </a:path>
              <a:path w="375285" h="375285">
                <a:moveTo>
                  <a:pt x="372034" y="80289"/>
                </a:moveTo>
                <a:lnTo>
                  <a:pt x="341947" y="80289"/>
                </a:lnTo>
                <a:lnTo>
                  <a:pt x="347967" y="86321"/>
                </a:lnTo>
                <a:lnTo>
                  <a:pt x="347967" y="341934"/>
                </a:lnTo>
                <a:lnTo>
                  <a:pt x="341947" y="347954"/>
                </a:lnTo>
                <a:lnTo>
                  <a:pt x="372036" y="347954"/>
                </a:lnTo>
                <a:lnTo>
                  <a:pt x="374738" y="334581"/>
                </a:lnTo>
                <a:lnTo>
                  <a:pt x="374738" y="93675"/>
                </a:lnTo>
                <a:lnTo>
                  <a:pt x="372034" y="80289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3100" y="3316748"/>
            <a:ext cx="2827020" cy="1212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-114" dirty="0">
                <a:solidFill>
                  <a:srgbClr val="272525"/>
                </a:solidFill>
                <a:latin typeface="Verdana"/>
                <a:cs typeface="Verdana"/>
              </a:rPr>
              <a:t>Performance</a:t>
            </a:r>
            <a:r>
              <a:rPr sz="1850" spc="-18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850" spc="-55" dirty="0">
                <a:solidFill>
                  <a:srgbClr val="272525"/>
                </a:solidFill>
                <a:latin typeface="Verdana"/>
                <a:cs typeface="Verdana"/>
              </a:rPr>
              <a:t>Optimization</a:t>
            </a:r>
            <a:endParaRPr sz="1850" dirty="0">
              <a:latin typeface="Verdana"/>
              <a:cs typeface="Verdana"/>
            </a:endParaRPr>
          </a:p>
          <a:p>
            <a:pPr marL="12700" marR="201930">
              <a:lnSpc>
                <a:spcPct val="134100"/>
              </a:lnSpc>
              <a:spcBef>
                <a:spcPts val="575"/>
              </a:spcBef>
            </a:pPr>
            <a:r>
              <a:rPr sz="1350" spc="-60" dirty="0">
                <a:solidFill>
                  <a:srgbClr val="272525"/>
                </a:solidFill>
                <a:latin typeface="Verdana"/>
                <a:cs typeface="Verdana"/>
              </a:rPr>
              <a:t>Ensure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72525"/>
                </a:solidFill>
                <a:latin typeface="Verdana"/>
                <a:cs typeface="Verdana"/>
              </a:rPr>
              <a:t>reliable,</a:t>
            </a:r>
            <a:r>
              <a:rPr sz="1350" spc="-18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high-</a:t>
            </a:r>
            <a:r>
              <a:rPr sz="1350" spc="-35" dirty="0">
                <a:solidFill>
                  <a:srgbClr val="272525"/>
                </a:solidFill>
                <a:latin typeface="Verdana"/>
                <a:cs typeface="Verdana"/>
              </a:rPr>
              <a:t>performing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cloud</a:t>
            </a:r>
            <a:r>
              <a:rPr sz="1350" spc="-17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infrastructure</a:t>
            </a:r>
            <a:r>
              <a:rPr sz="1350" spc="-17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for</a:t>
            </a:r>
            <a:r>
              <a:rPr sz="1350" spc="-17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72525"/>
                </a:solidFill>
                <a:latin typeface="Verdana"/>
                <a:cs typeface="Verdana"/>
              </a:rPr>
              <a:t>your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workloads.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55811" y="2763170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40" h="421639">
                <a:moveTo>
                  <a:pt x="330678" y="0"/>
                </a:moveTo>
                <a:lnTo>
                  <a:pt x="310537" y="3919"/>
                </a:lnTo>
                <a:lnTo>
                  <a:pt x="292826" y="15678"/>
                </a:lnTo>
                <a:lnTo>
                  <a:pt x="230012" y="78505"/>
                </a:lnTo>
                <a:lnTo>
                  <a:pt x="114911" y="109874"/>
                </a:lnTo>
                <a:lnTo>
                  <a:pt x="75323" y="139658"/>
                </a:lnTo>
                <a:lnTo>
                  <a:pt x="0" y="383123"/>
                </a:lnTo>
                <a:lnTo>
                  <a:pt x="4206" y="393261"/>
                </a:lnTo>
                <a:lnTo>
                  <a:pt x="8841" y="400208"/>
                </a:lnTo>
                <a:lnTo>
                  <a:pt x="20893" y="412261"/>
                </a:lnTo>
                <a:lnTo>
                  <a:pt x="27840" y="416896"/>
                </a:lnTo>
                <a:lnTo>
                  <a:pt x="37991" y="421099"/>
                </a:lnTo>
                <a:lnTo>
                  <a:pt x="143981" y="389324"/>
                </a:lnTo>
                <a:lnTo>
                  <a:pt x="50675" y="389324"/>
                </a:lnTo>
                <a:lnTo>
                  <a:pt x="69572" y="370427"/>
                </a:lnTo>
                <a:lnTo>
                  <a:pt x="31765" y="370427"/>
                </a:lnTo>
                <a:lnTo>
                  <a:pt x="94083" y="162896"/>
                </a:lnTo>
                <a:lnTo>
                  <a:pt x="121935" y="135718"/>
                </a:lnTo>
                <a:lnTo>
                  <a:pt x="232952" y="105448"/>
                </a:lnTo>
                <a:lnTo>
                  <a:pt x="270827" y="105429"/>
                </a:lnTo>
                <a:lnTo>
                  <a:pt x="255902" y="90501"/>
                </a:lnTo>
                <a:lnTo>
                  <a:pt x="311736" y="34664"/>
                </a:lnTo>
                <a:lnTo>
                  <a:pt x="320506" y="28785"/>
                </a:lnTo>
                <a:lnTo>
                  <a:pt x="330591" y="26825"/>
                </a:lnTo>
                <a:lnTo>
                  <a:pt x="379678" y="26825"/>
                </a:lnTo>
                <a:lnTo>
                  <a:pt x="368530" y="15678"/>
                </a:lnTo>
                <a:lnTo>
                  <a:pt x="350819" y="3919"/>
                </a:lnTo>
                <a:lnTo>
                  <a:pt x="330678" y="0"/>
                </a:lnTo>
                <a:close/>
              </a:path>
              <a:path w="421640" h="421639">
                <a:moveTo>
                  <a:pt x="270827" y="105429"/>
                </a:moveTo>
                <a:lnTo>
                  <a:pt x="233021" y="105429"/>
                </a:lnTo>
                <a:lnTo>
                  <a:pt x="315660" y="188156"/>
                </a:lnTo>
                <a:lnTo>
                  <a:pt x="285384" y="299243"/>
                </a:lnTo>
                <a:lnTo>
                  <a:pt x="258193" y="327094"/>
                </a:lnTo>
                <a:lnTo>
                  <a:pt x="50675" y="389324"/>
                </a:lnTo>
                <a:lnTo>
                  <a:pt x="143981" y="389324"/>
                </a:lnTo>
                <a:lnTo>
                  <a:pt x="265902" y="352774"/>
                </a:lnTo>
                <a:lnTo>
                  <a:pt x="300143" y="328905"/>
                </a:lnTo>
                <a:lnTo>
                  <a:pt x="342597" y="191090"/>
                </a:lnTo>
                <a:lnTo>
                  <a:pt x="368442" y="165246"/>
                </a:lnTo>
                <a:lnTo>
                  <a:pt x="330634" y="165246"/>
                </a:lnTo>
                <a:lnTo>
                  <a:pt x="270827" y="105429"/>
                </a:lnTo>
                <a:close/>
              </a:path>
              <a:path w="421640" h="421639">
                <a:moveTo>
                  <a:pt x="170042" y="197529"/>
                </a:moveTo>
                <a:lnTo>
                  <a:pt x="149219" y="201741"/>
                </a:lnTo>
                <a:lnTo>
                  <a:pt x="132198" y="213221"/>
                </a:lnTo>
                <a:lnTo>
                  <a:pt x="120713" y="230238"/>
                </a:lnTo>
                <a:lnTo>
                  <a:pt x="116499" y="251059"/>
                </a:lnTo>
                <a:lnTo>
                  <a:pt x="117005" y="258391"/>
                </a:lnTo>
                <a:lnTo>
                  <a:pt x="118469" y="265407"/>
                </a:lnTo>
                <a:lnTo>
                  <a:pt x="120812" y="272048"/>
                </a:lnTo>
                <a:lnTo>
                  <a:pt x="123954" y="278250"/>
                </a:lnTo>
                <a:lnTo>
                  <a:pt x="31765" y="370427"/>
                </a:lnTo>
                <a:lnTo>
                  <a:pt x="69572" y="370427"/>
                </a:lnTo>
                <a:lnTo>
                  <a:pt x="142851" y="297148"/>
                </a:lnTo>
                <a:lnTo>
                  <a:pt x="195651" y="297148"/>
                </a:lnTo>
                <a:lnTo>
                  <a:pt x="207880" y="288897"/>
                </a:lnTo>
                <a:lnTo>
                  <a:pt x="215346" y="277831"/>
                </a:lnTo>
                <a:lnTo>
                  <a:pt x="166486" y="277831"/>
                </a:lnTo>
                <a:lnTo>
                  <a:pt x="163070" y="277145"/>
                </a:lnTo>
                <a:lnTo>
                  <a:pt x="143271" y="254615"/>
                </a:lnTo>
                <a:lnTo>
                  <a:pt x="143271" y="247516"/>
                </a:lnTo>
                <a:lnTo>
                  <a:pt x="166486" y="224301"/>
                </a:lnTo>
                <a:lnTo>
                  <a:pt x="215355" y="224301"/>
                </a:lnTo>
                <a:lnTo>
                  <a:pt x="207880" y="213221"/>
                </a:lnTo>
                <a:lnTo>
                  <a:pt x="190863" y="201741"/>
                </a:lnTo>
                <a:lnTo>
                  <a:pt x="170042" y="197529"/>
                </a:lnTo>
                <a:close/>
              </a:path>
              <a:path w="421640" h="421639">
                <a:moveTo>
                  <a:pt x="195651" y="297148"/>
                </a:moveTo>
                <a:lnTo>
                  <a:pt x="142851" y="297148"/>
                </a:lnTo>
                <a:lnTo>
                  <a:pt x="149054" y="300325"/>
                </a:lnTo>
                <a:lnTo>
                  <a:pt x="155694" y="302660"/>
                </a:lnTo>
                <a:lnTo>
                  <a:pt x="162711" y="304099"/>
                </a:lnTo>
                <a:lnTo>
                  <a:pt x="170042" y="304590"/>
                </a:lnTo>
                <a:lnTo>
                  <a:pt x="190863" y="300378"/>
                </a:lnTo>
                <a:lnTo>
                  <a:pt x="195651" y="297148"/>
                </a:lnTo>
                <a:close/>
              </a:path>
              <a:path w="421640" h="421639">
                <a:moveTo>
                  <a:pt x="215355" y="224301"/>
                </a:moveTo>
                <a:lnTo>
                  <a:pt x="173585" y="224301"/>
                </a:lnTo>
                <a:lnTo>
                  <a:pt x="177002" y="224974"/>
                </a:lnTo>
                <a:lnTo>
                  <a:pt x="183555" y="227691"/>
                </a:lnTo>
                <a:lnTo>
                  <a:pt x="196801" y="247516"/>
                </a:lnTo>
                <a:lnTo>
                  <a:pt x="196801" y="254615"/>
                </a:lnTo>
                <a:lnTo>
                  <a:pt x="173585" y="277831"/>
                </a:lnTo>
                <a:lnTo>
                  <a:pt x="215346" y="277831"/>
                </a:lnTo>
                <a:lnTo>
                  <a:pt x="219361" y="271880"/>
                </a:lnTo>
                <a:lnTo>
                  <a:pt x="223573" y="251059"/>
                </a:lnTo>
                <a:lnTo>
                  <a:pt x="219361" y="230238"/>
                </a:lnTo>
                <a:lnTo>
                  <a:pt x="215355" y="224301"/>
                </a:lnTo>
                <a:close/>
              </a:path>
              <a:path w="421640" h="421639">
                <a:moveTo>
                  <a:pt x="379678" y="26825"/>
                </a:moveTo>
                <a:lnTo>
                  <a:pt x="330591" y="26825"/>
                </a:lnTo>
                <a:lnTo>
                  <a:pt x="340678" y="28785"/>
                </a:lnTo>
                <a:lnTo>
                  <a:pt x="349544" y="34664"/>
                </a:lnTo>
                <a:lnTo>
                  <a:pt x="386425" y="71558"/>
                </a:lnTo>
                <a:lnTo>
                  <a:pt x="392311" y="80417"/>
                </a:lnTo>
                <a:lnTo>
                  <a:pt x="394273" y="90501"/>
                </a:lnTo>
                <a:lnTo>
                  <a:pt x="392311" y="100588"/>
                </a:lnTo>
                <a:lnTo>
                  <a:pt x="386425" y="109454"/>
                </a:lnTo>
                <a:lnTo>
                  <a:pt x="330634" y="165246"/>
                </a:lnTo>
                <a:lnTo>
                  <a:pt x="368442" y="165246"/>
                </a:lnTo>
                <a:lnTo>
                  <a:pt x="405424" y="128263"/>
                </a:lnTo>
                <a:lnTo>
                  <a:pt x="417183" y="110559"/>
                </a:lnTo>
                <a:lnTo>
                  <a:pt x="421102" y="90422"/>
                </a:lnTo>
                <a:lnTo>
                  <a:pt x="417183" y="70283"/>
                </a:lnTo>
                <a:lnTo>
                  <a:pt x="405424" y="52571"/>
                </a:lnTo>
                <a:lnTo>
                  <a:pt x="379678" y="26825"/>
                </a:lnTo>
                <a:close/>
              </a:path>
              <a:path w="421640" h="421639">
                <a:moveTo>
                  <a:pt x="233021" y="105429"/>
                </a:move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37970" y="3316748"/>
            <a:ext cx="2637155" cy="937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-145" dirty="0">
                <a:solidFill>
                  <a:srgbClr val="272525"/>
                </a:solidFill>
                <a:latin typeface="Verdana"/>
                <a:cs typeface="Verdana"/>
              </a:rPr>
              <a:t>Increased</a:t>
            </a:r>
            <a:r>
              <a:rPr sz="1850" spc="-22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272525"/>
                </a:solidFill>
                <a:latin typeface="Verdana"/>
                <a:cs typeface="Verdana"/>
              </a:rPr>
              <a:t>Reliability</a:t>
            </a:r>
            <a:endParaRPr sz="1850" dirty="0">
              <a:latin typeface="Verdana"/>
              <a:cs typeface="Verdana"/>
            </a:endParaRPr>
          </a:p>
          <a:p>
            <a:pPr marL="12700" marR="5080">
              <a:lnSpc>
                <a:spcPct val="134100"/>
              </a:lnSpc>
              <a:spcBef>
                <a:spcPts val="575"/>
              </a:spcBef>
            </a:pPr>
            <a:r>
              <a:rPr sz="1350" spc="-65" dirty="0">
                <a:solidFill>
                  <a:srgbClr val="272525"/>
                </a:solidFill>
                <a:latin typeface="Verdana"/>
                <a:cs typeface="Verdana"/>
              </a:rPr>
              <a:t>Minimize</a:t>
            </a:r>
            <a:r>
              <a:rPr sz="1350" spc="-22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downtime</a:t>
            </a:r>
            <a:r>
              <a:rPr sz="1350" spc="-21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and</a:t>
            </a:r>
            <a:r>
              <a:rPr sz="1350" spc="-22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72525"/>
                </a:solidFill>
                <a:latin typeface="Verdana"/>
                <a:cs typeface="Verdana"/>
              </a:rPr>
              <a:t>maintain </a:t>
            </a: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business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continuity.</a:t>
            </a:r>
            <a:endParaRPr sz="1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10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228" y="3676859"/>
            <a:ext cx="2387600" cy="600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spc="-200" dirty="0">
                <a:latin typeface="Source Han Serif JP"/>
                <a:cs typeface="Source Han Serif JP"/>
              </a:rPr>
              <a:t>Conclusion</a:t>
            </a:r>
            <a:endParaRPr sz="3750">
              <a:latin typeface="Source Han Serif JP"/>
              <a:cs typeface="Source Han Serif JP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228" y="4565004"/>
            <a:ext cx="694880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Embrace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the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72525"/>
                </a:solidFill>
                <a:latin typeface="Verdana"/>
                <a:cs typeface="Verdana"/>
              </a:rPr>
              <a:t>future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of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72525"/>
                </a:solidFill>
                <a:latin typeface="Verdana"/>
                <a:cs typeface="Verdana"/>
              </a:rPr>
              <a:t>cloud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72525"/>
                </a:solidFill>
                <a:latin typeface="Verdana"/>
                <a:cs typeface="Verdana"/>
              </a:rPr>
              <a:t>infrastructure</a:t>
            </a:r>
            <a:r>
              <a:rPr sz="1350" spc="-190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72525"/>
                </a:solidFill>
                <a:latin typeface="Verdana"/>
                <a:cs typeface="Verdana"/>
              </a:rPr>
              <a:t>management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72525"/>
                </a:solidFill>
                <a:latin typeface="Verdana"/>
                <a:cs typeface="Verdana"/>
              </a:rPr>
              <a:t>with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72525"/>
                </a:solidFill>
                <a:latin typeface="Verdana"/>
                <a:cs typeface="Verdana"/>
              </a:rPr>
              <a:t>our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72525"/>
                </a:solidFill>
                <a:latin typeface="Verdana"/>
                <a:cs typeface="Verdana"/>
              </a:rPr>
              <a:t>AI-</a:t>
            </a:r>
            <a:r>
              <a:rPr sz="1350" spc="-25" dirty="0">
                <a:solidFill>
                  <a:srgbClr val="272525"/>
                </a:solidFill>
                <a:latin typeface="Verdana"/>
                <a:cs typeface="Verdana"/>
              </a:rPr>
              <a:t>powered</a:t>
            </a:r>
            <a:r>
              <a:rPr sz="1350" spc="-185" dirty="0">
                <a:solidFill>
                  <a:srgbClr val="27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72525"/>
                </a:solidFill>
                <a:latin typeface="Verdana"/>
                <a:cs typeface="Verdana"/>
              </a:rPr>
              <a:t>solution.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318" y="253"/>
            <a:ext cx="4282681" cy="64401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600" y="2536825"/>
            <a:ext cx="5682615" cy="82548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525"/>
              </a:spcBef>
            </a:pPr>
            <a:r>
              <a:rPr lang="en-US" sz="5200" spc="-204" dirty="0">
                <a:latin typeface="Lucida Sans Unicode"/>
                <a:cs typeface="Lucida Sans Unicode"/>
              </a:rPr>
              <a:t>Thank You</a:t>
            </a:r>
            <a:endParaRPr sz="5200" dirty="0">
              <a:latin typeface="Lucida Sans Unicode"/>
              <a:cs typeface="Lucida Sans Unicode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191A5D03-AFFB-4512-4571-85A32F16B364}"/>
              </a:ext>
            </a:extLst>
          </p:cNvPr>
          <p:cNvSpPr txBox="1"/>
          <p:nvPr/>
        </p:nvSpPr>
        <p:spPr>
          <a:xfrm>
            <a:off x="4396422" y="5584825"/>
            <a:ext cx="2637155" cy="3020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50" spc="-145" dirty="0">
                <a:solidFill>
                  <a:srgbClr val="272525"/>
                </a:solidFill>
                <a:latin typeface="Verdana"/>
                <a:cs typeface="Verdana"/>
              </a:rPr>
              <a:t>By Pirates at </a:t>
            </a:r>
            <a:endParaRPr sz="185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00457-AE36-3A78-89BA-D46AEC1275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566019"/>
            <a:ext cx="471498" cy="3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4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216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Georgia</vt:lpstr>
      <vt:lpstr>Lucida Sans Unicode</vt:lpstr>
      <vt:lpstr>Source Han Serif JP</vt:lpstr>
      <vt:lpstr>Verdana</vt:lpstr>
      <vt:lpstr>Office Theme</vt:lpstr>
      <vt:lpstr>PowerPoint Presentation</vt:lpstr>
      <vt:lpstr>Data Collection &amp; Alert Generation</vt:lpstr>
      <vt:lpstr>Auto Scaling and Resource Adjustment</vt:lpstr>
      <vt:lpstr>Testing and Error Handling</vt:lpstr>
      <vt:lpstr>Driving Operational Excellence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Chaman Swami</cp:lastModifiedBy>
  <cp:revision>3</cp:revision>
  <dcterms:created xsi:type="dcterms:W3CDTF">2024-06-23T04:26:36Z</dcterms:created>
  <dcterms:modified xsi:type="dcterms:W3CDTF">2024-06-23T04:30:57Z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2024-06-23T00:00:00Z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2024-06-23T00:00:00Z</vt:filetime>
  </property>
  <property fmtid="{D5CDD505-2E9C-101B-9397-08002B2CF9AE}" pid="5" name="Producer">
    <vt:lpwstr>GPL Ghostscript 10.02.0</vt:lpwstr>
  </property>
</Properties>
</file>