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D9F66-EA3A-3E01-D5E4-6605A52DBD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5E67C8-1F14-C53C-54D1-15C9B0C40B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B642AE-D121-CD7F-987E-48E9E4E6B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E968-9D39-4C4F-B7CB-50BC436AED93}" type="datetimeFigureOut">
              <a:rPr lang="en-GB" smtClean="0"/>
              <a:t>17/05/2025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04D58-FB7B-0B51-CAD1-C3591F190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8988CE-7FB8-BE07-D0E2-B71BA4257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84B0A-D38A-48AA-81DE-AE88AEF1B2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962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E26BC-8A1C-A6C1-71E3-DDF32CB92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9AB0B6-AE3C-AD96-EEA0-D7D4A7FFFB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DDF622-C75C-AEC9-EE9E-637A46644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E968-9D39-4C4F-B7CB-50BC436AED93}" type="datetimeFigureOut">
              <a:rPr lang="en-GB" smtClean="0"/>
              <a:t>17/05/2025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69A1AE-6501-B2AD-9002-97F176597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42AB20-3A58-8366-F036-D2F085B24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84B0A-D38A-48AA-81DE-AE88AEF1B2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5759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7ECE01-DE1A-60D6-EE66-6547070D14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33BF3A-63FB-5DB6-2ACD-34007F8342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297C3E-163B-5164-B6D9-965A424A9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E968-9D39-4C4F-B7CB-50BC436AED93}" type="datetimeFigureOut">
              <a:rPr lang="en-GB" smtClean="0"/>
              <a:t>17/05/2025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16973F-75E8-B803-7108-514E9FA6D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402DCA-E300-A807-4B75-1A25E2CCD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84B0A-D38A-48AA-81DE-AE88AEF1B2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0090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FDD75-5C9C-4D7B-AEB3-A78C54626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264F1-3201-89B4-2284-F14128D087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CA01D0-09D4-FAAB-5F90-4C1CC9D1B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E968-9D39-4C4F-B7CB-50BC436AED93}" type="datetimeFigureOut">
              <a:rPr lang="en-GB" smtClean="0"/>
              <a:t>17/05/2025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8B138-AB35-C5BB-05C5-239FF1114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A18DF0-8407-8C1C-3DBE-AD2E3F656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84B0A-D38A-48AA-81DE-AE88AEF1B2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4816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10E43-1426-63B2-A2CD-2CAD4A1C9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837EBB-D423-E52F-5489-D24BF74216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44C28F-E008-F7C3-3968-8478E439F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E968-9D39-4C4F-B7CB-50BC436AED93}" type="datetimeFigureOut">
              <a:rPr lang="en-GB" smtClean="0"/>
              <a:t>17/05/2025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890D3B-2E69-9B7D-8374-471C4C90E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488271-8BB3-7770-7F70-8FACD0D72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84B0A-D38A-48AA-81DE-AE88AEF1B2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1845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7B7AB-919E-BB26-9161-5C7236B2C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FF6A7-4FEA-816F-C82D-3B6CD885C7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E38B9A-13F5-6D03-4B16-5AF39608B9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82912C-FB94-74CD-B0F0-3CF499ED3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E968-9D39-4C4F-B7CB-50BC436AED93}" type="datetimeFigureOut">
              <a:rPr lang="en-GB" smtClean="0"/>
              <a:t>17/05/2025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1B85C9-A889-1C79-0DC5-9FB9FBF32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A9C55F-8287-4AA2-D764-4E73343E3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84B0A-D38A-48AA-81DE-AE88AEF1B2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9385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38B32-5189-9B20-BBEE-98E012357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D111DA-36C8-731F-126B-E4D8F0AC0F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BC6113-E4FF-6668-631D-ADEFCC37E6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2421F6-62A0-A857-A8DB-8533DB4762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B85F9F-5FB7-B0D1-4896-4ECB7E1444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9C3BCA-753E-D7AC-4737-67CB00A63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E968-9D39-4C4F-B7CB-50BC436AED93}" type="datetimeFigureOut">
              <a:rPr lang="en-GB" smtClean="0"/>
              <a:t>17/05/2025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91D524-81B6-2343-2112-696929145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673CC1-E4C4-0EA4-5E43-6C3F10267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84B0A-D38A-48AA-81DE-AE88AEF1B2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1227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9AF8D-43FD-730D-BEF2-BCC2C0009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3C96E6-05D7-0E67-8907-07C9EFE09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E968-9D39-4C4F-B7CB-50BC436AED93}" type="datetimeFigureOut">
              <a:rPr lang="en-GB" smtClean="0"/>
              <a:t>17/05/2025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6F45DE-120E-95A0-F7B0-67507DBFF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989556-5649-F8CF-EBF6-A22DD90DA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84B0A-D38A-48AA-81DE-AE88AEF1B2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590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E288E5-89D0-36F6-CC9A-B92CB6F68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E968-9D39-4C4F-B7CB-50BC436AED93}" type="datetimeFigureOut">
              <a:rPr lang="en-GB" smtClean="0"/>
              <a:t>17/05/2025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37B043-0B96-2E95-B255-4FCBA325F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6C6EF9-CB04-23C6-B86B-0EF022CB1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84B0A-D38A-48AA-81DE-AE88AEF1B2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7504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91778-AADC-D19B-6ADF-257DBFD8B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5529C-E434-ECE9-D4EA-0E4B426C8A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F7F7FA-9125-5126-0A21-ABD59B0F49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580CAE-A7E3-FA92-29DA-EC839D725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E968-9D39-4C4F-B7CB-50BC436AED93}" type="datetimeFigureOut">
              <a:rPr lang="en-GB" smtClean="0"/>
              <a:t>17/05/2025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580C4F-AA2E-7CD5-11FB-6259740E1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3D0745-422F-528F-F736-9026E1BFE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84B0A-D38A-48AA-81DE-AE88AEF1B2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9994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1B762-0FC1-25B8-8EF6-66362C470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9F0E7D-C945-C25C-34E6-98FEDF3945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BF0EC0-5966-3DFA-41D9-89452DE9E1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403F00-A385-193F-FCD0-E737C3517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E968-9D39-4C4F-B7CB-50BC436AED93}" type="datetimeFigureOut">
              <a:rPr lang="en-GB" smtClean="0"/>
              <a:t>17/05/2025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E5D265-3BD4-53E5-4F0E-00F7113FA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C0265B-B8C3-1A14-58EC-81E6C1F04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84B0A-D38A-48AA-81DE-AE88AEF1B2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4451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FC9948-9ABA-4EEC-C671-C9431FF28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FAABD0-881F-DB63-6C3C-11A1E1168F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81F17-AFFA-30E9-E060-058F61B337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CBCE968-9D39-4C4F-B7CB-50BC436AED93}" type="datetimeFigureOut">
              <a:rPr lang="en-GB" smtClean="0"/>
              <a:t>17/05/2025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11ED64-DC84-6EA2-A8EB-0CE68BA2F4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3D616A-BA3F-61D4-B4BD-6ED23A2937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984B0A-D38A-48AA-81DE-AE88AEF1B2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6078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3CF69BB-74E3-4485-0351-0D87D58A53F5}"/>
              </a:ext>
            </a:extLst>
          </p:cNvPr>
          <p:cNvGrpSpPr/>
          <p:nvPr/>
        </p:nvGrpSpPr>
        <p:grpSpPr>
          <a:xfrm>
            <a:off x="1978129" y="147320"/>
            <a:ext cx="9338337" cy="3745273"/>
            <a:chOff x="1978130" y="147319"/>
            <a:chExt cx="8235740" cy="6566498"/>
          </a:xfrm>
        </p:grpSpPr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D4F6389F-5466-B33E-025C-5F2BB3325BB5}"/>
                </a:ext>
              </a:extLst>
            </p:cNvPr>
            <p:cNvGrpSpPr/>
            <p:nvPr/>
          </p:nvGrpSpPr>
          <p:grpSpPr>
            <a:xfrm>
              <a:off x="1978131" y="766636"/>
              <a:ext cx="1188094" cy="1188094"/>
              <a:chOff x="822345" y="625964"/>
              <a:chExt cx="877579" cy="877579"/>
            </a:xfrm>
          </p:grpSpPr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4A74E3B9-319B-5189-A3B1-B90D012FCEFA}"/>
                  </a:ext>
                </a:extLst>
              </p:cNvPr>
              <p:cNvSpPr/>
              <p:nvPr/>
            </p:nvSpPr>
            <p:spPr>
              <a:xfrm>
                <a:off x="822345" y="625964"/>
                <a:ext cx="877579" cy="877579"/>
              </a:xfrm>
              <a:prstGeom prst="ellipse">
                <a:avLst/>
              </a:prstGeom>
              <a:noFill/>
              <a:ln w="127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000" dirty="0">
                  <a:solidFill>
                    <a:sysClr val="windowText" lastClr="000000"/>
                  </a:solidFill>
                  <a:latin typeface="Assistant" pitchFamily="2" charset="-79"/>
                  <a:cs typeface="Assistant" pitchFamily="2" charset="-79"/>
                </a:endParaRPr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B160E350-C60E-757D-8468-470089019AFA}"/>
                  </a:ext>
                </a:extLst>
              </p:cNvPr>
              <p:cNvSpPr txBox="1"/>
              <p:nvPr/>
            </p:nvSpPr>
            <p:spPr>
              <a:xfrm>
                <a:off x="839989" y="757848"/>
                <a:ext cx="842291" cy="5978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200" dirty="0">
                    <a:solidFill>
                      <a:sysClr val="windowText" lastClr="000000"/>
                    </a:solidFill>
                    <a:latin typeface="Assistant" pitchFamily="2" charset="-79"/>
                    <a:cs typeface="Assistant" pitchFamily="2" charset="-79"/>
                  </a:rPr>
                  <a:t>Observed </a:t>
                </a:r>
              </a:p>
              <a:p>
                <a:pPr algn="ctr"/>
                <a:r>
                  <a:rPr lang="en-GB" sz="1200" dirty="0">
                    <a:solidFill>
                      <a:sysClr val="windowText" lastClr="000000"/>
                    </a:solidFill>
                    <a:latin typeface="Assistant" pitchFamily="2" charset="-79"/>
                    <a:cs typeface="Assistant" pitchFamily="2" charset="-79"/>
                  </a:rPr>
                  <a:t>Demand data</a:t>
                </a:r>
              </a:p>
            </p:txBody>
          </p: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4BD6C59F-223A-B541-9A92-111EC8E53631}"/>
                </a:ext>
              </a:extLst>
            </p:cNvPr>
            <p:cNvGrpSpPr/>
            <p:nvPr/>
          </p:nvGrpSpPr>
          <p:grpSpPr>
            <a:xfrm>
              <a:off x="3901138" y="877205"/>
              <a:ext cx="3140558" cy="966956"/>
              <a:chOff x="2068138" y="625963"/>
              <a:chExt cx="2319756" cy="714237"/>
            </a:xfrm>
          </p:grpSpPr>
          <p:sp>
            <p:nvSpPr>
              <p:cNvPr id="96" name="Rectangle: Rounded Corners 95">
                <a:extLst>
                  <a:ext uri="{FF2B5EF4-FFF2-40B4-BE49-F238E27FC236}">
                    <a16:creationId xmlns:a16="http://schemas.microsoft.com/office/drawing/2014/main" id="{D424F7B5-CC84-678E-2E49-BDE02A709458}"/>
                  </a:ext>
                </a:extLst>
              </p:cNvPr>
              <p:cNvSpPr/>
              <p:nvPr/>
            </p:nvSpPr>
            <p:spPr>
              <a:xfrm>
                <a:off x="2068139" y="625963"/>
                <a:ext cx="2319755" cy="714237"/>
              </a:xfrm>
              <a:prstGeom prst="roundRect">
                <a:avLst/>
              </a:prstGeom>
              <a:noFill/>
              <a:ln w="127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000">
                  <a:solidFill>
                    <a:schemeClr val="accent3"/>
                  </a:solidFill>
                  <a:latin typeface="Assistant" pitchFamily="2" charset="-79"/>
                  <a:cs typeface="Assistant" pitchFamily="2" charset="-79"/>
                </a:endParaRPr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9C3B605A-003B-2713-30A5-695502F0B892}"/>
                  </a:ext>
                </a:extLst>
              </p:cNvPr>
              <p:cNvSpPr txBox="1"/>
              <p:nvPr/>
            </p:nvSpPr>
            <p:spPr>
              <a:xfrm>
                <a:off x="2068138" y="659816"/>
                <a:ext cx="2319756" cy="5978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200" dirty="0">
                    <a:solidFill>
                      <a:schemeClr val="accent3"/>
                    </a:solidFill>
                    <a:latin typeface="Assistant" pitchFamily="2" charset="-79"/>
                    <a:cs typeface="Assistant" pitchFamily="2" charset="-79"/>
                  </a:rPr>
                  <a:t>True demand estimation </a:t>
                </a:r>
              </a:p>
              <a:p>
                <a:pPr algn="ctr"/>
                <a:r>
                  <a:rPr lang="en-GB" sz="1200" dirty="0">
                    <a:solidFill>
                      <a:schemeClr val="accent3"/>
                    </a:solidFill>
                    <a:latin typeface="Assistant" pitchFamily="2" charset="-79"/>
                    <a:cs typeface="Assistant" pitchFamily="2" charset="-79"/>
                  </a:rPr>
                  <a:t>(Tobit Kalman Filter + Conformal prediction)</a:t>
                </a:r>
              </a:p>
            </p:txBody>
          </p: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201AE27B-7FCE-923A-01D0-5809BBD8D3CB}"/>
                </a:ext>
              </a:extLst>
            </p:cNvPr>
            <p:cNvGrpSpPr/>
            <p:nvPr/>
          </p:nvGrpSpPr>
          <p:grpSpPr>
            <a:xfrm>
              <a:off x="3901138" y="2313582"/>
              <a:ext cx="3140558" cy="828974"/>
              <a:chOff x="2068138" y="1779730"/>
              <a:chExt cx="2319756" cy="612319"/>
            </a:xfrm>
          </p:grpSpPr>
          <p:sp>
            <p:nvSpPr>
              <p:cNvPr id="99" name="Rectangle: Rounded Corners 98">
                <a:extLst>
                  <a:ext uri="{FF2B5EF4-FFF2-40B4-BE49-F238E27FC236}">
                    <a16:creationId xmlns:a16="http://schemas.microsoft.com/office/drawing/2014/main" id="{34A574C9-A564-783E-8398-52F5D0C3709A}"/>
                  </a:ext>
                </a:extLst>
              </p:cNvPr>
              <p:cNvSpPr/>
              <p:nvPr/>
            </p:nvSpPr>
            <p:spPr>
              <a:xfrm>
                <a:off x="2068139" y="1779730"/>
                <a:ext cx="2319755" cy="611153"/>
              </a:xfrm>
              <a:prstGeom prst="roundRect">
                <a:avLst/>
              </a:prstGeom>
              <a:noFill/>
              <a:ln w="127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000">
                  <a:solidFill>
                    <a:sysClr val="windowText" lastClr="000000"/>
                  </a:solidFill>
                  <a:latin typeface="Assistant" pitchFamily="2" charset="-79"/>
                  <a:cs typeface="Assistant" pitchFamily="2" charset="-79"/>
                </a:endParaRP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B6A0439F-87B1-B823-04B0-C234E8572502}"/>
                  </a:ext>
                </a:extLst>
              </p:cNvPr>
              <p:cNvSpPr txBox="1"/>
              <p:nvPr/>
            </p:nvSpPr>
            <p:spPr>
              <a:xfrm>
                <a:off x="2068138" y="1794170"/>
                <a:ext cx="2319756" cy="5978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200" dirty="0">
                    <a:solidFill>
                      <a:sysClr val="windowText" lastClr="000000"/>
                    </a:solidFill>
                    <a:latin typeface="Assistant" pitchFamily="2" charset="-79"/>
                    <a:cs typeface="Assistant" pitchFamily="2" charset="-79"/>
                  </a:rPr>
                  <a:t>Inventory optimisation </a:t>
                </a:r>
              </a:p>
              <a:p>
                <a:pPr algn="ctr"/>
                <a:r>
                  <a:rPr lang="en-GB" sz="1200" dirty="0">
                    <a:solidFill>
                      <a:sysClr val="windowText" lastClr="000000"/>
                    </a:solidFill>
                    <a:latin typeface="Assistant" pitchFamily="2" charset="-79"/>
                    <a:cs typeface="Assistant" pitchFamily="2" charset="-79"/>
                  </a:rPr>
                  <a:t>(with contextual covariates)</a:t>
                </a:r>
              </a:p>
            </p:txBody>
          </p:sp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18095496-3249-DBE4-886A-06657BE17187}"/>
                </a:ext>
              </a:extLst>
            </p:cNvPr>
            <p:cNvGrpSpPr/>
            <p:nvPr/>
          </p:nvGrpSpPr>
          <p:grpSpPr>
            <a:xfrm>
              <a:off x="3901138" y="3610419"/>
              <a:ext cx="3140558" cy="827398"/>
              <a:chOff x="2068138" y="2744541"/>
              <a:chExt cx="2319756" cy="611153"/>
            </a:xfrm>
          </p:grpSpPr>
          <p:sp>
            <p:nvSpPr>
              <p:cNvPr id="102" name="Rectangle: Rounded Corners 101">
                <a:extLst>
                  <a:ext uri="{FF2B5EF4-FFF2-40B4-BE49-F238E27FC236}">
                    <a16:creationId xmlns:a16="http://schemas.microsoft.com/office/drawing/2014/main" id="{2078A601-1A6B-6939-4983-230BCDA0B17B}"/>
                  </a:ext>
                </a:extLst>
              </p:cNvPr>
              <p:cNvSpPr/>
              <p:nvPr/>
            </p:nvSpPr>
            <p:spPr>
              <a:xfrm>
                <a:off x="2068139" y="2744541"/>
                <a:ext cx="2319755" cy="611153"/>
              </a:xfrm>
              <a:prstGeom prst="roundRect">
                <a:avLst/>
              </a:prstGeom>
              <a:noFill/>
              <a:ln w="127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000">
                  <a:solidFill>
                    <a:sysClr val="windowText" lastClr="000000"/>
                  </a:solidFill>
                  <a:latin typeface="Assistant" pitchFamily="2" charset="-79"/>
                  <a:cs typeface="Assistant" pitchFamily="2" charset="-79"/>
                </a:endParaRPr>
              </a:p>
            </p:txBody>
          </p: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D8171723-AA9E-7BBD-0BC7-159BB79F2D02}"/>
                  </a:ext>
                </a:extLst>
              </p:cNvPr>
              <p:cNvSpPr txBox="1"/>
              <p:nvPr/>
            </p:nvSpPr>
            <p:spPr>
              <a:xfrm>
                <a:off x="2068138" y="2819285"/>
                <a:ext cx="2319756" cy="3587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200" dirty="0">
                    <a:solidFill>
                      <a:sysClr val="windowText" lastClr="000000"/>
                    </a:solidFill>
                    <a:latin typeface="Assistant" pitchFamily="2" charset="-79"/>
                    <a:cs typeface="Assistant" pitchFamily="2" charset="-79"/>
                  </a:rPr>
                  <a:t>Model recommended order qty recommendations</a:t>
                </a:r>
              </a:p>
            </p:txBody>
          </p:sp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48F87B71-374D-BCDA-7E17-4558E88BF5EB}"/>
                </a:ext>
              </a:extLst>
            </p:cNvPr>
            <p:cNvGrpSpPr/>
            <p:nvPr/>
          </p:nvGrpSpPr>
          <p:grpSpPr>
            <a:xfrm>
              <a:off x="3901138" y="4907248"/>
              <a:ext cx="3140558" cy="827398"/>
              <a:chOff x="2068138" y="3693421"/>
              <a:chExt cx="2319756" cy="611153"/>
            </a:xfrm>
          </p:grpSpPr>
          <p:sp>
            <p:nvSpPr>
              <p:cNvPr id="105" name="Rectangle: Rounded Corners 104">
                <a:extLst>
                  <a:ext uri="{FF2B5EF4-FFF2-40B4-BE49-F238E27FC236}">
                    <a16:creationId xmlns:a16="http://schemas.microsoft.com/office/drawing/2014/main" id="{700A0E2D-627E-CAE7-C20C-40268BF095F1}"/>
                  </a:ext>
                </a:extLst>
              </p:cNvPr>
              <p:cNvSpPr/>
              <p:nvPr/>
            </p:nvSpPr>
            <p:spPr>
              <a:xfrm>
                <a:off x="2068139" y="3693421"/>
                <a:ext cx="2319755" cy="611153"/>
              </a:xfrm>
              <a:prstGeom prst="roundRect">
                <a:avLst/>
              </a:prstGeom>
              <a:noFill/>
              <a:ln w="127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000">
                  <a:solidFill>
                    <a:sysClr val="windowText" lastClr="000000"/>
                  </a:solidFill>
                  <a:latin typeface="Assistant" pitchFamily="2" charset="-79"/>
                  <a:cs typeface="Assistant" pitchFamily="2" charset="-79"/>
                </a:endParaRPr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60FCCF2C-2958-CDCD-2C35-39DF38B98A10}"/>
                  </a:ext>
                </a:extLst>
              </p:cNvPr>
              <p:cNvSpPr txBox="1"/>
              <p:nvPr/>
            </p:nvSpPr>
            <p:spPr>
              <a:xfrm>
                <a:off x="2068138" y="3768165"/>
                <a:ext cx="2319756" cy="3587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200" dirty="0">
                    <a:solidFill>
                      <a:sysClr val="windowText" lastClr="000000"/>
                    </a:solidFill>
                    <a:latin typeface="Assistant" pitchFamily="2" charset="-79"/>
                    <a:cs typeface="Assistant" pitchFamily="2" charset="-79"/>
                  </a:rPr>
                  <a:t>Human planner ordering behaviour</a:t>
                </a:r>
              </a:p>
            </p:txBody>
          </p:sp>
        </p:grp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212887C1-E384-E324-5021-274824376C1C}"/>
                </a:ext>
              </a:extLst>
            </p:cNvPr>
            <p:cNvGrpSpPr/>
            <p:nvPr/>
          </p:nvGrpSpPr>
          <p:grpSpPr>
            <a:xfrm>
              <a:off x="3901136" y="6204078"/>
              <a:ext cx="6312731" cy="509739"/>
              <a:chOff x="1477588" y="4642301"/>
              <a:chExt cx="2319756" cy="718660"/>
            </a:xfrm>
          </p:grpSpPr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54910EA3-B325-6C0E-2A0E-428FCB764C2B}"/>
                  </a:ext>
                </a:extLst>
              </p:cNvPr>
              <p:cNvSpPr txBox="1"/>
              <p:nvPr/>
            </p:nvSpPr>
            <p:spPr>
              <a:xfrm>
                <a:off x="1477588" y="4676255"/>
                <a:ext cx="2319756" cy="6847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200" dirty="0">
                    <a:solidFill>
                      <a:sysClr val="windowText" lastClr="000000"/>
                    </a:solidFill>
                    <a:latin typeface="Assistant" pitchFamily="2" charset="-79"/>
                    <a:cs typeface="Assistant" pitchFamily="2" charset="-79"/>
                  </a:rPr>
                  <a:t>Lab experiment feedback (measuring impact on decision making)</a:t>
                </a:r>
              </a:p>
            </p:txBody>
          </p:sp>
          <p:sp>
            <p:nvSpPr>
              <p:cNvPr id="109" name="Rectangle: Rounded Corners 108">
                <a:extLst>
                  <a:ext uri="{FF2B5EF4-FFF2-40B4-BE49-F238E27FC236}">
                    <a16:creationId xmlns:a16="http://schemas.microsoft.com/office/drawing/2014/main" id="{E83241B5-B326-4CC0-1822-2CAEBC2A802F}"/>
                  </a:ext>
                </a:extLst>
              </p:cNvPr>
              <p:cNvSpPr/>
              <p:nvPr/>
            </p:nvSpPr>
            <p:spPr>
              <a:xfrm>
                <a:off x="1477589" y="4642301"/>
                <a:ext cx="2319755" cy="714237"/>
              </a:xfrm>
              <a:prstGeom prst="roundRect">
                <a:avLst/>
              </a:prstGeom>
              <a:noFill/>
              <a:ln w="127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000">
                  <a:solidFill>
                    <a:sysClr val="windowText" lastClr="000000"/>
                  </a:solidFill>
                  <a:latin typeface="Assistant" pitchFamily="2" charset="-79"/>
                  <a:cs typeface="Assistant" pitchFamily="2" charset="-79"/>
                </a:endParaRPr>
              </a:p>
            </p:txBody>
          </p: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48788849-6203-397F-9B74-728FA12238E9}"/>
                </a:ext>
              </a:extLst>
            </p:cNvPr>
            <p:cNvGrpSpPr/>
            <p:nvPr/>
          </p:nvGrpSpPr>
          <p:grpSpPr>
            <a:xfrm>
              <a:off x="7776610" y="966533"/>
              <a:ext cx="2437260" cy="810818"/>
              <a:chOff x="5105359" y="1396472"/>
              <a:chExt cx="1800269" cy="598906"/>
            </a:xfrm>
          </p:grpSpPr>
          <p:sp>
            <p:nvSpPr>
              <p:cNvPr id="111" name="Rectangle: Rounded Corners 110">
                <a:extLst>
                  <a:ext uri="{FF2B5EF4-FFF2-40B4-BE49-F238E27FC236}">
                    <a16:creationId xmlns:a16="http://schemas.microsoft.com/office/drawing/2014/main" id="{96B8ED4F-C0F8-2661-71E0-9C25F4DB8EB4}"/>
                  </a:ext>
                </a:extLst>
              </p:cNvPr>
              <p:cNvSpPr/>
              <p:nvPr/>
            </p:nvSpPr>
            <p:spPr>
              <a:xfrm>
                <a:off x="5105359" y="1397601"/>
                <a:ext cx="1800269" cy="597777"/>
              </a:xfrm>
              <a:prstGeom prst="roundRect">
                <a:avLst>
                  <a:gd name="adj" fmla="val 0"/>
                </a:avLst>
              </a:prstGeom>
              <a:noFill/>
              <a:ln w="12700">
                <a:solidFill>
                  <a:schemeClr val="accent3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000">
                  <a:solidFill>
                    <a:schemeClr val="accent3"/>
                  </a:solidFill>
                  <a:latin typeface="Assistant" pitchFamily="2" charset="-79"/>
                  <a:cs typeface="Assistant" pitchFamily="2" charset="-79"/>
                </a:endParaRPr>
              </a:p>
            </p:txBody>
          </p:sp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D7479AA1-E109-F8AC-F227-624152CCA9BE}"/>
                  </a:ext>
                </a:extLst>
              </p:cNvPr>
              <p:cNvSpPr txBox="1"/>
              <p:nvPr/>
            </p:nvSpPr>
            <p:spPr>
              <a:xfrm>
                <a:off x="5105360" y="1396472"/>
                <a:ext cx="1628791" cy="5978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200" dirty="0">
                    <a:solidFill>
                      <a:schemeClr val="accent3"/>
                    </a:solidFill>
                    <a:latin typeface="Assistant" pitchFamily="2" charset="-79"/>
                    <a:cs typeface="Assistant" pitchFamily="2" charset="-79"/>
                  </a:rPr>
                  <a:t>Numerical experiment</a:t>
                </a:r>
              </a:p>
              <a:p>
                <a:pPr algn="ctr"/>
                <a:r>
                  <a:rPr lang="en-GB" sz="1200" dirty="0">
                    <a:solidFill>
                      <a:schemeClr val="accent3"/>
                    </a:solidFill>
                    <a:latin typeface="Assistant" pitchFamily="2" charset="-79"/>
                    <a:cs typeface="Assistant" pitchFamily="2" charset="-79"/>
                  </a:rPr>
                  <a:t>(synthetic data)</a:t>
                </a:r>
              </a:p>
            </p:txBody>
          </p: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65CE69E0-0CCD-B7D2-2DFE-41DF0D4975CB}"/>
                </a:ext>
              </a:extLst>
            </p:cNvPr>
            <p:cNvGrpSpPr/>
            <p:nvPr/>
          </p:nvGrpSpPr>
          <p:grpSpPr>
            <a:xfrm>
              <a:off x="7776610" y="2325275"/>
              <a:ext cx="2437260" cy="919842"/>
              <a:chOff x="5105359" y="2475740"/>
              <a:chExt cx="1800269" cy="679436"/>
            </a:xfrm>
          </p:grpSpPr>
          <p:sp>
            <p:nvSpPr>
              <p:cNvPr id="114" name="Rectangle: Rounded Corners 113">
                <a:extLst>
                  <a:ext uri="{FF2B5EF4-FFF2-40B4-BE49-F238E27FC236}">
                    <a16:creationId xmlns:a16="http://schemas.microsoft.com/office/drawing/2014/main" id="{AD73C131-F309-566F-AE86-4A617265ECE3}"/>
                  </a:ext>
                </a:extLst>
              </p:cNvPr>
              <p:cNvSpPr/>
              <p:nvPr/>
            </p:nvSpPr>
            <p:spPr>
              <a:xfrm>
                <a:off x="5105359" y="2475740"/>
                <a:ext cx="1800269" cy="679436"/>
              </a:xfrm>
              <a:prstGeom prst="roundRect">
                <a:avLst>
                  <a:gd name="adj" fmla="val 0"/>
                </a:avLst>
              </a:prstGeom>
              <a:noFill/>
              <a:ln w="12700">
                <a:solidFill>
                  <a:schemeClr val="tx1">
                    <a:lumMod val="85000"/>
                    <a:lumOff val="1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000">
                  <a:solidFill>
                    <a:sysClr val="windowText" lastClr="000000"/>
                  </a:solidFill>
                  <a:latin typeface="Assistant" pitchFamily="2" charset="-79"/>
                  <a:cs typeface="Assistant" pitchFamily="2" charset="-79"/>
                </a:endParaRPr>
              </a:p>
            </p:txBody>
          </p: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44E922AF-1699-AF23-AED5-D3AC0BC226FF}"/>
                  </a:ext>
                </a:extLst>
              </p:cNvPr>
              <p:cNvSpPr txBox="1"/>
              <p:nvPr/>
            </p:nvSpPr>
            <p:spPr>
              <a:xfrm>
                <a:off x="5105359" y="2519703"/>
                <a:ext cx="1800269" cy="5978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200" dirty="0">
                    <a:solidFill>
                      <a:sysClr val="windowText" lastClr="000000"/>
                    </a:solidFill>
                    <a:latin typeface="Assistant" pitchFamily="2" charset="-79"/>
                    <a:cs typeface="Assistant" pitchFamily="2" charset="-79"/>
                  </a:rPr>
                  <a:t>Empirical experiment (LMIS data from</a:t>
                </a:r>
              </a:p>
              <a:p>
                <a:pPr algn="ctr"/>
                <a:r>
                  <a:rPr lang="en-GB" sz="1200" dirty="0">
                    <a:solidFill>
                      <a:sysClr val="windowText" lastClr="000000"/>
                    </a:solidFill>
                    <a:latin typeface="Assistant" pitchFamily="2" charset="-79"/>
                    <a:cs typeface="Assistant" pitchFamily="2" charset="-79"/>
                  </a:rPr>
                  <a:t>Côte d'Ivoire/  Ethiopia)</a:t>
                </a:r>
              </a:p>
            </p:txBody>
          </p:sp>
        </p:grp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79A98166-7AF8-B5DC-6673-F8C2533EA5D5}"/>
                </a:ext>
              </a:extLst>
            </p:cNvPr>
            <p:cNvGrpSpPr/>
            <p:nvPr/>
          </p:nvGrpSpPr>
          <p:grpSpPr>
            <a:xfrm>
              <a:off x="7776610" y="4200572"/>
              <a:ext cx="2437260" cy="919842"/>
              <a:chOff x="5105359" y="3379658"/>
              <a:chExt cx="1800269" cy="679436"/>
            </a:xfrm>
          </p:grpSpPr>
          <p:sp>
            <p:nvSpPr>
              <p:cNvPr id="117" name="Rectangle: Rounded Corners 116">
                <a:extLst>
                  <a:ext uri="{FF2B5EF4-FFF2-40B4-BE49-F238E27FC236}">
                    <a16:creationId xmlns:a16="http://schemas.microsoft.com/office/drawing/2014/main" id="{A8A3880A-9F26-1039-198C-9D82CDB012E7}"/>
                  </a:ext>
                </a:extLst>
              </p:cNvPr>
              <p:cNvSpPr/>
              <p:nvPr/>
            </p:nvSpPr>
            <p:spPr>
              <a:xfrm>
                <a:off x="5105359" y="3379658"/>
                <a:ext cx="1800269" cy="679436"/>
              </a:xfrm>
              <a:prstGeom prst="roundRect">
                <a:avLst>
                  <a:gd name="adj" fmla="val 0"/>
                </a:avLst>
              </a:prstGeom>
              <a:noFill/>
              <a:ln w="12700">
                <a:solidFill>
                  <a:schemeClr val="tx1">
                    <a:lumMod val="85000"/>
                    <a:lumOff val="1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000">
                  <a:solidFill>
                    <a:sysClr val="windowText" lastClr="000000"/>
                  </a:solidFill>
                  <a:latin typeface="Assistant" pitchFamily="2" charset="-79"/>
                  <a:cs typeface="Assistant" pitchFamily="2" charset="-79"/>
                </a:endParaRPr>
              </a:p>
            </p:txBody>
          </p: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7C6F7565-0A81-7C62-39E1-11576DE9073E}"/>
                  </a:ext>
                </a:extLst>
              </p:cNvPr>
              <p:cNvSpPr txBox="1"/>
              <p:nvPr/>
            </p:nvSpPr>
            <p:spPr>
              <a:xfrm>
                <a:off x="5105359" y="3396211"/>
                <a:ext cx="1800269" cy="5978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200" dirty="0">
                    <a:solidFill>
                      <a:sysClr val="windowText" lastClr="000000"/>
                    </a:solidFill>
                    <a:latin typeface="Assistant" pitchFamily="2" charset="-79"/>
                    <a:cs typeface="Assistant" pitchFamily="2" charset="-79"/>
                  </a:rPr>
                  <a:t>Lab experiment</a:t>
                </a:r>
              </a:p>
              <a:p>
                <a:pPr algn="ctr"/>
                <a:r>
                  <a:rPr lang="en-GB" sz="1200" dirty="0">
                    <a:solidFill>
                      <a:sysClr val="windowText" lastClr="000000"/>
                    </a:solidFill>
                    <a:latin typeface="Assistant" pitchFamily="2" charset="-79"/>
                    <a:cs typeface="Assistant" pitchFamily="2" charset="-79"/>
                  </a:rPr>
                  <a:t>(Planners from Côte d'Ivoire/ Ethiopia)</a:t>
                </a:r>
              </a:p>
            </p:txBody>
          </p:sp>
        </p:grpSp>
        <p:sp>
          <p:nvSpPr>
            <p:cNvPr id="119" name="Right Brace 118">
              <a:extLst>
                <a:ext uri="{FF2B5EF4-FFF2-40B4-BE49-F238E27FC236}">
                  <a16:creationId xmlns:a16="http://schemas.microsoft.com/office/drawing/2014/main" id="{CC45AD00-00C1-2D29-0460-B91CAC52AFFE}"/>
                </a:ext>
              </a:extLst>
            </p:cNvPr>
            <p:cNvSpPr/>
            <p:nvPr/>
          </p:nvSpPr>
          <p:spPr>
            <a:xfrm>
              <a:off x="7123306" y="1569776"/>
              <a:ext cx="292292" cy="1571212"/>
            </a:xfrm>
            <a:prstGeom prst="rightBrace">
              <a:avLst>
                <a:gd name="adj1" fmla="val 8333"/>
                <a:gd name="adj2" fmla="val 77055"/>
              </a:avLst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EF48EAB0-9973-CA97-BE1F-BC119FF64D63}"/>
                </a:ext>
              </a:extLst>
            </p:cNvPr>
            <p:cNvCxnSpPr>
              <a:cxnSpLocks/>
            </p:cNvCxnSpPr>
            <p:nvPr/>
          </p:nvCxnSpPr>
          <p:spPr>
            <a:xfrm>
              <a:off x="7041696" y="1360615"/>
              <a:ext cx="734914" cy="137"/>
            </a:xfrm>
            <a:prstGeom prst="straightConnector1">
              <a:avLst/>
            </a:prstGeom>
            <a:ln w="12700">
              <a:solidFill>
                <a:schemeClr val="accent3"/>
              </a:solidFill>
              <a:prstDash val="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F85ECF04-91A2-4E22-10A2-634AD8426868}"/>
                </a:ext>
              </a:extLst>
            </p:cNvPr>
            <p:cNvCxnSpPr>
              <a:cxnSpLocks/>
              <a:stCxn id="119" idx="1"/>
              <a:endCxn id="115" idx="1"/>
            </p:cNvCxnSpPr>
            <p:nvPr/>
          </p:nvCxnSpPr>
          <p:spPr>
            <a:xfrm>
              <a:off x="7415598" y="2780475"/>
              <a:ext cx="361012" cy="9033"/>
            </a:xfrm>
            <a:prstGeom prst="straightConnector1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  <a:prstDash val="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A9606440-B859-56DB-76A7-CE382D446783}"/>
                </a:ext>
              </a:extLst>
            </p:cNvPr>
            <p:cNvCxnSpPr>
              <a:cxnSpLocks/>
              <a:endCxn id="97" idx="1"/>
            </p:cNvCxnSpPr>
            <p:nvPr/>
          </p:nvCxnSpPr>
          <p:spPr>
            <a:xfrm flipV="1">
              <a:off x="3175003" y="1327749"/>
              <a:ext cx="726134" cy="10784"/>
            </a:xfrm>
            <a:prstGeom prst="straightConnector1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2A7D409D-1489-A9EF-BF81-2C5513762634}"/>
                </a:ext>
              </a:extLst>
            </p:cNvPr>
            <p:cNvCxnSpPr>
              <a:cxnSpLocks/>
              <a:stCxn id="96" idx="2"/>
              <a:endCxn id="99" idx="0"/>
            </p:cNvCxnSpPr>
            <p:nvPr/>
          </p:nvCxnSpPr>
          <p:spPr>
            <a:xfrm>
              <a:off x="5471418" y="1844161"/>
              <a:ext cx="0" cy="469430"/>
            </a:xfrm>
            <a:prstGeom prst="straightConnector1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607629BB-63BB-5E3F-1A07-AF52E67183B2}"/>
                </a:ext>
              </a:extLst>
            </p:cNvPr>
            <p:cNvCxnSpPr>
              <a:cxnSpLocks/>
              <a:stCxn id="99" idx="2"/>
              <a:endCxn id="102" idx="0"/>
            </p:cNvCxnSpPr>
            <p:nvPr/>
          </p:nvCxnSpPr>
          <p:spPr>
            <a:xfrm>
              <a:off x="5471418" y="3140989"/>
              <a:ext cx="0" cy="469430"/>
            </a:xfrm>
            <a:prstGeom prst="straightConnector1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6E2CB4B0-5633-1645-3F13-23A87AE15D87}"/>
                </a:ext>
              </a:extLst>
            </p:cNvPr>
            <p:cNvCxnSpPr>
              <a:cxnSpLocks/>
              <a:stCxn id="102" idx="2"/>
              <a:endCxn id="105" idx="0"/>
            </p:cNvCxnSpPr>
            <p:nvPr/>
          </p:nvCxnSpPr>
          <p:spPr>
            <a:xfrm>
              <a:off x="5471418" y="4437818"/>
              <a:ext cx="0" cy="469430"/>
            </a:xfrm>
            <a:prstGeom prst="straightConnector1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4F19C3F9-A1D2-05B6-4CAF-F88068F9782A}"/>
                </a:ext>
              </a:extLst>
            </p:cNvPr>
            <p:cNvCxnSpPr>
              <a:cxnSpLocks/>
              <a:stCxn id="105" idx="2"/>
            </p:cNvCxnSpPr>
            <p:nvPr/>
          </p:nvCxnSpPr>
          <p:spPr>
            <a:xfrm>
              <a:off x="5471418" y="5734646"/>
              <a:ext cx="0" cy="469430"/>
            </a:xfrm>
            <a:prstGeom prst="straightConnector1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Right Brace 126">
              <a:extLst>
                <a:ext uri="{FF2B5EF4-FFF2-40B4-BE49-F238E27FC236}">
                  <a16:creationId xmlns:a16="http://schemas.microsoft.com/office/drawing/2014/main" id="{038C7C2D-CFF3-86BC-FB53-5D4EF8EF2112}"/>
                </a:ext>
              </a:extLst>
            </p:cNvPr>
            <p:cNvSpPr/>
            <p:nvPr/>
          </p:nvSpPr>
          <p:spPr>
            <a:xfrm>
              <a:off x="7123306" y="3995895"/>
              <a:ext cx="292292" cy="1369383"/>
            </a:xfrm>
            <a:prstGeom prst="rightBrace">
              <a:avLst>
                <a:gd name="adj1" fmla="val 8333"/>
                <a:gd name="adj2" fmla="val 48961"/>
              </a:avLst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58133A81-72FE-A239-DC5D-4D73BBAAF82F}"/>
                </a:ext>
              </a:extLst>
            </p:cNvPr>
            <p:cNvCxnSpPr>
              <a:cxnSpLocks/>
              <a:stCxn id="127" idx="1"/>
              <a:endCxn id="117" idx="1"/>
            </p:cNvCxnSpPr>
            <p:nvPr/>
          </p:nvCxnSpPr>
          <p:spPr>
            <a:xfrm flipV="1">
              <a:off x="7415598" y="4660493"/>
              <a:ext cx="361011" cy="5865"/>
            </a:xfrm>
            <a:prstGeom prst="straightConnector1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  <a:prstDash val="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B3CD7314-037D-D791-BA5A-647C516AC102}"/>
                </a:ext>
              </a:extLst>
            </p:cNvPr>
            <p:cNvSpPr/>
            <p:nvPr/>
          </p:nvSpPr>
          <p:spPr>
            <a:xfrm>
              <a:off x="1978130" y="147319"/>
              <a:ext cx="5317341" cy="33834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>
                  <a:solidFill>
                    <a:schemeClr val="tx1"/>
                  </a:solidFill>
                  <a:latin typeface="Assistant" pitchFamily="2" charset="-79"/>
                  <a:cs typeface="Assistant" pitchFamily="2" charset="-79"/>
                </a:rPr>
                <a:t>Proposed plan</a:t>
              </a: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B5B4DF09-2E4D-F627-0108-2DF01CAD3BC3}"/>
                </a:ext>
              </a:extLst>
            </p:cNvPr>
            <p:cNvSpPr/>
            <p:nvPr/>
          </p:nvSpPr>
          <p:spPr>
            <a:xfrm>
              <a:off x="7776610" y="147319"/>
              <a:ext cx="2437260" cy="33834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>
                  <a:solidFill>
                    <a:schemeClr val="tx1"/>
                  </a:solidFill>
                  <a:latin typeface="Assistant" pitchFamily="2" charset="-79"/>
                  <a:cs typeface="Assistant" pitchFamily="2" charset="-79"/>
                </a:rPr>
                <a:t>Evaluation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7599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70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Assistant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Harsha Halgamuwe Hewage</dc:creator>
  <cp:lastModifiedBy>Harsha Halgamuwe Hewage</cp:lastModifiedBy>
  <cp:revision>4</cp:revision>
  <dcterms:created xsi:type="dcterms:W3CDTF">2025-05-17T18:57:07Z</dcterms:created>
  <dcterms:modified xsi:type="dcterms:W3CDTF">2025-05-17T19:48:59Z</dcterms:modified>
</cp:coreProperties>
</file>