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D9F66-EA3A-3E01-D5E4-6605A52DB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E67C8-1F14-C53C-54D1-15C9B0C40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642AE-D121-CD7F-987E-48E9E4E6B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E968-9D39-4C4F-B7CB-50BC436AED93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04D58-FB7B-0B51-CAD1-C3591F190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988CE-7FB8-BE07-D0E2-B71BA4257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84B0A-D38A-48AA-81DE-AE88AEF1B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62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E26BC-8A1C-A6C1-71E3-DDF32CB92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AB0B6-AE3C-AD96-EEA0-D7D4A7FFF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DF622-C75C-AEC9-EE9E-637A46644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E968-9D39-4C4F-B7CB-50BC436AED93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9A1AE-6501-B2AD-9002-97F176597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2AB20-3A58-8366-F036-D2F085B24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84B0A-D38A-48AA-81DE-AE88AEF1B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5759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7ECE01-DE1A-60D6-EE66-6547070D1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3BF3A-63FB-5DB6-2ACD-34007F834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97C3E-163B-5164-B6D9-965A424A9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E968-9D39-4C4F-B7CB-50BC436AED93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6973F-75E8-B803-7108-514E9FA6D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02DCA-E300-A807-4B75-1A25E2CCD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84B0A-D38A-48AA-81DE-AE88AEF1B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090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FDD75-5C9C-4D7B-AEB3-A78C54626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264F1-3201-89B4-2284-F14128D08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A01D0-09D4-FAAB-5F90-4C1CC9D1B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E968-9D39-4C4F-B7CB-50BC436AED93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8B138-AB35-C5BB-05C5-239FF111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18DF0-8407-8C1C-3DBE-AD2E3F656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84B0A-D38A-48AA-81DE-AE88AEF1B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816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10E43-1426-63B2-A2CD-2CAD4A1C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37EBB-D423-E52F-5489-D24BF7421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4C28F-E008-F7C3-3968-8478E439F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E968-9D39-4C4F-B7CB-50BC436AED93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90D3B-2E69-9B7D-8374-471C4C90E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88271-8BB3-7770-7F70-8FACD0D72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84B0A-D38A-48AA-81DE-AE88AEF1B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84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7B7AB-919E-BB26-9161-5C7236B2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FF6A7-4FEA-816F-C82D-3B6CD885C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38B9A-13F5-6D03-4B16-5AF39608B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2912C-FB94-74CD-B0F0-3CF499ED3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E968-9D39-4C4F-B7CB-50BC436AED93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B85C9-A889-1C79-0DC5-9FB9FBF32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9C55F-8287-4AA2-D764-4E73343E3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84B0A-D38A-48AA-81DE-AE88AEF1B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385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38B32-5189-9B20-BBEE-98E012357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111DA-36C8-731F-126B-E4D8F0AC0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C6113-E4FF-6668-631D-ADEFCC37E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2421F6-62A0-A857-A8DB-8533DB4762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B85F9F-5FB7-B0D1-4896-4ECB7E1444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9C3BCA-753E-D7AC-4737-67CB00A63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E968-9D39-4C4F-B7CB-50BC436AED93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91D524-81B6-2343-2112-696929145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673CC1-E4C4-0EA4-5E43-6C3F10267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84B0A-D38A-48AA-81DE-AE88AEF1B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227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9AF8D-43FD-730D-BEF2-BCC2C0009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3C96E6-05D7-0E67-8907-07C9EFE09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E968-9D39-4C4F-B7CB-50BC436AED93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45DE-120E-95A0-F7B0-67507DBFF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89556-5649-F8CF-EBF6-A22DD90DA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84B0A-D38A-48AA-81DE-AE88AEF1B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9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E288E5-89D0-36F6-CC9A-B92CB6F68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E968-9D39-4C4F-B7CB-50BC436AED93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37B043-0B96-2E95-B255-4FCBA325F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6C6EF9-CB04-23C6-B86B-0EF022CB1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84B0A-D38A-48AA-81DE-AE88AEF1B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50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91778-AADC-D19B-6ADF-257DBFD8B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5529C-E434-ECE9-D4EA-0E4B426C8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F7F7FA-9125-5126-0A21-ABD59B0F4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80CAE-A7E3-FA92-29DA-EC839D725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E968-9D39-4C4F-B7CB-50BC436AED93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80C4F-AA2E-7CD5-11FB-6259740E1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D0745-422F-528F-F736-9026E1BF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84B0A-D38A-48AA-81DE-AE88AEF1B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99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1B762-0FC1-25B8-8EF6-66362C470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9F0E7D-C945-C25C-34E6-98FEDF3945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BF0EC0-5966-3DFA-41D9-89452DE9E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03F00-A385-193F-FCD0-E737C351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E968-9D39-4C4F-B7CB-50BC436AED93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D265-3BD4-53E5-4F0E-00F7113FA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65B-B8C3-1A14-58EC-81E6C1F0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84B0A-D38A-48AA-81DE-AE88AEF1B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451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FC9948-9ABA-4EEC-C671-C9431FF28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AABD0-881F-DB63-6C3C-11A1E1168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81F17-AFFA-30E9-E060-058F61B33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BCE968-9D39-4C4F-B7CB-50BC436AED93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1ED64-DC84-6EA2-A8EB-0CE68BA2F4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D616A-BA3F-61D4-B4BD-6ED23A2937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984B0A-D38A-48AA-81DE-AE88AEF1B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078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B68625BF-4CA1-90FA-FD52-CA8AEF3DCE89}"/>
              </a:ext>
            </a:extLst>
          </p:cNvPr>
          <p:cNvGrpSpPr/>
          <p:nvPr/>
        </p:nvGrpSpPr>
        <p:grpSpPr>
          <a:xfrm>
            <a:off x="785333" y="254021"/>
            <a:ext cx="10621334" cy="5499079"/>
            <a:chOff x="484816" y="730293"/>
            <a:chExt cx="7468623" cy="497829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10DCF51-485B-CEB2-911C-88AB74483787}"/>
                </a:ext>
              </a:extLst>
            </p:cNvPr>
            <p:cNvGrpSpPr/>
            <p:nvPr/>
          </p:nvGrpSpPr>
          <p:grpSpPr>
            <a:xfrm>
              <a:off x="484816" y="730293"/>
              <a:ext cx="2184741" cy="2428683"/>
              <a:chOff x="484816" y="730293"/>
              <a:chExt cx="2184741" cy="2428683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415E294-E8E8-06AF-DB2A-51212F70CC02}"/>
                  </a:ext>
                </a:extLst>
              </p:cNvPr>
              <p:cNvSpPr txBox="1"/>
              <p:nvPr/>
            </p:nvSpPr>
            <p:spPr>
              <a:xfrm>
                <a:off x="484817" y="744306"/>
                <a:ext cx="2184740" cy="17547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GB" sz="1100" b="1" dirty="0">
                    <a:latin typeface="Assistant" pitchFamily="2" charset="-79"/>
                    <a:cs typeface="Assistant" pitchFamily="2" charset="-79"/>
                  </a:rPr>
                  <a:t>Input Data &amp; Preprocessing</a:t>
                </a:r>
              </a:p>
              <a:p>
                <a:pPr>
                  <a:spcAft>
                    <a:spcPts val="600"/>
                  </a:spcAft>
                </a:pPr>
                <a:r>
                  <a:rPr lang="en-GB" sz="1100" dirty="0">
                    <a:latin typeface="Assistant" pitchFamily="2" charset="-79"/>
                    <a:cs typeface="Assistant" pitchFamily="2" charset="-79"/>
                  </a:rPr>
                  <a:t>Collect observed demand (yₜ) and stock data (sₜ)</a:t>
                </a:r>
              </a:p>
              <a:p>
                <a:pPr>
                  <a:spcAft>
                    <a:spcPts val="600"/>
                  </a:spcAft>
                </a:pPr>
                <a:r>
                  <a:rPr lang="en-GB" sz="1100" dirty="0">
                    <a:latin typeface="Assistant" pitchFamily="2" charset="-79"/>
                    <a:cs typeface="Assistant" pitchFamily="2" charset="-79"/>
                  </a:rPr>
                  <a:t>Label each data point:</a:t>
                </a:r>
              </a:p>
              <a:p>
                <a:pPr marL="228600" indent="-2286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1100" dirty="0">
                    <a:latin typeface="Assistant" pitchFamily="2" charset="-79"/>
                    <a:cs typeface="Assistant" pitchFamily="2" charset="-79"/>
                  </a:rPr>
                  <a:t>Uncensored: Stock available and issued</a:t>
                </a:r>
              </a:p>
              <a:p>
                <a:pPr marL="228600" indent="-2286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1100" dirty="0">
                    <a:latin typeface="Assistant" pitchFamily="2" charset="-79"/>
                    <a:cs typeface="Assistant" pitchFamily="2" charset="-79"/>
                  </a:rPr>
                  <a:t>Partially Censored: Demand exists, but limited by stock</a:t>
                </a:r>
              </a:p>
              <a:p>
                <a:pPr marL="228600" indent="-2286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1100" dirty="0">
                    <a:latin typeface="Assistant" pitchFamily="2" charset="-79"/>
                    <a:cs typeface="Assistant" pitchFamily="2" charset="-79"/>
                  </a:rPr>
                  <a:t>Fully Censored: No stock issued, even though demand may exist</a:t>
                </a:r>
              </a:p>
              <a:p>
                <a:pPr>
                  <a:spcAft>
                    <a:spcPts val="600"/>
                  </a:spcAft>
                </a:pPr>
                <a:r>
                  <a:rPr lang="en-GB" sz="1100" dirty="0">
                    <a:latin typeface="Assistant" pitchFamily="2" charset="-79"/>
                    <a:cs typeface="Assistant" pitchFamily="2" charset="-79"/>
                  </a:rPr>
                  <a:t>Structure data into time series (per store-product)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1058D67-E104-2BEB-6E29-06D6DE4821C6}"/>
                  </a:ext>
                </a:extLst>
              </p:cNvPr>
              <p:cNvSpPr/>
              <p:nvPr/>
            </p:nvSpPr>
            <p:spPr>
              <a:xfrm>
                <a:off x="484816" y="730293"/>
                <a:ext cx="2184741" cy="2428683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CA2D203-A621-6179-4054-2A2AD27F640A}"/>
                </a:ext>
              </a:extLst>
            </p:cNvPr>
            <p:cNvGrpSpPr/>
            <p:nvPr/>
          </p:nvGrpSpPr>
          <p:grpSpPr>
            <a:xfrm>
              <a:off x="3154373" y="730293"/>
              <a:ext cx="2184741" cy="2428683"/>
              <a:chOff x="484816" y="730293"/>
              <a:chExt cx="2184741" cy="2428683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CE265A-DFB2-E693-0B91-D4F06B52615D}"/>
                  </a:ext>
                </a:extLst>
              </p:cNvPr>
              <p:cNvSpPr txBox="1"/>
              <p:nvPr/>
            </p:nvSpPr>
            <p:spPr>
              <a:xfrm>
                <a:off x="484817" y="744306"/>
                <a:ext cx="2184740" cy="21706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100" b="1" dirty="0">
                    <a:solidFill>
                      <a:prstClr val="black"/>
                    </a:solidFill>
                    <a:latin typeface="Aptos" panose="02110004020202020204"/>
                  </a:rPr>
                  <a:t>Initialize the State-Space Model</a:t>
                </a:r>
              </a:p>
              <a:p>
                <a:pPr>
                  <a:spcAft>
                    <a:spcPts val="600"/>
                  </a:spcAft>
                </a:pPr>
                <a:r>
                  <a:rPr lang="en-GB" sz="1100" dirty="0">
                    <a:latin typeface="Assistant" pitchFamily="2" charset="-79"/>
                    <a:cs typeface="Assistant" pitchFamily="2" charset="-79"/>
                  </a:rPr>
                  <a:t>Define latent state: </a:t>
                </a:r>
              </a:p>
              <a:p>
                <a:pPr>
                  <a:spcAft>
                    <a:spcPts val="600"/>
                  </a:spcAft>
                </a:pPr>
                <a:r>
                  <a:rPr lang="en-GB" sz="1100" dirty="0">
                    <a:latin typeface="Assistant" pitchFamily="2" charset="-79"/>
                    <a:cs typeface="Assistant" pitchFamily="2" charset="-79"/>
                  </a:rPr>
                  <a:t>Xₜ = [level ℓₜ, trend </a:t>
                </a:r>
                <a:r>
                  <a:rPr lang="el-GR" sz="1100" dirty="0">
                    <a:latin typeface="Assistant" pitchFamily="2" charset="-79"/>
                    <a:cs typeface="Assistant" pitchFamily="2" charset="-79"/>
                  </a:rPr>
                  <a:t>τ</a:t>
                </a:r>
                <a:r>
                  <a:rPr lang="en-GB" sz="1100" dirty="0">
                    <a:latin typeface="Assistant" pitchFamily="2" charset="-79"/>
                    <a:cs typeface="Assistant" pitchFamily="2" charset="-79"/>
                  </a:rPr>
                  <a:t>ₜ, seasonality </a:t>
                </a:r>
                <a:r>
                  <a:rPr lang="el-GR" sz="1100" dirty="0">
                    <a:latin typeface="Assistant" pitchFamily="2" charset="-79"/>
                    <a:cs typeface="Assistant" pitchFamily="2" charset="-79"/>
                  </a:rPr>
                  <a:t>γ</a:t>
                </a:r>
                <a:r>
                  <a:rPr lang="en-GB" sz="1100" dirty="0">
                    <a:latin typeface="Assistant" pitchFamily="2" charset="-79"/>
                    <a:cs typeface="Assistant" pitchFamily="2" charset="-79"/>
                  </a:rPr>
                  <a:t>ₜ]</a:t>
                </a:r>
              </a:p>
              <a:p>
                <a:pPr>
                  <a:spcAft>
                    <a:spcPts val="600"/>
                  </a:spcAft>
                </a:pPr>
                <a:r>
                  <a:rPr lang="en-GB" sz="1100" dirty="0">
                    <a:latin typeface="Assistant" pitchFamily="2" charset="-79"/>
                    <a:cs typeface="Assistant" pitchFamily="2" charset="-79"/>
                  </a:rPr>
                  <a:t>Initialize using STL decomposition:</a:t>
                </a:r>
              </a:p>
              <a:p>
                <a:pPr marL="171450" indent="-1714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1100" dirty="0">
                    <a:latin typeface="Assistant" pitchFamily="2" charset="-79"/>
                    <a:cs typeface="Assistant" pitchFamily="2" charset="-79"/>
                  </a:rPr>
                  <a:t>ℓ₀: last trend value</a:t>
                </a:r>
              </a:p>
              <a:p>
                <a:pPr marL="171450" indent="-1714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l-GR" sz="1100" dirty="0">
                    <a:latin typeface="Assistant" pitchFamily="2" charset="-79"/>
                    <a:cs typeface="Assistant" pitchFamily="2" charset="-79"/>
                  </a:rPr>
                  <a:t>τ₀: </a:t>
                </a:r>
                <a:r>
                  <a:rPr lang="en-GB" sz="1100" dirty="0">
                    <a:latin typeface="Assistant" pitchFamily="2" charset="-79"/>
                    <a:cs typeface="Assistant" pitchFamily="2" charset="-79"/>
                  </a:rPr>
                  <a:t>recent trend slope</a:t>
                </a:r>
              </a:p>
              <a:p>
                <a:pPr marL="171450" indent="-1714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l-GR" sz="1100" dirty="0">
                    <a:latin typeface="Assistant" pitchFamily="2" charset="-79"/>
                    <a:cs typeface="Assistant" pitchFamily="2" charset="-79"/>
                  </a:rPr>
                  <a:t>γ₀: </a:t>
                </a:r>
                <a:r>
                  <a:rPr lang="en-GB" sz="1100" dirty="0">
                    <a:latin typeface="Assistant" pitchFamily="2" charset="-79"/>
                    <a:cs typeface="Assistant" pitchFamily="2" charset="-79"/>
                  </a:rPr>
                  <a:t>final or mean seasonal pattern</a:t>
                </a:r>
              </a:p>
              <a:p>
                <a:pPr>
                  <a:spcAft>
                    <a:spcPts val="600"/>
                  </a:spcAft>
                </a:pPr>
                <a:r>
                  <a:rPr lang="en-GB" sz="1100" dirty="0">
                    <a:latin typeface="Assistant" pitchFamily="2" charset="-79"/>
                    <a:cs typeface="Assistant" pitchFamily="2" charset="-79"/>
                  </a:rPr>
                  <a:t>Set initial uncertainty: P₀ = diagonal of STL variances</a:t>
                </a:r>
              </a:p>
              <a:p>
                <a:pPr>
                  <a:spcAft>
                    <a:spcPts val="600"/>
                  </a:spcAft>
                </a:pPr>
                <a:r>
                  <a:rPr lang="en-GB" sz="1100" dirty="0">
                    <a:latin typeface="Assistant" pitchFamily="2" charset="-79"/>
                    <a:cs typeface="Assistant" pitchFamily="2" charset="-79"/>
                  </a:rPr>
                  <a:t>Set model parameters: Q₀, R, </a:t>
                </a:r>
                <a:r>
                  <a:rPr lang="el-GR" sz="1100" dirty="0">
                    <a:latin typeface="Assistant" pitchFamily="2" charset="-79"/>
                    <a:cs typeface="Assistant" pitchFamily="2" charset="-79"/>
                  </a:rPr>
                  <a:t>φ, λ</a:t>
                </a:r>
                <a:r>
                  <a:rPr lang="en-GB" sz="1100" dirty="0">
                    <a:latin typeface="Assistant" pitchFamily="2" charset="-79"/>
                    <a:cs typeface="Assistant" pitchFamily="2" charset="-79"/>
                  </a:rPr>
                  <a:t> (Use MLE to optimise parameters)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7A894E0-6D14-6E6E-20DA-03E7360369FD}"/>
                  </a:ext>
                </a:extLst>
              </p:cNvPr>
              <p:cNvSpPr/>
              <p:nvPr/>
            </p:nvSpPr>
            <p:spPr>
              <a:xfrm>
                <a:off x="484816" y="730293"/>
                <a:ext cx="2184741" cy="2428683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209FEC8-AEA0-4BF5-7436-001A967EF08C}"/>
                </a:ext>
              </a:extLst>
            </p:cNvPr>
            <p:cNvGrpSpPr/>
            <p:nvPr/>
          </p:nvGrpSpPr>
          <p:grpSpPr>
            <a:xfrm>
              <a:off x="5768698" y="730293"/>
              <a:ext cx="2184741" cy="2428683"/>
              <a:chOff x="484816" y="730293"/>
              <a:chExt cx="2184741" cy="2428683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FFA6FB-394B-E6B8-90EF-7D24FB1A6B33}"/>
                  </a:ext>
                </a:extLst>
              </p:cNvPr>
              <p:cNvSpPr txBox="1"/>
              <p:nvPr/>
            </p:nvSpPr>
            <p:spPr>
              <a:xfrm>
                <a:off x="484817" y="744306"/>
                <a:ext cx="2184740" cy="14037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100" b="1" dirty="0">
                    <a:solidFill>
                      <a:prstClr val="black"/>
                    </a:solidFill>
                    <a:latin typeface="Aptos" panose="02110004020202020204"/>
                  </a:rPr>
                  <a:t>State Prediction (Kalman Filter)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100" dirty="0">
                    <a:latin typeface="Assistant" pitchFamily="2" charset="-79"/>
                    <a:cs typeface="Assistant" pitchFamily="2" charset="-79"/>
                  </a:rPr>
                  <a:t>Predict next state: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GB" sz="1100" dirty="0">
                    <a:latin typeface="Assistant" pitchFamily="2" charset="-79"/>
                    <a:cs typeface="Assistant" pitchFamily="2" charset="-79"/>
                  </a:rPr>
                  <a:t>X̂ₜ|ₜ₋₁ = F * X̂ₜ₋₁|ₜ₋₁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GB" sz="1100" dirty="0">
                    <a:latin typeface="Assistant" pitchFamily="2" charset="-79"/>
                    <a:cs typeface="Assistant" pitchFamily="2" charset="-79"/>
                  </a:rPr>
                  <a:t>Pₜ|ₜ₋₁ = F * Pₜ₋₁|ₜ₋₁ * Fᵀ + Qₜ</a:t>
                </a:r>
              </a:p>
              <a:p>
                <a:pPr marL="171450" indent="-171450">
                  <a:spcAft>
                    <a:spcPts val="6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GB" sz="1100" dirty="0">
                    <a:latin typeface="Assistant" pitchFamily="2" charset="-79"/>
                    <a:cs typeface="Assistant" pitchFamily="2" charset="-79"/>
                  </a:rPr>
                  <a:t>F: Transition Matrix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100" dirty="0">
                    <a:latin typeface="Assistant" pitchFamily="2" charset="-79"/>
                    <a:cs typeface="Assistant" pitchFamily="2" charset="-79"/>
                  </a:rPr>
                  <a:t>If censored, increase Qₜ to reflect rising uncertainty.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F5743D4-BA72-254C-C58B-201367D320F3}"/>
                  </a:ext>
                </a:extLst>
              </p:cNvPr>
              <p:cNvSpPr/>
              <p:nvPr/>
            </p:nvSpPr>
            <p:spPr>
              <a:xfrm>
                <a:off x="484816" y="730293"/>
                <a:ext cx="2184741" cy="2428683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BF8A782-F5BB-8256-F9E7-ED2BBBA75171}"/>
                </a:ext>
              </a:extLst>
            </p:cNvPr>
            <p:cNvGrpSpPr/>
            <p:nvPr/>
          </p:nvGrpSpPr>
          <p:grpSpPr>
            <a:xfrm>
              <a:off x="484816" y="3665066"/>
              <a:ext cx="2325890" cy="2043525"/>
              <a:chOff x="484816" y="730293"/>
              <a:chExt cx="2325891" cy="2043525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49A3EE6-8AFA-27F0-F5E7-90506708D546}"/>
                  </a:ext>
                </a:extLst>
              </p:cNvPr>
              <p:cNvSpPr txBox="1"/>
              <p:nvPr/>
            </p:nvSpPr>
            <p:spPr>
              <a:xfrm>
                <a:off x="484817" y="744306"/>
                <a:ext cx="2325890" cy="14687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100" b="1" dirty="0">
                    <a:solidFill>
                      <a:prstClr val="black"/>
                    </a:solidFill>
                    <a:latin typeface="Aptos" panose="02110004020202020204"/>
                  </a:rPr>
                  <a:t>Observation Update (If Uncensored)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100" dirty="0">
                    <a:latin typeface="Assistant" pitchFamily="2" charset="-79"/>
                    <a:cs typeface="Assistant" pitchFamily="2" charset="-79"/>
                  </a:rPr>
                  <a:t>Compute residual:  ỹₜ = yₜ - H * X̂ₜ|ₜ₋₁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100" dirty="0">
                    <a:latin typeface="Assistant" pitchFamily="2" charset="-79"/>
                    <a:cs typeface="Assistant" pitchFamily="2" charset="-79"/>
                  </a:rPr>
                  <a:t>Compute Kalman gain and update: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GB" sz="1100" dirty="0">
                    <a:latin typeface="Assistant" pitchFamily="2" charset="-79"/>
                    <a:cs typeface="Assistant" pitchFamily="2" charset="-79"/>
                  </a:rPr>
                  <a:t>Kₜ = Pₜ|ₜ₋₁ * Hᵀ * (H * Pₜ|ₜ₋₁ * Hᵀ + R)⁻¹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GB" sz="1100" dirty="0">
                    <a:latin typeface="Assistant" pitchFamily="2" charset="-79"/>
                    <a:cs typeface="Assistant" pitchFamily="2" charset="-79"/>
                  </a:rPr>
                  <a:t>X̂ₜ|ₜ = X̂ₜ|ₜ₋₁ + Kₜ * ỹₜ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GB" sz="1100" dirty="0">
                    <a:latin typeface="Assistant" pitchFamily="2" charset="-79"/>
                    <a:cs typeface="Assistant" pitchFamily="2" charset="-79"/>
                  </a:rPr>
                  <a:t>Pₜ|ₜ = (I - Kₜ * H) * Pₜ|ₜ₋₁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100" dirty="0">
                    <a:latin typeface="Assistant" pitchFamily="2" charset="-79"/>
                    <a:cs typeface="Assistant" pitchFamily="2" charset="-79"/>
                  </a:rPr>
                  <a:t>If censored: skip update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759D5DF-2EE4-7618-41C8-4C9B91CC81AD}"/>
                  </a:ext>
                </a:extLst>
              </p:cNvPr>
              <p:cNvSpPr/>
              <p:nvPr/>
            </p:nvSpPr>
            <p:spPr>
              <a:xfrm>
                <a:off x="484816" y="730293"/>
                <a:ext cx="2184741" cy="2043525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25F40D0-C90D-1D45-C0BC-F31CB941FE1F}"/>
                </a:ext>
              </a:extLst>
            </p:cNvPr>
            <p:cNvGrpSpPr/>
            <p:nvPr/>
          </p:nvGrpSpPr>
          <p:grpSpPr>
            <a:xfrm>
              <a:off x="3154373" y="3665066"/>
              <a:ext cx="2184741" cy="2043525"/>
              <a:chOff x="484816" y="730293"/>
              <a:chExt cx="2184741" cy="2043525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94F930D-851A-5872-C1CF-1FA1F78F563D}"/>
                  </a:ext>
                </a:extLst>
              </p:cNvPr>
              <p:cNvSpPr txBox="1"/>
              <p:nvPr/>
            </p:nvSpPr>
            <p:spPr>
              <a:xfrm>
                <a:off x="484817" y="744306"/>
                <a:ext cx="2184740" cy="1819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100" b="1" dirty="0">
                    <a:solidFill>
                      <a:prstClr val="black"/>
                    </a:solidFill>
                    <a:latin typeface="Aptos" panose="02110004020202020204"/>
                  </a:rPr>
                  <a:t>Quantify Uncertainty (Conformal Prediction)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100" dirty="0">
                    <a:latin typeface="Assistant" pitchFamily="2" charset="-79"/>
                    <a:cs typeface="Assistant" pitchFamily="2" charset="-79"/>
                  </a:rPr>
                  <a:t>Use only uncensored time points to compute residuals: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GB" sz="1100" dirty="0">
                    <a:latin typeface="Assistant" pitchFamily="2" charset="-79"/>
                    <a:cs typeface="Assistant" pitchFamily="2" charset="-79"/>
                  </a:rPr>
                  <a:t>rₜ = |yₜ - ŷₜ|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100" dirty="0">
                    <a:latin typeface="Assistant" pitchFamily="2" charset="-79"/>
                    <a:cs typeface="Assistant" pitchFamily="2" charset="-79"/>
                  </a:rPr>
                  <a:t>Collect all residuals R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100" dirty="0">
                    <a:latin typeface="Assistant" pitchFamily="2" charset="-79"/>
                    <a:cs typeface="Assistant" pitchFamily="2" charset="-79"/>
                  </a:rPr>
                  <a:t>Calculate conformal quantile: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GB" sz="1100" dirty="0">
                    <a:latin typeface="Assistant" pitchFamily="2" charset="-79"/>
                    <a:cs typeface="Assistant" pitchFamily="2" charset="-79"/>
                  </a:rPr>
                  <a:t>q_α = Quantile₁₋α(R)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100" dirty="0">
                    <a:latin typeface="Assistant" pitchFamily="2" charset="-79"/>
                    <a:cs typeface="Assistant" pitchFamily="2" charset="-79"/>
                  </a:rPr>
                  <a:t>Create prediction interval: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GB" sz="1100" dirty="0">
                    <a:latin typeface="Assistant" pitchFamily="2" charset="-79"/>
                    <a:cs typeface="Assistant" pitchFamily="2" charset="-79"/>
                  </a:rPr>
                  <a:t>ŷₜ ± q_α, bounded below by 0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EFCBC37-2590-63B5-89E9-16965EC2CE0F}"/>
                  </a:ext>
                </a:extLst>
              </p:cNvPr>
              <p:cNvSpPr/>
              <p:nvPr/>
            </p:nvSpPr>
            <p:spPr>
              <a:xfrm>
                <a:off x="484816" y="730293"/>
                <a:ext cx="2184741" cy="2043525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1DEC71C-D97E-E468-A6AE-663EA957B3EC}"/>
                </a:ext>
              </a:extLst>
            </p:cNvPr>
            <p:cNvGrpSpPr/>
            <p:nvPr/>
          </p:nvGrpSpPr>
          <p:grpSpPr>
            <a:xfrm>
              <a:off x="5768698" y="3665066"/>
              <a:ext cx="2184741" cy="2043525"/>
              <a:chOff x="484816" y="730293"/>
              <a:chExt cx="2184741" cy="2043525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2D1F966-F7D3-A6BD-F132-E3D6893A132F}"/>
                  </a:ext>
                </a:extLst>
              </p:cNvPr>
              <p:cNvSpPr txBox="1"/>
              <p:nvPr/>
            </p:nvSpPr>
            <p:spPr>
              <a:xfrm>
                <a:off x="484817" y="744306"/>
                <a:ext cx="2184740" cy="10528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100" b="1" dirty="0">
                    <a:solidFill>
                      <a:prstClr val="black"/>
                    </a:solidFill>
                    <a:latin typeface="Aptos" panose="02110004020202020204"/>
                  </a:rPr>
                  <a:t>Output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cy-GB" sz="1100" dirty="0">
                    <a:latin typeface="Assistant" pitchFamily="2" charset="-79"/>
                    <a:cs typeface="Assistant" pitchFamily="2" charset="-79"/>
                  </a:rPr>
                  <a:t>True demand estimate 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cy-GB" sz="1100" dirty="0">
                    <a:latin typeface="Assistant" pitchFamily="2" charset="-79"/>
                    <a:cs typeface="Assistant" pitchFamily="2" charset="-79"/>
                  </a:rPr>
                  <a:t>(ŷₜ)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cy-GB" sz="1100" dirty="0">
                    <a:latin typeface="Assistant" pitchFamily="2" charset="-79"/>
                    <a:cs typeface="Assistant" pitchFamily="2" charset="-79"/>
                  </a:rPr>
                  <a:t>Prediction interval 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cy-GB" sz="1100" dirty="0">
                    <a:latin typeface="Assistant" pitchFamily="2" charset="-79"/>
                    <a:cs typeface="Assistant" pitchFamily="2" charset="-79"/>
                  </a:rPr>
                  <a:t>[max(0, ŷₜ - q_α), ŷₜ + q_α]</a:t>
                </a:r>
                <a:endParaRPr lang="en-GB" sz="1100" dirty="0">
                  <a:latin typeface="Assistant" pitchFamily="2" charset="-79"/>
                  <a:cs typeface="Assistant" pitchFamily="2" charset="-79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D46845A-80FF-EADD-9FD9-5F76263F02E6}"/>
                  </a:ext>
                </a:extLst>
              </p:cNvPr>
              <p:cNvSpPr/>
              <p:nvPr/>
            </p:nvSpPr>
            <p:spPr>
              <a:xfrm>
                <a:off x="484816" y="730293"/>
                <a:ext cx="2184741" cy="2043525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/>
              </a:p>
            </p:txBody>
          </p: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CD51E8A-8C22-A5E2-5885-7C3AD3AB40C1}"/>
                </a:ext>
              </a:extLst>
            </p:cNvPr>
            <p:cNvCxnSpPr>
              <a:cxnSpLocks/>
              <a:stCxn id="10" idx="3"/>
              <a:endCxn id="14" idx="1"/>
            </p:cNvCxnSpPr>
            <p:nvPr/>
          </p:nvCxnSpPr>
          <p:spPr>
            <a:xfrm>
              <a:off x="2669557" y="1944634"/>
              <a:ext cx="484816" cy="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A58D8D5-7884-81A2-C492-1362CEBD4EA5}"/>
                </a:ext>
              </a:extLst>
            </p:cNvPr>
            <p:cNvCxnSpPr>
              <a:cxnSpLocks/>
              <a:stCxn id="14" idx="3"/>
              <a:endCxn id="20" idx="1"/>
            </p:cNvCxnSpPr>
            <p:nvPr/>
          </p:nvCxnSpPr>
          <p:spPr>
            <a:xfrm>
              <a:off x="5339114" y="1944635"/>
              <a:ext cx="429584" cy="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50F26234-5C8A-E314-D1EE-95F596656C03}"/>
                </a:ext>
              </a:extLst>
            </p:cNvPr>
            <p:cNvCxnSpPr>
              <a:stCxn id="20" idx="2"/>
              <a:endCxn id="22" idx="0"/>
            </p:cNvCxnSpPr>
            <p:nvPr/>
          </p:nvCxnSpPr>
          <p:spPr>
            <a:xfrm rot="5400000">
              <a:off x="3994364" y="812374"/>
              <a:ext cx="520103" cy="5213307"/>
            </a:xfrm>
            <a:prstGeom prst="bentConnector3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F8E6071-8CAD-9E99-C070-1515850684D4}"/>
                </a:ext>
              </a:extLst>
            </p:cNvPr>
            <p:cNvCxnSpPr>
              <a:cxnSpLocks/>
              <a:stCxn id="23" idx="3"/>
              <a:endCxn id="26" idx="1"/>
            </p:cNvCxnSpPr>
            <p:nvPr/>
          </p:nvCxnSpPr>
          <p:spPr>
            <a:xfrm>
              <a:off x="2669556" y="4686829"/>
              <a:ext cx="484817" cy="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026B2BC-E9F2-6395-1220-39D80D7C7B33}"/>
                </a:ext>
              </a:extLst>
            </p:cNvPr>
            <p:cNvCxnSpPr>
              <a:cxnSpLocks/>
              <a:stCxn id="26" idx="3"/>
              <a:endCxn id="29" idx="1"/>
            </p:cNvCxnSpPr>
            <p:nvPr/>
          </p:nvCxnSpPr>
          <p:spPr>
            <a:xfrm>
              <a:off x="5339114" y="4686829"/>
              <a:ext cx="429585" cy="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599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3401D591-8A10-6597-C419-6F886DD51A50}"/>
              </a:ext>
            </a:extLst>
          </p:cNvPr>
          <p:cNvGrpSpPr/>
          <p:nvPr/>
        </p:nvGrpSpPr>
        <p:grpSpPr>
          <a:xfrm>
            <a:off x="298960" y="1272671"/>
            <a:ext cx="11361174" cy="4312657"/>
            <a:chOff x="298960" y="1272671"/>
            <a:chExt cx="9399402" cy="4312657"/>
          </a:xfrm>
          <a:noFill/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E46C74C-BDA6-01BC-2033-077B14093F1D}"/>
                </a:ext>
              </a:extLst>
            </p:cNvPr>
            <p:cNvSpPr/>
            <p:nvPr/>
          </p:nvSpPr>
          <p:spPr>
            <a:xfrm>
              <a:off x="298960" y="1272671"/>
              <a:ext cx="2154488" cy="29044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Synthetic data generation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F3738D5-A1B6-1ADB-9849-5E1D88451DA6}"/>
                </a:ext>
              </a:extLst>
            </p:cNvPr>
            <p:cNvSpPr/>
            <p:nvPr/>
          </p:nvSpPr>
          <p:spPr>
            <a:xfrm>
              <a:off x="298960" y="1628011"/>
              <a:ext cx="2154488" cy="3957315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spcAft>
                  <a:spcPts val="600"/>
                </a:spcAft>
              </a:pPr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Data Types:</a:t>
              </a:r>
            </a:p>
            <a:p>
              <a:pPr marL="1714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Latent true demand (with seasonal/trend components)</a:t>
              </a:r>
            </a:p>
            <a:p>
              <a:pPr marL="1714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Store-product metadata (10x100 combinations)</a:t>
              </a:r>
            </a:p>
            <a:p>
              <a:pPr marL="1714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Censorship logic (stockouts and full interruptions)</a:t>
              </a:r>
            </a:p>
            <a:p>
              <a:pPr marL="1714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Behavioral anomalies and bursts</a:t>
              </a:r>
            </a:p>
            <a:p>
              <a:pPr marL="1714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Demand types: Smooth, Erratic, Lumpy</a:t>
              </a:r>
              <a:endPara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ssistant" pitchFamily="2" charset="-79"/>
                <a:cs typeface="Assistant" pitchFamily="2" charset="-79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60668D5-71E7-7ADC-E961-D8CAC98C9599}"/>
                </a:ext>
              </a:extLst>
            </p:cNvPr>
            <p:cNvSpPr/>
            <p:nvPr/>
          </p:nvSpPr>
          <p:spPr>
            <a:xfrm>
              <a:off x="2713343" y="1272671"/>
              <a:ext cx="2154490" cy="29044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Forecasting Setup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D971712-194C-A0A5-1859-80B5D4FEC5AB}"/>
                </a:ext>
              </a:extLst>
            </p:cNvPr>
            <p:cNvSpPr/>
            <p:nvPr/>
          </p:nvSpPr>
          <p:spPr>
            <a:xfrm>
              <a:off x="2713343" y="1628011"/>
              <a:ext cx="2154490" cy="3957315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spcAft>
                  <a:spcPts val="600"/>
                </a:spcAft>
              </a:pPr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Models Evaluated:</a:t>
              </a:r>
              <a:endPara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ssistant" pitchFamily="2" charset="-79"/>
                <a:cs typeface="Assistant" pitchFamily="2" charset="-79"/>
              </a:endParaRPr>
            </a:p>
            <a:p>
              <a:pPr marL="1714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GB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TKF + Conformal Prediction (proposed)</a:t>
              </a:r>
            </a:p>
            <a:p>
              <a:pPr marL="1714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GB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Naïve Forecast</a:t>
              </a:r>
            </a:p>
            <a:p>
              <a:pPr marL="1714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GB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3-Month Moving Average</a:t>
              </a:r>
            </a:p>
            <a:p>
              <a:pPr marL="1714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GB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Linear Regression</a:t>
              </a:r>
              <a:endPara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ssistant" pitchFamily="2" charset="-79"/>
                <a:cs typeface="Assistant" pitchFamily="2" charset="-79"/>
              </a:endParaRPr>
            </a:p>
            <a:p>
              <a:pPr>
                <a:spcAft>
                  <a:spcPts val="600"/>
                </a:spcAft>
              </a:pPr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Demand Conditions:</a:t>
              </a:r>
            </a:p>
            <a:p>
              <a:pPr marL="1714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GB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Full range of demand types </a:t>
              </a:r>
            </a:p>
            <a:p>
              <a:pPr marL="1714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GB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Varying censorship levels (20–40% timeline coverage)</a:t>
              </a:r>
            </a:p>
            <a:p>
              <a:pPr>
                <a:spcAft>
                  <a:spcPts val="600"/>
                </a:spcAft>
              </a:pPr>
              <a:r>
                <a:rPr lang="en-GB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Data Splitting:</a:t>
              </a:r>
            </a:p>
            <a:p>
              <a:pPr marL="1714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GB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Train/Test split using time-series cross-validation.</a:t>
              </a:r>
            </a:p>
            <a:p>
              <a:pPr>
                <a:spcAft>
                  <a:spcPts val="600"/>
                </a:spcAft>
              </a:pPr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Probabilistic Forecasting:</a:t>
              </a:r>
            </a:p>
            <a:p>
              <a:pPr marL="1714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Prediction intervals.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5AEDEC0-04D5-2B02-E396-91853185D791}"/>
                </a:ext>
              </a:extLst>
            </p:cNvPr>
            <p:cNvSpPr/>
            <p:nvPr/>
          </p:nvSpPr>
          <p:spPr>
            <a:xfrm>
              <a:off x="5127728" y="1272671"/>
              <a:ext cx="2154488" cy="29044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Inventory Simulation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E3EB44E-8E83-C77A-74EA-3B036CAA3EC8}"/>
                </a:ext>
              </a:extLst>
            </p:cNvPr>
            <p:cNvSpPr/>
            <p:nvPr/>
          </p:nvSpPr>
          <p:spPr>
            <a:xfrm>
              <a:off x="5127728" y="1628011"/>
              <a:ext cx="2154488" cy="3957315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spcAft>
                  <a:spcPts val="600"/>
                </a:spcAft>
              </a:pPr>
              <a:r>
                <a:rPr lang="en-GB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Simulation Logic:</a:t>
              </a:r>
            </a:p>
            <a:p>
              <a:pPr marL="1714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GB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Lead time: Randomized (1–4 months)</a:t>
              </a:r>
            </a:p>
            <a:p>
              <a:pPr marL="1714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GB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Policy: Order-up-to (3 × predicted demand)</a:t>
              </a:r>
            </a:p>
            <a:p>
              <a:pPr marL="1714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GB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Lost sales logic with delivery queue</a:t>
              </a:r>
            </a:p>
            <a:p>
              <a:pPr marL="1714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GB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Simulation applied per store-product-model group</a:t>
              </a:r>
              <a:endPara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ssistant" pitchFamily="2" charset="-79"/>
                <a:cs typeface="Assistant" pitchFamily="2" charset="-79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55E968E-78C8-AD93-AA23-BFF77396704A}"/>
                </a:ext>
              </a:extLst>
            </p:cNvPr>
            <p:cNvSpPr/>
            <p:nvPr/>
          </p:nvSpPr>
          <p:spPr>
            <a:xfrm>
              <a:off x="7543872" y="1272671"/>
              <a:ext cx="2154490" cy="303138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Performance Metrics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F9D2575-732C-7241-1CA9-A9A0D9258739}"/>
                </a:ext>
              </a:extLst>
            </p:cNvPr>
            <p:cNvSpPr/>
            <p:nvPr/>
          </p:nvSpPr>
          <p:spPr>
            <a:xfrm>
              <a:off x="7543872" y="1628010"/>
              <a:ext cx="2154490" cy="3957318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spcAft>
                  <a:spcPts val="600"/>
                </a:spcAft>
              </a:pPr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Forecast Metrics:</a:t>
              </a:r>
            </a:p>
            <a:p>
              <a:pPr marL="1714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GB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Point Forecasts: Mean Absolute Scaled Error (MASE)</a:t>
              </a:r>
            </a:p>
            <a:p>
              <a:pPr marL="1714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Pinball Loss (quantile loss)</a:t>
              </a:r>
            </a:p>
            <a:p>
              <a:pPr>
                <a:spcAft>
                  <a:spcPts val="600"/>
                </a:spcAft>
              </a:pPr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Inventory Metrics:</a:t>
              </a:r>
            </a:p>
            <a:p>
              <a:pPr marL="1714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GB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CSL (Cycle Service Level)</a:t>
              </a:r>
            </a:p>
            <a:p>
              <a:pPr marL="1714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GB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Lost Sales Rate</a:t>
              </a:r>
            </a:p>
            <a:p>
              <a:pPr marL="1714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GB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Inventory Coverage</a:t>
              </a:r>
            </a:p>
            <a:p>
              <a:pPr>
                <a:spcAft>
                  <a:spcPts val="600"/>
                </a:spcAft>
              </a:pPr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Validation:</a:t>
              </a:r>
            </a:p>
            <a:p>
              <a:pPr marL="1714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GB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Compare performance across models</a:t>
              </a:r>
            </a:p>
            <a:p>
              <a:pPr marL="1714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GB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Evaluate robustness to censorship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9314B51-F62C-5D32-9FE4-6700E133BC48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>
              <a:off x="4867833" y="1417895"/>
              <a:ext cx="259895" cy="0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E3433AD-C620-27B8-8A0F-3EAD081A25B6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>
              <a:off x="7282216" y="1417895"/>
              <a:ext cx="261656" cy="6345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8462B7F-1B96-9DC0-3E03-FB7448851D34}"/>
                </a:ext>
              </a:extLst>
            </p:cNvPr>
            <p:cNvCxnSpPr>
              <a:cxnSpLocks/>
              <a:stCxn id="4" idx="3"/>
              <a:endCxn id="6" idx="1"/>
            </p:cNvCxnSpPr>
            <p:nvPr/>
          </p:nvCxnSpPr>
          <p:spPr>
            <a:xfrm>
              <a:off x="2453448" y="1417895"/>
              <a:ext cx="259895" cy="0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107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540</Words>
  <Application>Microsoft Office PowerPoint</Application>
  <PresentationFormat>Widescreen</PresentationFormat>
  <Paragraphs>79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Assistant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Harsha Halgamuwe Hewage</dc:creator>
  <cp:lastModifiedBy>Harsha Halgamuwe Hewage</cp:lastModifiedBy>
  <cp:revision>4</cp:revision>
  <dcterms:created xsi:type="dcterms:W3CDTF">2025-05-17T18:57:07Z</dcterms:created>
  <dcterms:modified xsi:type="dcterms:W3CDTF">2025-05-19T08:55:20Z</dcterms:modified>
</cp:coreProperties>
</file>