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50" d="100"/>
          <a:sy n="50" d="100"/>
        </p:scale>
        <p:origin x="2268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9F66-EA3A-3E01-D5E4-6605A52D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67C8-1F14-C53C-54D1-15C9B0C4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42AE-D121-CD7F-987E-48E9E4E6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4D58-FB7B-0B51-CAD1-C3591F1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88CE-7FB8-BE07-D0E2-B71BA425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26BC-8A1C-A6C1-71E3-DDF32CB9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B0B6-AE3C-AD96-EEA0-D7D4A7FFF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F622-C75C-AEC9-EE9E-637A4664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A1AE-6501-B2AD-9002-97F17659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AB20-3A58-8366-F036-D2F085B2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5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ECE01-DE1A-60D6-EE66-6547070D1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3BF3A-63FB-5DB6-2ACD-34007F83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7C3E-163B-5164-B6D9-965A424A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973F-75E8-B803-7108-514E9FA6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2DCA-E300-A807-4B75-1A25E2CC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9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DD75-5C9C-4D7B-AEB3-A78C546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64F1-3201-89B4-2284-F14128D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01D0-09D4-FAAB-5F90-4C1CC9D1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B138-AB35-C5BB-05C5-239FF11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8DF0-8407-8C1C-3DBE-AD2E3F65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0E43-1426-63B2-A2CD-2CAD4A1C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37EBB-D423-E52F-5489-D24BF742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C28F-E008-F7C3-3968-8478E439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0D3B-2E69-9B7D-8374-471C4C9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8271-8BB3-7770-7F70-8FACD0D7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B7AB-919E-BB26-9161-5C7236B2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F6A7-4FEA-816F-C82D-3B6CD885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8B9A-13F5-6D03-4B16-5AF39608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912C-FB94-74CD-B0F0-3CF499ED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85C9-A889-1C79-0DC5-9FB9FBF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C55F-8287-4AA2-D764-4E73343E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8B32-5189-9B20-BBEE-98E01235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11DA-36C8-731F-126B-E4D8F0AC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C6113-E4FF-6668-631D-ADEFCC37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421F6-62A0-A857-A8DB-8533DB47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85F9F-5FB7-B0D1-4896-4ECB7E144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C3BCA-753E-D7AC-4737-67CB00A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1D524-81B6-2343-2112-69692914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73CC1-E4C4-0EA4-5E43-6C3F1026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AF8D-43FD-730D-BEF2-BCC2C000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C96E6-05D7-0E67-8907-07C9EFE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45DE-120E-95A0-F7B0-67507DBF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89556-5649-F8CF-EBF6-A22DD90D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88E5-89D0-36F6-CC9A-B92CB6F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7B043-0B96-2E95-B255-4FCBA32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C6EF9-CB04-23C6-B86B-0EF022CB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1778-AADC-D19B-6ADF-257DBFD8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529C-E434-ECE9-D4EA-0E4B426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F7FA-9125-5126-0A21-ABD59B0F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0CAE-A7E3-FA92-29DA-EC839D7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0C4F-AA2E-7CD5-11FB-6259740E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D0745-422F-528F-F736-9026E1BF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B762-0FC1-25B8-8EF6-66362C47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F0E7D-C945-C25C-34E6-98FEDF394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F0EC0-5966-3DFA-41D9-89452DE9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03F00-A385-193F-FCD0-E737C351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D265-3BD4-53E5-4F0E-00F7113F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65B-B8C3-1A14-58EC-81E6C1F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5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C9948-9ABA-4EEC-C671-C9431FF2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ABD0-881F-DB63-6C3C-11A1E116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1F17-AFFA-30E9-E060-058F61B3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CE968-9D39-4C4F-B7CB-50BC436AED93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ED64-DC84-6EA2-A8EB-0CE68BA2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616A-BA3F-61D4-B4BD-6ED23A29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D46845A-80FF-EADD-9FD9-5F76263F02E6}"/>
              </a:ext>
            </a:extLst>
          </p:cNvPr>
          <p:cNvSpPr/>
          <p:nvPr/>
        </p:nvSpPr>
        <p:spPr>
          <a:xfrm>
            <a:off x="12751047" y="5416170"/>
            <a:ext cx="4680000" cy="46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D1F966-F7D3-A6BD-F132-E3D6893A132F}"/>
              </a:ext>
            </a:extLst>
          </p:cNvPr>
          <p:cNvSpPr txBox="1"/>
          <p:nvPr/>
        </p:nvSpPr>
        <p:spPr>
          <a:xfrm>
            <a:off x="12751049" y="5448262"/>
            <a:ext cx="4679998" cy="22062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Aptos" panose="02110004020202020204"/>
              </a:rPr>
              <a:t>Output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cy-GB" sz="2000" dirty="0">
                <a:latin typeface="Assistant" pitchFamily="2" charset="-79"/>
                <a:cs typeface="Assistant" pitchFamily="2" charset="-79"/>
              </a:rPr>
              <a:t>True demand estimate 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y-GB" sz="2000" dirty="0">
                <a:latin typeface="Assistant" pitchFamily="2" charset="-79"/>
                <a:cs typeface="Assistant" pitchFamily="2" charset="-79"/>
              </a:rPr>
              <a:t>(ŷₜ)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cy-GB" sz="2000" dirty="0">
                <a:latin typeface="Assistant" pitchFamily="2" charset="-79"/>
                <a:cs typeface="Assistant" pitchFamily="2" charset="-79"/>
              </a:rPr>
              <a:t>Prediction interval 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cy-GB" sz="2000" dirty="0">
                <a:latin typeface="Assistant" pitchFamily="2" charset="-79"/>
                <a:cs typeface="Assistant" pitchFamily="2" charset="-79"/>
              </a:rPr>
              <a:t>[max(0, ŷₜ - q_α), ŷₜ + q_α]</a:t>
            </a:r>
            <a:endParaRPr lang="en-GB" sz="2000" dirty="0"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5743D4-BA72-254C-C58B-201367D320F3}"/>
              </a:ext>
            </a:extLst>
          </p:cNvPr>
          <p:cNvSpPr/>
          <p:nvPr/>
        </p:nvSpPr>
        <p:spPr>
          <a:xfrm>
            <a:off x="12751047" y="254021"/>
            <a:ext cx="4680000" cy="46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FFA6FB-394B-E6B8-90EF-7D24FB1A6B33}"/>
              </a:ext>
            </a:extLst>
          </p:cNvPr>
          <p:cNvSpPr txBox="1"/>
          <p:nvPr/>
        </p:nvSpPr>
        <p:spPr>
          <a:xfrm>
            <a:off x="12751049" y="281024"/>
            <a:ext cx="4679998" cy="28828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Aptos" panose="02110004020202020204"/>
              </a:rPr>
              <a:t>State Prediction (Kalman Filter)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Predict next state: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X̂ₜ|ₜ₋₁ = F * X̂ₜ₋₁|ₜ₋₁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Pₜ|ₜ₋₁ = F * Pₜ₋₁|ₜ₋₁ * Fᵀ + Qₜ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F: Transition Matrix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If censored, increase Qₜ to reflect rising uncertainty.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058D67-E104-2BEB-6E29-06D6DE4821C6}"/>
              </a:ext>
            </a:extLst>
          </p:cNvPr>
          <p:cNvSpPr/>
          <p:nvPr/>
        </p:nvSpPr>
        <p:spPr>
          <a:xfrm>
            <a:off x="785332" y="254021"/>
            <a:ext cx="4680000" cy="46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5E294-E8E8-06AF-DB2A-51212F70CC02}"/>
              </a:ext>
            </a:extLst>
          </p:cNvPr>
          <p:cNvSpPr txBox="1"/>
          <p:nvPr/>
        </p:nvSpPr>
        <p:spPr>
          <a:xfrm>
            <a:off x="785334" y="281024"/>
            <a:ext cx="4679998" cy="43158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2000" b="1" dirty="0">
                <a:latin typeface="Assistant" pitchFamily="2" charset="-79"/>
                <a:cs typeface="Assistant" pitchFamily="2" charset="-79"/>
              </a:rPr>
              <a:t>Input Data &amp; Preprocessing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Collect observed demand (yₜ) and stock data (sₜ)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Label each data point: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Uncensored: Stock available and issued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Partially Censored: Demand exists, but limited by stock</a:t>
            </a:r>
          </a:p>
          <a:p>
            <a:pPr marL="22860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Fully Censored: No stock issued, even though demand may exist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Structure data into time series (per store-product)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894E0-6D14-6E6E-20DA-03E7360369FD}"/>
              </a:ext>
            </a:extLst>
          </p:cNvPr>
          <p:cNvSpPr/>
          <p:nvPr/>
        </p:nvSpPr>
        <p:spPr>
          <a:xfrm>
            <a:off x="6830728" y="254021"/>
            <a:ext cx="4680000" cy="4680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CE265A-DFB2-E693-0B91-D4F06B52615D}"/>
              </a:ext>
            </a:extLst>
          </p:cNvPr>
          <p:cNvSpPr txBox="1"/>
          <p:nvPr/>
        </p:nvSpPr>
        <p:spPr>
          <a:xfrm>
            <a:off x="6830730" y="281024"/>
            <a:ext cx="4679998" cy="44844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Aptos" panose="02110004020202020204"/>
              </a:rPr>
              <a:t>Initialize the State-Space Model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Define latent state: 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Xₜ = [level ℓₜ, trend </a:t>
            </a:r>
            <a:r>
              <a:rPr lang="el-GR" sz="2000" dirty="0">
                <a:latin typeface="Assistant" pitchFamily="2" charset="-79"/>
                <a:cs typeface="Assistant" pitchFamily="2" charset="-79"/>
              </a:rPr>
              <a:t>τ</a:t>
            </a:r>
            <a:r>
              <a:rPr lang="en-GB" sz="2000" dirty="0">
                <a:latin typeface="Assistant" pitchFamily="2" charset="-79"/>
                <a:cs typeface="Assistant" pitchFamily="2" charset="-79"/>
              </a:rPr>
              <a:t>ₜ, seasonality </a:t>
            </a:r>
            <a:r>
              <a:rPr lang="el-GR" sz="2000" dirty="0">
                <a:latin typeface="Assistant" pitchFamily="2" charset="-79"/>
                <a:cs typeface="Assistant" pitchFamily="2" charset="-79"/>
              </a:rPr>
              <a:t>γ</a:t>
            </a:r>
            <a:r>
              <a:rPr lang="en-GB" sz="2000" dirty="0">
                <a:latin typeface="Assistant" pitchFamily="2" charset="-79"/>
                <a:cs typeface="Assistant" pitchFamily="2" charset="-79"/>
              </a:rPr>
              <a:t>ₜ]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Initialize using STL decomposition: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ℓ₀: last trend value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Assistant" pitchFamily="2" charset="-79"/>
                <a:cs typeface="Assistant" pitchFamily="2" charset="-79"/>
              </a:rPr>
              <a:t>τ₀: </a:t>
            </a:r>
            <a:r>
              <a:rPr lang="en-GB" sz="2000" dirty="0">
                <a:latin typeface="Assistant" pitchFamily="2" charset="-79"/>
                <a:cs typeface="Assistant" pitchFamily="2" charset="-79"/>
              </a:rPr>
              <a:t>recent trend slope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l-GR" sz="2000" dirty="0">
                <a:latin typeface="Assistant" pitchFamily="2" charset="-79"/>
                <a:cs typeface="Assistant" pitchFamily="2" charset="-79"/>
              </a:rPr>
              <a:t>γ₀: </a:t>
            </a:r>
            <a:r>
              <a:rPr lang="en-GB" sz="2000" dirty="0">
                <a:latin typeface="Assistant" pitchFamily="2" charset="-79"/>
                <a:cs typeface="Assistant" pitchFamily="2" charset="-79"/>
              </a:rPr>
              <a:t>final or mean seasonal pattern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Set initial uncertainty: P₀ = diagonal of STL variances</a:t>
            </a:r>
          </a:p>
          <a:p>
            <a:pPr>
              <a:spcAft>
                <a:spcPts val="600"/>
              </a:spcAft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Set model parameters: Q₀, R, </a:t>
            </a:r>
            <a:r>
              <a:rPr lang="el-GR" sz="2000" dirty="0">
                <a:latin typeface="Assistant" pitchFamily="2" charset="-79"/>
                <a:cs typeface="Assistant" pitchFamily="2" charset="-79"/>
              </a:rPr>
              <a:t>φ, λ</a:t>
            </a:r>
            <a:r>
              <a:rPr lang="en-GB" sz="2000" dirty="0">
                <a:latin typeface="Assistant" pitchFamily="2" charset="-79"/>
                <a:cs typeface="Assistant" pitchFamily="2" charset="-79"/>
              </a:rPr>
              <a:t> (Use MLE to optimise parameters)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59D5DF-2EE4-7618-41C8-4C9B91CC81AD}"/>
              </a:ext>
            </a:extLst>
          </p:cNvPr>
          <p:cNvSpPr/>
          <p:nvPr/>
        </p:nvSpPr>
        <p:spPr>
          <a:xfrm>
            <a:off x="785332" y="5416170"/>
            <a:ext cx="4680000" cy="46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9A3EE6-8AFA-27F0-F5E7-90506708D546}"/>
              </a:ext>
            </a:extLst>
          </p:cNvPr>
          <p:cNvSpPr txBox="1"/>
          <p:nvPr/>
        </p:nvSpPr>
        <p:spPr>
          <a:xfrm>
            <a:off x="785334" y="5448262"/>
            <a:ext cx="4679996" cy="308177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Aptos" panose="02110004020202020204"/>
              </a:rPr>
              <a:t>Observation Update (If Uncensored)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Compute residual:  ỹₜ = yₜ - H * X̂ₜ|ₜ₋₁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Compute Kalman gain and update: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Kₜ = Pₜ|ₜ₋₁ * Hᵀ * (H * Pₜ|ₜ₋₁ * Hᵀ + R)⁻¹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X̂ₜ|ₜ = X̂ₜ|ₜ₋₁ + Kₜ * ỹₜ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Pₜ|ₜ = (I - Kₜ * H) * Pₜ|ₜ₋₁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If censored: skip update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FCBC37-2590-63B5-89E9-16965EC2CE0F}"/>
              </a:ext>
            </a:extLst>
          </p:cNvPr>
          <p:cNvSpPr/>
          <p:nvPr/>
        </p:nvSpPr>
        <p:spPr>
          <a:xfrm>
            <a:off x="6830728" y="5416170"/>
            <a:ext cx="4680000" cy="46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20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4F930D-851A-5872-C1CF-1FA1F78F563D}"/>
              </a:ext>
            </a:extLst>
          </p:cNvPr>
          <p:cNvSpPr txBox="1"/>
          <p:nvPr/>
        </p:nvSpPr>
        <p:spPr>
          <a:xfrm>
            <a:off x="6830730" y="5448262"/>
            <a:ext cx="4679998" cy="421992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prstClr val="black"/>
                </a:solidFill>
                <a:latin typeface="Aptos" panose="02110004020202020204"/>
              </a:rPr>
              <a:t>Quantify Uncertainty (Conformal Prediction)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Use only uncensored time points to compute residuals: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rₜ = |yₜ - ŷₜ|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Collect all residuals 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Calculate conformal quantile: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q_α = Quantile₁₋α(R)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Create prediction interval: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000" dirty="0">
                <a:latin typeface="Assistant" pitchFamily="2" charset="-79"/>
                <a:cs typeface="Assistant" pitchFamily="2" charset="-79"/>
              </a:rPr>
              <a:t>ŷₜ ± q_α, bounded below by 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D51E8A-8C22-A5E2-5885-7C3AD3AB40C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5465332" y="2594021"/>
            <a:ext cx="136539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58D8D5-7884-81A2-C492-1362CEBD4E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1510728" y="2594021"/>
            <a:ext cx="124031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0F26234-5C8A-E314-D1EE-95F596656C0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8851070" y="-791716"/>
            <a:ext cx="514241" cy="11965715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8E6071-8CAD-9E99-C070-1515850684D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5465332" y="7756170"/>
            <a:ext cx="136539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26B2BC-E9F2-6395-1220-39D80D7C7B3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11510728" y="7756170"/>
            <a:ext cx="124031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25ED2B-C6AF-64FA-CD7B-6FC61B0694DC}"/>
              </a:ext>
            </a:extLst>
          </p:cNvPr>
          <p:cNvGrpSpPr/>
          <p:nvPr/>
        </p:nvGrpSpPr>
        <p:grpSpPr>
          <a:xfrm>
            <a:off x="298960" y="1272671"/>
            <a:ext cx="11361174" cy="4312657"/>
            <a:chOff x="298960" y="1272671"/>
            <a:chExt cx="11361174" cy="4312657"/>
          </a:xfrm>
          <a:noFill/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46C74C-BDA6-01BC-2033-077B14093F1D}"/>
                </a:ext>
              </a:extLst>
            </p:cNvPr>
            <p:cNvSpPr/>
            <p:nvPr/>
          </p:nvSpPr>
          <p:spPr>
            <a:xfrm>
              <a:off x="298960" y="1272671"/>
              <a:ext cx="2604156" cy="29044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Synthetic data generation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3738D5-A1B6-1ADB-9849-5E1D88451DA6}"/>
                </a:ext>
              </a:extLst>
            </p:cNvPr>
            <p:cNvSpPr/>
            <p:nvPr/>
          </p:nvSpPr>
          <p:spPr>
            <a:xfrm>
              <a:off x="298960" y="1628011"/>
              <a:ext cx="2604156" cy="395731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Data Types: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Demand types: Smooth, Erratic, Lumpy</a:t>
              </a:r>
              <a:endPara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Latent true demand (with seasonal/trend components)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Monthly time granularity with 100 observations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1000 timeseries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Store-product metadata (10x100 combinations)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Censorship logic (stockouts and full interruptions)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Behavioral anomalies and bursts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0668D5-71E7-7ADC-E961-D8CAC98C9599}"/>
                </a:ext>
              </a:extLst>
            </p:cNvPr>
            <p:cNvSpPr/>
            <p:nvPr/>
          </p:nvSpPr>
          <p:spPr>
            <a:xfrm>
              <a:off x="3217255" y="1272671"/>
              <a:ext cx="2604159" cy="29044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Forecasting Setup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971712-194C-A0A5-1859-80B5D4FEC5AB}"/>
                </a:ext>
              </a:extLst>
            </p:cNvPr>
            <p:cNvSpPr/>
            <p:nvPr/>
          </p:nvSpPr>
          <p:spPr>
            <a:xfrm>
              <a:off x="3217255" y="1628011"/>
              <a:ext cx="2604159" cy="395731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Models Evaluated: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TKF + Conformal Prediction (proposed)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Naïve Forecast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3-Month Moving Average - Benchmark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Linear Regression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Demand Conditions: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Full range of demand types 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Varying censorship levels (20–40% timeline coverage)</a:t>
              </a:r>
            </a:p>
            <a:p>
              <a:pPr>
                <a:spcAft>
                  <a:spcPts val="600"/>
                </a:spcAft>
              </a:pPr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Data Splitting: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Train/Test split using time-series cross-validation with 30 origins.</a:t>
              </a: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Probabilistic Forecasting: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Prediction intervals.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AEDEC0-04D5-2B02-E396-91853185D791}"/>
                </a:ext>
              </a:extLst>
            </p:cNvPr>
            <p:cNvSpPr/>
            <p:nvPr/>
          </p:nvSpPr>
          <p:spPr>
            <a:xfrm>
              <a:off x="6135552" y="1272671"/>
              <a:ext cx="2604156" cy="290447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Inventory Simulation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3EB44E-8E83-C77A-74EA-3B036CAA3EC8}"/>
                </a:ext>
              </a:extLst>
            </p:cNvPr>
            <p:cNvSpPr/>
            <p:nvPr/>
          </p:nvSpPr>
          <p:spPr>
            <a:xfrm>
              <a:off x="6135552" y="1628011"/>
              <a:ext cx="2604156" cy="3957315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Simulation Logic: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Policy: Order-up-to (3 × predicted demand – end stock)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Lead time: Randomized (1–4 months)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Lost sales logic with delivery queue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Simulation applied per store-product-model group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5E968E-78C8-AD93-AA23-BFF77396704A}"/>
                </a:ext>
              </a:extLst>
            </p:cNvPr>
            <p:cNvSpPr/>
            <p:nvPr/>
          </p:nvSpPr>
          <p:spPr>
            <a:xfrm>
              <a:off x="9055975" y="1272671"/>
              <a:ext cx="2604159" cy="30313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Performance Metrics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9D2575-732C-7241-1CA9-A9A0D9258739}"/>
                </a:ext>
              </a:extLst>
            </p:cNvPr>
            <p:cNvSpPr/>
            <p:nvPr/>
          </p:nvSpPr>
          <p:spPr>
            <a:xfrm>
              <a:off x="9055975" y="1628010"/>
              <a:ext cx="2604159" cy="3957318"/>
            </a:xfrm>
            <a:prstGeom prst="rect">
              <a:avLst/>
            </a:prstGeom>
            <a:grp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Forecast Metrics: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Point Forecasts: Mean Absolute Scaled Error (MASE)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Pinball Loss (quantile loss)</a:t>
              </a: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Inventory Metrics: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CSL (Cycle Service Level)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Lost Sales Rate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Inventory Coverage</a:t>
              </a: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Validation: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Compare performance across models for all series in all origins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Evaluate robustness to censorship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314B51-F62C-5D32-9FE4-6700E133BC4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821414" y="1417895"/>
              <a:ext cx="314138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3433AD-C620-27B8-8A0F-3EAD081A25B6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8739708" y="1417895"/>
              <a:ext cx="316267" cy="6345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462B7F-1B96-9DC0-3E03-FB7448851D3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2903116" y="1417895"/>
              <a:ext cx="314138" cy="0"/>
            </a:xfrm>
            <a:prstGeom prst="straightConnector1">
              <a:avLst/>
            </a:prstGeom>
            <a:grp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0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562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Assistant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Halgamuwe Hewage</dc:creator>
  <cp:lastModifiedBy>Harsha Halgamuwe Hewage</cp:lastModifiedBy>
  <cp:revision>8</cp:revision>
  <dcterms:created xsi:type="dcterms:W3CDTF">2025-05-17T18:57:07Z</dcterms:created>
  <dcterms:modified xsi:type="dcterms:W3CDTF">2025-05-22T09:05:57Z</dcterms:modified>
</cp:coreProperties>
</file>