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32"/>
    <a:srgbClr val="212B49"/>
    <a:srgbClr val="2A6083"/>
    <a:srgbClr val="475C9F"/>
    <a:srgbClr val="2C3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8191-4657-ACD5-2BF5-93CB9061C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14EB1-5486-EC76-17A3-1DF71C91D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954DC-BD44-BA93-AB77-80B995BD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A498-9A6B-4547-9BC4-5FAFA4FE15D6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0B77-1EE2-779A-3173-F4DCE52F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25186-4A6A-0ABF-59A3-CB214E52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416-2BD1-4E57-B6CC-1922633FA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93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0A28-502F-F1F2-6261-9B5EA813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65149-5C54-0BA6-C74A-266CDFDF2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C6F78-3596-DBD4-6C9B-B009C233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A498-9A6B-4547-9BC4-5FAFA4FE15D6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CF61D-5419-6593-5571-8444BD37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41AB-F622-BEFA-DAF5-D54C9AEC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416-2BD1-4E57-B6CC-1922633FA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06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0D5A1-8017-AA4B-EA30-379D4EC97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2A572-5193-03B6-FBE8-CCB724A9C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0847-48C4-1740-A8CD-3E13E4B6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A498-9A6B-4547-9BC4-5FAFA4FE15D6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6A30-2564-4487-5B85-0FD3BF9F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AD898-696B-8AB7-27A6-C0C9B156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416-2BD1-4E57-B6CC-1922633FA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C2A8-7C6C-546E-D706-F0FF2E32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D9A4-03DA-AEA4-D469-2F30851D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80AD3-0377-D729-A68B-836C2A8A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A498-9A6B-4547-9BC4-5FAFA4FE15D6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A6AF4-F5E0-1999-87C6-689F299D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AD413-9BB3-9EEC-AF2A-BF9C3D98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416-2BD1-4E57-B6CC-1922633FA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454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7C96-2F49-4666-C284-78BD5320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40EFB-FD6E-5312-75F0-CB65BD0FF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C493F-DBAE-A1E5-D1BB-316CDA56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A498-9A6B-4547-9BC4-5FAFA4FE15D6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80F8A-6F69-10A6-7841-E7C44B04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8CCB-AF17-2414-EFFF-7AEF4AE1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416-2BD1-4E57-B6CC-1922633FA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5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41E3-F9A5-461B-71A2-162C5D32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F4CA-7385-6D4E-BFBE-93CA24018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12E8D-7715-657D-B582-CB19E429B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ACD29-5FDB-D723-F713-D21BD203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A498-9A6B-4547-9BC4-5FAFA4FE15D6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F00FF-55A2-D11A-BB48-066062C9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524F6-EAD5-07D8-0E2F-92485392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416-2BD1-4E57-B6CC-1922633FA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90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1EF1-0C00-B327-13B7-16023498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B9D92-E61E-F37D-83A9-F69E33B73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FC8E1-BB3B-0A2C-A7DB-CE968EB39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CE159-828F-EBCB-43AF-813A3F534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32260-EAE4-6FAF-00B9-4A1C0BE7A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272CB-D784-4BA1-19A2-8B090649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A498-9A6B-4547-9BC4-5FAFA4FE15D6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755B2-8808-12C9-515E-ABE295E0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E9499-0966-3D39-DC89-C5385636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416-2BD1-4E57-B6CC-1922633FA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3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F72E-4D96-D7BE-94A8-3F91DD01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C739D-3086-A0B1-5D24-C9F76527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A498-9A6B-4547-9BC4-5FAFA4FE15D6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CC881-76BC-E5BB-5263-8341DFDD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05F85-9BAA-15EC-4D7F-6AD597B1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416-2BD1-4E57-B6CC-1922633FA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7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63A03-F27B-59BF-2A51-6690EBFE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A498-9A6B-4547-9BC4-5FAFA4FE15D6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D8F71-33EF-0BF5-07F9-D98CBC78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D0735-A97D-F8FE-A748-FCFC07F0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416-2BD1-4E57-B6CC-1922633FA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89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1049-69F9-A30F-295C-2C139CF1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6C68-4E78-65E9-9794-C40D95F3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668CB-0507-A3A1-A7BF-64106580A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71CD5-1C24-5FEE-1185-2B24701C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A498-9A6B-4547-9BC4-5FAFA4FE15D6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90BE8-D858-25B6-34C0-BC070E0D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0F084-E4A7-5C53-C425-D92BDA65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416-2BD1-4E57-B6CC-1922633FA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479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077C-6BEF-ADD1-531B-948BEF96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4DF8A-427E-5606-8678-652F089BA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712E0-8A35-19CB-5FE3-B78A1E130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1D3D6-3EFF-9BCA-AE15-1E02676C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A498-9A6B-4547-9BC4-5FAFA4FE15D6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F4D33-5768-0C34-CE9F-3CE28089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4D230-3883-524F-0288-A91CAE2B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30416-2BD1-4E57-B6CC-1922633FA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15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D1F7D-318A-338A-89CD-5B5E2915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8BF72-C2D1-0EDD-E7A2-E2420505F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5528D-29B6-0E90-7E5D-9511EC8C6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29A498-9A6B-4547-9BC4-5FAFA4FE15D6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F868E-C810-392B-D940-8C74BA523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AAE99-98B5-376C-0C47-41D7B5F14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730416-2BD1-4E57-B6CC-1922633FAF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0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D3C396C-62CD-B1C4-1CA0-FD8A5BA48B85}"/>
              </a:ext>
            </a:extLst>
          </p:cNvPr>
          <p:cNvGrpSpPr/>
          <p:nvPr/>
        </p:nvGrpSpPr>
        <p:grpSpPr>
          <a:xfrm>
            <a:off x="-161889" y="0"/>
            <a:ext cx="12512842" cy="6045546"/>
            <a:chOff x="-161889" y="0"/>
            <a:chExt cx="12512842" cy="6045546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089D4B9-FCDA-16F5-56E9-A73FA0CF92A5}"/>
                </a:ext>
              </a:extLst>
            </p:cNvPr>
            <p:cNvGrpSpPr/>
            <p:nvPr/>
          </p:nvGrpSpPr>
          <p:grpSpPr>
            <a:xfrm>
              <a:off x="-161889" y="0"/>
              <a:ext cx="12512842" cy="6045546"/>
              <a:chOff x="-161889" y="0"/>
              <a:chExt cx="12512842" cy="6045546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72B9F9CC-334D-A3BB-56B4-8527E92DAED7}"/>
                  </a:ext>
                </a:extLst>
              </p:cNvPr>
              <p:cNvSpPr/>
              <p:nvPr/>
            </p:nvSpPr>
            <p:spPr>
              <a:xfrm>
                <a:off x="-161889" y="0"/>
                <a:ext cx="12512842" cy="4417996"/>
              </a:xfrm>
              <a:prstGeom prst="roundRect">
                <a:avLst>
                  <a:gd name="adj" fmla="val 359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8A24A99-0C35-1A9B-682C-70B2EAB9B48C}"/>
                  </a:ext>
                </a:extLst>
              </p:cNvPr>
              <p:cNvGrpSpPr/>
              <p:nvPr/>
            </p:nvGrpSpPr>
            <p:grpSpPr>
              <a:xfrm>
                <a:off x="2930" y="744905"/>
                <a:ext cx="12212696" cy="5300641"/>
                <a:chOff x="2930" y="744905"/>
                <a:chExt cx="12212696" cy="5300641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1BC50E1-16BA-5AEB-5799-7AC4D224E582}"/>
                    </a:ext>
                  </a:extLst>
                </p:cNvPr>
                <p:cNvSpPr/>
                <p:nvPr/>
              </p:nvSpPr>
              <p:spPr>
                <a:xfrm>
                  <a:off x="2930" y="750920"/>
                  <a:ext cx="3521937" cy="843858"/>
                </a:xfrm>
                <a:custGeom>
                  <a:avLst/>
                  <a:gdLst>
                    <a:gd name="connsiteX0" fmla="*/ -118 w 3521937"/>
                    <a:gd name="connsiteY0" fmla="*/ 165407 h 843858"/>
                    <a:gd name="connsiteX1" fmla="*/ 165592 w 3521937"/>
                    <a:gd name="connsiteY1" fmla="*/ -303 h 843858"/>
                    <a:gd name="connsiteX2" fmla="*/ 3356125 w 3521937"/>
                    <a:gd name="connsiteY2" fmla="*/ -303 h 843858"/>
                    <a:gd name="connsiteX3" fmla="*/ 3521820 w 3521937"/>
                    <a:gd name="connsiteY3" fmla="*/ 165407 h 843858"/>
                    <a:gd name="connsiteX4" fmla="*/ 3521820 w 3521937"/>
                    <a:gd name="connsiteY4" fmla="*/ 677846 h 843858"/>
                    <a:gd name="connsiteX5" fmla="*/ 3356125 w 3521937"/>
                    <a:gd name="connsiteY5" fmla="*/ 843556 h 843858"/>
                    <a:gd name="connsiteX6" fmla="*/ 165592 w 3521937"/>
                    <a:gd name="connsiteY6" fmla="*/ 843556 h 843858"/>
                    <a:gd name="connsiteX7" fmla="*/ -118 w 3521937"/>
                    <a:gd name="connsiteY7" fmla="*/ 677846 h 843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21937" h="843858">
                      <a:moveTo>
                        <a:pt x="-118" y="165407"/>
                      </a:moveTo>
                      <a:cubicBezTo>
                        <a:pt x="-118" y="73886"/>
                        <a:pt x="74071" y="-303"/>
                        <a:pt x="165592" y="-303"/>
                      </a:cubicBezTo>
                      <a:lnTo>
                        <a:pt x="3356125" y="-303"/>
                      </a:lnTo>
                      <a:cubicBezTo>
                        <a:pt x="3447631" y="-303"/>
                        <a:pt x="3521820" y="73886"/>
                        <a:pt x="3521820" y="165407"/>
                      </a:cubicBezTo>
                      <a:lnTo>
                        <a:pt x="3521820" y="677846"/>
                      </a:lnTo>
                      <a:cubicBezTo>
                        <a:pt x="3521820" y="769364"/>
                        <a:pt x="3447631" y="843556"/>
                        <a:pt x="3356125" y="843556"/>
                      </a:cubicBezTo>
                      <a:lnTo>
                        <a:pt x="165592" y="843556"/>
                      </a:lnTo>
                      <a:cubicBezTo>
                        <a:pt x="74071" y="843556"/>
                        <a:pt x="-118" y="769364"/>
                        <a:pt x="-118" y="677846"/>
                      </a:cubicBezTo>
                      <a:close/>
                    </a:path>
                  </a:pathLst>
                </a:custGeom>
                <a:solidFill>
                  <a:srgbClr val="D9F2D0"/>
                </a:solidFill>
                <a:ln w="6715" cap="flat">
                  <a:solidFill>
                    <a:srgbClr val="B4E5A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6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14B4E76-FCF9-BC17-601F-9B394CC53685}"/>
                    </a:ext>
                  </a:extLst>
                </p:cNvPr>
                <p:cNvSpPr txBox="1"/>
                <p:nvPr/>
              </p:nvSpPr>
              <p:spPr>
                <a:xfrm>
                  <a:off x="57041" y="744905"/>
                  <a:ext cx="230383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CHAP Models (Baseline)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CD41CAB-8298-2817-CF96-6A712507482C}"/>
                    </a:ext>
                  </a:extLst>
                </p:cNvPr>
                <p:cNvSpPr txBox="1"/>
                <p:nvPr/>
              </p:nvSpPr>
              <p:spPr>
                <a:xfrm>
                  <a:off x="2138608" y="744905"/>
                  <a:ext cx="2263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 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B1AB102-8FDF-8C73-889F-21FB40089057}"/>
                    </a:ext>
                  </a:extLst>
                </p:cNvPr>
                <p:cNvSpPr txBox="1"/>
                <p:nvPr/>
              </p:nvSpPr>
              <p:spPr>
                <a:xfrm>
                  <a:off x="57041" y="988100"/>
                  <a:ext cx="31790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Evaluate existing DHIS2 models for 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57F023D-8D33-147C-5C9C-5B144915E1E7}"/>
                    </a:ext>
                  </a:extLst>
                </p:cNvPr>
                <p:cNvSpPr txBox="1"/>
                <p:nvPr/>
              </p:nvSpPr>
              <p:spPr>
                <a:xfrm>
                  <a:off x="57041" y="1228366"/>
                  <a:ext cx="17940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consumption data.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B703C1-6B6D-BD7F-6513-AB977D238962}"/>
                    </a:ext>
                  </a:extLst>
                </p:cNvPr>
                <p:cNvSpPr txBox="1"/>
                <p:nvPr/>
              </p:nvSpPr>
              <p:spPr>
                <a:xfrm>
                  <a:off x="1638358" y="1228366"/>
                  <a:ext cx="2263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 </a:t>
                  </a: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9C5AE9CE-7DF5-2946-A213-EEEFB511874C}"/>
                    </a:ext>
                  </a:extLst>
                </p:cNvPr>
                <p:cNvSpPr/>
                <p:nvPr/>
              </p:nvSpPr>
              <p:spPr>
                <a:xfrm>
                  <a:off x="2930" y="2122190"/>
                  <a:ext cx="3521937" cy="2130157"/>
                </a:xfrm>
                <a:custGeom>
                  <a:avLst/>
                  <a:gdLst>
                    <a:gd name="connsiteX0" fmla="*/ -118 w 3521937"/>
                    <a:gd name="connsiteY0" fmla="*/ 115921 h 2130157"/>
                    <a:gd name="connsiteX1" fmla="*/ 116106 w 3521937"/>
                    <a:gd name="connsiteY1" fmla="*/ -303 h 2130157"/>
                    <a:gd name="connsiteX2" fmla="*/ 3405584 w 3521937"/>
                    <a:gd name="connsiteY2" fmla="*/ -303 h 2130157"/>
                    <a:gd name="connsiteX3" fmla="*/ 3521820 w 3521937"/>
                    <a:gd name="connsiteY3" fmla="*/ 115921 h 2130157"/>
                    <a:gd name="connsiteX4" fmla="*/ 3521820 w 3521937"/>
                    <a:gd name="connsiteY4" fmla="*/ 2013619 h 2130157"/>
                    <a:gd name="connsiteX5" fmla="*/ 3405584 w 3521937"/>
                    <a:gd name="connsiteY5" fmla="*/ 2129854 h 2130157"/>
                    <a:gd name="connsiteX6" fmla="*/ 116106 w 3521937"/>
                    <a:gd name="connsiteY6" fmla="*/ 2129854 h 2130157"/>
                    <a:gd name="connsiteX7" fmla="*/ -118 w 3521937"/>
                    <a:gd name="connsiteY7" fmla="*/ 2013619 h 2130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21937" h="2130157">
                      <a:moveTo>
                        <a:pt x="-118" y="115921"/>
                      </a:moveTo>
                      <a:cubicBezTo>
                        <a:pt x="-118" y="51732"/>
                        <a:pt x="51917" y="-303"/>
                        <a:pt x="116106" y="-303"/>
                      </a:cubicBezTo>
                      <a:lnTo>
                        <a:pt x="3405584" y="-303"/>
                      </a:lnTo>
                      <a:cubicBezTo>
                        <a:pt x="3469782" y="-303"/>
                        <a:pt x="3521820" y="51732"/>
                        <a:pt x="3521820" y="115921"/>
                      </a:cubicBezTo>
                      <a:lnTo>
                        <a:pt x="3521820" y="2013619"/>
                      </a:lnTo>
                      <a:cubicBezTo>
                        <a:pt x="3521820" y="2077816"/>
                        <a:pt x="3469782" y="2129854"/>
                        <a:pt x="3405584" y="2129854"/>
                      </a:cubicBezTo>
                      <a:lnTo>
                        <a:pt x="116106" y="2129854"/>
                      </a:lnTo>
                      <a:cubicBezTo>
                        <a:pt x="51917" y="2129854"/>
                        <a:pt x="-118" y="2077816"/>
                        <a:pt x="-118" y="201361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715" cap="flat">
                  <a:solidFill>
                    <a:srgbClr val="D9D9D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60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F171085-24B4-6CED-BCD4-EAA87FDEB727}"/>
                    </a:ext>
                  </a:extLst>
                </p:cNvPr>
                <p:cNvSpPr txBox="1"/>
                <p:nvPr/>
              </p:nvSpPr>
              <p:spPr>
                <a:xfrm>
                  <a:off x="42504" y="2157196"/>
                  <a:ext cx="16257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External Models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DFF48FA-5FCC-D554-D2CA-42614C7ADECE}"/>
                    </a:ext>
                  </a:extLst>
                </p:cNvPr>
                <p:cNvSpPr txBox="1"/>
                <p:nvPr/>
              </p:nvSpPr>
              <p:spPr>
                <a:xfrm>
                  <a:off x="1455956" y="2157196"/>
                  <a:ext cx="2263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 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A7FA584-3E29-FAC1-17F0-BB0D1FA6AB8D}"/>
                    </a:ext>
                  </a:extLst>
                </p:cNvPr>
                <p:cNvSpPr txBox="1"/>
                <p:nvPr/>
              </p:nvSpPr>
              <p:spPr>
                <a:xfrm>
                  <a:off x="42504" y="2400392"/>
                  <a:ext cx="2263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 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2EBB6E8-720F-1B1B-F86C-72B3BD770897}"/>
                    </a:ext>
                  </a:extLst>
                </p:cNvPr>
                <p:cNvSpPr txBox="1"/>
                <p:nvPr/>
              </p:nvSpPr>
              <p:spPr>
                <a:xfrm>
                  <a:off x="42504" y="2640657"/>
                  <a:ext cx="17812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Statistical Models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7ED4827-0DCD-C846-20A4-32AB05E61B2A}"/>
                    </a:ext>
                  </a:extLst>
                </p:cNvPr>
                <p:cNvSpPr txBox="1"/>
                <p:nvPr/>
              </p:nvSpPr>
              <p:spPr>
                <a:xfrm>
                  <a:off x="1610394" y="2640657"/>
                  <a:ext cx="2263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 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054CBBA-54E7-5E3F-672A-776A61F06D11}"/>
                    </a:ext>
                  </a:extLst>
                </p:cNvPr>
                <p:cNvSpPr txBox="1"/>
                <p:nvPr/>
              </p:nvSpPr>
              <p:spPr>
                <a:xfrm>
                  <a:off x="42504" y="2883852"/>
                  <a:ext cx="299152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NAIVE, MEAN, ARIMA, ETS, Linear 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2E1ECC3-326F-3DE9-A0A4-74566FE5E31D}"/>
                    </a:ext>
                  </a:extLst>
                </p:cNvPr>
                <p:cNvSpPr txBox="1"/>
                <p:nvPr/>
              </p:nvSpPr>
              <p:spPr>
                <a:xfrm>
                  <a:off x="42504" y="3124118"/>
                  <a:ext cx="111761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Regression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445C37D-2131-5BB4-30F1-F77A0A1B4BB4}"/>
                    </a:ext>
                  </a:extLst>
                </p:cNvPr>
                <p:cNvSpPr txBox="1"/>
                <p:nvPr/>
              </p:nvSpPr>
              <p:spPr>
                <a:xfrm>
                  <a:off x="959067" y="3124118"/>
                  <a:ext cx="2263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 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0CBE99D-EB81-805D-6247-F32CE3C17ABC}"/>
                    </a:ext>
                  </a:extLst>
                </p:cNvPr>
                <p:cNvSpPr txBox="1"/>
                <p:nvPr/>
              </p:nvSpPr>
              <p:spPr>
                <a:xfrm>
                  <a:off x="42504" y="3367313"/>
                  <a:ext cx="2263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 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D9BD8D2-C767-B717-28BF-9FC6128DBE41}"/>
                    </a:ext>
                  </a:extLst>
                </p:cNvPr>
                <p:cNvSpPr txBox="1"/>
                <p:nvPr/>
              </p:nvSpPr>
              <p:spPr>
                <a:xfrm>
                  <a:off x="42504" y="3607578"/>
                  <a:ext cx="177965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Machine Learning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BEECC67-387B-C203-34FB-3AF948B58B6F}"/>
                    </a:ext>
                  </a:extLst>
                </p:cNvPr>
                <p:cNvSpPr txBox="1"/>
                <p:nvPr/>
              </p:nvSpPr>
              <p:spPr>
                <a:xfrm>
                  <a:off x="1607036" y="3607578"/>
                  <a:ext cx="2263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 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3BEFAD8-70DA-2FCC-1100-915CD26CE906}"/>
                    </a:ext>
                  </a:extLst>
                </p:cNvPr>
                <p:cNvSpPr txBox="1"/>
                <p:nvPr/>
              </p:nvSpPr>
              <p:spPr>
                <a:xfrm>
                  <a:off x="42504" y="3850774"/>
                  <a:ext cx="90922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XGBoost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C71D81-CC20-3A12-33E4-EDC63A73F599}"/>
                    </a:ext>
                  </a:extLst>
                </p:cNvPr>
                <p:cNvSpPr txBox="1"/>
                <p:nvPr/>
              </p:nvSpPr>
              <p:spPr>
                <a:xfrm>
                  <a:off x="755946" y="3850774"/>
                  <a:ext cx="27603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, 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9EA0838-6B03-E605-6061-5A2D8A07ED4F}"/>
                    </a:ext>
                  </a:extLst>
                </p:cNvPr>
                <p:cNvSpPr txBox="1"/>
                <p:nvPr/>
              </p:nvSpPr>
              <p:spPr>
                <a:xfrm>
                  <a:off x="844914" y="3850774"/>
                  <a:ext cx="10086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LightGBM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861A5DD-2FA3-3A03-5E82-9729CD7F9671}"/>
                    </a:ext>
                  </a:extLst>
                </p:cNvPr>
                <p:cNvSpPr txBox="1"/>
                <p:nvPr/>
              </p:nvSpPr>
              <p:spPr>
                <a:xfrm>
                  <a:off x="1655719" y="3850774"/>
                  <a:ext cx="15776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, Random Forest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126EB3E-3892-F1B3-5C19-FDA4EC60C4C1}"/>
                    </a:ext>
                  </a:extLst>
                </p:cNvPr>
                <p:cNvSpPr txBox="1"/>
                <p:nvPr/>
              </p:nvSpPr>
              <p:spPr>
                <a:xfrm>
                  <a:off x="3022164" y="3850774"/>
                  <a:ext cx="2263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 </a:t>
                  </a: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4230DD94-AB96-928C-4077-0F91BAF97D6C}"/>
                    </a:ext>
                  </a:extLst>
                </p:cNvPr>
                <p:cNvSpPr/>
                <p:nvPr/>
              </p:nvSpPr>
              <p:spPr>
                <a:xfrm>
                  <a:off x="8667131" y="750920"/>
                  <a:ext cx="3521937" cy="843858"/>
                </a:xfrm>
                <a:custGeom>
                  <a:avLst/>
                  <a:gdLst>
                    <a:gd name="connsiteX0" fmla="*/ -118 w 3521937"/>
                    <a:gd name="connsiteY0" fmla="*/ 165407 h 843858"/>
                    <a:gd name="connsiteX1" fmla="*/ 165577 w 3521937"/>
                    <a:gd name="connsiteY1" fmla="*/ -303 h 843858"/>
                    <a:gd name="connsiteX2" fmla="*/ 3356126 w 3521937"/>
                    <a:gd name="connsiteY2" fmla="*/ -303 h 843858"/>
                    <a:gd name="connsiteX3" fmla="*/ 3521820 w 3521937"/>
                    <a:gd name="connsiteY3" fmla="*/ 165407 h 843858"/>
                    <a:gd name="connsiteX4" fmla="*/ 3521820 w 3521937"/>
                    <a:gd name="connsiteY4" fmla="*/ 677846 h 843858"/>
                    <a:gd name="connsiteX5" fmla="*/ 3356126 w 3521937"/>
                    <a:gd name="connsiteY5" fmla="*/ 843556 h 843858"/>
                    <a:gd name="connsiteX6" fmla="*/ 165577 w 3521937"/>
                    <a:gd name="connsiteY6" fmla="*/ 843556 h 843858"/>
                    <a:gd name="connsiteX7" fmla="*/ -118 w 3521937"/>
                    <a:gd name="connsiteY7" fmla="*/ 677846 h 843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21937" h="843858">
                      <a:moveTo>
                        <a:pt x="-118" y="165407"/>
                      </a:moveTo>
                      <a:cubicBezTo>
                        <a:pt x="-118" y="73886"/>
                        <a:pt x="74071" y="-303"/>
                        <a:pt x="165577" y="-303"/>
                      </a:cubicBezTo>
                      <a:lnTo>
                        <a:pt x="3356126" y="-303"/>
                      </a:lnTo>
                      <a:cubicBezTo>
                        <a:pt x="3447631" y="-303"/>
                        <a:pt x="3521820" y="73886"/>
                        <a:pt x="3521820" y="165407"/>
                      </a:cubicBezTo>
                      <a:lnTo>
                        <a:pt x="3521820" y="677846"/>
                      </a:lnTo>
                      <a:cubicBezTo>
                        <a:pt x="3521820" y="769364"/>
                        <a:pt x="3447631" y="843556"/>
                        <a:pt x="3356126" y="843556"/>
                      </a:cubicBezTo>
                      <a:lnTo>
                        <a:pt x="165577" y="843556"/>
                      </a:lnTo>
                      <a:cubicBezTo>
                        <a:pt x="74071" y="843556"/>
                        <a:pt x="-118" y="769364"/>
                        <a:pt x="-118" y="677846"/>
                      </a:cubicBezTo>
                      <a:close/>
                    </a:path>
                  </a:pathLst>
                </a:custGeom>
                <a:solidFill>
                  <a:srgbClr val="DCEAF7"/>
                </a:solidFill>
                <a:ln w="6715" cap="flat">
                  <a:solidFill>
                    <a:srgbClr val="4E95D9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sz="60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8FC422E-F216-2ED8-AF63-F4E619373AEA}"/>
                    </a:ext>
                  </a:extLst>
                </p:cNvPr>
                <p:cNvSpPr txBox="1"/>
                <p:nvPr/>
              </p:nvSpPr>
              <p:spPr>
                <a:xfrm>
                  <a:off x="8720759" y="867968"/>
                  <a:ext cx="209223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 dirty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Variant 1: Core Model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FBE9928-CC68-9458-521F-36ADCF152450}"/>
                    </a:ext>
                  </a:extLst>
                </p:cNvPr>
                <p:cNvSpPr txBox="1"/>
                <p:nvPr/>
              </p:nvSpPr>
              <p:spPr>
                <a:xfrm>
                  <a:off x="10592484" y="867968"/>
                  <a:ext cx="2263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 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D621377-76A9-86DA-6E79-582E68CE84F6}"/>
                    </a:ext>
                  </a:extLst>
                </p:cNvPr>
                <p:cNvSpPr txBox="1"/>
                <p:nvPr/>
              </p:nvSpPr>
              <p:spPr>
                <a:xfrm>
                  <a:off x="8720759" y="1111163"/>
                  <a:ext cx="11160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 dirty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e.g., ARIMA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E7125B3-ACD2-368C-BDCD-5FAD62FA177C}"/>
                    </a:ext>
                  </a:extLst>
                </p:cNvPr>
                <p:cNvSpPr txBox="1"/>
                <p:nvPr/>
              </p:nvSpPr>
              <p:spPr>
                <a:xfrm>
                  <a:off x="9637313" y="1111163"/>
                  <a:ext cx="2263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 </a:t>
                  </a: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FCE80ED-7078-FB09-0141-8C30100727C6}"/>
                    </a:ext>
                  </a:extLst>
                </p:cNvPr>
                <p:cNvSpPr/>
                <p:nvPr/>
              </p:nvSpPr>
              <p:spPr>
                <a:xfrm>
                  <a:off x="8667131" y="2037218"/>
                  <a:ext cx="3521937" cy="843858"/>
                </a:xfrm>
                <a:custGeom>
                  <a:avLst/>
                  <a:gdLst>
                    <a:gd name="connsiteX0" fmla="*/ -118 w 3521937"/>
                    <a:gd name="connsiteY0" fmla="*/ 165407 h 843858"/>
                    <a:gd name="connsiteX1" fmla="*/ 165577 w 3521937"/>
                    <a:gd name="connsiteY1" fmla="*/ -303 h 843858"/>
                    <a:gd name="connsiteX2" fmla="*/ 3356126 w 3521937"/>
                    <a:gd name="connsiteY2" fmla="*/ -303 h 843858"/>
                    <a:gd name="connsiteX3" fmla="*/ 3521820 w 3521937"/>
                    <a:gd name="connsiteY3" fmla="*/ 165407 h 843858"/>
                    <a:gd name="connsiteX4" fmla="*/ 3521820 w 3521937"/>
                    <a:gd name="connsiteY4" fmla="*/ 677846 h 843858"/>
                    <a:gd name="connsiteX5" fmla="*/ 3356126 w 3521937"/>
                    <a:gd name="connsiteY5" fmla="*/ 843556 h 843858"/>
                    <a:gd name="connsiteX6" fmla="*/ 165577 w 3521937"/>
                    <a:gd name="connsiteY6" fmla="*/ 843556 h 843858"/>
                    <a:gd name="connsiteX7" fmla="*/ -118 w 3521937"/>
                    <a:gd name="connsiteY7" fmla="*/ 677846 h 843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21937" h="843858">
                      <a:moveTo>
                        <a:pt x="-118" y="165407"/>
                      </a:moveTo>
                      <a:cubicBezTo>
                        <a:pt x="-118" y="73886"/>
                        <a:pt x="74071" y="-303"/>
                        <a:pt x="165577" y="-303"/>
                      </a:cubicBezTo>
                      <a:lnTo>
                        <a:pt x="3356126" y="-303"/>
                      </a:lnTo>
                      <a:cubicBezTo>
                        <a:pt x="3447631" y="-303"/>
                        <a:pt x="3521820" y="73886"/>
                        <a:pt x="3521820" y="165407"/>
                      </a:cubicBezTo>
                      <a:lnTo>
                        <a:pt x="3521820" y="677846"/>
                      </a:lnTo>
                      <a:cubicBezTo>
                        <a:pt x="3521820" y="769366"/>
                        <a:pt x="3447631" y="843556"/>
                        <a:pt x="3356126" y="843556"/>
                      </a:cubicBezTo>
                      <a:lnTo>
                        <a:pt x="165577" y="843556"/>
                      </a:lnTo>
                      <a:cubicBezTo>
                        <a:pt x="74071" y="843556"/>
                        <a:pt x="-118" y="769366"/>
                        <a:pt x="-118" y="677846"/>
                      </a:cubicBezTo>
                      <a:close/>
                    </a:path>
                  </a:pathLst>
                </a:custGeom>
                <a:solidFill>
                  <a:srgbClr val="DCEAF7"/>
                </a:solidFill>
                <a:ln w="6715" cap="flat">
                  <a:solidFill>
                    <a:srgbClr val="4E95D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60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D2870E9-4422-4CE6-0EF9-0E7B5F46ECB6}"/>
                    </a:ext>
                  </a:extLst>
                </p:cNvPr>
                <p:cNvSpPr txBox="1"/>
                <p:nvPr/>
              </p:nvSpPr>
              <p:spPr>
                <a:xfrm>
                  <a:off x="8720759" y="2031203"/>
                  <a:ext cx="26901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Variant 2: Core + Regressors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E1827D4-6B4D-EE0D-E5BC-34912F6AF8A6}"/>
                    </a:ext>
                  </a:extLst>
                </p:cNvPr>
                <p:cNvSpPr txBox="1"/>
                <p:nvPr/>
              </p:nvSpPr>
              <p:spPr>
                <a:xfrm>
                  <a:off x="11183391" y="2031203"/>
                  <a:ext cx="2263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 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77F4AB8-55F8-A10C-2F35-94522F7B1940}"/>
                    </a:ext>
                  </a:extLst>
                </p:cNvPr>
                <p:cNvSpPr txBox="1"/>
                <p:nvPr/>
              </p:nvSpPr>
              <p:spPr>
                <a:xfrm>
                  <a:off x="8720759" y="2274399"/>
                  <a:ext cx="349486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e.g., ARIMA + Climate Data + Campaign 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EA5C3C-AC5A-CEFC-5617-E09471AB80F2}"/>
                    </a:ext>
                  </a:extLst>
                </p:cNvPr>
                <p:cNvSpPr txBox="1"/>
                <p:nvPr/>
              </p:nvSpPr>
              <p:spPr>
                <a:xfrm>
                  <a:off x="8720759" y="2514664"/>
                  <a:ext cx="5180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Info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C969F80-C605-284E-40B7-5A2508D6A9A4}"/>
                    </a:ext>
                  </a:extLst>
                </p:cNvPr>
                <p:cNvSpPr txBox="1"/>
                <p:nvPr/>
              </p:nvSpPr>
              <p:spPr>
                <a:xfrm>
                  <a:off x="9048106" y="2514664"/>
                  <a:ext cx="2263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 </a:t>
                  </a:r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E6E9017A-55DA-9C9F-61BA-F1D62079296F}"/>
                    </a:ext>
                  </a:extLst>
                </p:cNvPr>
                <p:cNvSpPr/>
                <p:nvPr/>
              </p:nvSpPr>
              <p:spPr>
                <a:xfrm>
                  <a:off x="4336496" y="2122190"/>
                  <a:ext cx="3519007" cy="2130157"/>
                </a:xfrm>
                <a:custGeom>
                  <a:avLst/>
                  <a:gdLst>
                    <a:gd name="connsiteX0" fmla="*/ -118 w 3519007"/>
                    <a:gd name="connsiteY0" fmla="*/ 291101 h 2130157"/>
                    <a:gd name="connsiteX1" fmla="*/ 291277 w 3519007"/>
                    <a:gd name="connsiteY1" fmla="*/ -303 h 2130157"/>
                    <a:gd name="connsiteX2" fmla="*/ 3227495 w 3519007"/>
                    <a:gd name="connsiteY2" fmla="*/ -303 h 2130157"/>
                    <a:gd name="connsiteX3" fmla="*/ 3518890 w 3519007"/>
                    <a:gd name="connsiteY3" fmla="*/ 291101 h 2130157"/>
                    <a:gd name="connsiteX4" fmla="*/ 3518890 w 3519007"/>
                    <a:gd name="connsiteY4" fmla="*/ 1838460 h 2130157"/>
                    <a:gd name="connsiteX5" fmla="*/ 3227495 w 3519007"/>
                    <a:gd name="connsiteY5" fmla="*/ 2129854 h 2130157"/>
                    <a:gd name="connsiteX6" fmla="*/ 291277 w 3519007"/>
                    <a:gd name="connsiteY6" fmla="*/ 2129854 h 2130157"/>
                    <a:gd name="connsiteX7" fmla="*/ -118 w 3519007"/>
                    <a:gd name="connsiteY7" fmla="*/ 1838460 h 2130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19007" h="2130157">
                      <a:moveTo>
                        <a:pt x="-118" y="291101"/>
                      </a:moveTo>
                      <a:cubicBezTo>
                        <a:pt x="-118" y="130164"/>
                        <a:pt x="130358" y="-303"/>
                        <a:pt x="291277" y="-303"/>
                      </a:cubicBezTo>
                      <a:lnTo>
                        <a:pt x="3227495" y="-303"/>
                      </a:lnTo>
                      <a:cubicBezTo>
                        <a:pt x="3388414" y="-303"/>
                        <a:pt x="3518890" y="130164"/>
                        <a:pt x="3518890" y="291101"/>
                      </a:cubicBezTo>
                      <a:lnTo>
                        <a:pt x="3518890" y="1838460"/>
                      </a:lnTo>
                      <a:cubicBezTo>
                        <a:pt x="3518890" y="1999378"/>
                        <a:pt x="3388414" y="2129854"/>
                        <a:pt x="3227495" y="2129854"/>
                      </a:cubicBezTo>
                      <a:lnTo>
                        <a:pt x="291277" y="2129854"/>
                      </a:lnTo>
                      <a:cubicBezTo>
                        <a:pt x="130358" y="2129854"/>
                        <a:pt x="-118" y="1999378"/>
                        <a:pt x="-118" y="1838460"/>
                      </a:cubicBezTo>
                      <a:close/>
                    </a:path>
                  </a:pathLst>
                </a:custGeom>
                <a:solidFill>
                  <a:srgbClr val="FBD8BC"/>
                </a:solidFill>
                <a:ln w="6715" cap="flat">
                  <a:solidFill>
                    <a:srgbClr val="F2AA8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60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1D3FE5D-CFE0-4264-B723-000BFFCAD384}"/>
                    </a:ext>
                  </a:extLst>
                </p:cNvPr>
                <p:cNvSpPr txBox="1"/>
                <p:nvPr/>
              </p:nvSpPr>
              <p:spPr>
                <a:xfrm>
                  <a:off x="4635503" y="2444039"/>
                  <a:ext cx="29209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Cross Validation and Accuracy 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60AE6ED-B061-04B7-1F2E-FF889A74A449}"/>
                    </a:ext>
                  </a:extLst>
                </p:cNvPr>
                <p:cNvSpPr txBox="1"/>
                <p:nvPr/>
              </p:nvSpPr>
              <p:spPr>
                <a:xfrm>
                  <a:off x="4870343" y="2687235"/>
                  <a:ext cx="245131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 dirty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Evaluation (within CHAP)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9A86C45-AA2C-1528-BB4F-B44C6245B8AB}"/>
                    </a:ext>
                  </a:extLst>
                </p:cNvPr>
                <p:cNvSpPr txBox="1"/>
                <p:nvPr/>
              </p:nvSpPr>
              <p:spPr>
                <a:xfrm>
                  <a:off x="7116168" y="3124118"/>
                  <a:ext cx="2263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 </a:t>
                  </a: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4456B37D-F3EF-2F8F-9B8B-EFB9DF6B988A}"/>
                    </a:ext>
                  </a:extLst>
                </p:cNvPr>
                <p:cNvSpPr/>
                <p:nvPr/>
              </p:nvSpPr>
              <p:spPr>
                <a:xfrm>
                  <a:off x="4336496" y="5201688"/>
                  <a:ext cx="3519007" cy="843858"/>
                </a:xfrm>
                <a:custGeom>
                  <a:avLst/>
                  <a:gdLst>
                    <a:gd name="connsiteX0" fmla="*/ -118 w 3519007"/>
                    <a:gd name="connsiteY0" fmla="*/ 165392 h 843858"/>
                    <a:gd name="connsiteX1" fmla="*/ 165607 w 3519007"/>
                    <a:gd name="connsiteY1" fmla="*/ -303 h 843858"/>
                    <a:gd name="connsiteX2" fmla="*/ 3353195 w 3519007"/>
                    <a:gd name="connsiteY2" fmla="*/ -303 h 843858"/>
                    <a:gd name="connsiteX3" fmla="*/ 3518890 w 3519007"/>
                    <a:gd name="connsiteY3" fmla="*/ 165392 h 843858"/>
                    <a:gd name="connsiteX4" fmla="*/ 3518890 w 3519007"/>
                    <a:gd name="connsiteY4" fmla="*/ 677831 h 843858"/>
                    <a:gd name="connsiteX5" fmla="*/ 3353195 w 3519007"/>
                    <a:gd name="connsiteY5" fmla="*/ 843556 h 843858"/>
                    <a:gd name="connsiteX6" fmla="*/ 165607 w 3519007"/>
                    <a:gd name="connsiteY6" fmla="*/ 843556 h 843858"/>
                    <a:gd name="connsiteX7" fmla="*/ -118 w 3519007"/>
                    <a:gd name="connsiteY7" fmla="*/ 677831 h 843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19007" h="843858">
                      <a:moveTo>
                        <a:pt x="-118" y="165392"/>
                      </a:moveTo>
                      <a:cubicBezTo>
                        <a:pt x="-118" y="73886"/>
                        <a:pt x="74071" y="-303"/>
                        <a:pt x="165607" y="-303"/>
                      </a:cubicBezTo>
                      <a:lnTo>
                        <a:pt x="3353195" y="-303"/>
                      </a:lnTo>
                      <a:cubicBezTo>
                        <a:pt x="3444701" y="-303"/>
                        <a:pt x="3518890" y="73886"/>
                        <a:pt x="3518890" y="165392"/>
                      </a:cubicBezTo>
                      <a:lnTo>
                        <a:pt x="3518890" y="677831"/>
                      </a:lnTo>
                      <a:cubicBezTo>
                        <a:pt x="3518890" y="769366"/>
                        <a:pt x="3444701" y="843556"/>
                        <a:pt x="3353195" y="843556"/>
                      </a:cubicBezTo>
                      <a:lnTo>
                        <a:pt x="165607" y="843556"/>
                      </a:lnTo>
                      <a:cubicBezTo>
                        <a:pt x="74071" y="843556"/>
                        <a:pt x="-118" y="769366"/>
                        <a:pt x="-118" y="677831"/>
                      </a:cubicBezTo>
                      <a:close/>
                    </a:path>
                  </a:pathLst>
                </a:custGeom>
                <a:solidFill>
                  <a:srgbClr val="D1CEEB"/>
                </a:solidFill>
                <a:ln w="6715" cap="flat">
                  <a:solidFill>
                    <a:srgbClr val="4E95D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60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93F635-AFEA-E890-228C-A1AE5506E500}"/>
                    </a:ext>
                  </a:extLst>
                </p:cNvPr>
                <p:cNvSpPr txBox="1"/>
                <p:nvPr/>
              </p:nvSpPr>
              <p:spPr>
                <a:xfrm>
                  <a:off x="4388892" y="5198604"/>
                  <a:ext cx="26917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Inventory Policy Simulation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CE780E3-8A97-3E33-27A2-D2F5A970DCAF}"/>
                    </a:ext>
                  </a:extLst>
                </p:cNvPr>
                <p:cNvSpPr txBox="1"/>
                <p:nvPr/>
              </p:nvSpPr>
              <p:spPr>
                <a:xfrm>
                  <a:off x="6844814" y="5198604"/>
                  <a:ext cx="2263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 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522D5E1-1DC7-AFAC-7386-05C399F38341}"/>
                    </a:ext>
                  </a:extLst>
                </p:cNvPr>
                <p:cNvSpPr txBox="1"/>
                <p:nvPr/>
              </p:nvSpPr>
              <p:spPr>
                <a:xfrm>
                  <a:off x="4388892" y="5441799"/>
                  <a:ext cx="6767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Order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AC34279-AF0A-2683-3ED8-682F6520E0CB}"/>
                    </a:ext>
                  </a:extLst>
                </p:cNvPr>
                <p:cNvSpPr txBox="1"/>
                <p:nvPr/>
              </p:nvSpPr>
              <p:spPr>
                <a:xfrm>
                  <a:off x="4869013" y="5441799"/>
                  <a:ext cx="2471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-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29F712C-9477-F570-6B5D-0570F7B0A54B}"/>
                    </a:ext>
                  </a:extLst>
                </p:cNvPr>
                <p:cNvSpPr txBox="1"/>
                <p:nvPr/>
              </p:nvSpPr>
              <p:spPr>
                <a:xfrm>
                  <a:off x="4931101" y="5441799"/>
                  <a:ext cx="42992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Up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4657D9-48FE-DA5E-19EC-0676B7D3974C}"/>
                    </a:ext>
                  </a:extLst>
                </p:cNvPr>
                <p:cNvSpPr txBox="1"/>
                <p:nvPr/>
              </p:nvSpPr>
              <p:spPr>
                <a:xfrm>
                  <a:off x="5171161" y="5441799"/>
                  <a:ext cx="2471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-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AD5492D-95B3-EFE1-9A98-ACD842012E21}"/>
                    </a:ext>
                  </a:extLst>
                </p:cNvPr>
                <p:cNvSpPr txBox="1"/>
                <p:nvPr/>
              </p:nvSpPr>
              <p:spPr>
                <a:xfrm>
                  <a:off x="5233279" y="5441799"/>
                  <a:ext cx="40427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To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4884C58-CF9F-A0BC-174A-2509CEFBD206}"/>
                    </a:ext>
                  </a:extLst>
                </p:cNvPr>
                <p:cNvSpPr txBox="1"/>
                <p:nvPr/>
              </p:nvSpPr>
              <p:spPr>
                <a:xfrm>
                  <a:off x="5449840" y="5441799"/>
                  <a:ext cx="24718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-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0B79754-9C4C-6785-5CC9-3C511010091C}"/>
                    </a:ext>
                  </a:extLst>
                </p:cNvPr>
                <p:cNvSpPr txBox="1"/>
                <p:nvPr/>
              </p:nvSpPr>
              <p:spPr>
                <a:xfrm>
                  <a:off x="5511928" y="5441799"/>
                  <a:ext cx="156966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Level  inventory 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B991944-8A1E-76E2-C689-0AB65CFE8C4B}"/>
                    </a:ext>
                  </a:extLst>
                </p:cNvPr>
                <p:cNvSpPr txBox="1"/>
                <p:nvPr/>
              </p:nvSpPr>
              <p:spPr>
                <a:xfrm>
                  <a:off x="4388892" y="5682064"/>
                  <a:ext cx="11432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simulation.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AAAD68B-0F8E-550C-FE59-D2F012A5A8B4}"/>
                    </a:ext>
                  </a:extLst>
                </p:cNvPr>
                <p:cNvSpPr txBox="1"/>
                <p:nvPr/>
              </p:nvSpPr>
              <p:spPr>
                <a:xfrm>
                  <a:off x="5330645" y="5682064"/>
                  <a:ext cx="2263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 </a:t>
                  </a: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987AD71B-D440-BF8F-0CE0-B46B7A20EDB1}"/>
                    </a:ext>
                  </a:extLst>
                </p:cNvPr>
                <p:cNvSpPr/>
                <p:nvPr/>
              </p:nvSpPr>
              <p:spPr>
                <a:xfrm>
                  <a:off x="8667131" y="5201688"/>
                  <a:ext cx="3521937" cy="843858"/>
                </a:xfrm>
                <a:custGeom>
                  <a:avLst/>
                  <a:gdLst>
                    <a:gd name="connsiteX0" fmla="*/ -118 w 3521937"/>
                    <a:gd name="connsiteY0" fmla="*/ 165392 h 843858"/>
                    <a:gd name="connsiteX1" fmla="*/ 165577 w 3521937"/>
                    <a:gd name="connsiteY1" fmla="*/ -303 h 843858"/>
                    <a:gd name="connsiteX2" fmla="*/ 3356126 w 3521937"/>
                    <a:gd name="connsiteY2" fmla="*/ -303 h 843858"/>
                    <a:gd name="connsiteX3" fmla="*/ 3521820 w 3521937"/>
                    <a:gd name="connsiteY3" fmla="*/ 165392 h 843858"/>
                    <a:gd name="connsiteX4" fmla="*/ 3521820 w 3521937"/>
                    <a:gd name="connsiteY4" fmla="*/ 677860 h 843858"/>
                    <a:gd name="connsiteX5" fmla="*/ 3356126 w 3521937"/>
                    <a:gd name="connsiteY5" fmla="*/ 843556 h 843858"/>
                    <a:gd name="connsiteX6" fmla="*/ 165577 w 3521937"/>
                    <a:gd name="connsiteY6" fmla="*/ 843556 h 843858"/>
                    <a:gd name="connsiteX7" fmla="*/ -118 w 3521937"/>
                    <a:gd name="connsiteY7" fmla="*/ 677860 h 843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21937" h="843858">
                      <a:moveTo>
                        <a:pt x="-118" y="165392"/>
                      </a:moveTo>
                      <a:cubicBezTo>
                        <a:pt x="-118" y="73886"/>
                        <a:pt x="74071" y="-303"/>
                        <a:pt x="165577" y="-303"/>
                      </a:cubicBezTo>
                      <a:lnTo>
                        <a:pt x="3356126" y="-303"/>
                      </a:lnTo>
                      <a:cubicBezTo>
                        <a:pt x="3447631" y="-303"/>
                        <a:pt x="3521820" y="73886"/>
                        <a:pt x="3521820" y="165392"/>
                      </a:cubicBezTo>
                      <a:lnTo>
                        <a:pt x="3521820" y="677860"/>
                      </a:lnTo>
                      <a:cubicBezTo>
                        <a:pt x="3521820" y="769366"/>
                        <a:pt x="3447631" y="843556"/>
                        <a:pt x="3356126" y="843556"/>
                      </a:cubicBezTo>
                      <a:lnTo>
                        <a:pt x="165577" y="843556"/>
                      </a:lnTo>
                      <a:cubicBezTo>
                        <a:pt x="74071" y="843556"/>
                        <a:pt x="-118" y="769366"/>
                        <a:pt x="-118" y="677860"/>
                      </a:cubicBezTo>
                      <a:close/>
                    </a:path>
                  </a:pathLst>
                </a:custGeom>
                <a:solidFill>
                  <a:srgbClr val="D1CEEB"/>
                </a:solidFill>
                <a:ln w="6715" cap="flat">
                  <a:solidFill>
                    <a:srgbClr val="4E95D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60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996322C-1E05-0796-3162-71B3A8EAFD43}"/>
                    </a:ext>
                  </a:extLst>
                </p:cNvPr>
                <p:cNvSpPr txBox="1"/>
                <p:nvPr/>
              </p:nvSpPr>
              <p:spPr>
                <a:xfrm>
                  <a:off x="8720759" y="5198604"/>
                  <a:ext cx="329288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Inventory Perfromance Evaluation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C5684CF-EE6A-7D9D-709E-0DC793A6A145}"/>
                    </a:ext>
                  </a:extLst>
                </p:cNvPr>
                <p:cNvSpPr txBox="1"/>
                <p:nvPr/>
              </p:nvSpPr>
              <p:spPr>
                <a:xfrm>
                  <a:off x="11765887" y="5198604"/>
                  <a:ext cx="2263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 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45E9E7A-316E-DE40-4497-B10EF3791F2B}"/>
                    </a:ext>
                  </a:extLst>
                </p:cNvPr>
                <p:cNvSpPr txBox="1"/>
                <p:nvPr/>
              </p:nvSpPr>
              <p:spPr>
                <a:xfrm>
                  <a:off x="8720759" y="5441799"/>
                  <a:ext cx="27109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e.g., stockouts, service levels, 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DF93E97-D386-85F2-52D4-941AAAF9F641}"/>
                    </a:ext>
                  </a:extLst>
                </p:cNvPr>
                <p:cNvSpPr txBox="1"/>
                <p:nvPr/>
              </p:nvSpPr>
              <p:spPr>
                <a:xfrm>
                  <a:off x="8720759" y="5682064"/>
                  <a:ext cx="17379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inventory holding.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C9AC0EB-E9A8-3013-6CF8-DCC54DAB3E64}"/>
                    </a:ext>
                  </a:extLst>
                </p:cNvPr>
                <p:cNvSpPr txBox="1"/>
                <p:nvPr/>
              </p:nvSpPr>
              <p:spPr>
                <a:xfrm>
                  <a:off x="10243338" y="5682064"/>
                  <a:ext cx="22634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spc="0" baseline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 </a:t>
                  </a:r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61FA881-B6D7-7CDC-7246-3BF8CC86D0B2}"/>
                    </a:ext>
                  </a:extLst>
                </p:cNvPr>
                <p:cNvSpPr/>
                <p:nvPr/>
              </p:nvSpPr>
              <p:spPr>
                <a:xfrm>
                  <a:off x="3524868" y="1157741"/>
                  <a:ext cx="811012" cy="2074884"/>
                </a:xfrm>
                <a:custGeom>
                  <a:avLst/>
                  <a:gdLst>
                    <a:gd name="connsiteX0" fmla="*/ -118 w 811012"/>
                    <a:gd name="connsiteY0" fmla="*/ -303 h 2074884"/>
                    <a:gd name="connsiteX1" fmla="*/ 420493 w 811012"/>
                    <a:gd name="connsiteY1" fmla="*/ -303 h 2074884"/>
                    <a:gd name="connsiteX2" fmla="*/ 420493 w 811012"/>
                    <a:gd name="connsiteY2" fmla="*/ 2029254 h 2074884"/>
                    <a:gd name="connsiteX3" fmla="*/ 405403 w 811012"/>
                    <a:gd name="connsiteY3" fmla="*/ 2014134 h 2074884"/>
                    <a:gd name="connsiteX4" fmla="*/ 735358 w 811012"/>
                    <a:gd name="connsiteY4" fmla="*/ 2014134 h 2074884"/>
                    <a:gd name="connsiteX5" fmla="*/ 735358 w 811012"/>
                    <a:gd name="connsiteY5" fmla="*/ 2044343 h 2074884"/>
                    <a:gd name="connsiteX6" fmla="*/ 390284 w 811012"/>
                    <a:gd name="connsiteY6" fmla="*/ 2044343 h 2074884"/>
                    <a:gd name="connsiteX7" fmla="*/ 390284 w 811012"/>
                    <a:gd name="connsiteY7" fmla="*/ 14804 h 2074884"/>
                    <a:gd name="connsiteX8" fmla="*/ 405403 w 811012"/>
                    <a:gd name="connsiteY8" fmla="*/ 29912 h 2074884"/>
                    <a:gd name="connsiteX9" fmla="*/ -118 w 811012"/>
                    <a:gd name="connsiteY9" fmla="*/ 29912 h 2074884"/>
                    <a:gd name="connsiteX10" fmla="*/ 720238 w 811012"/>
                    <a:gd name="connsiteY10" fmla="*/ 1983926 h 2074884"/>
                    <a:gd name="connsiteX11" fmla="*/ 810895 w 811012"/>
                    <a:gd name="connsiteY11" fmla="*/ 2029254 h 2074884"/>
                    <a:gd name="connsiteX12" fmla="*/ 720238 w 811012"/>
                    <a:gd name="connsiteY12" fmla="*/ 2074582 h 207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11012" h="2074884">
                      <a:moveTo>
                        <a:pt x="-118" y="-303"/>
                      </a:moveTo>
                      <a:lnTo>
                        <a:pt x="420493" y="-303"/>
                      </a:lnTo>
                      <a:lnTo>
                        <a:pt x="420493" y="2029254"/>
                      </a:lnTo>
                      <a:lnTo>
                        <a:pt x="405403" y="2014134"/>
                      </a:lnTo>
                      <a:lnTo>
                        <a:pt x="735358" y="2014134"/>
                      </a:lnTo>
                      <a:lnTo>
                        <a:pt x="735358" y="2044343"/>
                      </a:lnTo>
                      <a:lnTo>
                        <a:pt x="390284" y="2044343"/>
                      </a:lnTo>
                      <a:lnTo>
                        <a:pt x="390284" y="14804"/>
                      </a:lnTo>
                      <a:lnTo>
                        <a:pt x="405403" y="29912"/>
                      </a:lnTo>
                      <a:lnTo>
                        <a:pt x="-118" y="29912"/>
                      </a:lnTo>
                      <a:close/>
                      <a:moveTo>
                        <a:pt x="720238" y="1983926"/>
                      </a:moveTo>
                      <a:lnTo>
                        <a:pt x="810895" y="2029254"/>
                      </a:lnTo>
                      <a:lnTo>
                        <a:pt x="720238" y="2074582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29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600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0D172501-C683-125F-7550-EC598264C825}"/>
                    </a:ext>
                  </a:extLst>
                </p:cNvPr>
                <p:cNvSpPr/>
                <p:nvPr/>
              </p:nvSpPr>
              <p:spPr>
                <a:xfrm rot="10800000" flipV="1">
                  <a:off x="7855498" y="1157741"/>
                  <a:ext cx="811018" cy="2074876"/>
                </a:xfrm>
                <a:custGeom>
                  <a:avLst/>
                  <a:gdLst>
                    <a:gd name="connsiteX0" fmla="*/ 2681 w 811018"/>
                    <a:gd name="connsiteY0" fmla="*/ 145 h 2074876"/>
                    <a:gd name="connsiteX1" fmla="*/ 423301 w 811018"/>
                    <a:gd name="connsiteY1" fmla="*/ 145 h 2074876"/>
                    <a:gd name="connsiteX2" fmla="*/ 423301 w 811018"/>
                    <a:gd name="connsiteY2" fmla="*/ 2029699 h 2074876"/>
                    <a:gd name="connsiteX3" fmla="*/ 408190 w 811018"/>
                    <a:gd name="connsiteY3" fmla="*/ 2014589 h 2074876"/>
                    <a:gd name="connsiteX4" fmla="*/ 738160 w 811018"/>
                    <a:gd name="connsiteY4" fmla="*/ 2014589 h 2074876"/>
                    <a:gd name="connsiteX5" fmla="*/ 738160 w 811018"/>
                    <a:gd name="connsiteY5" fmla="*/ 2044807 h 2074876"/>
                    <a:gd name="connsiteX6" fmla="*/ 393083 w 811018"/>
                    <a:gd name="connsiteY6" fmla="*/ 2044807 h 2074876"/>
                    <a:gd name="connsiteX7" fmla="*/ 393083 w 811018"/>
                    <a:gd name="connsiteY7" fmla="*/ 15253 h 2074876"/>
                    <a:gd name="connsiteX8" fmla="*/ 408190 w 811018"/>
                    <a:gd name="connsiteY8" fmla="*/ 30361 h 2074876"/>
                    <a:gd name="connsiteX9" fmla="*/ 2681 w 811018"/>
                    <a:gd name="connsiteY9" fmla="*/ 30361 h 2074876"/>
                    <a:gd name="connsiteX10" fmla="*/ 723052 w 811018"/>
                    <a:gd name="connsiteY10" fmla="*/ 1984374 h 2074876"/>
                    <a:gd name="connsiteX11" fmla="*/ 813700 w 811018"/>
                    <a:gd name="connsiteY11" fmla="*/ 2029699 h 2074876"/>
                    <a:gd name="connsiteX12" fmla="*/ 723052 w 811018"/>
                    <a:gd name="connsiteY12" fmla="*/ 2075022 h 2074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11018" h="2074876">
                      <a:moveTo>
                        <a:pt x="2681" y="145"/>
                      </a:moveTo>
                      <a:lnTo>
                        <a:pt x="423301" y="145"/>
                      </a:lnTo>
                      <a:lnTo>
                        <a:pt x="423301" y="2029699"/>
                      </a:lnTo>
                      <a:lnTo>
                        <a:pt x="408190" y="2014589"/>
                      </a:lnTo>
                      <a:lnTo>
                        <a:pt x="738160" y="2014589"/>
                      </a:lnTo>
                      <a:lnTo>
                        <a:pt x="738160" y="2044807"/>
                      </a:lnTo>
                      <a:lnTo>
                        <a:pt x="393083" y="2044807"/>
                      </a:lnTo>
                      <a:lnTo>
                        <a:pt x="393083" y="15253"/>
                      </a:lnTo>
                      <a:lnTo>
                        <a:pt x="408190" y="30361"/>
                      </a:lnTo>
                      <a:lnTo>
                        <a:pt x="2681" y="30361"/>
                      </a:lnTo>
                      <a:close/>
                      <a:moveTo>
                        <a:pt x="723052" y="1984374"/>
                      </a:moveTo>
                      <a:lnTo>
                        <a:pt x="813700" y="2029699"/>
                      </a:lnTo>
                      <a:lnTo>
                        <a:pt x="723052" y="2075022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29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600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7A35083B-A5EF-A48A-DEEF-3F25E51D66C0}"/>
                    </a:ext>
                  </a:extLst>
                </p:cNvPr>
                <p:cNvSpPr/>
                <p:nvPr/>
              </p:nvSpPr>
              <p:spPr>
                <a:xfrm flipV="1">
                  <a:off x="3524868" y="3143408"/>
                  <a:ext cx="811018" cy="90648"/>
                </a:xfrm>
                <a:custGeom>
                  <a:avLst/>
                  <a:gdLst>
                    <a:gd name="connsiteX0" fmla="*/ 1203 w 811018"/>
                    <a:gd name="connsiteY0" fmla="*/ 31048 h 90648"/>
                    <a:gd name="connsiteX1" fmla="*/ 736682 w 811018"/>
                    <a:gd name="connsiteY1" fmla="*/ 31049 h 90648"/>
                    <a:gd name="connsiteX2" fmla="*/ 736682 w 811018"/>
                    <a:gd name="connsiteY2" fmla="*/ 61266 h 90648"/>
                    <a:gd name="connsiteX3" fmla="*/ 1203 w 811018"/>
                    <a:gd name="connsiteY3" fmla="*/ 61265 h 90648"/>
                    <a:gd name="connsiteX4" fmla="*/ 721574 w 811018"/>
                    <a:gd name="connsiteY4" fmla="*/ 833 h 90648"/>
                    <a:gd name="connsiteX5" fmla="*/ 812222 w 811018"/>
                    <a:gd name="connsiteY5" fmla="*/ 46157 h 90648"/>
                    <a:gd name="connsiteX6" fmla="*/ 721574 w 811018"/>
                    <a:gd name="connsiteY6" fmla="*/ 91482 h 9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1018" h="90648">
                      <a:moveTo>
                        <a:pt x="1203" y="31048"/>
                      </a:moveTo>
                      <a:lnTo>
                        <a:pt x="736682" y="31049"/>
                      </a:lnTo>
                      <a:lnTo>
                        <a:pt x="736682" y="61266"/>
                      </a:lnTo>
                      <a:lnTo>
                        <a:pt x="1203" y="61265"/>
                      </a:lnTo>
                      <a:close/>
                      <a:moveTo>
                        <a:pt x="721574" y="833"/>
                      </a:moveTo>
                      <a:lnTo>
                        <a:pt x="812222" y="46157"/>
                      </a:lnTo>
                      <a:lnTo>
                        <a:pt x="721574" y="91482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29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60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67E66E2B-6827-DCCE-C5EF-8C379F8CF0E7}"/>
                    </a:ext>
                  </a:extLst>
                </p:cNvPr>
                <p:cNvSpPr/>
                <p:nvPr/>
              </p:nvSpPr>
              <p:spPr>
                <a:xfrm rot="10800000" flipV="1">
                  <a:off x="7855495" y="2444039"/>
                  <a:ext cx="811021" cy="789061"/>
                </a:xfrm>
                <a:custGeom>
                  <a:avLst/>
                  <a:gdLst>
                    <a:gd name="connsiteX0" fmla="*/ 2681 w 811021"/>
                    <a:gd name="connsiteY0" fmla="*/ 584 h 789061"/>
                    <a:gd name="connsiteX1" fmla="*/ 423301 w 811021"/>
                    <a:gd name="connsiteY1" fmla="*/ 584 h 789061"/>
                    <a:gd name="connsiteX2" fmla="*/ 423301 w 811021"/>
                    <a:gd name="connsiteY2" fmla="*/ 744320 h 789061"/>
                    <a:gd name="connsiteX3" fmla="*/ 408190 w 811021"/>
                    <a:gd name="connsiteY3" fmla="*/ 729213 h 789061"/>
                    <a:gd name="connsiteX4" fmla="*/ 738162 w 811021"/>
                    <a:gd name="connsiteY4" fmla="*/ 729213 h 789061"/>
                    <a:gd name="connsiteX5" fmla="*/ 738162 w 811021"/>
                    <a:gd name="connsiteY5" fmla="*/ 759428 h 789061"/>
                    <a:gd name="connsiteX6" fmla="*/ 393083 w 811021"/>
                    <a:gd name="connsiteY6" fmla="*/ 759428 h 789061"/>
                    <a:gd name="connsiteX7" fmla="*/ 393083 w 811021"/>
                    <a:gd name="connsiteY7" fmla="*/ 15692 h 789061"/>
                    <a:gd name="connsiteX8" fmla="*/ 408190 w 811021"/>
                    <a:gd name="connsiteY8" fmla="*/ 30800 h 789061"/>
                    <a:gd name="connsiteX9" fmla="*/ 2681 w 811021"/>
                    <a:gd name="connsiteY9" fmla="*/ 30800 h 789061"/>
                    <a:gd name="connsiteX10" fmla="*/ 723052 w 811021"/>
                    <a:gd name="connsiteY10" fmla="*/ 698995 h 789061"/>
                    <a:gd name="connsiteX11" fmla="*/ 813702 w 811021"/>
                    <a:gd name="connsiteY11" fmla="*/ 744320 h 789061"/>
                    <a:gd name="connsiteX12" fmla="*/ 723052 w 811021"/>
                    <a:gd name="connsiteY12" fmla="*/ 789645 h 789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11021" h="789061">
                      <a:moveTo>
                        <a:pt x="2681" y="584"/>
                      </a:moveTo>
                      <a:lnTo>
                        <a:pt x="423301" y="584"/>
                      </a:lnTo>
                      <a:lnTo>
                        <a:pt x="423301" y="744320"/>
                      </a:lnTo>
                      <a:lnTo>
                        <a:pt x="408190" y="729213"/>
                      </a:lnTo>
                      <a:lnTo>
                        <a:pt x="738162" y="729213"/>
                      </a:lnTo>
                      <a:lnTo>
                        <a:pt x="738162" y="759428"/>
                      </a:lnTo>
                      <a:lnTo>
                        <a:pt x="393083" y="759428"/>
                      </a:lnTo>
                      <a:lnTo>
                        <a:pt x="393083" y="15692"/>
                      </a:lnTo>
                      <a:lnTo>
                        <a:pt x="408190" y="30800"/>
                      </a:lnTo>
                      <a:lnTo>
                        <a:pt x="2681" y="30800"/>
                      </a:lnTo>
                      <a:close/>
                      <a:moveTo>
                        <a:pt x="723052" y="698995"/>
                      </a:moveTo>
                      <a:lnTo>
                        <a:pt x="813702" y="744320"/>
                      </a:lnTo>
                      <a:lnTo>
                        <a:pt x="723052" y="789645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29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60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F73E67DE-B4B8-E3EA-3F80-E5A9185FBFAF}"/>
                    </a:ext>
                  </a:extLst>
                </p:cNvPr>
                <p:cNvSpPr/>
                <p:nvPr/>
              </p:nvSpPr>
              <p:spPr>
                <a:xfrm rot="10800000" flipV="1">
                  <a:off x="5973668" y="4252347"/>
                  <a:ext cx="241730" cy="949209"/>
                </a:xfrm>
                <a:custGeom>
                  <a:avLst/>
                  <a:gdLst>
                    <a:gd name="connsiteX0" fmla="*/ 163233 w 241730"/>
                    <a:gd name="connsiteY0" fmla="*/ 1196 h 949209"/>
                    <a:gd name="connsiteX1" fmla="*/ 163234 w 241730"/>
                    <a:gd name="connsiteY1" fmla="*/ 748963 h 949209"/>
                    <a:gd name="connsiteX2" fmla="*/ 82657 w 241730"/>
                    <a:gd name="connsiteY2" fmla="*/ 748963 h 949209"/>
                    <a:gd name="connsiteX3" fmla="*/ 82656 w 241730"/>
                    <a:gd name="connsiteY3" fmla="*/ 1196 h 949209"/>
                    <a:gd name="connsiteX4" fmla="*/ 243810 w 241730"/>
                    <a:gd name="connsiteY4" fmla="*/ 708675 h 949209"/>
                    <a:gd name="connsiteX5" fmla="*/ 122945 w 241730"/>
                    <a:gd name="connsiteY5" fmla="*/ 950405 h 949209"/>
                    <a:gd name="connsiteX6" fmla="*/ 2080 w 241730"/>
                    <a:gd name="connsiteY6" fmla="*/ 708675 h 949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1730" h="949209">
                      <a:moveTo>
                        <a:pt x="163233" y="1196"/>
                      </a:moveTo>
                      <a:lnTo>
                        <a:pt x="163234" y="748963"/>
                      </a:lnTo>
                      <a:lnTo>
                        <a:pt x="82657" y="748963"/>
                      </a:lnTo>
                      <a:lnTo>
                        <a:pt x="82656" y="1196"/>
                      </a:lnTo>
                      <a:close/>
                      <a:moveTo>
                        <a:pt x="243810" y="708675"/>
                      </a:moveTo>
                      <a:lnTo>
                        <a:pt x="122945" y="950405"/>
                      </a:lnTo>
                      <a:lnTo>
                        <a:pt x="2080" y="7086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9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600" dirty="0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DACE640B-933D-1484-CF91-9AFEDECEB035}"/>
                    </a:ext>
                  </a:extLst>
                </p:cNvPr>
                <p:cNvSpPr/>
                <p:nvPr/>
              </p:nvSpPr>
              <p:spPr>
                <a:xfrm>
                  <a:off x="7855503" y="5578290"/>
                  <a:ext cx="811012" cy="90656"/>
                </a:xfrm>
                <a:custGeom>
                  <a:avLst/>
                  <a:gdLst>
                    <a:gd name="connsiteX0" fmla="*/ -118 w 811012"/>
                    <a:gd name="connsiteY0" fmla="*/ 29906 h 90656"/>
                    <a:gd name="connsiteX1" fmla="*/ 735358 w 811012"/>
                    <a:gd name="connsiteY1" fmla="*/ 29906 h 90656"/>
                    <a:gd name="connsiteX2" fmla="*/ 735358 w 811012"/>
                    <a:gd name="connsiteY2" fmla="*/ 60144 h 90656"/>
                    <a:gd name="connsiteX3" fmla="*/ -118 w 811012"/>
                    <a:gd name="connsiteY3" fmla="*/ 60144 h 90656"/>
                    <a:gd name="connsiteX4" fmla="*/ 720268 w 811012"/>
                    <a:gd name="connsiteY4" fmla="*/ -303 h 90656"/>
                    <a:gd name="connsiteX5" fmla="*/ 810895 w 811012"/>
                    <a:gd name="connsiteY5" fmla="*/ 45025 h 90656"/>
                    <a:gd name="connsiteX6" fmla="*/ 720268 w 811012"/>
                    <a:gd name="connsiteY6" fmla="*/ 90353 h 90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1012" h="90656">
                      <a:moveTo>
                        <a:pt x="-118" y="29906"/>
                      </a:moveTo>
                      <a:lnTo>
                        <a:pt x="735358" y="29906"/>
                      </a:lnTo>
                      <a:lnTo>
                        <a:pt x="735358" y="60144"/>
                      </a:lnTo>
                      <a:lnTo>
                        <a:pt x="-118" y="60144"/>
                      </a:lnTo>
                      <a:close/>
                      <a:moveTo>
                        <a:pt x="720268" y="-303"/>
                      </a:moveTo>
                      <a:lnTo>
                        <a:pt x="810895" y="45025"/>
                      </a:lnTo>
                      <a:lnTo>
                        <a:pt x="720268" y="90353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29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sz="60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43D511D-5F3D-736D-C3C2-438AC0307654}"/>
                    </a:ext>
                  </a:extLst>
                </p:cNvPr>
                <p:cNvSpPr txBox="1"/>
                <p:nvPr/>
              </p:nvSpPr>
              <p:spPr>
                <a:xfrm>
                  <a:off x="4841532" y="3175529"/>
                  <a:ext cx="2508934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spc="0" baseline="0" dirty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Morbidity based models and consumption based models.</a:t>
                  </a:r>
                  <a:endParaRPr lang="en-GB" sz="1600" b="1" spc="0" baseline="0" dirty="0">
                    <a:ln/>
                    <a:solidFill>
                      <a:srgbClr val="000000"/>
                    </a:solidFill>
                    <a:latin typeface="Assistant"/>
                    <a:cs typeface="Assistant"/>
                    <a:sym typeface="Assistant"/>
                    <a:rtl val="0"/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C33196E1-1A75-2AA8-CFF8-684CC50382A7}"/>
                    </a:ext>
                  </a:extLst>
                </p:cNvPr>
                <p:cNvSpPr/>
                <p:nvPr/>
              </p:nvSpPr>
              <p:spPr>
                <a:xfrm>
                  <a:off x="4335880" y="750920"/>
                  <a:ext cx="3520238" cy="978334"/>
                </a:xfrm>
                <a:custGeom>
                  <a:avLst/>
                  <a:gdLst>
                    <a:gd name="connsiteX0" fmla="*/ -118 w 3521937"/>
                    <a:gd name="connsiteY0" fmla="*/ 165407 h 843858"/>
                    <a:gd name="connsiteX1" fmla="*/ 165577 w 3521937"/>
                    <a:gd name="connsiteY1" fmla="*/ -303 h 843858"/>
                    <a:gd name="connsiteX2" fmla="*/ 3356126 w 3521937"/>
                    <a:gd name="connsiteY2" fmla="*/ -303 h 843858"/>
                    <a:gd name="connsiteX3" fmla="*/ 3521820 w 3521937"/>
                    <a:gd name="connsiteY3" fmla="*/ 165407 h 843858"/>
                    <a:gd name="connsiteX4" fmla="*/ 3521820 w 3521937"/>
                    <a:gd name="connsiteY4" fmla="*/ 677846 h 843858"/>
                    <a:gd name="connsiteX5" fmla="*/ 3356126 w 3521937"/>
                    <a:gd name="connsiteY5" fmla="*/ 843556 h 843858"/>
                    <a:gd name="connsiteX6" fmla="*/ 165577 w 3521937"/>
                    <a:gd name="connsiteY6" fmla="*/ 843556 h 843858"/>
                    <a:gd name="connsiteX7" fmla="*/ -118 w 3521937"/>
                    <a:gd name="connsiteY7" fmla="*/ 677846 h 843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21937" h="843858">
                      <a:moveTo>
                        <a:pt x="-118" y="165407"/>
                      </a:moveTo>
                      <a:cubicBezTo>
                        <a:pt x="-118" y="73886"/>
                        <a:pt x="74071" y="-303"/>
                        <a:pt x="165577" y="-303"/>
                      </a:cubicBezTo>
                      <a:lnTo>
                        <a:pt x="3356126" y="-303"/>
                      </a:lnTo>
                      <a:cubicBezTo>
                        <a:pt x="3447631" y="-303"/>
                        <a:pt x="3521820" y="73886"/>
                        <a:pt x="3521820" y="165407"/>
                      </a:cubicBezTo>
                      <a:lnTo>
                        <a:pt x="3521820" y="677846"/>
                      </a:lnTo>
                      <a:cubicBezTo>
                        <a:pt x="3521820" y="769364"/>
                        <a:pt x="3447631" y="843556"/>
                        <a:pt x="3356126" y="843556"/>
                      </a:cubicBezTo>
                      <a:lnTo>
                        <a:pt x="165577" y="843556"/>
                      </a:lnTo>
                      <a:cubicBezTo>
                        <a:pt x="74071" y="843556"/>
                        <a:pt x="-118" y="769364"/>
                        <a:pt x="-118" y="677846"/>
                      </a:cubicBez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 w="6715" cap="flat">
                  <a:solidFill>
                    <a:schemeClr val="accent6">
                      <a:lumMod val="40000"/>
                      <a:lumOff val="60000"/>
                    </a:schemeClr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sz="60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0FA0F595-ADBC-3708-2477-4845D27B3BA7}"/>
                    </a:ext>
                  </a:extLst>
                </p:cNvPr>
                <p:cNvSpPr txBox="1"/>
                <p:nvPr/>
              </p:nvSpPr>
              <p:spPr>
                <a:xfrm>
                  <a:off x="4452466" y="867968"/>
                  <a:ext cx="136287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GB" sz="1600" b="1" spc="0" baseline="0" dirty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Data Sources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A79563B-0291-98F1-96E8-996FDE7D95BA}"/>
                    </a:ext>
                  </a:extLst>
                </p:cNvPr>
                <p:cNvSpPr txBox="1"/>
                <p:nvPr/>
              </p:nvSpPr>
              <p:spPr>
                <a:xfrm>
                  <a:off x="4452466" y="1111163"/>
                  <a:ext cx="334878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GB" sz="1600" spc="0" baseline="0" dirty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Morbidity data, Logistics data</a:t>
                  </a:r>
                  <a:r>
                    <a:rPr lang="en-GB" sz="1600" dirty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 and</a:t>
                  </a:r>
                  <a:r>
                    <a:rPr lang="en-GB" sz="1600" spc="0" baseline="0" dirty="0">
                      <a:ln/>
                      <a:solidFill>
                        <a:srgbClr val="000000"/>
                      </a:solidFill>
                      <a:latin typeface="Assistant"/>
                      <a:cs typeface="Assistant"/>
                      <a:sym typeface="Assistant"/>
                      <a:rtl val="0"/>
                    </a:rPr>
                    <a:t> Climate data</a:t>
                  </a:r>
                </a:p>
              </p:txBody>
            </p:sp>
          </p:grpSp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95935437-DA85-FC1A-454F-3191BDE537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63039" y="211878"/>
                <a:ext cx="1462986" cy="440558"/>
              </a:xfrm>
              <a:prstGeom prst="rect">
                <a:avLst/>
              </a:prstGeom>
            </p:spPr>
          </p:pic>
        </p:grp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6E58595-4FEC-28B7-B4CE-6D51E5062392}"/>
                </a:ext>
              </a:extLst>
            </p:cNvPr>
            <p:cNvCxnSpPr/>
            <p:nvPr/>
          </p:nvCxnSpPr>
          <p:spPr>
            <a:xfrm>
              <a:off x="6061075" y="1729254"/>
              <a:ext cx="0" cy="392936"/>
            </a:xfrm>
            <a:prstGeom prst="straightConnector1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414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135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Assistant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 Halgamuwe Hewage</dc:creator>
  <cp:lastModifiedBy>Harsha Halgamuwe Hewage</cp:lastModifiedBy>
  <cp:revision>3</cp:revision>
  <dcterms:created xsi:type="dcterms:W3CDTF">2025-10-28T08:26:32Z</dcterms:created>
  <dcterms:modified xsi:type="dcterms:W3CDTF">2025-10-28T13:12:21Z</dcterms:modified>
</cp:coreProperties>
</file>