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E72"/>
    <a:srgbClr val="DD9F00"/>
    <a:srgbClr val="2E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F66-EA3A-3E01-D5E4-6605A52D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67C8-1F14-C53C-54D1-15C9B0C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42AE-D121-CD7F-987E-48E9E4E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D58-FB7B-0B51-CAD1-C3591F1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88CE-7FB8-BE07-D0E2-B71BA42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BC-8A1C-A6C1-71E3-DDF32CB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B0B6-AE3C-AD96-EEA0-D7D4A7F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622-C75C-AEC9-EE9E-637A466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1AE-6501-B2AD-9002-97F1765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B20-3A58-8366-F036-D2F085B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CE01-DE1A-60D6-EE66-6547070D1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BF3A-63FB-5DB6-2ACD-34007F83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7C3E-163B-5164-B6D9-965A424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973F-75E8-B803-7108-514E9FA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2DCA-E300-A807-4B75-1A25E2CC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D75-5C9C-4D7B-AEB3-A78C546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F1-3201-89B4-2284-F14128D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01D0-09D4-FAAB-5F90-4C1CC9D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138-AB35-C5BB-05C5-239FF11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DF0-8407-8C1C-3DBE-AD2E3F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E43-1426-63B2-A2CD-2CAD4A1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7EBB-D423-E52F-5489-D24BF74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C28F-E008-F7C3-3968-8478E439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0D3B-2E69-9B7D-8374-471C4C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8271-8BB3-7770-7F70-8FACD0D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7AB-919E-BB26-9161-5C7236B2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F6A7-4FEA-816F-C82D-3B6CD885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8B9A-13F5-6D03-4B16-5AF396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912C-FB94-74CD-B0F0-3CF499E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85C9-A889-1C79-0DC5-9FB9FBF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55F-8287-4AA2-D764-4E73343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8B32-5189-9B20-BBEE-98E01235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11DA-36C8-731F-126B-E4D8F0AC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6113-E4FF-6668-631D-ADEFCC37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421F6-62A0-A857-A8DB-8533DB47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5F9F-5FB7-B0D1-4896-4ECB7E14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C3BCA-753E-D7AC-4737-67CB00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D524-81B6-2343-2112-69692914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73CC1-E4C4-0EA4-5E43-6C3F102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F8D-43FD-730D-BEF2-BCC2C00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C96E6-05D7-0E67-8907-07C9EFE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45DE-120E-95A0-F7B0-67507DBF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9556-5649-F8CF-EBF6-A22DD90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88E5-89D0-36F6-CC9A-B92CB6F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B043-0B96-2E95-B255-4FCBA32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C6EF9-CB04-23C6-B86B-0EF022C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78-AADC-D19B-6ADF-257DBFD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29C-E434-ECE9-D4EA-0E4B42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7FA-9125-5126-0A21-ABD59B0F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CAE-A7E3-FA92-29DA-EC839D7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0C4F-AA2E-7CD5-11FB-6259740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0745-422F-528F-F736-9026E1B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762-0FC1-25B8-8EF6-66362C4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0E7D-C945-C25C-34E6-98FEDF39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0EC0-5966-3DFA-41D9-89452DE9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3F00-A385-193F-FCD0-E737C35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D265-3BD4-53E5-4F0E-00F7113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65B-B8C3-1A14-58EC-81E6C1F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9948-9ABA-4EEC-C671-C9431FF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ABD0-881F-DB63-6C3C-11A1E116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F17-AFFA-30E9-E060-058F61B3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D64-DC84-6EA2-A8EB-0CE68BA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16A-BA3F-61D4-B4BD-6ED23A2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3D45B4B-240C-DB8E-9620-F971966E5050}"/>
              </a:ext>
            </a:extLst>
          </p:cNvPr>
          <p:cNvGrpSpPr/>
          <p:nvPr/>
        </p:nvGrpSpPr>
        <p:grpSpPr>
          <a:xfrm>
            <a:off x="1426831" y="1556363"/>
            <a:ext cx="9338337" cy="3745273"/>
            <a:chOff x="1426831" y="1556363"/>
            <a:chExt cx="9338337" cy="374527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A74E3B9-319B-5189-A3B1-B90D012FCEFA}"/>
                </a:ext>
              </a:extLst>
            </p:cNvPr>
            <p:cNvSpPr/>
            <p:nvPr/>
          </p:nvSpPr>
          <p:spPr>
            <a:xfrm>
              <a:off x="1426832" y="1909597"/>
              <a:ext cx="1347155" cy="677642"/>
            </a:xfrm>
            <a:prstGeom prst="ellipse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D424F7B5-CC84-678E-2E49-BDE02A709458}"/>
                </a:ext>
              </a:extLst>
            </p:cNvPr>
            <p:cNvSpPr/>
            <p:nvPr/>
          </p:nvSpPr>
          <p:spPr>
            <a:xfrm>
              <a:off x="3607292" y="1972661"/>
              <a:ext cx="3561012" cy="551514"/>
            </a:xfrm>
            <a:prstGeom prst="roundRect">
              <a:avLst/>
            </a:prstGeom>
            <a:noFill/>
            <a:ln w="19050">
              <a:solidFill>
                <a:srgbClr val="2E73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accent3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34A574C9-A564-783E-8398-52F5D0C3709A}"/>
                </a:ext>
              </a:extLst>
            </p:cNvPr>
            <p:cNvSpPr/>
            <p:nvPr/>
          </p:nvSpPr>
          <p:spPr>
            <a:xfrm>
              <a:off x="3607292" y="2821613"/>
              <a:ext cx="3561012" cy="471914"/>
            </a:xfrm>
            <a:prstGeom prst="roundRect">
              <a:avLst/>
            </a:prstGeom>
            <a:noFill/>
            <a:ln w="19050">
              <a:solidFill>
                <a:srgbClr val="DD9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2078A601-1A6B-6939-4983-230BCDA0B17B}"/>
                </a:ext>
              </a:extLst>
            </p:cNvPr>
            <p:cNvSpPr/>
            <p:nvPr/>
          </p:nvSpPr>
          <p:spPr>
            <a:xfrm>
              <a:off x="3607292" y="3531579"/>
              <a:ext cx="3561012" cy="471915"/>
            </a:xfrm>
            <a:prstGeom prst="roundRect">
              <a:avLst/>
            </a:prstGeom>
            <a:noFill/>
            <a:ln w="19050">
              <a:solidFill>
                <a:srgbClr val="389E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700A0E2D-627E-CAE7-C20C-40268BF095F1}"/>
                </a:ext>
              </a:extLst>
            </p:cNvPr>
            <p:cNvSpPr/>
            <p:nvPr/>
          </p:nvSpPr>
          <p:spPr>
            <a:xfrm>
              <a:off x="3607292" y="4271240"/>
              <a:ext cx="3561012" cy="471915"/>
            </a:xfrm>
            <a:prstGeom prst="roundRect">
              <a:avLst/>
            </a:prstGeom>
            <a:noFill/>
            <a:ln w="19050">
              <a:solidFill>
                <a:srgbClr val="389E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E83241B5-B326-4CC0-1822-2CAEBC2A802F}"/>
                </a:ext>
              </a:extLst>
            </p:cNvPr>
            <p:cNvSpPr/>
            <p:nvPr/>
          </p:nvSpPr>
          <p:spPr>
            <a:xfrm>
              <a:off x="3607291" y="5010901"/>
              <a:ext cx="7157873" cy="288946"/>
            </a:xfrm>
            <a:prstGeom prst="roundRect">
              <a:avLst/>
            </a:prstGeom>
            <a:noFill/>
            <a:ln w="19050">
              <a:solidFill>
                <a:srgbClr val="389E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96B8ED4F-C0F8-2661-71E0-9C25F4DB8EB4}"/>
                </a:ext>
              </a:extLst>
            </p:cNvPr>
            <p:cNvSpPr/>
            <p:nvPr/>
          </p:nvSpPr>
          <p:spPr>
            <a:xfrm>
              <a:off x="8001609" y="2024483"/>
              <a:ext cx="2763559" cy="461587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2E73B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chemeClr val="accent3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AD73C131-F309-566F-AE86-4A617265ECE3}"/>
                </a:ext>
              </a:extLst>
            </p:cNvPr>
            <p:cNvSpPr/>
            <p:nvPr/>
          </p:nvSpPr>
          <p:spPr>
            <a:xfrm>
              <a:off x="8001609" y="2795249"/>
              <a:ext cx="2763559" cy="5246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DD9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A8A3880A-9F26-1039-198C-9D82CDB012E7}"/>
                </a:ext>
              </a:extLst>
            </p:cNvPr>
            <p:cNvSpPr/>
            <p:nvPr/>
          </p:nvSpPr>
          <p:spPr>
            <a:xfrm>
              <a:off x="8001609" y="3868180"/>
              <a:ext cx="2763559" cy="524642"/>
            </a:xfrm>
            <a:prstGeom prst="roundRect">
              <a:avLst>
                <a:gd name="adj" fmla="val 0"/>
              </a:avLst>
            </a:prstGeom>
            <a:noFill/>
            <a:ln w="19050">
              <a:solidFill>
                <a:srgbClr val="389E7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>
                <a:solidFill>
                  <a:sysClr val="windowText" lastClr="000000"/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F48EAB0-9973-CA97-BE1F-BC119FF64D63}"/>
                </a:ext>
              </a:extLst>
            </p:cNvPr>
            <p:cNvCxnSpPr>
              <a:cxnSpLocks/>
            </p:cNvCxnSpPr>
            <p:nvPr/>
          </p:nvCxnSpPr>
          <p:spPr>
            <a:xfrm>
              <a:off x="7168305" y="2248379"/>
              <a:ext cx="833304" cy="78"/>
            </a:xfrm>
            <a:prstGeom prst="straightConnector1">
              <a:avLst/>
            </a:prstGeom>
            <a:ln w="19050">
              <a:solidFill>
                <a:srgbClr val="2E73B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9606440-B859-56DB-76A7-CE382D4467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3941" y="2229634"/>
              <a:ext cx="823348" cy="6151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A7D409D-1489-A9EF-BF81-2C5513762634}"/>
                </a:ext>
              </a:extLst>
            </p:cNvPr>
            <p:cNvCxnSpPr>
              <a:cxnSpLocks/>
              <a:stCxn id="96" idx="2"/>
              <a:endCxn id="99" idx="0"/>
            </p:cNvCxnSpPr>
            <p:nvPr/>
          </p:nvCxnSpPr>
          <p:spPr>
            <a:xfrm>
              <a:off x="5387798" y="2524175"/>
              <a:ext cx="0" cy="297438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07629BB-63BB-5E3F-1A07-AF52E67183B2}"/>
                </a:ext>
              </a:extLst>
            </p:cNvPr>
            <p:cNvCxnSpPr>
              <a:cxnSpLocks/>
              <a:stCxn id="99" idx="2"/>
              <a:endCxn id="102" idx="0"/>
            </p:cNvCxnSpPr>
            <p:nvPr/>
          </p:nvCxnSpPr>
          <p:spPr>
            <a:xfrm>
              <a:off x="5387798" y="3293527"/>
              <a:ext cx="0" cy="238052"/>
            </a:xfrm>
            <a:prstGeom prst="straightConnector1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E2CB4B0-5633-1645-3F13-23A87AE15D87}"/>
                </a:ext>
              </a:extLst>
            </p:cNvPr>
            <p:cNvCxnSpPr>
              <a:cxnSpLocks/>
              <a:stCxn id="102" idx="2"/>
              <a:endCxn id="105" idx="0"/>
            </p:cNvCxnSpPr>
            <p:nvPr/>
          </p:nvCxnSpPr>
          <p:spPr>
            <a:xfrm>
              <a:off x="5387799" y="4003495"/>
              <a:ext cx="0" cy="267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4F19C3F9-A1D2-05B6-4CAF-F88068F9782A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5387799" y="4743155"/>
              <a:ext cx="0" cy="267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3CD7314-037D-D791-BA5A-647C516AC102}"/>
                </a:ext>
              </a:extLst>
            </p:cNvPr>
            <p:cNvSpPr/>
            <p:nvPr/>
          </p:nvSpPr>
          <p:spPr>
            <a:xfrm>
              <a:off x="1426831" y="1556363"/>
              <a:ext cx="6029224" cy="192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ssistant" pitchFamily="2" charset="-79"/>
                  <a:cs typeface="Assistant" pitchFamily="2" charset="-79"/>
                </a:rPr>
                <a:t>Proposed plan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5B4DF09-2E4D-F627-0108-2DF01CAD3BC3}"/>
                </a:ext>
              </a:extLst>
            </p:cNvPr>
            <p:cNvSpPr/>
            <p:nvPr/>
          </p:nvSpPr>
          <p:spPr>
            <a:xfrm>
              <a:off x="8001609" y="1556363"/>
              <a:ext cx="2763559" cy="19297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chemeClr val="tx1"/>
                  </a:solidFill>
                  <a:latin typeface="Assistant" pitchFamily="2" charset="-79"/>
                  <a:cs typeface="Assistant" pitchFamily="2" charset="-79"/>
                </a:rPr>
                <a:t>Evaluation</a:t>
              </a: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F18FF475-F8A8-F2A2-1B62-D22A250FA2A1}"/>
                </a:ext>
              </a:extLst>
            </p:cNvPr>
            <p:cNvCxnSpPr>
              <a:cxnSpLocks/>
              <a:stCxn id="96" idx="3"/>
              <a:endCxn id="114" idx="1"/>
            </p:cNvCxnSpPr>
            <p:nvPr/>
          </p:nvCxnSpPr>
          <p:spPr>
            <a:xfrm>
              <a:off x="7168304" y="2248418"/>
              <a:ext cx="833305" cy="809152"/>
            </a:xfrm>
            <a:prstGeom prst="bentConnector3">
              <a:avLst/>
            </a:prstGeom>
            <a:ln w="19050">
              <a:solidFill>
                <a:srgbClr val="2E73B3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7A371A9-AC75-FAB5-89E2-A941B38982B9}"/>
                </a:ext>
              </a:extLst>
            </p:cNvPr>
            <p:cNvCxnSpPr>
              <a:cxnSpLocks/>
            </p:cNvCxnSpPr>
            <p:nvPr/>
          </p:nvCxnSpPr>
          <p:spPr>
            <a:xfrm>
              <a:off x="7168304" y="3178220"/>
              <a:ext cx="833305" cy="0"/>
            </a:xfrm>
            <a:prstGeom prst="straightConnector1">
              <a:avLst/>
            </a:prstGeom>
            <a:ln w="19050">
              <a:solidFill>
                <a:srgbClr val="DD9F00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CCCA49F2-A4DB-672A-7C11-73725B116973}"/>
                </a:ext>
              </a:extLst>
            </p:cNvPr>
            <p:cNvCxnSpPr>
              <a:cxnSpLocks/>
              <a:stCxn id="102" idx="3"/>
              <a:endCxn id="117" idx="1"/>
            </p:cNvCxnSpPr>
            <p:nvPr/>
          </p:nvCxnSpPr>
          <p:spPr>
            <a:xfrm>
              <a:off x="7168304" y="3767537"/>
              <a:ext cx="833305" cy="362964"/>
            </a:xfrm>
            <a:prstGeom prst="bentConnector3">
              <a:avLst/>
            </a:prstGeom>
            <a:ln w="19050">
              <a:solidFill>
                <a:srgbClr val="389E7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22D0533-DD2B-E77B-24A4-2B496D16B789}"/>
                </a:ext>
              </a:extLst>
            </p:cNvPr>
            <p:cNvCxnSpPr>
              <a:cxnSpLocks/>
              <a:stCxn id="105" idx="3"/>
              <a:endCxn id="117" idx="1"/>
            </p:cNvCxnSpPr>
            <p:nvPr/>
          </p:nvCxnSpPr>
          <p:spPr>
            <a:xfrm flipV="1">
              <a:off x="7168304" y="4130501"/>
              <a:ext cx="833305" cy="376697"/>
            </a:xfrm>
            <a:prstGeom prst="bentConnector3">
              <a:avLst/>
            </a:prstGeom>
            <a:ln w="19050">
              <a:solidFill>
                <a:srgbClr val="389E72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60E350-C60E-757D-8468-470089019AFA}"/>
                </a:ext>
              </a:extLst>
            </p:cNvPr>
            <p:cNvSpPr txBox="1"/>
            <p:nvPr/>
          </p:nvSpPr>
          <p:spPr>
            <a:xfrm>
              <a:off x="1453917" y="2011434"/>
              <a:ext cx="129298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Observed 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Demand data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C3B605A-003B-2713-30A5-695502F0B892}"/>
                </a:ext>
              </a:extLst>
            </p:cNvPr>
            <p:cNvSpPr txBox="1"/>
            <p:nvPr/>
          </p:nvSpPr>
          <p:spPr>
            <a:xfrm>
              <a:off x="3607290" y="1998801"/>
              <a:ext cx="35610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latin typeface="Assistant" pitchFamily="2" charset="-79"/>
                  <a:cs typeface="Assistant" pitchFamily="2" charset="-79"/>
                </a:rPr>
                <a:t>True demand estimation </a:t>
              </a:r>
            </a:p>
            <a:p>
              <a:pPr algn="ctr"/>
              <a:r>
                <a:rPr lang="en-GB" sz="1200" dirty="0">
                  <a:latin typeface="Assistant" pitchFamily="2" charset="-79"/>
                  <a:cs typeface="Assistant" pitchFamily="2" charset="-79"/>
                </a:rPr>
                <a:t>(Tobit Kalman Filter + Conformal prediction)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0439F-87B1-B823-04B0-C234E8572502}"/>
                </a:ext>
              </a:extLst>
            </p:cNvPr>
            <p:cNvSpPr txBox="1"/>
            <p:nvPr/>
          </p:nvSpPr>
          <p:spPr>
            <a:xfrm>
              <a:off x="3607290" y="2803064"/>
              <a:ext cx="3561014" cy="461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Inventory optimisation 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(with contextual covariates)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171723-AA9E-7BBD-0BC7-159BB79F2D02}"/>
                </a:ext>
              </a:extLst>
            </p:cNvPr>
            <p:cNvSpPr txBox="1"/>
            <p:nvPr/>
          </p:nvSpPr>
          <p:spPr>
            <a:xfrm>
              <a:off x="3607290" y="3589294"/>
              <a:ext cx="35610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Model recommended order qty recommendations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FCCF2C-2958-CDCD-2C35-39DF38B98A10}"/>
                </a:ext>
              </a:extLst>
            </p:cNvPr>
            <p:cNvSpPr txBox="1"/>
            <p:nvPr/>
          </p:nvSpPr>
          <p:spPr>
            <a:xfrm>
              <a:off x="3607290" y="4328955"/>
              <a:ext cx="356101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Human planner ordering behaviour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910EA3-B325-6C0E-2A0E-428FCB764C2B}"/>
                </a:ext>
              </a:extLst>
            </p:cNvPr>
            <p:cNvSpPr txBox="1"/>
            <p:nvPr/>
          </p:nvSpPr>
          <p:spPr>
            <a:xfrm>
              <a:off x="3607288" y="5024637"/>
              <a:ext cx="71578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Lab experiment feedback (measuring impact on decision making)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479AA1-E109-F8AC-F227-624152CCA9BE}"/>
                </a:ext>
              </a:extLst>
            </p:cNvPr>
            <p:cNvSpPr txBox="1"/>
            <p:nvPr/>
          </p:nvSpPr>
          <p:spPr>
            <a:xfrm>
              <a:off x="8001611" y="2023611"/>
              <a:ext cx="25003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latin typeface="Assistant" pitchFamily="2" charset="-79"/>
                  <a:cs typeface="Assistant" pitchFamily="2" charset="-79"/>
                </a:rPr>
                <a:t>Numerical experiment</a:t>
              </a:r>
            </a:p>
            <a:p>
              <a:pPr algn="ctr"/>
              <a:r>
                <a:rPr lang="en-GB" sz="1200" dirty="0">
                  <a:latin typeface="Assistant" pitchFamily="2" charset="-79"/>
                  <a:cs typeface="Assistant" pitchFamily="2" charset="-79"/>
                </a:rPr>
                <a:t>(synthetic data)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4E922AF-1699-AF23-AED5-D3AC0BC226FF}"/>
                </a:ext>
              </a:extLst>
            </p:cNvPr>
            <p:cNvSpPr txBox="1"/>
            <p:nvPr/>
          </p:nvSpPr>
          <p:spPr>
            <a:xfrm>
              <a:off x="8001609" y="2832531"/>
              <a:ext cx="2763559" cy="46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Empirical experiment (LMIS data from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Côte d'Ivoire/  Ethiopia)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6F7565-0A81-7C62-39E1-11576DE9073E}"/>
                </a:ext>
              </a:extLst>
            </p:cNvPr>
            <p:cNvSpPr txBox="1"/>
            <p:nvPr/>
          </p:nvSpPr>
          <p:spPr>
            <a:xfrm>
              <a:off x="8001609" y="3880962"/>
              <a:ext cx="2763559" cy="461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Lab experiment</a:t>
              </a:r>
            </a:p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Assistant" pitchFamily="2" charset="-79"/>
                  <a:cs typeface="Assistant" pitchFamily="2" charset="-79"/>
                </a:rPr>
                <a:t>(Planners from Côte d'Ivoire/ Ethiopia)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59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Assistant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5</cp:revision>
  <dcterms:created xsi:type="dcterms:W3CDTF">2025-05-17T18:57:07Z</dcterms:created>
  <dcterms:modified xsi:type="dcterms:W3CDTF">2025-05-21T14:33:18Z</dcterms:modified>
</cp:coreProperties>
</file>