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33" d="100"/>
          <a:sy n="33" d="100"/>
        </p:scale>
        <p:origin x="3480" y="16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D9F66-EA3A-3E01-D5E4-6605A52DB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5E67C8-1F14-C53C-54D1-15C9B0C40B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642AE-D121-CD7F-987E-48E9E4E6B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04D58-FB7B-0B51-CAD1-C3591F190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988CE-7FB8-BE07-D0E2-B71BA4257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962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26BC-8A1C-A6C1-71E3-DDF32CB92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AB0B6-AE3C-AD96-EEA0-D7D4A7FFFB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DF622-C75C-AEC9-EE9E-637A46644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69A1AE-6501-B2AD-9002-97F176597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42AB20-3A58-8366-F036-D2F085B24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759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ECE01-DE1A-60D6-EE66-6547070D14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3BF3A-63FB-5DB6-2ACD-34007F83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297C3E-163B-5164-B6D9-965A424A9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6973F-75E8-B803-7108-514E9FA6D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402DCA-E300-A807-4B75-1A25E2CCD4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090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FDD75-5C9C-4D7B-AEB3-A78C54626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64F1-3201-89B4-2284-F14128D087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A01D0-09D4-FAAB-5F90-4C1CC9D1B1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8B138-AB35-C5BB-05C5-239FF1114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A18DF0-8407-8C1C-3DBE-AD2E3F656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8167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10E43-1426-63B2-A2CD-2CAD4A1C9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837EBB-D423-E52F-5489-D24BF74216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44C28F-E008-F7C3-3968-8478E439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90D3B-2E69-9B7D-8374-471C4C90E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488271-8BB3-7770-7F70-8FACD0D7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845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7B7AB-919E-BB26-9161-5C7236B2C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FF6A7-4FEA-816F-C82D-3B6CD885C7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38B9A-13F5-6D03-4B16-5AF39608B9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82912C-FB94-74CD-B0F0-3CF499ED3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B85C9-A889-1C79-0DC5-9FB9FBF32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A9C55F-8287-4AA2-D764-4E73343E38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9385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38B32-5189-9B20-BBEE-98E0123576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D111DA-36C8-731F-126B-E4D8F0AC0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C6113-E4FF-6668-631D-ADEFCC37E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2421F6-62A0-A857-A8DB-8533DB4762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85F9F-5FB7-B0D1-4896-4ECB7E1444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C3BCA-753E-D7AC-4737-67CB00A63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91D524-81B6-2343-2112-696929145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673CC1-E4C4-0EA4-5E43-6C3F10267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227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9AF8D-43FD-730D-BEF2-BCC2C0009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3C96E6-05D7-0E67-8907-07C9EFE0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6F45DE-120E-95A0-F7B0-67507DBFF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989556-5649-F8CF-EBF6-A22DD90DA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5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E288E5-89D0-36F6-CC9A-B92CB6F68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37B043-0B96-2E95-B255-4FCBA325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6C6EF9-CB04-23C6-B86B-0EF022CB1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750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91778-AADC-D19B-6ADF-257DBFD8B8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35529C-E434-ECE9-D4EA-0E4B426C8A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F7F7FA-9125-5126-0A21-ABD59B0F49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580CAE-A7E3-FA92-29DA-EC839D725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80C4F-AA2E-7CD5-11FB-6259740E1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3D0745-422F-528F-F736-9026E1BFE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9994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1B762-0FC1-25B8-8EF6-66362C47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9F0E7D-C945-C25C-34E6-98FEDF3945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BF0EC0-5966-3DFA-41D9-89452DE9E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403F00-A385-193F-FCD0-E737C3517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E5D265-3BD4-53E5-4F0E-00F7113FA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C0265B-B8C3-1A14-58EC-81E6C1F04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44517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FC9948-9ABA-4EEC-C671-C9431FF28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AABD0-881F-DB63-6C3C-11A1E1168F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81F17-AFFA-30E9-E060-058F61B337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BCE968-9D39-4C4F-B7CB-50BC436AED93}" type="datetimeFigureOut">
              <a:rPr lang="en-GB" smtClean="0"/>
              <a:t>21/05/2025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11ED64-DC84-6EA2-A8EB-0CE68BA2F4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3D616A-BA3F-61D4-B4BD-6ED23A2937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84B0A-D38A-48AA-81DE-AE88AEF1B28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6078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C1DEC71C-D97E-E468-A6AE-663EA957B3EC}"/>
              </a:ext>
            </a:extLst>
          </p:cNvPr>
          <p:cNvGrpSpPr/>
          <p:nvPr/>
        </p:nvGrpSpPr>
        <p:grpSpPr>
          <a:xfrm>
            <a:off x="12751047" y="5416170"/>
            <a:ext cx="4680000" cy="4680000"/>
            <a:chOff x="484816" y="730293"/>
            <a:chExt cx="2184741" cy="204352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D46845A-80FF-EADD-9FD9-5F76263F02E6}"/>
                </a:ext>
              </a:extLst>
            </p:cNvPr>
            <p:cNvSpPr/>
            <p:nvPr/>
          </p:nvSpPr>
          <p:spPr>
            <a:xfrm>
              <a:off x="484816" y="730293"/>
              <a:ext cx="2184741" cy="204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2D1F966-F7D3-A6BD-F132-E3D6893A132F}"/>
                </a:ext>
              </a:extLst>
            </p:cNvPr>
            <p:cNvSpPr txBox="1"/>
            <p:nvPr/>
          </p:nvSpPr>
          <p:spPr>
            <a:xfrm>
              <a:off x="484817" y="744306"/>
              <a:ext cx="2184740" cy="9633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b="1" dirty="0">
                  <a:solidFill>
                    <a:prstClr val="black"/>
                  </a:solidFill>
                  <a:latin typeface="Aptos" panose="02110004020202020204"/>
                </a:rPr>
                <a:t>Output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cy-GB" sz="2000" dirty="0">
                  <a:latin typeface="Assistant" pitchFamily="2" charset="-79"/>
                  <a:cs typeface="Assistant" pitchFamily="2" charset="-79"/>
                </a:rPr>
                <a:t>True demand estimate 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cy-GB" sz="2000" dirty="0">
                  <a:latin typeface="Assistant" pitchFamily="2" charset="-79"/>
                  <a:cs typeface="Assistant" pitchFamily="2" charset="-79"/>
                </a:rPr>
                <a:t>(ŷₜ)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cy-GB" sz="2000" dirty="0">
                  <a:latin typeface="Assistant" pitchFamily="2" charset="-79"/>
                  <a:cs typeface="Assistant" pitchFamily="2" charset="-79"/>
                </a:rPr>
                <a:t>Prediction interval 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cy-GB" sz="2000" dirty="0">
                  <a:latin typeface="Assistant" pitchFamily="2" charset="-79"/>
                  <a:cs typeface="Assistant" pitchFamily="2" charset="-79"/>
                </a:rPr>
                <a:t>[max(0, ŷₜ - q_α), ŷₜ + q_α]</a:t>
              </a:r>
              <a:endParaRPr lang="en-GB" sz="2000" dirty="0">
                <a:latin typeface="Assistant" pitchFamily="2" charset="-79"/>
                <a:cs typeface="Assistant" pitchFamily="2" charset="-79"/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209FEC8-AEA0-4BF5-7436-001A967EF08C}"/>
              </a:ext>
            </a:extLst>
          </p:cNvPr>
          <p:cNvGrpSpPr/>
          <p:nvPr/>
        </p:nvGrpSpPr>
        <p:grpSpPr>
          <a:xfrm>
            <a:off x="12751047" y="254021"/>
            <a:ext cx="4680000" cy="4680000"/>
            <a:chOff x="484816" y="730293"/>
            <a:chExt cx="2184741" cy="2428683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F5743D4-BA72-254C-C58B-201367D320F3}"/>
                </a:ext>
              </a:extLst>
            </p:cNvPr>
            <p:cNvSpPr/>
            <p:nvPr/>
          </p:nvSpPr>
          <p:spPr>
            <a:xfrm>
              <a:off x="484816" y="730293"/>
              <a:ext cx="2184741" cy="2428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1FFA6FB-394B-E6B8-90EF-7D24FB1A6B33}"/>
                </a:ext>
              </a:extLst>
            </p:cNvPr>
            <p:cNvSpPr txBox="1"/>
            <p:nvPr/>
          </p:nvSpPr>
          <p:spPr>
            <a:xfrm>
              <a:off x="484817" y="744306"/>
              <a:ext cx="2184740" cy="1496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b="1" dirty="0">
                  <a:solidFill>
                    <a:prstClr val="black"/>
                  </a:solidFill>
                  <a:latin typeface="Aptos" panose="02110004020202020204"/>
                </a:rPr>
                <a:t>State Prediction (Kalman Filter)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Predict next state: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X̂ₜ|ₜ₋₁ = F * X̂ₜ₋₁|ₜ₋₁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Pₜ|ₜ₋₁ = F * Pₜ₋₁|ₜ₋₁ * Fᵀ + Qₜ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F: Transition Matrix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If censored, increase Qₜ to reflect rising uncertainty.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B10DCF51-485B-CEB2-911C-88AB74483787}"/>
              </a:ext>
            </a:extLst>
          </p:cNvPr>
          <p:cNvGrpSpPr/>
          <p:nvPr/>
        </p:nvGrpSpPr>
        <p:grpSpPr>
          <a:xfrm>
            <a:off x="785332" y="254021"/>
            <a:ext cx="4680000" cy="4680000"/>
            <a:chOff x="484816" y="730293"/>
            <a:chExt cx="2184741" cy="242868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058D67-E104-2BEB-6E29-06D6DE4821C6}"/>
                </a:ext>
              </a:extLst>
            </p:cNvPr>
            <p:cNvSpPr/>
            <p:nvPr/>
          </p:nvSpPr>
          <p:spPr>
            <a:xfrm>
              <a:off x="484816" y="730293"/>
              <a:ext cx="2184741" cy="2428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415E294-E8E8-06AF-DB2A-51212F70CC02}"/>
                </a:ext>
              </a:extLst>
            </p:cNvPr>
            <p:cNvSpPr txBox="1"/>
            <p:nvPr/>
          </p:nvSpPr>
          <p:spPr>
            <a:xfrm>
              <a:off x="484817" y="744306"/>
              <a:ext cx="2184740" cy="223969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600"/>
                </a:spcAft>
              </a:pPr>
              <a:r>
                <a:rPr lang="en-GB" sz="2000" b="1" dirty="0">
                  <a:latin typeface="Assistant" pitchFamily="2" charset="-79"/>
                  <a:cs typeface="Assistant" pitchFamily="2" charset="-79"/>
                </a:rPr>
                <a:t>Input Data &amp; Preprocessing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Collect observed demand (yₜ) and stock data (sₜ)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Label each data point:</a:t>
              </a:r>
            </a:p>
            <a:p>
              <a:pPr marL="228600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Uncensored: Stock available and issued</a:t>
              </a:r>
            </a:p>
            <a:p>
              <a:pPr marL="228600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Partially Censored: Demand exists, but limited by stock</a:t>
              </a:r>
            </a:p>
            <a:p>
              <a:pPr marL="228600" indent="-22860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Fully Censored: No stock issued, even though demand may exist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Structure data into time series (per store-product)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A2D203-A621-6179-4054-2A2AD27F640A}"/>
              </a:ext>
            </a:extLst>
          </p:cNvPr>
          <p:cNvGrpSpPr/>
          <p:nvPr/>
        </p:nvGrpSpPr>
        <p:grpSpPr>
          <a:xfrm>
            <a:off x="6830728" y="254021"/>
            <a:ext cx="4680000" cy="4680000"/>
            <a:chOff x="484816" y="730293"/>
            <a:chExt cx="2184741" cy="2428683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7A894E0-6D14-6E6E-20DA-03E7360369FD}"/>
                </a:ext>
              </a:extLst>
            </p:cNvPr>
            <p:cNvSpPr/>
            <p:nvPr/>
          </p:nvSpPr>
          <p:spPr>
            <a:xfrm>
              <a:off x="484816" y="730293"/>
              <a:ext cx="2184741" cy="2428683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C5CE265A-DFB2-E693-0B91-D4F06B52615D}"/>
                </a:ext>
              </a:extLst>
            </p:cNvPr>
            <p:cNvSpPr txBox="1"/>
            <p:nvPr/>
          </p:nvSpPr>
          <p:spPr>
            <a:xfrm>
              <a:off x="484817" y="744306"/>
              <a:ext cx="2184740" cy="23271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b="1" dirty="0">
                  <a:solidFill>
                    <a:prstClr val="black"/>
                  </a:solidFill>
                  <a:latin typeface="Aptos" panose="02110004020202020204"/>
                </a:rPr>
                <a:t>Initialize the State-Space Model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Define latent state: 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Xₜ = [level ℓₜ, trend </a:t>
              </a:r>
              <a:r>
                <a:rPr lang="el-GR" sz="2000" dirty="0">
                  <a:latin typeface="Assistant" pitchFamily="2" charset="-79"/>
                  <a:cs typeface="Assistant" pitchFamily="2" charset="-79"/>
                </a:rPr>
                <a:t>τ</a:t>
              </a: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ₜ, seasonality </a:t>
              </a:r>
              <a:r>
                <a:rPr lang="el-GR" sz="2000" dirty="0">
                  <a:latin typeface="Assistant" pitchFamily="2" charset="-79"/>
                  <a:cs typeface="Assistant" pitchFamily="2" charset="-79"/>
                </a:rPr>
                <a:t>γ</a:t>
              </a: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ₜ]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Initialize using STL decomposition: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ℓ₀: last trend value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l-GR" sz="2000" dirty="0">
                  <a:latin typeface="Assistant" pitchFamily="2" charset="-79"/>
                  <a:cs typeface="Assistant" pitchFamily="2" charset="-79"/>
                </a:rPr>
                <a:t>τ₀: </a:t>
              </a: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recent trend slope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l-GR" sz="2000" dirty="0">
                  <a:latin typeface="Assistant" pitchFamily="2" charset="-79"/>
                  <a:cs typeface="Assistant" pitchFamily="2" charset="-79"/>
                </a:rPr>
                <a:t>γ₀: </a:t>
              </a: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final or mean seasonal pattern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Set initial uncertainty: P₀ = diagonal of STL variances</a:t>
              </a:r>
            </a:p>
            <a:p>
              <a:pPr>
                <a:spcAft>
                  <a:spcPts val="600"/>
                </a:spcAft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Set model parameters: Q₀, R, </a:t>
              </a:r>
              <a:r>
                <a:rPr lang="el-GR" sz="2000" dirty="0">
                  <a:latin typeface="Assistant" pitchFamily="2" charset="-79"/>
                  <a:cs typeface="Assistant" pitchFamily="2" charset="-79"/>
                </a:rPr>
                <a:t>φ, λ</a:t>
              </a: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 (Use MLE to optimise parameters)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F8A782-F5BB-8256-F9E7-ED2BBBA75171}"/>
              </a:ext>
            </a:extLst>
          </p:cNvPr>
          <p:cNvGrpSpPr/>
          <p:nvPr/>
        </p:nvGrpSpPr>
        <p:grpSpPr>
          <a:xfrm>
            <a:off x="785332" y="5416170"/>
            <a:ext cx="4680000" cy="4680000"/>
            <a:chOff x="484816" y="730293"/>
            <a:chExt cx="2184741" cy="2043525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D759D5DF-2EE4-7618-41C8-4C9B91CC81AD}"/>
                </a:ext>
              </a:extLst>
            </p:cNvPr>
            <p:cNvSpPr/>
            <p:nvPr/>
          </p:nvSpPr>
          <p:spPr>
            <a:xfrm>
              <a:off x="484816" y="730293"/>
              <a:ext cx="2184741" cy="204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49A3EE6-8AFA-27F0-F5E7-90506708D546}"/>
                </a:ext>
              </a:extLst>
            </p:cNvPr>
            <p:cNvSpPr txBox="1"/>
            <p:nvPr/>
          </p:nvSpPr>
          <p:spPr>
            <a:xfrm>
              <a:off x="484817" y="744306"/>
              <a:ext cx="2184739" cy="134565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b="1" dirty="0">
                  <a:solidFill>
                    <a:prstClr val="black"/>
                  </a:solidFill>
                  <a:latin typeface="Aptos" panose="02110004020202020204"/>
                </a:rPr>
                <a:t>Observation Update (If Uncensored)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Compute residual:  ỹₜ = yₜ - H * X̂ₜ|ₜ₋₁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Compute Kalman gain and update: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Kₜ = Pₜ|ₜ₋₁ * Hᵀ * (H * Pₜ|ₜ₋₁ * Hᵀ + R)⁻¹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X̂ₜ|ₜ = X̂ₜ|ₜ₋₁ + Kₜ * ỹₜ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Pₜ|ₜ = (I - Kₜ * H) * Pₜ|ₜ₋₁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If censored: skip update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25F40D0-C90D-1D45-C0BC-F31CB941FE1F}"/>
              </a:ext>
            </a:extLst>
          </p:cNvPr>
          <p:cNvGrpSpPr/>
          <p:nvPr/>
        </p:nvGrpSpPr>
        <p:grpSpPr>
          <a:xfrm>
            <a:off x="6830728" y="5416170"/>
            <a:ext cx="4680000" cy="4680000"/>
            <a:chOff x="484816" y="730293"/>
            <a:chExt cx="2184741" cy="204352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EFCBC37-2590-63B5-89E9-16965EC2CE0F}"/>
                </a:ext>
              </a:extLst>
            </p:cNvPr>
            <p:cNvSpPr/>
            <p:nvPr/>
          </p:nvSpPr>
          <p:spPr>
            <a:xfrm>
              <a:off x="484816" y="730293"/>
              <a:ext cx="2184741" cy="20435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GB" sz="200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94F930D-851A-5872-C1CF-1FA1F78F563D}"/>
                </a:ext>
              </a:extLst>
            </p:cNvPr>
            <p:cNvSpPr txBox="1"/>
            <p:nvPr/>
          </p:nvSpPr>
          <p:spPr>
            <a:xfrm>
              <a:off x="484817" y="744306"/>
              <a:ext cx="2184740" cy="184263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b="1" dirty="0">
                  <a:solidFill>
                    <a:prstClr val="black"/>
                  </a:solidFill>
                  <a:latin typeface="Aptos" panose="02110004020202020204"/>
                </a:rPr>
                <a:t>Quantify Uncertainty (Conformal Prediction)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Use only uncensored time points to compute residuals: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rₜ = |yₜ - ŷₜ|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Collect all residuals R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Calculate conformal quantile: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q_α = Quantile₁₋α(R)</a:t>
              </a:r>
            </a:p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Create prediction interval:</a:t>
              </a:r>
            </a:p>
            <a:p>
              <a:pPr marL="171450" marR="0" lvl="0" indent="-17145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GB" sz="2000" dirty="0">
                  <a:latin typeface="Assistant" pitchFamily="2" charset="-79"/>
                  <a:cs typeface="Assistant" pitchFamily="2" charset="-79"/>
                </a:rPr>
                <a:t>ŷₜ ± q_α, bounded below by 0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CD51E8A-8C22-A5E2-5885-7C3AD3AB40C1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5465332" y="2594021"/>
            <a:ext cx="136539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A58D8D5-7884-81A2-C492-1362CEBD4EA5}"/>
              </a:ext>
            </a:extLst>
          </p:cNvPr>
          <p:cNvCxnSpPr>
            <a:cxnSpLocks/>
            <a:stCxn id="14" idx="3"/>
            <a:endCxn id="20" idx="1"/>
          </p:cNvCxnSpPr>
          <p:nvPr/>
        </p:nvCxnSpPr>
        <p:spPr>
          <a:xfrm>
            <a:off x="11510728" y="2594021"/>
            <a:ext cx="124031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0F26234-5C8A-E314-D1EE-95F596656C03}"/>
              </a:ext>
            </a:extLst>
          </p:cNvPr>
          <p:cNvCxnSpPr>
            <a:cxnSpLocks/>
            <a:stCxn id="20" idx="2"/>
            <a:endCxn id="22" idx="0"/>
          </p:cNvCxnSpPr>
          <p:nvPr/>
        </p:nvCxnSpPr>
        <p:spPr>
          <a:xfrm rot="5400000">
            <a:off x="8851070" y="-791716"/>
            <a:ext cx="514241" cy="11965715"/>
          </a:xfrm>
          <a:prstGeom prst="bentConnector3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8E6071-8CAD-9E99-C070-1515850684D4}"/>
              </a:ext>
            </a:extLst>
          </p:cNvPr>
          <p:cNvCxnSpPr>
            <a:cxnSpLocks/>
            <a:stCxn id="23" idx="3"/>
            <a:endCxn id="26" idx="1"/>
          </p:cNvCxnSpPr>
          <p:nvPr/>
        </p:nvCxnSpPr>
        <p:spPr>
          <a:xfrm>
            <a:off x="5465332" y="7756170"/>
            <a:ext cx="1365396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026B2BC-E9F2-6395-1220-39D80D7C7B33}"/>
              </a:ext>
            </a:extLst>
          </p:cNvPr>
          <p:cNvCxnSpPr>
            <a:cxnSpLocks/>
            <a:stCxn id="26" idx="3"/>
            <a:endCxn id="29" idx="1"/>
          </p:cNvCxnSpPr>
          <p:nvPr/>
        </p:nvCxnSpPr>
        <p:spPr>
          <a:xfrm>
            <a:off x="11510728" y="7756170"/>
            <a:ext cx="1240319" cy="0"/>
          </a:xfrm>
          <a:prstGeom prst="straightConnector1">
            <a:avLst/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5994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F25ED2B-C6AF-64FA-CD7B-6FC61B0694DC}"/>
              </a:ext>
            </a:extLst>
          </p:cNvPr>
          <p:cNvGrpSpPr/>
          <p:nvPr/>
        </p:nvGrpSpPr>
        <p:grpSpPr>
          <a:xfrm>
            <a:off x="298960" y="1272671"/>
            <a:ext cx="11361174" cy="4312657"/>
            <a:chOff x="298960" y="1272671"/>
            <a:chExt cx="11361174" cy="4312657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E46C74C-BDA6-01BC-2033-077B14093F1D}"/>
                </a:ext>
              </a:extLst>
            </p:cNvPr>
            <p:cNvSpPr/>
            <p:nvPr/>
          </p:nvSpPr>
          <p:spPr>
            <a:xfrm>
              <a:off x="298960" y="1272671"/>
              <a:ext cx="2604156" cy="2904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Synthetic data generation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F3738D5-A1B6-1ADB-9849-5E1D88451DA6}"/>
                </a:ext>
              </a:extLst>
            </p:cNvPr>
            <p:cNvSpPr/>
            <p:nvPr/>
          </p:nvSpPr>
          <p:spPr>
            <a:xfrm>
              <a:off x="298960" y="1628011"/>
              <a:ext cx="2604156" cy="39573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Data Types: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Demand types: Smooth, Erratic, Lumpy</a:t>
              </a:r>
              <a:endParaRPr lang="en-GB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Latent true demand (with seasonal/trend components)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Monthly time granularity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1000 timeseries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Store-product metadata (10x100 combinations)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Censorship logic (stockouts and full interruptions)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Behavioral anomalies and bursts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60668D5-71E7-7ADC-E961-D8CAC98C9599}"/>
                </a:ext>
              </a:extLst>
            </p:cNvPr>
            <p:cNvSpPr/>
            <p:nvPr/>
          </p:nvSpPr>
          <p:spPr>
            <a:xfrm>
              <a:off x="3217255" y="1272671"/>
              <a:ext cx="2604159" cy="2904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Forecasting Setup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971712-194C-A0A5-1859-80B5D4FEC5AB}"/>
                </a:ext>
              </a:extLst>
            </p:cNvPr>
            <p:cNvSpPr/>
            <p:nvPr/>
          </p:nvSpPr>
          <p:spPr>
            <a:xfrm>
              <a:off x="3217255" y="1628011"/>
              <a:ext cx="2604159" cy="39573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Models Evaluated: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TKF + Conformal Prediction (proposed)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Naïve Forecast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3-Month Moving Average - Benchmark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Linear Regression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Demand Conditions: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Full range of demand types 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Varying censorship levels (20–40% timeline coverage)</a:t>
              </a:r>
            </a:p>
            <a:p>
              <a:pPr>
                <a:spcAft>
                  <a:spcPts val="600"/>
                </a:spcAft>
              </a:pPr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Data Splitting: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Train/Test split using time-series cross-validation with 30 origins.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Probabilistic Forecasting: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Prediction intervals.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5AEDEC0-04D5-2B02-E396-91853185D791}"/>
                </a:ext>
              </a:extLst>
            </p:cNvPr>
            <p:cNvSpPr/>
            <p:nvPr/>
          </p:nvSpPr>
          <p:spPr>
            <a:xfrm>
              <a:off x="6135552" y="1272671"/>
              <a:ext cx="2604156" cy="290447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Simulation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E3EB44E-8E83-C77A-74EA-3B036CAA3EC8}"/>
                </a:ext>
              </a:extLst>
            </p:cNvPr>
            <p:cNvSpPr/>
            <p:nvPr/>
          </p:nvSpPr>
          <p:spPr>
            <a:xfrm>
              <a:off x="6135552" y="1628011"/>
              <a:ext cx="2604156" cy="395731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Simulation Logic: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Policy: Order-up-to (3 × predicted demand – end stock)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Lead time: Randomized (1–4 months)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Lost sales logic with delivery queue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Simulation applied per store-product-model group</a:t>
              </a:r>
              <a:endParaRPr lang="en-US" sz="1200" dirty="0">
                <a:solidFill>
                  <a:schemeClr val="tx1">
                    <a:lumMod val="85000"/>
                    <a:lumOff val="15000"/>
                  </a:schemeClr>
                </a:solidFill>
                <a:latin typeface="Assistant" pitchFamily="2" charset="-79"/>
                <a:cs typeface="Assistant" pitchFamily="2" charset="-79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55E968E-78C8-AD93-AA23-BFF77396704A}"/>
                </a:ext>
              </a:extLst>
            </p:cNvPr>
            <p:cNvSpPr/>
            <p:nvPr/>
          </p:nvSpPr>
          <p:spPr>
            <a:xfrm>
              <a:off x="9055975" y="1272671"/>
              <a:ext cx="2604159" cy="30313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Performance Metrics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F9D2575-732C-7241-1CA9-A9A0D9258739}"/>
                </a:ext>
              </a:extLst>
            </p:cNvPr>
            <p:cNvSpPr/>
            <p:nvPr/>
          </p:nvSpPr>
          <p:spPr>
            <a:xfrm>
              <a:off x="9055975" y="1628010"/>
              <a:ext cx="2604159" cy="395731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Forecast Metrics: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Point Forecasts: Mean Absolute Scaled Error (MASE)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US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Pinball Loss (quantile loss)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Metrics: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CSL (Cycle Service Level)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Lost Sales Rate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Inventory Coverage</a:t>
              </a:r>
            </a:p>
            <a:p>
              <a:pPr>
                <a:spcAft>
                  <a:spcPts val="600"/>
                </a:spcAft>
              </a:pPr>
              <a:r>
                <a:rPr lang="en-US" sz="12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Validation: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Compare performance across models for all series in all origins</a:t>
              </a:r>
            </a:p>
            <a:p>
              <a:pPr marL="171450" indent="-171450">
                <a:spcAft>
                  <a:spcPts val="600"/>
                </a:spcAft>
                <a:buFont typeface="Arial" panose="020B0604020202020204" pitchFamily="34" charset="0"/>
                <a:buChar char="•"/>
              </a:pPr>
              <a:r>
                <a:rPr lang="en-GB" sz="12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Assistant" pitchFamily="2" charset="-79"/>
                  <a:cs typeface="Assistant" pitchFamily="2" charset="-79"/>
                </a:rPr>
                <a:t>Evaluate robustness to censorship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69314B51-F62C-5D32-9FE4-6700E133BC48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5821414" y="1417895"/>
              <a:ext cx="31413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E3433AD-C620-27B8-8A0F-3EAD081A25B6}"/>
                </a:ext>
              </a:extLst>
            </p:cNvPr>
            <p:cNvCxnSpPr>
              <a:cxnSpLocks/>
              <a:stCxn id="8" idx="3"/>
              <a:endCxn id="10" idx="1"/>
            </p:cNvCxnSpPr>
            <p:nvPr/>
          </p:nvCxnSpPr>
          <p:spPr>
            <a:xfrm>
              <a:off x="8739708" y="1417895"/>
              <a:ext cx="316267" cy="6345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8462B7F-1B96-9DC0-3E03-FB7448851D34}"/>
                </a:ext>
              </a:extLst>
            </p:cNvPr>
            <p:cNvCxnSpPr>
              <a:cxnSpLocks/>
              <a:stCxn id="4" idx="3"/>
              <a:endCxn id="6" idx="1"/>
            </p:cNvCxnSpPr>
            <p:nvPr/>
          </p:nvCxnSpPr>
          <p:spPr>
            <a:xfrm>
              <a:off x="2903116" y="1417895"/>
              <a:ext cx="314138" cy="0"/>
            </a:xfrm>
            <a:prstGeom prst="straightConnector1">
              <a:avLst/>
            </a:prstGeom>
            <a:noFill/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91077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559</Words>
  <Application>Microsoft Office PowerPoint</Application>
  <PresentationFormat>Widescreen</PresentationFormat>
  <Paragraphs>81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Assistant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Harsha Halgamuwe Hewage</dc:creator>
  <cp:lastModifiedBy>Harsha Halgamuwe Hewage</cp:lastModifiedBy>
  <cp:revision>6</cp:revision>
  <dcterms:created xsi:type="dcterms:W3CDTF">2025-05-17T18:57:07Z</dcterms:created>
  <dcterms:modified xsi:type="dcterms:W3CDTF">2025-05-21T15:03:31Z</dcterms:modified>
</cp:coreProperties>
</file>