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58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 varScale="1">
        <p:scale>
          <a:sx n="72" d="100"/>
          <a:sy n="72" d="100"/>
        </p:scale>
        <p:origin x="7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71362" y="6339779"/>
            <a:ext cx="13802360" cy="24765"/>
          </a:xfrm>
          <a:custGeom>
            <a:avLst/>
            <a:gdLst/>
            <a:ahLst/>
            <a:cxnLst/>
            <a:rect l="l" t="t" r="r" b="b"/>
            <a:pathLst>
              <a:path w="13802360" h="24764">
                <a:moveTo>
                  <a:pt x="13795094" y="0"/>
                </a:moveTo>
                <a:lnTo>
                  <a:pt x="15457" y="0"/>
                </a:lnTo>
                <a:lnTo>
                  <a:pt x="6920" y="0"/>
                </a:lnTo>
                <a:lnTo>
                  <a:pt x="0" y="5458"/>
                </a:lnTo>
                <a:lnTo>
                  <a:pt x="0" y="18929"/>
                </a:lnTo>
                <a:lnTo>
                  <a:pt x="6920" y="24389"/>
                </a:lnTo>
                <a:lnTo>
                  <a:pt x="13795094" y="24389"/>
                </a:lnTo>
                <a:lnTo>
                  <a:pt x="13801971" y="18929"/>
                </a:lnTo>
                <a:lnTo>
                  <a:pt x="13801971" y="5459"/>
                </a:lnTo>
                <a:lnTo>
                  <a:pt x="13795094" y="0"/>
                </a:lnTo>
                <a:close/>
              </a:path>
            </a:pathLst>
          </a:custGeom>
          <a:solidFill>
            <a:srgbClr val="1FC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0704" y="1621027"/>
            <a:ext cx="13626591" cy="390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79675" y="6855059"/>
            <a:ext cx="13328649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DBEDF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DBED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DBED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DBED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56501" y="671017"/>
            <a:ext cx="413130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DBED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mdesign.inf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5" Type="http://schemas.openxmlformats.org/officeDocument/2006/relationships/image" Target="../media/image24.png"/><Relationship Id="rId10" Type="http://schemas.openxmlformats.org/officeDocument/2006/relationships/image" Target="../media/image19.jpg"/><Relationship Id="rId19" Type="http://schemas.openxmlformats.org/officeDocument/2006/relationships/image" Target="../media/image28.jp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45279" marR="5080" indent="-3091815">
              <a:lnSpc>
                <a:spcPct val="115100"/>
              </a:lnSpc>
              <a:spcBef>
                <a:spcPts val="95"/>
              </a:spcBef>
            </a:pPr>
            <a:r>
              <a:rPr spc="-10" dirty="0"/>
              <a:t>An NFT</a:t>
            </a:r>
            <a:r>
              <a:rPr dirty="0"/>
              <a:t> </a:t>
            </a:r>
            <a:r>
              <a:rPr spc="-5" dirty="0"/>
              <a:t>Project</a:t>
            </a:r>
            <a:r>
              <a:rPr spc="15" dirty="0"/>
              <a:t> </a:t>
            </a:r>
            <a:r>
              <a:rPr spc="-10" dirty="0"/>
              <a:t>partnering</a:t>
            </a:r>
            <a:r>
              <a:rPr spc="40" dirty="0"/>
              <a:t> </a:t>
            </a:r>
            <a:r>
              <a:rPr spc="-10" dirty="0"/>
              <a:t>with</a:t>
            </a:r>
            <a:r>
              <a:rPr spc="-5" dirty="0"/>
              <a:t> </a:t>
            </a:r>
            <a:r>
              <a:rPr spc="-15" dirty="0"/>
              <a:t>SVCAO</a:t>
            </a:r>
            <a:r>
              <a:rPr spc="15" dirty="0"/>
              <a:t> </a:t>
            </a:r>
            <a:r>
              <a:rPr spc="-15" dirty="0"/>
              <a:t>Cambodia</a:t>
            </a:r>
            <a:r>
              <a:rPr spc="35" dirty="0"/>
              <a:t> </a:t>
            </a:r>
            <a:r>
              <a:rPr spc="-15" dirty="0"/>
              <a:t>(Samrong</a:t>
            </a:r>
            <a:r>
              <a:rPr spc="30" dirty="0"/>
              <a:t> </a:t>
            </a:r>
            <a:r>
              <a:rPr spc="-5" dirty="0"/>
              <a:t>Village </a:t>
            </a:r>
            <a:r>
              <a:rPr spc="-790" dirty="0"/>
              <a:t> </a:t>
            </a:r>
            <a:r>
              <a:rPr spc="-10" dirty="0"/>
              <a:t>Community</a:t>
            </a:r>
            <a:r>
              <a:rPr spc="55" dirty="0"/>
              <a:t> </a:t>
            </a:r>
            <a:r>
              <a:rPr spc="-10" dirty="0"/>
              <a:t>Austria</a:t>
            </a:r>
            <a:r>
              <a:rPr dirty="0"/>
              <a:t> </a:t>
            </a:r>
            <a:r>
              <a:rPr spc="-10" dirty="0"/>
              <a:t>Organization)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2185" y="1621027"/>
            <a:ext cx="12945110" cy="390588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597535" marR="5080" indent="-585470">
              <a:lnSpc>
                <a:spcPts val="14600"/>
              </a:lnSpc>
              <a:spcBef>
                <a:spcPts val="1550"/>
              </a:spcBef>
            </a:pPr>
            <a:r>
              <a:rPr sz="13300" spc="-545" dirty="0">
                <a:solidFill>
                  <a:srgbClr val="DBEDF4"/>
                </a:solidFill>
                <a:latin typeface="Times New Roman"/>
                <a:cs typeface="Times New Roman"/>
              </a:rPr>
              <a:t>(DASI</a:t>
            </a:r>
            <a:r>
              <a:rPr sz="13300" spc="-340" dirty="0">
                <a:solidFill>
                  <a:srgbClr val="DBEDF4"/>
                </a:solidFill>
                <a:latin typeface="Times New Roman"/>
                <a:cs typeface="Times New Roman"/>
              </a:rPr>
              <a:t>)</a:t>
            </a:r>
            <a:r>
              <a:rPr sz="13300" spc="-805" dirty="0">
                <a:solidFill>
                  <a:srgbClr val="DBEDF4"/>
                </a:solidFill>
                <a:latin typeface="Times New Roman"/>
                <a:cs typeface="Times New Roman"/>
              </a:rPr>
              <a:t> </a:t>
            </a:r>
            <a:r>
              <a:rPr sz="13300" spc="-95" dirty="0">
                <a:solidFill>
                  <a:srgbClr val="DBEDF4"/>
                </a:solidFill>
                <a:latin typeface="Times New Roman"/>
                <a:cs typeface="Times New Roman"/>
              </a:rPr>
              <a:t>Digi</a:t>
            </a:r>
            <a:r>
              <a:rPr sz="13300" spc="-35" dirty="0">
                <a:solidFill>
                  <a:srgbClr val="DBEDF4"/>
                </a:solidFill>
                <a:latin typeface="Times New Roman"/>
                <a:cs typeface="Times New Roman"/>
              </a:rPr>
              <a:t>t</a:t>
            </a:r>
            <a:r>
              <a:rPr sz="13300" spc="315" dirty="0">
                <a:solidFill>
                  <a:srgbClr val="DBEDF4"/>
                </a:solidFill>
                <a:latin typeface="Times New Roman"/>
                <a:cs typeface="Times New Roman"/>
              </a:rPr>
              <a:t>a</a:t>
            </a:r>
            <a:r>
              <a:rPr sz="13300" spc="190" dirty="0">
                <a:solidFill>
                  <a:srgbClr val="DBEDF4"/>
                </a:solidFill>
                <a:latin typeface="Times New Roman"/>
                <a:cs typeface="Times New Roman"/>
              </a:rPr>
              <a:t>l</a:t>
            </a:r>
            <a:r>
              <a:rPr sz="13300" spc="-790" dirty="0">
                <a:solidFill>
                  <a:srgbClr val="DBEDF4"/>
                </a:solidFill>
                <a:latin typeface="Times New Roman"/>
                <a:cs typeface="Times New Roman"/>
              </a:rPr>
              <a:t> </a:t>
            </a:r>
            <a:r>
              <a:rPr sz="13300" spc="-40" dirty="0">
                <a:solidFill>
                  <a:srgbClr val="DBEDF4"/>
                </a:solidFill>
                <a:latin typeface="Times New Roman"/>
                <a:cs typeface="Times New Roman"/>
              </a:rPr>
              <a:t>Arts  </a:t>
            </a:r>
            <a:r>
              <a:rPr sz="13300" spc="140" dirty="0">
                <a:solidFill>
                  <a:srgbClr val="DBEDF4"/>
                </a:solidFill>
                <a:latin typeface="Times New Roman"/>
                <a:cs typeface="Times New Roman"/>
              </a:rPr>
              <a:t>for</a:t>
            </a:r>
            <a:r>
              <a:rPr sz="13300" spc="-805" dirty="0">
                <a:solidFill>
                  <a:srgbClr val="DBEDF4"/>
                </a:solidFill>
                <a:latin typeface="Times New Roman"/>
                <a:cs typeface="Times New Roman"/>
              </a:rPr>
              <a:t> </a:t>
            </a:r>
            <a:r>
              <a:rPr sz="13300" spc="-5" dirty="0">
                <a:solidFill>
                  <a:srgbClr val="DBEDF4"/>
                </a:solidFill>
                <a:latin typeface="Times New Roman"/>
                <a:cs typeface="Times New Roman"/>
              </a:rPr>
              <a:t>Social</a:t>
            </a:r>
            <a:r>
              <a:rPr sz="13300" spc="-825" dirty="0">
                <a:solidFill>
                  <a:srgbClr val="DBEDF4"/>
                </a:solidFill>
                <a:latin typeface="Times New Roman"/>
                <a:cs typeface="Times New Roman"/>
              </a:rPr>
              <a:t> </a:t>
            </a:r>
            <a:r>
              <a:rPr sz="13300" spc="220" dirty="0">
                <a:solidFill>
                  <a:srgbClr val="DBEDF4"/>
                </a:solidFill>
                <a:latin typeface="Times New Roman"/>
                <a:cs typeface="Times New Roman"/>
              </a:rPr>
              <a:t>Impact</a:t>
            </a:r>
            <a:endParaRPr sz="1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0103" y="9196527"/>
            <a:ext cx="5103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000" spc="-25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I,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u="sng" spc="-2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DESIGN</a:t>
            </a:r>
            <a:r>
              <a:rPr sz="2000" u="sng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sz="2000" u="sng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</a:t>
            </a:r>
            <a:r>
              <a:rPr sz="2000" u="sng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sng" spc="-1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B</a:t>
            </a:r>
            <a:r>
              <a:rPr sz="2000" u="sng" spc="-3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Y</a:t>
            </a:r>
            <a:r>
              <a:rPr sz="2000" u="sng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sng" spc="-3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sz="2000" u="sng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</a:t>
            </a:r>
            <a:r>
              <a:rPr sz="2000" u="sng" spc="-2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2000" u="sng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M</a:t>
            </a:r>
            <a:r>
              <a:rPr sz="2000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sng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DESIG</a:t>
            </a:r>
            <a:r>
              <a:rPr sz="2000" u="sng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N</a:t>
            </a:r>
            <a:r>
              <a:rPr sz="2000" u="sng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sz="2000" u="sng" spc="-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N</a:t>
            </a:r>
            <a:r>
              <a:rPr sz="2000" u="sng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F</a:t>
            </a:r>
            <a:r>
              <a:rPr sz="2000" u="sng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501708-68A3-1F46-9806-4E58A3651C9B}"/>
              </a:ext>
            </a:extLst>
          </p:cNvPr>
          <p:cNvSpPr txBox="1"/>
          <p:nvPr/>
        </p:nvSpPr>
        <p:spPr>
          <a:xfrm>
            <a:off x="1676400" y="5691298"/>
            <a:ext cx="2794000" cy="93408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God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fe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(Megmangart)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Digital Artist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12">
            <a:extLst>
              <a:ext uri="{FF2B5EF4-FFF2-40B4-BE49-F238E27FC236}">
                <a16:creationId xmlns:a16="http://schemas.microsoft.com/office/drawing/2014/main" id="{6B2DCC07-A693-D842-B7A1-1F86549B37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665" y="3467100"/>
            <a:ext cx="2157983" cy="2161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535C6-FAFA-F34E-BFCA-F32EA5375198}"/>
              </a:ext>
            </a:extLst>
          </p:cNvPr>
          <p:cNvSpPr txBox="1"/>
          <p:nvPr/>
        </p:nvSpPr>
        <p:spPr>
          <a:xfrm>
            <a:off x="6557264" y="4207784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Godson has extensive working experience being a digital artist, and he is very familiar with the creation of unique digital artwork as well as NFTs.</a:t>
            </a:r>
            <a:br>
              <a:rPr lang="en-SG" dirty="0">
                <a:solidFill>
                  <a:schemeClr val="bg1"/>
                </a:solidFill>
              </a:rPr>
            </a:b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His vision is to put her skillsets to help advance social good for the less fortunate countries in the world, starting with DASI’s NFT artwork for social good.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7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pic>
        <p:nvPicPr>
          <p:cNvPr id="3" name="object 19">
            <a:extLst>
              <a:ext uri="{FF2B5EF4-FFF2-40B4-BE49-F238E27FC236}">
                <a16:creationId xmlns:a16="http://schemas.microsoft.com/office/drawing/2014/main" id="{AA95CD6A-07C8-7249-BA59-CA67468E57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924300"/>
            <a:ext cx="2161031" cy="2157984"/>
          </a:xfrm>
          <a:prstGeom prst="rect">
            <a:avLst/>
          </a:prstGeom>
        </p:spPr>
      </p:pic>
      <p:sp>
        <p:nvSpPr>
          <p:cNvPr id="4" name="object 20">
            <a:extLst>
              <a:ext uri="{FF2B5EF4-FFF2-40B4-BE49-F238E27FC236}">
                <a16:creationId xmlns:a16="http://schemas.microsoft.com/office/drawing/2014/main" id="{F252974D-13BF-0048-AC86-E497996A8AE7}"/>
              </a:ext>
            </a:extLst>
          </p:cNvPr>
          <p:cNvSpPr txBox="1"/>
          <p:nvPr/>
        </p:nvSpPr>
        <p:spPr>
          <a:xfrm>
            <a:off x="760856" y="6344793"/>
            <a:ext cx="333184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eep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neja</a:t>
            </a:r>
            <a:endParaRPr sz="2400" dirty="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Stack</a:t>
            </a:r>
            <a:r>
              <a:rPr sz="18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Developer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9EE23-9130-ED4E-81CF-74871065A95A}"/>
              </a:ext>
            </a:extLst>
          </p:cNvPr>
          <p:cNvSpPr txBox="1"/>
          <p:nvPr/>
        </p:nvSpPr>
        <p:spPr>
          <a:xfrm>
            <a:off x="6552782" y="41529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pc="-114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pc="-85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SG" spc="-95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SG" spc="-8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pc="-12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SG" spc="-125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pc="-65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eep</a:t>
            </a:r>
            <a:r>
              <a:rPr lang="en-SG" spc="-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SG" spc="-6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budding Engineer, with deep knowledge about about </a:t>
            </a:r>
            <a:br>
              <a:rPr lang="en-S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S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and Data Structures.</a:t>
            </a:r>
          </a:p>
          <a:p>
            <a:endParaRPr lang="en-S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explorer, and an avid observer about the growing Tech world, he is also highly interested in enabling the success of DASI’s platform, that has a meaningful social impact goal by way of implementation of the NFTs.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6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ARTWO</a:t>
            </a:r>
            <a:r>
              <a:rPr spc="-455" dirty="0"/>
              <a:t>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3298" y="1553844"/>
            <a:ext cx="2556510" cy="10033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aje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fe</a:t>
            </a:r>
            <a:endParaRPr sz="24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@Megmangart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7280" y="1690582"/>
            <a:ext cx="2039620" cy="934719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ge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@OnemanArtmy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9507" y="1751160"/>
            <a:ext cx="1924050" cy="8058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730"/>
              </a:spcBef>
            </a:pP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@ChamDesignInfo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6679" y="2761488"/>
            <a:ext cx="2521585" cy="18013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5119" y="2743200"/>
            <a:ext cx="2521585" cy="18013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6679" y="4764023"/>
            <a:ext cx="2521585" cy="1798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1216" y="4730496"/>
            <a:ext cx="2518664" cy="18318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8391" y="6757416"/>
            <a:ext cx="2518664" cy="17983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08261" y="6763511"/>
            <a:ext cx="2520188" cy="17983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49175" y="2731007"/>
            <a:ext cx="2518409" cy="1798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18917" y="2697479"/>
            <a:ext cx="2520188" cy="17983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429363" y="4767071"/>
            <a:ext cx="2518536" cy="17983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12821" y="4699889"/>
            <a:ext cx="2520188" cy="180149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449175" y="6800722"/>
            <a:ext cx="2518409" cy="18002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206726" y="6782307"/>
            <a:ext cx="2520188" cy="180035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65220" y="2763392"/>
            <a:ext cx="2518029" cy="180047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2816" y="2788920"/>
            <a:ext cx="2520696" cy="17617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69157" y="4754879"/>
            <a:ext cx="2519045" cy="180136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42036" y="4712208"/>
            <a:ext cx="2520569" cy="18013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8055" y="6675119"/>
            <a:ext cx="2508504" cy="180136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47695" y="6675119"/>
            <a:ext cx="2519299" cy="18013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0663" y="8061118"/>
            <a:ext cx="2794000" cy="93408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God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fe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(Megmangart)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Digital Artist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673" y="4409794"/>
            <a:ext cx="2330450" cy="8991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Dar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 Executive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Officer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4906" y="8042613"/>
            <a:ext cx="2469515" cy="155194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450"/>
              </a:spcBef>
            </a:pP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Jorge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Timaure</a:t>
            </a:r>
            <a:endParaRPr sz="2400">
              <a:latin typeface="Arial"/>
              <a:cs typeface="Arial"/>
            </a:endParaRPr>
          </a:p>
          <a:p>
            <a:pPr marL="12700" marR="5080" indent="-2540" algn="ctr">
              <a:lnSpc>
                <a:spcPct val="106700"/>
              </a:lnSpc>
              <a:spcBef>
                <a:spcPts val="869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(OnemanArtmy) Digital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Artist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Designer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&amp; Stack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Developer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4063" y="4353319"/>
            <a:ext cx="1991995" cy="9175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35"/>
              </a:spcBef>
            </a:pP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Celest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Lee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Operations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8390" y="8100652"/>
            <a:ext cx="2576830" cy="158178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1130"/>
              </a:spcBef>
            </a:pP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25099"/>
              </a:lnSpc>
              <a:spcBef>
                <a:spcPts val="23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(ChamDesignInfo)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Digital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Artist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Designer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&amp; Stack 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Developer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4431" y="4303069"/>
            <a:ext cx="2202180" cy="103822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775"/>
              </a:spcBef>
            </a:pP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nty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Strategy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Officer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07009" y="4287128"/>
            <a:ext cx="2381250" cy="103378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755"/>
              </a:spcBef>
            </a:pP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ey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Marketing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Officer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4059" y="4383447"/>
            <a:ext cx="1894205" cy="9328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R="56515" algn="ctr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Advisor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2056" y="5830823"/>
            <a:ext cx="2157983" cy="21610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8928" y="5836920"/>
            <a:ext cx="2157983" cy="21610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255" y="2212848"/>
            <a:ext cx="2157984" cy="21610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0456" y="2173223"/>
            <a:ext cx="2157983" cy="21610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22976" y="2212848"/>
            <a:ext cx="2157983" cy="21610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29543" y="2173223"/>
            <a:ext cx="2161031" cy="216103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13576" y="5806440"/>
            <a:ext cx="2161031" cy="21610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00176" y="2173223"/>
            <a:ext cx="2161032" cy="2161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35096" y="5785103"/>
            <a:ext cx="2161031" cy="215798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748152" y="8205596"/>
            <a:ext cx="333184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eep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neja</a:t>
            </a:r>
            <a:endParaRPr sz="240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Stack</a:t>
            </a:r>
            <a:r>
              <a:rPr sz="18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Developer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4218" y="5892646"/>
            <a:ext cx="2330450" cy="8991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Dar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 Executive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Officer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695700"/>
            <a:ext cx="2157984" cy="2161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8F858C-2614-A84B-88E5-B4BD19AEFA78}"/>
              </a:ext>
            </a:extLst>
          </p:cNvPr>
          <p:cNvSpPr txBox="1"/>
          <p:nvPr/>
        </p:nvSpPr>
        <p:spPr>
          <a:xfrm>
            <a:off x="6552782" y="41529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Darren has over a decade of business development experience, with experience working from Nasdaq listed companies to Fortune 500 organisations. </a:t>
            </a:r>
            <a:br>
              <a:rPr lang="en-SG" dirty="0">
                <a:solidFill>
                  <a:schemeClr val="bg1"/>
                </a:solidFill>
              </a:rPr>
            </a:b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His vision is to create more business opportunities to help advance social good for the less fortunate countries in the world, starting with DASI’s NFTs for social good.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7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8F1A42F-4140-0347-8EE2-5A9F28F95267}"/>
              </a:ext>
            </a:extLst>
          </p:cNvPr>
          <p:cNvSpPr txBox="1"/>
          <p:nvPr/>
        </p:nvSpPr>
        <p:spPr>
          <a:xfrm>
            <a:off x="2118487" y="5836171"/>
            <a:ext cx="1991995" cy="9175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35"/>
              </a:spcBef>
            </a:pP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Celest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Lee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Operations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6" name="object 15">
            <a:extLst>
              <a:ext uri="{FF2B5EF4-FFF2-40B4-BE49-F238E27FC236}">
                <a16:creationId xmlns:a16="http://schemas.microsoft.com/office/drawing/2014/main" id="{130F76FE-42D3-8445-888E-5B21E9F7B5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695700"/>
            <a:ext cx="2157983" cy="2161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B29C5-EC5C-6C43-9E8B-13228E15B74D}"/>
              </a:ext>
            </a:extLst>
          </p:cNvPr>
          <p:cNvSpPr txBox="1"/>
          <p:nvPr/>
        </p:nvSpPr>
        <p:spPr>
          <a:xfrm>
            <a:off x="6552782" y="41529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Celest has over a decade of experience working as an entrepreneur and possess remarkable business insights &amp; unique perspective to scale opportunities.</a:t>
            </a:r>
            <a:br>
              <a:rPr lang="en-SG" dirty="0">
                <a:solidFill>
                  <a:schemeClr val="bg1"/>
                </a:solidFill>
              </a:rPr>
            </a:b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She believes in DASI’s mission, and she is committed to leverage on NFTs to help support the less privileged societies to achieve their social impact goals.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5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261588D9-02B7-AB41-BF7D-BBB34C2CC4CC}"/>
              </a:ext>
            </a:extLst>
          </p:cNvPr>
          <p:cNvSpPr txBox="1"/>
          <p:nvPr/>
        </p:nvSpPr>
        <p:spPr>
          <a:xfrm>
            <a:off x="2038603" y="6134524"/>
            <a:ext cx="1894205" cy="9328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R="56515" algn="ctr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Advisor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8" name="object 14">
            <a:extLst>
              <a:ext uri="{FF2B5EF4-FFF2-40B4-BE49-F238E27FC236}">
                <a16:creationId xmlns:a16="http://schemas.microsoft.com/office/drawing/2014/main" id="{BADBC647-746A-CF46-9214-135CFA36D66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924300"/>
            <a:ext cx="2157983" cy="2161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F3372-6A90-B342-9AEA-EAB5EBCF0DA8}"/>
              </a:ext>
            </a:extLst>
          </p:cNvPr>
          <p:cNvSpPr txBox="1"/>
          <p:nvPr/>
        </p:nvSpPr>
        <p:spPr>
          <a:xfrm>
            <a:off x="6557264" y="31623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Raj is an Advisory Board Member at several blockchain companies and the Founder and Chairman of the India Blockchain Alliance, the largest Indian emerging technology tech think tank. 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He is an accomplished Tech innovation professional, Drupal Web Application Developer, Blockchain &amp; Cryptocurrency Educator, Certified Bitcoin Professional (CBP), Blockchain Solution Architect,  Community organizer and friend of disruptive ideas, </a:t>
            </a:r>
            <a:r>
              <a:rPr lang="en-SG" dirty="0" err="1">
                <a:solidFill>
                  <a:schemeClr val="bg1"/>
                </a:solidFill>
              </a:rPr>
              <a:t>protem</a:t>
            </a:r>
            <a:r>
              <a:rPr lang="en-SG" dirty="0">
                <a:solidFill>
                  <a:schemeClr val="bg1"/>
                </a:solidFill>
              </a:rPr>
              <a:t> Chairman for Organization of Blockchain Technology Users (OBTU). </a:t>
            </a:r>
            <a:br>
              <a:rPr lang="en-SG" dirty="0">
                <a:solidFill>
                  <a:schemeClr val="bg1"/>
                </a:solidFill>
              </a:rPr>
            </a:b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He is also the Asia Lead, Technology &amp; Innovation at </a:t>
            </a:r>
            <a:r>
              <a:rPr lang="en-SG" dirty="0" err="1">
                <a:solidFill>
                  <a:schemeClr val="bg1"/>
                </a:solidFill>
              </a:rPr>
              <a:t>Blockspace</a:t>
            </a:r>
            <a:r>
              <a:rPr lang="en-SG" dirty="0">
                <a:solidFill>
                  <a:schemeClr val="bg1"/>
                </a:solidFill>
              </a:rPr>
              <a:t> Technologies ltd. and Advisor of </a:t>
            </a:r>
            <a:r>
              <a:rPr lang="en-SG" dirty="0" err="1">
                <a:solidFill>
                  <a:schemeClr val="bg1"/>
                </a:solidFill>
              </a:rPr>
              <a:t>Techbuild</a:t>
            </a:r>
            <a:r>
              <a:rPr lang="en-SG" dirty="0">
                <a:solidFill>
                  <a:schemeClr val="bg1"/>
                </a:solidFill>
              </a:rPr>
              <a:t> Innovation Partners. His organisation, IBA is the official blockchain partner at the Africa Tech week 2020. </a:t>
            </a:r>
            <a:br>
              <a:rPr lang="en-SG" dirty="0">
                <a:solidFill>
                  <a:schemeClr val="bg1"/>
                </a:solidFill>
              </a:rPr>
            </a:b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Raj was also selected this year as a top cryptocurrency and blockchain influencer by Asian Market Cap. Raj is also mentoring 20+ blockchain </a:t>
            </a:r>
            <a:r>
              <a:rPr lang="en-SG" dirty="0" err="1">
                <a:solidFill>
                  <a:schemeClr val="bg1"/>
                </a:solidFill>
              </a:rPr>
              <a:t>startups</a:t>
            </a:r>
            <a:r>
              <a:rPr lang="en-SG" dirty="0">
                <a:solidFill>
                  <a:schemeClr val="bg1"/>
                </a:solidFill>
              </a:rPr>
              <a:t> across the globe.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B1A5157-ED6D-5A4B-964C-5BDA066F6C7F}"/>
              </a:ext>
            </a:extLst>
          </p:cNvPr>
          <p:cNvSpPr txBox="1"/>
          <p:nvPr/>
        </p:nvSpPr>
        <p:spPr>
          <a:xfrm>
            <a:off x="1737488" y="6054146"/>
            <a:ext cx="2202180" cy="103822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775"/>
              </a:spcBef>
            </a:pP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nty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Strategy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Officer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8" name="object 16">
            <a:extLst>
              <a:ext uri="{FF2B5EF4-FFF2-40B4-BE49-F238E27FC236}">
                <a16:creationId xmlns:a16="http://schemas.microsoft.com/office/drawing/2014/main" id="{C3CAA3EC-6417-A541-9F65-900D99CE54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924300"/>
            <a:ext cx="2161031" cy="2161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49A62-B09A-9B47-9552-D65621A4D8AB}"/>
              </a:ext>
            </a:extLst>
          </p:cNvPr>
          <p:cNvSpPr txBox="1"/>
          <p:nvPr/>
        </p:nvSpPr>
        <p:spPr>
          <a:xfrm>
            <a:off x="6534852" y="4580572"/>
            <a:ext cx="8915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Sonny has over a decade of extensive finance experience, having worked with 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fortune 500 &amp; conglomerates, as well as presently running her own NFT platform.</a:t>
            </a:r>
            <a:br>
              <a:rPr lang="en-SG" dirty="0">
                <a:solidFill>
                  <a:schemeClr val="bg1"/>
                </a:solidFill>
              </a:rPr>
            </a:b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She resonates with DASI’s mission to use NFTs for social impact goals, and she is committed 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to helping the team to lead the strategy frameworks to drive effective adoption.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61CE35BC-683D-E648-A907-7935EDB8ADD5}"/>
              </a:ext>
            </a:extLst>
          </p:cNvPr>
          <p:cNvSpPr txBox="1"/>
          <p:nvPr/>
        </p:nvSpPr>
        <p:spPr>
          <a:xfrm>
            <a:off x="1559433" y="5885805"/>
            <a:ext cx="2381250" cy="103378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755"/>
              </a:spcBef>
            </a:pP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ey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Chief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Marketing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Officer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8" name="object 18">
            <a:extLst>
              <a:ext uri="{FF2B5EF4-FFF2-40B4-BE49-F238E27FC236}">
                <a16:creationId xmlns:a16="http://schemas.microsoft.com/office/drawing/2014/main" id="{BC6A1AE3-8645-3941-8760-130CE55B83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771900"/>
            <a:ext cx="2161032" cy="2161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1C081-0329-FB4E-B31E-4A501E31D56C}"/>
              </a:ext>
            </a:extLst>
          </p:cNvPr>
          <p:cNvSpPr txBox="1"/>
          <p:nvPr/>
        </p:nvSpPr>
        <p:spPr>
          <a:xfrm>
            <a:off x="6400800" y="3467100"/>
            <a:ext cx="8153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Stanley is an experienced entrepreneur with over 10 years of experience In the realm of marketing, brand, lead generation and sales innovation. Presently he leads and advises multiple 7-figures digital agencies as well as angel invests in strategic business projects aligned to his marketing expertise. </a:t>
            </a:r>
            <a:br>
              <a:rPr lang="en-SG" dirty="0">
                <a:solidFill>
                  <a:schemeClr val="bg1"/>
                </a:solidFill>
              </a:rPr>
            </a:b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Stanley has grown businesses in markets across countries in the APAC region as well as assisted numerous clients in advising how marketing &amp; technology can scale businesses. This also include several forays into the Crypto, Blockchain &amp; NFT space.</a:t>
            </a:r>
            <a:br>
              <a:rPr lang="en-SG" dirty="0">
                <a:solidFill>
                  <a:schemeClr val="bg1"/>
                </a:solidFill>
              </a:rPr>
            </a:b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He is well regarded in the area of driving integrated marketing amongst brands, and works directly with Marketing Heads &amp; CEOs ranging from SMEs to big conglomerates like Oki Data, Sephora, CUCKOO, Ferrari &amp; Reckitt Benckiser (RB) etc.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0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369F7247-0D96-5B4A-99C9-5CEACBB4A1A2}"/>
              </a:ext>
            </a:extLst>
          </p:cNvPr>
          <p:cNvSpPr txBox="1"/>
          <p:nvPr/>
        </p:nvSpPr>
        <p:spPr>
          <a:xfrm>
            <a:off x="1255014" y="5685112"/>
            <a:ext cx="2576830" cy="158178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1130"/>
              </a:spcBef>
            </a:pP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2400" dirty="0">
              <a:latin typeface="Arial"/>
              <a:cs typeface="Arial"/>
            </a:endParaRPr>
          </a:p>
          <a:p>
            <a:pPr marL="12700" marR="5080" algn="ctr">
              <a:lnSpc>
                <a:spcPct val="125099"/>
              </a:lnSpc>
              <a:spcBef>
                <a:spcPts val="235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(ChamDesignInfo)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Digital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Artist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Designer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&amp; Stack </a:t>
            </a:r>
            <a:r>
              <a:rPr sz="18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Developer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17">
            <a:extLst>
              <a:ext uri="{FF2B5EF4-FFF2-40B4-BE49-F238E27FC236}">
                <a16:creationId xmlns:a16="http://schemas.microsoft.com/office/drawing/2014/main" id="{FF0789EB-E32A-1F4C-BED2-765D1670C6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390900"/>
            <a:ext cx="2161031" cy="2161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B90F1-6759-CC48-AE13-5979862E5F1B}"/>
              </a:ext>
            </a:extLst>
          </p:cNvPr>
          <p:cNvSpPr txBox="1"/>
          <p:nvPr/>
        </p:nvSpPr>
        <p:spPr>
          <a:xfrm>
            <a:off x="6557264" y="4207784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Cham has over a decade of full stack &amp; design experience, and she has worked extensively on purposeful global projects &amp; business initiatives.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Her vision is to put her skillsets to help advance social good for the less fortunate countries in the world, starting with DASI’s NFT artwork for social good.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6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4" y="442976"/>
            <a:ext cx="5200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Meet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0A63919-8B47-6E44-A1FA-BCFFBF879123}"/>
              </a:ext>
            </a:extLst>
          </p:cNvPr>
          <p:cNvSpPr txBox="1"/>
          <p:nvPr/>
        </p:nvSpPr>
        <p:spPr>
          <a:xfrm>
            <a:off x="1390650" y="5678890"/>
            <a:ext cx="2469515" cy="155194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450"/>
              </a:spcBef>
            </a:pP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Jorge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Timaure</a:t>
            </a:r>
            <a:endParaRPr sz="2400" dirty="0">
              <a:latin typeface="Arial"/>
              <a:cs typeface="Arial"/>
            </a:endParaRPr>
          </a:p>
          <a:p>
            <a:pPr marL="12700" marR="5080" indent="-2540" algn="ctr">
              <a:lnSpc>
                <a:spcPct val="106700"/>
              </a:lnSpc>
              <a:spcBef>
                <a:spcPts val="869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(OnemanArtmy) Digital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Artist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Designer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&amp; Stack </a:t>
            </a:r>
            <a:r>
              <a:rPr sz="1800" spc="-4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Developer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291A8E1A-49AA-8347-9FEA-7EE25EC24CD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467100"/>
            <a:ext cx="2157983" cy="216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EC115-9D3B-4B45-AD78-B7D6E8C06F87}"/>
              </a:ext>
            </a:extLst>
          </p:cNvPr>
          <p:cNvSpPr txBox="1"/>
          <p:nvPr/>
        </p:nvSpPr>
        <p:spPr>
          <a:xfrm>
            <a:off x="6557264" y="4207784"/>
            <a:ext cx="845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Jorge has extensive working experience being a digital artist, as well as a stack developer, and he is experienced with the creation of unique digital artwork as well as NFTs.</a:t>
            </a:r>
            <a:br>
              <a:rPr lang="en-SG" dirty="0">
                <a:solidFill>
                  <a:schemeClr val="bg1"/>
                </a:solidFill>
              </a:rPr>
            </a:b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His vision is to put his skillsets to help advance social good for the less fortunate countries in the world, starting with DASI’s NFT artwork for social good.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896</Words>
  <Application>Microsoft Macintosh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Office Theme</vt:lpstr>
      <vt:lpstr>PowerPoint Presentation</vt:lpstr>
      <vt:lpstr>Meet the Team</vt:lpstr>
      <vt:lpstr>Meet the Team</vt:lpstr>
      <vt:lpstr>Meet the Team</vt:lpstr>
      <vt:lpstr>Meet the Team</vt:lpstr>
      <vt:lpstr>Meet the Team</vt:lpstr>
      <vt:lpstr>Meet the Team</vt:lpstr>
      <vt:lpstr>Meet the Team</vt:lpstr>
      <vt:lpstr>Meet the Team</vt:lpstr>
      <vt:lpstr>Meet the Team</vt:lpstr>
      <vt:lpstr>Meet the Team</vt:lpstr>
      <vt:lpstr>ARTWORKS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Arts for a Better Tomorrow.pdf</dc:title>
  <dc:creator>C B</dc:creator>
  <cp:lastModifiedBy>Stanley Kan</cp:lastModifiedBy>
  <cp:revision>4</cp:revision>
  <dcterms:created xsi:type="dcterms:W3CDTF">2022-04-01T09:26:39Z</dcterms:created>
  <dcterms:modified xsi:type="dcterms:W3CDTF">2022-04-02T12:05:06Z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2022-04-01T00:00:00Z</vt:filetime>
  </property>
</Properties>
</file>