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7" r:id="rId4"/>
    <p:sldId id="264" r:id="rId5"/>
    <p:sldId id="260" r:id="rId6"/>
    <p:sldId id="269" r:id="rId7"/>
    <p:sldId id="291" r:id="rId8"/>
    <p:sldId id="292" r:id="rId9"/>
    <p:sldId id="270" r:id="rId10"/>
    <p:sldId id="293" r:id="rId11"/>
    <p:sldId id="295" r:id="rId12"/>
    <p:sldId id="296" r:id="rId13"/>
    <p:sldId id="283" r:id="rId14"/>
    <p:sldId id="261" r:id="rId15"/>
    <p:sldId id="277" r:id="rId16"/>
    <p:sldId id="284" r:id="rId17"/>
    <p:sldId id="285" r:id="rId18"/>
    <p:sldId id="282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371F4-B49E-4375-B4EB-31B3EAF04CFE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B9276-3D5B-46B9-8FB9-3C5C11460D1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4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75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6B9276-3D5B-46B9-8FB9-3C5C11460D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9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0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6B9276-3D5B-46B9-8FB9-3C5C11460D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879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6B9276-3D5B-46B9-8FB9-3C5C11460D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784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22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953B-A6FC-4252-9D65-5D435A04F887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4953B-A6FC-4252-9D65-5D435A04F887}" type="datetimeFigureOut">
              <a:rPr lang="zh-CN" altLang="en-US" smtClean="0"/>
              <a:t>2021/6/8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AFEC-E1CC-4854-BB4C-25D74493A8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ikiquery-frontend.vercel.app/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igma.com/file/gYZMyq3NhgV05lCUQenN1Z/wiki-query?node-id=0%3A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0466" y="2277869"/>
            <a:ext cx="7255470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/>
            <a:r>
              <a:rPr lang="en-US" altLang="zh-CN" sz="4800" b="1" dirty="0" err="1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WikiQuery</a:t>
            </a:r>
            <a:endParaRPr lang="zh-CN" altLang="en-US" sz="4800" b="1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1557" y="3851489"/>
            <a:ext cx="4703398" cy="31547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defTabSz="685800" eaLnBrk="0" hangingPunct="0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2021.06.09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47399" y="2976527"/>
            <a:ext cx="7280706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800" eaLnBrk="0" hangingPunct="0"/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移动端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Web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的中文维基百科查询系统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TextBox 120"/>
          <p:cNvSpPr txBox="1"/>
          <p:nvPr/>
        </p:nvSpPr>
        <p:spPr>
          <a:xfrm>
            <a:off x="4801557" y="3339330"/>
            <a:ext cx="4533262" cy="37457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陈琦、丁泽澎、侯帅臻、任意、汤如明、周千慈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391230" y="2391860"/>
            <a:ext cx="132770" cy="1724700"/>
            <a:chOff x="995161" y="2391860"/>
            <a:chExt cx="135370" cy="1758474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130530" y="2391860"/>
              <a:ext cx="0" cy="175847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等腰三角形 11"/>
            <p:cNvSpPr/>
            <p:nvPr/>
          </p:nvSpPr>
          <p:spPr>
            <a:xfrm rot="16200000">
              <a:off x="984331" y="3203412"/>
              <a:ext cx="157029" cy="135370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片包含 户外, 标牌&#10;&#10;自动生成的说明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5"/>
          <a:stretch>
            <a:fillRect/>
          </a:stretch>
        </p:blipFill>
        <p:spPr>
          <a:xfrm>
            <a:off x="-1" y="12185"/>
            <a:ext cx="3569051" cy="6833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xplo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19455"/>
            <a:ext cx="3047365" cy="5418455"/>
          </a:xfrm>
          <a:prstGeom prst="rect">
            <a:avLst/>
          </a:prstGeom>
        </p:spPr>
      </p:pic>
      <p:pic>
        <p:nvPicPr>
          <p:cNvPr id="3" name="图片 2" descr="log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985" y="742315"/>
            <a:ext cx="3155315" cy="5610225"/>
          </a:xfrm>
          <a:prstGeom prst="rect">
            <a:avLst/>
          </a:prstGeom>
        </p:spPr>
      </p:pic>
      <p:pic>
        <p:nvPicPr>
          <p:cNvPr id="4" name="图片 3" descr="search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380" y="593090"/>
            <a:ext cx="2526030" cy="5671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54428C-6E8A-7048-AA3F-479828ED72B1}"/>
              </a:ext>
            </a:extLst>
          </p:cNvPr>
          <p:cNvSpPr txBox="1"/>
          <p:nvPr/>
        </p:nvSpPr>
        <p:spPr>
          <a:xfrm>
            <a:off x="1653702" y="6468892"/>
            <a:ext cx="382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err="1">
                <a:hlinkClick r:id="rId6"/>
              </a:rPr>
              <a:t>wikiquery-frontend.vercel.app</a:t>
            </a:r>
            <a:r>
              <a:rPr lang="en-US" dirty="0">
                <a:hlinkClick r:id="rId6"/>
              </a:rPr>
              <a:t>/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13"/>
          <p:cNvSpPr txBox="1">
            <a:spLocks noChangeArrowheads="1"/>
          </p:cNvSpPr>
          <p:nvPr/>
        </p:nvSpPr>
        <p:spPr bwMode="auto">
          <a:xfrm>
            <a:off x="3845284" y="2716922"/>
            <a:ext cx="32624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700"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后端目录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204869" y="970953"/>
            <a:ext cx="2031106" cy="827273"/>
            <a:chOff x="7779199" y="970953"/>
            <a:chExt cx="2031106" cy="827273"/>
          </a:xfrm>
        </p:grpSpPr>
        <p:grpSp>
          <p:nvGrpSpPr>
            <p:cNvPr id="6" name="组合 5"/>
            <p:cNvGrpSpPr/>
            <p:nvPr/>
          </p:nvGrpSpPr>
          <p:grpSpPr>
            <a:xfrm>
              <a:off x="7779199" y="1438689"/>
              <a:ext cx="2031106" cy="359537"/>
              <a:chOff x="8106714" y="1721786"/>
              <a:chExt cx="2031106" cy="359537"/>
            </a:xfrm>
          </p:grpSpPr>
          <p:sp>
            <p:nvSpPr>
              <p:cNvPr id="12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8106714" y="1721786"/>
                <a:ext cx="10054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工作环境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789473" y="970953"/>
              <a:ext cx="942975" cy="523220"/>
              <a:chOff x="6095999" y="654444"/>
              <a:chExt cx="942975" cy="523220"/>
            </a:xfrm>
          </p:grpSpPr>
          <p:sp>
            <p:nvSpPr>
              <p:cNvPr id="8" name="矩形: 圆角 31"/>
              <p:cNvSpPr/>
              <p:nvPr/>
            </p:nvSpPr>
            <p:spPr>
              <a:xfrm>
                <a:off x="6095999" y="7524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107209" y="654444"/>
                <a:ext cx="729943" cy="523220"/>
                <a:chOff x="943942" y="2688081"/>
                <a:chExt cx="729943" cy="523220"/>
              </a:xfrm>
            </p:grpSpPr>
            <p:sp>
              <p:nvSpPr>
                <p:cNvPr id="10" name="文本框 9"/>
                <p:cNvSpPr txBox="1"/>
                <p:nvPr/>
              </p:nvSpPr>
              <p:spPr>
                <a:xfrm>
                  <a:off x="94394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01</a:t>
                  </a:r>
                  <a:endParaRPr lang="zh-CN" altLang="en-US" sz="2800" b="1" kern="2000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11" name="直接连接符 10"/>
                <p:cNvCxnSpPr>
                  <a:cxnSpLocks/>
                </p:cNvCxnSpPr>
                <p:nvPr/>
              </p:nvCxnSpPr>
              <p:spPr>
                <a:xfrm flipH="1">
                  <a:off x="15336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" name="组合 13"/>
          <p:cNvGrpSpPr/>
          <p:nvPr/>
        </p:nvGrpSpPr>
        <p:grpSpPr>
          <a:xfrm>
            <a:off x="8204869" y="2222427"/>
            <a:ext cx="2031106" cy="982710"/>
            <a:chOff x="7779199" y="2222427"/>
            <a:chExt cx="2031106" cy="982710"/>
          </a:xfrm>
        </p:grpSpPr>
        <p:grpSp>
          <p:nvGrpSpPr>
            <p:cNvPr id="15" name="组合 14"/>
            <p:cNvGrpSpPr/>
            <p:nvPr/>
          </p:nvGrpSpPr>
          <p:grpSpPr>
            <a:xfrm>
              <a:off x="7789473" y="2222427"/>
              <a:ext cx="942975" cy="523220"/>
              <a:chOff x="6095999" y="2071235"/>
              <a:chExt cx="942975" cy="523220"/>
            </a:xfrm>
          </p:grpSpPr>
          <p:sp>
            <p:nvSpPr>
              <p:cNvPr id="19" name="矩形: 圆角 39"/>
              <p:cNvSpPr/>
              <p:nvPr/>
            </p:nvSpPr>
            <p:spPr>
              <a:xfrm>
                <a:off x="6095999" y="21621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6107209" y="2071235"/>
                <a:ext cx="765564" cy="523220"/>
                <a:chOff x="3673121" y="2688081"/>
                <a:chExt cx="765564" cy="523220"/>
              </a:xfrm>
            </p:grpSpPr>
            <p:sp>
              <p:nvSpPr>
                <p:cNvPr id="21" name="文本框 20"/>
                <p:cNvSpPr txBox="1"/>
                <p:nvPr/>
              </p:nvSpPr>
              <p:spPr>
                <a:xfrm>
                  <a:off x="3673121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02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22" name="直接连接符 21"/>
                <p:cNvCxnSpPr>
                  <a:cxnSpLocks/>
                </p:cNvCxnSpPr>
                <p:nvPr/>
              </p:nvCxnSpPr>
              <p:spPr>
                <a:xfrm flipH="1">
                  <a:off x="4298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组合 15"/>
            <p:cNvGrpSpPr/>
            <p:nvPr/>
          </p:nvGrpSpPr>
          <p:grpSpPr>
            <a:xfrm>
              <a:off x="7779199" y="2684018"/>
              <a:ext cx="2031106" cy="521119"/>
              <a:chOff x="8106714" y="1721786"/>
              <a:chExt cx="2031106" cy="521119"/>
            </a:xfrm>
          </p:grpSpPr>
          <p:sp>
            <p:nvSpPr>
              <p:cNvPr id="17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8106714" y="1721786"/>
                <a:ext cx="8002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数据集</a:t>
                </a: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8204869" y="3473901"/>
            <a:ext cx="2031106" cy="799568"/>
            <a:chOff x="7779199" y="3473901"/>
            <a:chExt cx="2031106" cy="799568"/>
          </a:xfrm>
        </p:grpSpPr>
        <p:grpSp>
          <p:nvGrpSpPr>
            <p:cNvPr id="24" name="组合 23"/>
            <p:cNvGrpSpPr/>
            <p:nvPr/>
          </p:nvGrpSpPr>
          <p:grpSpPr>
            <a:xfrm>
              <a:off x="7789473" y="3473901"/>
              <a:ext cx="942975" cy="523220"/>
              <a:chOff x="6095999" y="3498928"/>
              <a:chExt cx="942975" cy="523220"/>
            </a:xfrm>
          </p:grpSpPr>
          <p:sp>
            <p:nvSpPr>
              <p:cNvPr id="28" name="矩形: 圆角 41"/>
              <p:cNvSpPr/>
              <p:nvPr/>
            </p:nvSpPr>
            <p:spPr>
              <a:xfrm>
                <a:off x="6095999" y="3581400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6107209" y="3498928"/>
                <a:ext cx="721873" cy="523220"/>
                <a:chOff x="6380812" y="2688081"/>
                <a:chExt cx="721873" cy="523220"/>
              </a:xfrm>
            </p:grpSpPr>
            <p:sp>
              <p:nvSpPr>
                <p:cNvPr id="30" name="文本框 29"/>
                <p:cNvSpPr txBox="1"/>
                <p:nvPr/>
              </p:nvSpPr>
              <p:spPr>
                <a:xfrm>
                  <a:off x="638081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03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31" name="直接连接符 30"/>
                <p:cNvCxnSpPr>
                  <a:cxnSpLocks/>
                </p:cNvCxnSpPr>
                <p:nvPr/>
              </p:nvCxnSpPr>
              <p:spPr>
                <a:xfrm flipH="1">
                  <a:off x="6962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组合 24"/>
            <p:cNvGrpSpPr/>
            <p:nvPr/>
          </p:nvGrpSpPr>
          <p:grpSpPr>
            <a:xfrm>
              <a:off x="7779199" y="3913932"/>
              <a:ext cx="2031106" cy="359537"/>
              <a:chOff x="8106714" y="1721786"/>
              <a:chExt cx="2031106" cy="359537"/>
            </a:xfrm>
          </p:grpSpPr>
          <p:sp>
            <p:nvSpPr>
              <p:cNvPr id="26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8106714" y="1721786"/>
                <a:ext cx="16209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任务分配与进度</a:t>
                </a:r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8204869" y="4725375"/>
            <a:ext cx="2031106" cy="823118"/>
            <a:chOff x="7779199" y="4725375"/>
            <a:chExt cx="2031106" cy="823118"/>
          </a:xfrm>
        </p:grpSpPr>
        <p:grpSp>
          <p:nvGrpSpPr>
            <p:cNvPr id="33" name="组合 32"/>
            <p:cNvGrpSpPr/>
            <p:nvPr/>
          </p:nvGrpSpPr>
          <p:grpSpPr>
            <a:xfrm>
              <a:off x="7789473" y="4725375"/>
              <a:ext cx="942975" cy="523220"/>
              <a:chOff x="6095999" y="3498928"/>
              <a:chExt cx="942975" cy="523220"/>
            </a:xfrm>
          </p:grpSpPr>
          <p:sp>
            <p:nvSpPr>
              <p:cNvPr id="37" name="矩形: 圆角 41"/>
              <p:cNvSpPr/>
              <p:nvPr/>
            </p:nvSpPr>
            <p:spPr>
              <a:xfrm>
                <a:off x="6095999" y="3581400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6107209" y="3498928"/>
                <a:ext cx="721873" cy="523220"/>
                <a:chOff x="6380812" y="2688081"/>
                <a:chExt cx="721873" cy="523220"/>
              </a:xfrm>
            </p:grpSpPr>
            <p:sp>
              <p:nvSpPr>
                <p:cNvPr id="39" name="文本框 38"/>
                <p:cNvSpPr txBox="1"/>
                <p:nvPr/>
              </p:nvSpPr>
              <p:spPr>
                <a:xfrm>
                  <a:off x="638081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04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40" name="直接连接符 39"/>
                <p:cNvCxnSpPr>
                  <a:cxnSpLocks/>
                </p:cNvCxnSpPr>
                <p:nvPr/>
              </p:nvCxnSpPr>
              <p:spPr>
                <a:xfrm flipH="1">
                  <a:off x="6962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组合 33"/>
            <p:cNvGrpSpPr/>
            <p:nvPr/>
          </p:nvGrpSpPr>
          <p:grpSpPr>
            <a:xfrm>
              <a:off x="7779199" y="5188956"/>
              <a:ext cx="2031106" cy="359537"/>
              <a:chOff x="8106714" y="1721786"/>
              <a:chExt cx="2031106" cy="359537"/>
            </a:xfrm>
          </p:grpSpPr>
          <p:sp>
            <p:nvSpPr>
              <p:cNvPr id="35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106714" y="1721786"/>
                <a:ext cx="137409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1600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LSA</a:t>
                </a:r>
                <a:r>
                  <a:rPr lang="zh-CN" altLang="en-US" sz="1600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原理简介</a:t>
                </a:r>
              </a:p>
            </p:txBody>
          </p:sp>
        </p:grpSp>
      </p:grpSp>
      <p:pic>
        <p:nvPicPr>
          <p:cNvPr id="41" name="图片 40" descr="图片包含 户外, 标牌&#10;&#10;自动生成的说明">
            <a:extLst>
              <a:ext uri="{FF2B5EF4-FFF2-40B4-BE49-F238E27FC236}">
                <a16:creationId xmlns:a16="http://schemas.microsoft.com/office/drawing/2014/main" id="{C69ED4A8-AF1F-4045-A2F7-4C13B123AA8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5"/>
          <a:stretch/>
        </p:blipFill>
        <p:spPr>
          <a:xfrm>
            <a:off x="-1" y="12185"/>
            <a:ext cx="3569051" cy="68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959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62672" y="835835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>
                  <a:latin typeface="微软雅黑"/>
                  <a:ea typeface="微软雅黑"/>
                  <a:cs typeface="+mn-ea"/>
                  <a:sym typeface="+mn-lt"/>
                </a:rPr>
                <a:t>工作环境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" name="文本框 4"/>
            <p:cNvSpPr txBox="1"/>
            <p:nvPr/>
          </p:nvSpPr>
          <p:spPr>
            <a:xfrm>
              <a:off x="716110" y="553111"/>
              <a:ext cx="2797234" cy="289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808340" y="2276479"/>
            <a:ext cx="53422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800" dirty="0"/>
              <a:t>深脑云（学院官方服务器）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Hadoop3.1.3</a:t>
            </a:r>
            <a:r>
              <a:rPr lang="zh-CN" altLang="zh-CN" sz="2800" dirty="0"/>
              <a:t>伪分布式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Spark2.4.8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Scala2.12.8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Python + </a:t>
            </a:r>
            <a:r>
              <a:rPr lang="en-US" altLang="zh-CN" sz="2800" dirty="0" err="1"/>
              <a:t>Jupyter</a:t>
            </a:r>
            <a:r>
              <a:rPr lang="en-US" altLang="zh-CN" sz="2800" dirty="0"/>
              <a:t> Notebook</a:t>
            </a:r>
            <a:r>
              <a:rPr lang="zh-CN" altLang="zh-CN" sz="2800" dirty="0"/>
              <a:t>页面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Python + Flask</a:t>
            </a:r>
            <a:r>
              <a:rPr lang="zh-CN" altLang="zh-CN" sz="2800" dirty="0"/>
              <a:t>框架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757433" y="4398858"/>
            <a:ext cx="4347499" cy="458478"/>
            <a:chOff x="6757433" y="4398858"/>
            <a:chExt cx="4347499" cy="458478"/>
          </a:xfrm>
        </p:grpSpPr>
        <p:sp>
          <p:nvSpPr>
            <p:cNvPr id="14" name="文本框 13"/>
            <p:cNvSpPr txBox="1"/>
            <p:nvPr/>
          </p:nvSpPr>
          <p:spPr>
            <a:xfrm>
              <a:off x="7391400" y="4398858"/>
              <a:ext cx="3713532" cy="26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0"/>
                </a:spcBef>
              </a:pPr>
              <a:endParaRPr lang="en-US" altLang="zh-CN" sz="1000" dirty="0"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7" name="Freeform 46"/>
            <p:cNvSpPr>
              <a:spLocks noEditPoints="1"/>
            </p:cNvSpPr>
            <p:nvPr/>
          </p:nvSpPr>
          <p:spPr>
            <a:xfrm>
              <a:off x="6757433" y="4425820"/>
              <a:ext cx="247720" cy="431516"/>
            </a:xfrm>
            <a:custGeom>
              <a:avLst/>
              <a:gdLst>
                <a:gd name="txL" fmla="*/ 0 w 94"/>
                <a:gd name="txT" fmla="*/ 0 h 165"/>
                <a:gd name="txR" fmla="*/ 94 w 94"/>
                <a:gd name="txB" fmla="*/ 165 h 165"/>
              </a:gdLst>
              <a:ahLst/>
              <a:cxnLst>
                <a:cxn ang="0">
                  <a:pos x="147181" y="0"/>
                </a:cxn>
                <a:cxn ang="0">
                  <a:pos x="17733" y="0"/>
                </a:cxn>
                <a:cxn ang="0">
                  <a:pos x="0" y="19473"/>
                </a:cxn>
                <a:cxn ang="0">
                  <a:pos x="0" y="272627"/>
                </a:cxn>
                <a:cxn ang="0">
                  <a:pos x="17733" y="292100"/>
                </a:cxn>
                <a:cxn ang="0">
                  <a:pos x="147181" y="292100"/>
                </a:cxn>
                <a:cxn ang="0">
                  <a:pos x="166687" y="272627"/>
                </a:cxn>
                <a:cxn ang="0">
                  <a:pos x="166687" y="19473"/>
                </a:cxn>
                <a:cxn ang="0">
                  <a:pos x="147181" y="0"/>
                </a:cxn>
                <a:cxn ang="0">
                  <a:pos x="56745" y="21244"/>
                </a:cxn>
                <a:cxn ang="0">
                  <a:pos x="109942" y="21244"/>
                </a:cxn>
                <a:cxn ang="0">
                  <a:pos x="109942" y="28325"/>
                </a:cxn>
                <a:cxn ang="0">
                  <a:pos x="56745" y="28325"/>
                </a:cxn>
                <a:cxn ang="0">
                  <a:pos x="56745" y="21244"/>
                </a:cxn>
                <a:cxn ang="0">
                  <a:pos x="83344" y="279708"/>
                </a:cxn>
                <a:cxn ang="0">
                  <a:pos x="72704" y="269086"/>
                </a:cxn>
                <a:cxn ang="0">
                  <a:pos x="83344" y="260235"/>
                </a:cxn>
                <a:cxn ang="0">
                  <a:pos x="93983" y="269086"/>
                </a:cxn>
                <a:cxn ang="0">
                  <a:pos x="83344" y="279708"/>
                </a:cxn>
                <a:cxn ang="0">
                  <a:pos x="154274" y="244302"/>
                </a:cxn>
                <a:cxn ang="0">
                  <a:pos x="12413" y="244302"/>
                </a:cxn>
                <a:cxn ang="0">
                  <a:pos x="12413" y="46028"/>
                </a:cxn>
                <a:cxn ang="0">
                  <a:pos x="154274" y="46028"/>
                </a:cxn>
                <a:cxn ang="0">
                  <a:pos x="154274" y="244302"/>
                </a:cxn>
              </a:cxnLst>
              <a:rect l="txL" t="txT" r="txR" b="txB"/>
              <a:pathLst>
                <a:path w="94" h="165">
                  <a:moveTo>
                    <a:pt x="8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0"/>
                    <a:pt x="5" y="165"/>
                    <a:pt x="10" y="165"/>
                  </a:cubicBezTo>
                  <a:cubicBezTo>
                    <a:pt x="83" y="165"/>
                    <a:pt x="83" y="165"/>
                    <a:pt x="83" y="165"/>
                  </a:cubicBezTo>
                  <a:cubicBezTo>
                    <a:pt x="89" y="165"/>
                    <a:pt x="94" y="160"/>
                    <a:pt x="94" y="154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5"/>
                    <a:pt x="89" y="0"/>
                    <a:pt x="83" y="0"/>
                  </a:cubicBezTo>
                  <a:close/>
                  <a:moveTo>
                    <a:pt x="32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12"/>
                  </a:lnTo>
                  <a:close/>
                  <a:moveTo>
                    <a:pt x="47" y="158"/>
                  </a:moveTo>
                  <a:cubicBezTo>
                    <a:pt x="44" y="158"/>
                    <a:pt x="41" y="156"/>
                    <a:pt x="41" y="152"/>
                  </a:cubicBezTo>
                  <a:cubicBezTo>
                    <a:pt x="41" y="149"/>
                    <a:pt x="44" y="147"/>
                    <a:pt x="47" y="147"/>
                  </a:cubicBezTo>
                  <a:cubicBezTo>
                    <a:pt x="50" y="147"/>
                    <a:pt x="53" y="149"/>
                    <a:pt x="53" y="152"/>
                  </a:cubicBezTo>
                  <a:cubicBezTo>
                    <a:pt x="53" y="156"/>
                    <a:pt x="50" y="158"/>
                    <a:pt x="47" y="158"/>
                  </a:cubicBezTo>
                  <a:close/>
                  <a:moveTo>
                    <a:pt x="87" y="138"/>
                  </a:moveTo>
                  <a:cubicBezTo>
                    <a:pt x="7" y="138"/>
                    <a:pt x="7" y="138"/>
                    <a:pt x="7" y="138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7" y="26"/>
                    <a:pt x="87" y="26"/>
                    <a:pt x="87" y="26"/>
                  </a:cubicBezTo>
                  <a:lnTo>
                    <a:pt x="87" y="138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pic>
        <p:nvPicPr>
          <p:cNvPr id="20" name="图片 19" descr="图片包含 天空, 户外, 树, 建筑物&#10;&#10;自动生成的说明">
            <a:extLst>
              <a:ext uri="{FF2B5EF4-FFF2-40B4-BE49-F238E27FC236}">
                <a16:creationId xmlns:a16="http://schemas.microsoft.com/office/drawing/2014/main" id="{34D3C44F-79FC-4F80-BA32-A0D3B8E104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567" r="18251"/>
          <a:stretch/>
        </p:blipFill>
        <p:spPr>
          <a:xfrm>
            <a:off x="0" y="0"/>
            <a:ext cx="5264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7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62672" y="835835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prstClr val="black"/>
                  </a:solidFill>
                  <a:latin typeface="微软雅黑"/>
                  <a:ea typeface="微软雅黑"/>
                  <a:cs typeface="+mn-ea"/>
                  <a:sym typeface="+mn-lt"/>
                </a:rPr>
                <a:t>数据集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" name="文本框 4"/>
            <p:cNvSpPr txBox="1"/>
            <p:nvPr/>
          </p:nvSpPr>
          <p:spPr>
            <a:xfrm>
              <a:off x="716110" y="553111"/>
              <a:ext cx="2797234" cy="289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808340" y="2276479"/>
            <a:ext cx="53422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数据集：维基百科的中文文档</a:t>
            </a:r>
            <a:endParaRPr lang="en-US" altLang="zh-CN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数据规模：解压后约</a:t>
            </a:r>
            <a:r>
              <a:rPr lang="en-US" altLang="zh-CN" sz="2800" dirty="0"/>
              <a:t>10GB</a:t>
            </a:r>
            <a:r>
              <a:rPr lang="zh-CN" altLang="en-US" sz="2800" dirty="0"/>
              <a:t>的</a:t>
            </a:r>
            <a:r>
              <a:rPr lang="en-US" altLang="zh-CN" sz="2800" dirty="0"/>
              <a:t>.xml</a:t>
            </a:r>
            <a:r>
              <a:rPr lang="zh-CN" altLang="en-US" sz="2800" dirty="0"/>
              <a:t>文件</a:t>
            </a:r>
            <a:endParaRPr lang="en-US" altLang="zh-CN" sz="2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链接：</a:t>
            </a:r>
            <a:r>
              <a:rPr lang="en-US" altLang="zh-CN" sz="2800" dirty="0"/>
              <a:t>https://dumps.wikimedia.org/zhwiki/latest/zhwiki-latest-pages-articles.xml.bz2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757433" y="4398858"/>
            <a:ext cx="4347499" cy="458478"/>
            <a:chOff x="6757433" y="4398858"/>
            <a:chExt cx="4347499" cy="458478"/>
          </a:xfrm>
        </p:grpSpPr>
        <p:sp>
          <p:nvSpPr>
            <p:cNvPr id="14" name="文本框 13"/>
            <p:cNvSpPr txBox="1"/>
            <p:nvPr/>
          </p:nvSpPr>
          <p:spPr>
            <a:xfrm>
              <a:off x="7391400" y="4398858"/>
              <a:ext cx="3713532" cy="261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  <p:sp>
          <p:nvSpPr>
            <p:cNvPr id="17" name="Freeform 46"/>
            <p:cNvSpPr>
              <a:spLocks noEditPoints="1"/>
            </p:cNvSpPr>
            <p:nvPr/>
          </p:nvSpPr>
          <p:spPr>
            <a:xfrm>
              <a:off x="6757433" y="4425820"/>
              <a:ext cx="247720" cy="431516"/>
            </a:xfrm>
            <a:custGeom>
              <a:avLst/>
              <a:gdLst>
                <a:gd name="txL" fmla="*/ 0 w 94"/>
                <a:gd name="txT" fmla="*/ 0 h 165"/>
                <a:gd name="txR" fmla="*/ 94 w 94"/>
                <a:gd name="txB" fmla="*/ 165 h 165"/>
              </a:gdLst>
              <a:ahLst/>
              <a:cxnLst>
                <a:cxn ang="0">
                  <a:pos x="147181" y="0"/>
                </a:cxn>
                <a:cxn ang="0">
                  <a:pos x="17733" y="0"/>
                </a:cxn>
                <a:cxn ang="0">
                  <a:pos x="0" y="19473"/>
                </a:cxn>
                <a:cxn ang="0">
                  <a:pos x="0" y="272627"/>
                </a:cxn>
                <a:cxn ang="0">
                  <a:pos x="17733" y="292100"/>
                </a:cxn>
                <a:cxn ang="0">
                  <a:pos x="147181" y="292100"/>
                </a:cxn>
                <a:cxn ang="0">
                  <a:pos x="166687" y="272627"/>
                </a:cxn>
                <a:cxn ang="0">
                  <a:pos x="166687" y="19473"/>
                </a:cxn>
                <a:cxn ang="0">
                  <a:pos x="147181" y="0"/>
                </a:cxn>
                <a:cxn ang="0">
                  <a:pos x="56745" y="21244"/>
                </a:cxn>
                <a:cxn ang="0">
                  <a:pos x="109942" y="21244"/>
                </a:cxn>
                <a:cxn ang="0">
                  <a:pos x="109942" y="28325"/>
                </a:cxn>
                <a:cxn ang="0">
                  <a:pos x="56745" y="28325"/>
                </a:cxn>
                <a:cxn ang="0">
                  <a:pos x="56745" y="21244"/>
                </a:cxn>
                <a:cxn ang="0">
                  <a:pos x="83344" y="279708"/>
                </a:cxn>
                <a:cxn ang="0">
                  <a:pos x="72704" y="269086"/>
                </a:cxn>
                <a:cxn ang="0">
                  <a:pos x="83344" y="260235"/>
                </a:cxn>
                <a:cxn ang="0">
                  <a:pos x="93983" y="269086"/>
                </a:cxn>
                <a:cxn ang="0">
                  <a:pos x="83344" y="279708"/>
                </a:cxn>
                <a:cxn ang="0">
                  <a:pos x="154274" y="244302"/>
                </a:cxn>
                <a:cxn ang="0">
                  <a:pos x="12413" y="244302"/>
                </a:cxn>
                <a:cxn ang="0">
                  <a:pos x="12413" y="46028"/>
                </a:cxn>
                <a:cxn ang="0">
                  <a:pos x="154274" y="46028"/>
                </a:cxn>
                <a:cxn ang="0">
                  <a:pos x="154274" y="244302"/>
                </a:cxn>
              </a:cxnLst>
              <a:rect l="txL" t="txT" r="txR" b="txB"/>
              <a:pathLst>
                <a:path w="94" h="165">
                  <a:moveTo>
                    <a:pt x="8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0"/>
                    <a:pt x="5" y="165"/>
                    <a:pt x="10" y="165"/>
                  </a:cubicBezTo>
                  <a:cubicBezTo>
                    <a:pt x="83" y="165"/>
                    <a:pt x="83" y="165"/>
                    <a:pt x="83" y="165"/>
                  </a:cubicBezTo>
                  <a:cubicBezTo>
                    <a:pt x="89" y="165"/>
                    <a:pt x="94" y="160"/>
                    <a:pt x="94" y="154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5"/>
                    <a:pt x="89" y="0"/>
                    <a:pt x="83" y="0"/>
                  </a:cubicBezTo>
                  <a:close/>
                  <a:moveTo>
                    <a:pt x="32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12"/>
                  </a:lnTo>
                  <a:close/>
                  <a:moveTo>
                    <a:pt x="47" y="158"/>
                  </a:moveTo>
                  <a:cubicBezTo>
                    <a:pt x="44" y="158"/>
                    <a:pt x="41" y="156"/>
                    <a:pt x="41" y="152"/>
                  </a:cubicBezTo>
                  <a:cubicBezTo>
                    <a:pt x="41" y="149"/>
                    <a:pt x="44" y="147"/>
                    <a:pt x="47" y="147"/>
                  </a:cubicBezTo>
                  <a:cubicBezTo>
                    <a:pt x="50" y="147"/>
                    <a:pt x="53" y="149"/>
                    <a:pt x="53" y="152"/>
                  </a:cubicBezTo>
                  <a:cubicBezTo>
                    <a:pt x="53" y="156"/>
                    <a:pt x="50" y="158"/>
                    <a:pt x="47" y="158"/>
                  </a:cubicBezTo>
                  <a:close/>
                  <a:moveTo>
                    <a:pt x="87" y="138"/>
                  </a:moveTo>
                  <a:cubicBezTo>
                    <a:pt x="7" y="138"/>
                    <a:pt x="7" y="138"/>
                    <a:pt x="7" y="138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7" y="26"/>
                    <a:pt x="87" y="26"/>
                    <a:pt x="87" y="26"/>
                  </a:cubicBezTo>
                  <a:lnTo>
                    <a:pt x="87" y="138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pic>
        <p:nvPicPr>
          <p:cNvPr id="20" name="图片 19" descr="图片包含 天空, 户外, 树, 建筑物&#10;&#10;自动生成的说明">
            <a:extLst>
              <a:ext uri="{FF2B5EF4-FFF2-40B4-BE49-F238E27FC236}">
                <a16:creationId xmlns:a16="http://schemas.microsoft.com/office/drawing/2014/main" id="{34D3C44F-79FC-4F80-BA32-A0D3B8E104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567" r="18251"/>
          <a:stretch/>
        </p:blipFill>
        <p:spPr>
          <a:xfrm>
            <a:off x="0" y="0"/>
            <a:ext cx="5264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7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615322" y="3429248"/>
            <a:ext cx="2961357" cy="1230666"/>
            <a:chOff x="4602496" y="2848154"/>
            <a:chExt cx="2961357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605848" y="2925223"/>
              <a:ext cx="2954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后端任务分配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602496" y="3505803"/>
              <a:ext cx="2961357" cy="278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kumimoji="1" lang="en-US" altLang="zh-CN" sz="1100" spc="-15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4888117" y="2085375"/>
            <a:ext cx="2415766" cy="1199156"/>
            <a:chOff x="6515137" y="-1169675"/>
            <a:chExt cx="1558123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9" name="任意多边形 18"/>
            <p:cNvSpPr/>
            <p:nvPr/>
          </p:nvSpPr>
          <p:spPr>
            <a:xfrm>
              <a:off x="6515137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3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7336059" y="-1169675"/>
              <a:ext cx="737201" cy="773433"/>
            </a:xfrm>
            <a:custGeom>
              <a:avLst/>
              <a:gdLst/>
              <a:ahLst/>
              <a:cxnLst/>
              <a:rect l="l" t="t" r="r" b="b"/>
              <a:pathLst>
                <a:path w="737201" h="773433">
                  <a:moveTo>
                    <a:pt x="336642" y="0"/>
                  </a:moveTo>
                  <a:cubicBezTo>
                    <a:pt x="450271" y="330"/>
                    <a:pt x="540221" y="25878"/>
                    <a:pt x="606491" y="76642"/>
                  </a:cubicBezTo>
                  <a:cubicBezTo>
                    <a:pt x="672760" y="127406"/>
                    <a:pt x="706623" y="201405"/>
                    <a:pt x="708077" y="298638"/>
                  </a:cubicBezTo>
                  <a:cubicBezTo>
                    <a:pt x="708077" y="352900"/>
                    <a:pt x="693515" y="400406"/>
                    <a:pt x="664391" y="441156"/>
                  </a:cubicBezTo>
                  <a:cubicBezTo>
                    <a:pt x="635268" y="481906"/>
                    <a:pt x="591585" y="514079"/>
                    <a:pt x="533345" y="537676"/>
                  </a:cubicBezTo>
                  <a:lnTo>
                    <a:pt x="533345" y="544956"/>
                  </a:lnTo>
                  <a:cubicBezTo>
                    <a:pt x="594965" y="563120"/>
                    <a:pt x="645025" y="594135"/>
                    <a:pt x="683526" y="637999"/>
                  </a:cubicBezTo>
                  <a:cubicBezTo>
                    <a:pt x="702777" y="659931"/>
                    <a:pt x="717363" y="685126"/>
                    <a:pt x="727284" y="713584"/>
                  </a:cubicBezTo>
                  <a:lnTo>
                    <a:pt x="737201" y="773433"/>
                  </a:lnTo>
                  <a:lnTo>
                    <a:pt x="480437" y="773433"/>
                  </a:lnTo>
                  <a:lnTo>
                    <a:pt x="477651" y="747819"/>
                  </a:lnTo>
                  <a:cubicBezTo>
                    <a:pt x="474107" y="734478"/>
                    <a:pt x="468593" y="722272"/>
                    <a:pt x="461108" y="711200"/>
                  </a:cubicBezTo>
                  <a:cubicBezTo>
                    <a:pt x="446139" y="689055"/>
                    <a:pt x="418540" y="672096"/>
                    <a:pt x="378310" y="660322"/>
                  </a:cubicBezTo>
                  <a:cubicBezTo>
                    <a:pt x="338081" y="648547"/>
                    <a:pt x="280472" y="642606"/>
                    <a:pt x="205482" y="642498"/>
                  </a:cubicBezTo>
                  <a:lnTo>
                    <a:pt x="205482" y="460515"/>
                  </a:lnTo>
                  <a:cubicBezTo>
                    <a:pt x="296596" y="459937"/>
                    <a:pt x="360293" y="446873"/>
                    <a:pt x="396574" y="421321"/>
                  </a:cubicBezTo>
                  <a:cubicBezTo>
                    <a:pt x="432855" y="395770"/>
                    <a:pt x="450283" y="361195"/>
                    <a:pt x="448856" y="317596"/>
                  </a:cubicBezTo>
                  <a:cubicBezTo>
                    <a:pt x="448704" y="280257"/>
                    <a:pt x="438078" y="251758"/>
                    <a:pt x="416977" y="232100"/>
                  </a:cubicBezTo>
                  <a:cubicBezTo>
                    <a:pt x="395876" y="212443"/>
                    <a:pt x="365211" y="202538"/>
                    <a:pt x="324983" y="202386"/>
                  </a:cubicBezTo>
                  <a:cubicBezTo>
                    <a:pt x="289127" y="202599"/>
                    <a:pt x="255912" y="210559"/>
                    <a:pt x="225338" y="226267"/>
                  </a:cubicBezTo>
                  <a:cubicBezTo>
                    <a:pt x="194765" y="241975"/>
                    <a:pt x="163372" y="264154"/>
                    <a:pt x="131159" y="292805"/>
                  </a:cubicBezTo>
                  <a:lnTo>
                    <a:pt x="0" y="133953"/>
                  </a:lnTo>
                  <a:cubicBezTo>
                    <a:pt x="50004" y="91426"/>
                    <a:pt x="102650" y="58544"/>
                    <a:pt x="157937" y="35308"/>
                  </a:cubicBezTo>
                  <a:cubicBezTo>
                    <a:pt x="213224" y="12073"/>
                    <a:pt x="272793" y="303"/>
                    <a:pt x="3366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pic>
        <p:nvPicPr>
          <p:cNvPr id="12" name="图片 11" descr="图片包含 户外, 标牌&#10;&#10;自动生成的说明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68" r="-1"/>
          <a:stretch>
            <a:fillRect/>
          </a:stretch>
        </p:blipFill>
        <p:spPr>
          <a:xfrm>
            <a:off x="0" y="0"/>
            <a:ext cx="2514644" cy="6833630"/>
          </a:xfrm>
          <a:prstGeom prst="rect">
            <a:avLst/>
          </a:prstGeom>
        </p:spPr>
      </p:pic>
      <p:pic>
        <p:nvPicPr>
          <p:cNvPr id="13" name="图片 12" descr="图片包含 户外, 标牌&#10;&#10;自动生成的说明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22"/>
          <a:stretch>
            <a:fillRect/>
          </a:stretch>
        </p:blipFill>
        <p:spPr>
          <a:xfrm>
            <a:off x="9571538" y="12185"/>
            <a:ext cx="2620462" cy="68336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29062" y="672460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>
                  <a:latin typeface="微软雅黑"/>
                  <a:ea typeface="微软雅黑"/>
                  <a:cs typeface="+mn-ea"/>
                  <a:sym typeface="+mn-lt"/>
                </a:rPr>
                <a:t>任务分配与执行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" name="文本框 4"/>
            <p:cNvSpPr txBox="1"/>
            <p:nvPr/>
          </p:nvSpPr>
          <p:spPr>
            <a:xfrm>
              <a:off x="716110" y="570700"/>
              <a:ext cx="2797234" cy="289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100" dirty="0"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13" name="Rectangle 18"/>
          <p:cNvSpPr/>
          <p:nvPr/>
        </p:nvSpPr>
        <p:spPr>
          <a:xfrm>
            <a:off x="791942" y="3214861"/>
            <a:ext cx="4540251" cy="163121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spark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结合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gensim</a:t>
            </a:r>
            <a:r>
              <a:rPr lang="zh-CN" altLang="en-US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库整理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文本格式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opencc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库实现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繁体转简体，保存并作为推送给用户的文本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清洗语料，得到纯汉字，保存作为后续计算的原始数据</a:t>
            </a:r>
          </a:p>
        </p:txBody>
      </p:sp>
      <p:sp>
        <p:nvSpPr>
          <p:cNvPr id="15" name="TextBox 21"/>
          <p:cNvSpPr/>
          <p:nvPr/>
        </p:nvSpPr>
        <p:spPr>
          <a:xfrm>
            <a:off x="791942" y="2628781"/>
            <a:ext cx="5022529" cy="800219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3F3F3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Open Sans" panose="020B0606030504020204" pitchFamily="2" charset="0"/>
              </a:rPr>
              <a:t>环境安装</a:t>
            </a:r>
            <a:r>
              <a:rPr lang="en-US" altLang="zh-CN" sz="2800" b="1" dirty="0">
                <a:solidFill>
                  <a:srgbClr val="3F3F3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Open Sans" panose="020B0606030504020204" pitchFamily="2" charset="0"/>
              </a:rPr>
              <a:t>/</a:t>
            </a:r>
            <a:r>
              <a:rPr lang="zh-CN" altLang="en-US" sz="2800" b="1" dirty="0">
                <a:solidFill>
                  <a:srgbClr val="3F3F3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Open Sans" panose="020B0606030504020204" pitchFamily="2" charset="0"/>
              </a:rPr>
              <a:t>数据预处理：侯帅臻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b="1" dirty="0">
              <a:solidFill>
                <a:srgbClr val="3F3F3F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sym typeface="Open Sans" panose="020B0606030504020204" pitchFamily="2" charset="0"/>
            </a:endParaRPr>
          </a:p>
        </p:txBody>
      </p:sp>
      <p:grpSp>
        <p:nvGrpSpPr>
          <p:cNvPr id="17" name="Group 23"/>
          <p:cNvGrpSpPr/>
          <p:nvPr/>
        </p:nvGrpSpPr>
        <p:grpSpPr>
          <a:xfrm>
            <a:off x="6208431" y="2634133"/>
            <a:ext cx="4413388" cy="2211945"/>
            <a:chOff x="-424240" y="-76073"/>
            <a:chExt cx="2503102" cy="1132852"/>
          </a:xfrm>
        </p:grpSpPr>
        <p:sp>
          <p:nvSpPr>
            <p:cNvPr id="18" name="TextBox 24"/>
            <p:cNvSpPr/>
            <p:nvPr/>
          </p:nvSpPr>
          <p:spPr>
            <a:xfrm>
              <a:off x="-424240" y="-76073"/>
              <a:ext cx="2503102" cy="2679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800" b="1" dirty="0">
                  <a:solidFill>
                    <a:srgbClr val="3F3F3F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Open Sans" panose="020B0606030504020204" pitchFamily="2" charset="0"/>
                </a:rPr>
                <a:t>TF-IDF/</a:t>
              </a:r>
              <a:r>
                <a:rPr lang="zh-CN" altLang="en-US" sz="2800" b="1" dirty="0">
                  <a:solidFill>
                    <a:srgbClr val="3F3F3F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Open Sans" panose="020B0606030504020204" pitchFamily="2" charset="0"/>
                </a:rPr>
                <a:t>倒排索引：丁泽澎</a:t>
              </a:r>
              <a:endParaRPr lang="en-US" altLang="zh-CN" sz="2800" b="1" dirty="0">
                <a:solidFill>
                  <a:srgbClr val="3F3F3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Open Sans" panose="020B0606030504020204" pitchFamily="2" charset="0"/>
              </a:endParaRPr>
            </a:p>
          </p:txBody>
        </p:sp>
        <p:sp>
          <p:nvSpPr>
            <p:cNvPr id="19" name="Rectangle 25"/>
            <p:cNvSpPr/>
            <p:nvPr/>
          </p:nvSpPr>
          <p:spPr>
            <a:xfrm>
              <a:off x="-363105" y="221348"/>
              <a:ext cx="2391371" cy="8354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marL="342900" lvl="0" indent="-342900" algn="just">
                <a:buFont typeface="Arial" panose="020B0604020202020204" pitchFamily="34" charset="0"/>
                <a:buChar char="•"/>
              </a:pPr>
              <a:r>
                <a:rPr lang="zh-CN" altLang="zh-CN" sz="2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利用</a:t>
              </a:r>
              <a:r>
                <a:rPr lang="en-US" altLang="zh-CN" sz="2000" kern="100" dirty="0" err="1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jieba</a:t>
              </a:r>
              <a:r>
                <a:rPr lang="zh-CN" altLang="zh-CN" sz="2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库进行分词</a:t>
              </a:r>
            </a:p>
            <a:p>
              <a:pPr marL="342900" lvl="0" indent="-342900" algn="just">
                <a:buFont typeface="Arial" panose="020B0604020202020204" pitchFamily="34" charset="0"/>
                <a:buChar char="•"/>
              </a:pPr>
              <a:r>
                <a:rPr lang="zh-CN" altLang="zh-CN" sz="2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利用</a:t>
              </a:r>
              <a:r>
                <a:rPr lang="en-US" altLang="zh-CN" sz="2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Spark</a:t>
              </a:r>
              <a:r>
                <a:rPr lang="zh-CN" altLang="zh-CN" sz="2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TF-IDF</a:t>
              </a:r>
              <a:r>
                <a:rPr lang="zh-CN" altLang="en-US" sz="2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（内置功能）</a:t>
              </a:r>
              <a:r>
                <a:rPr lang="zh-CN" altLang="zh-CN" sz="2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得到单词</a:t>
              </a:r>
              <a:r>
                <a:rPr lang="en-US" altLang="zh-CN" sz="2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-</a:t>
              </a:r>
              <a:r>
                <a:rPr lang="zh-CN" altLang="zh-CN" sz="2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文本矩阵，并保存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zh-CN" sz="20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利用该矩阵进行倒排索引</a:t>
              </a:r>
              <a:endParaRPr lang="en-US" altLang="zh-CN" sz="2000" dirty="0"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实现功能“搜索”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31" name="Freeform 9"/>
          <p:cNvSpPr>
            <a:spLocks noEditPoints="1"/>
          </p:cNvSpPr>
          <p:nvPr/>
        </p:nvSpPr>
        <p:spPr>
          <a:xfrm>
            <a:off x="6316223" y="1741878"/>
            <a:ext cx="269875" cy="271462"/>
          </a:xfrm>
          <a:custGeom>
            <a:avLst/>
            <a:gdLst/>
            <a:ahLst/>
            <a:cxnLst>
              <a:cxn ang="0">
                <a:pos x="405548911" y="718604737"/>
              </a:cxn>
              <a:cxn ang="0">
                <a:pos x="113837642" y="426893468"/>
              </a:cxn>
              <a:cxn ang="0">
                <a:pos x="170758773" y="249022152"/>
              </a:cxn>
              <a:cxn ang="0">
                <a:pos x="241907300" y="184986168"/>
              </a:cxn>
              <a:cxn ang="0">
                <a:pos x="270366710" y="177871316"/>
              </a:cxn>
              <a:cxn ang="0">
                <a:pos x="305940973" y="192101021"/>
              </a:cxn>
              <a:cxn ang="0">
                <a:pos x="291711268" y="256137005"/>
              </a:cxn>
              <a:cxn ang="0">
                <a:pos x="241907300" y="305940973"/>
              </a:cxn>
              <a:cxn ang="0">
                <a:pos x="206333036" y="426893468"/>
              </a:cxn>
              <a:cxn ang="0">
                <a:pos x="263251858" y="569190521"/>
              </a:cxn>
              <a:cxn ang="0">
                <a:pos x="405548911" y="626111653"/>
              </a:cxn>
              <a:cxn ang="0">
                <a:pos x="554963126" y="569190521"/>
              </a:cxn>
              <a:cxn ang="0">
                <a:pos x="611881947" y="426893468"/>
              </a:cxn>
              <a:cxn ang="0">
                <a:pos x="569192832" y="305940973"/>
              </a:cxn>
              <a:cxn ang="0">
                <a:pos x="533618568" y="263251858"/>
              </a:cxn>
              <a:cxn ang="0">
                <a:pos x="526503716" y="206330726"/>
              </a:cxn>
              <a:cxn ang="0">
                <a:pos x="562077979" y="184986168"/>
              </a:cxn>
              <a:cxn ang="0">
                <a:pos x="590537389" y="199215874"/>
              </a:cxn>
              <a:cxn ang="0">
                <a:pos x="640341358" y="249022152"/>
              </a:cxn>
              <a:cxn ang="0">
                <a:pos x="704377342" y="426893468"/>
              </a:cxn>
              <a:cxn ang="0">
                <a:pos x="405548911" y="718604737"/>
              </a:cxn>
              <a:cxn ang="0">
                <a:pos x="405548911" y="462467732"/>
              </a:cxn>
              <a:cxn ang="0">
                <a:pos x="362859795" y="419778616"/>
              </a:cxn>
              <a:cxn ang="0">
                <a:pos x="362859795" y="120952495"/>
              </a:cxn>
              <a:cxn ang="0">
                <a:pos x="405548911" y="78263379"/>
              </a:cxn>
              <a:cxn ang="0">
                <a:pos x="455355189" y="120952495"/>
              </a:cxn>
              <a:cxn ang="0">
                <a:pos x="455355189" y="419778616"/>
              </a:cxn>
              <a:cxn ang="0">
                <a:pos x="405548911" y="462467732"/>
              </a:cxn>
              <a:cxn ang="0">
                <a:pos x="412663763" y="0"/>
              </a:cxn>
              <a:cxn ang="0">
                <a:pos x="0" y="412663763"/>
              </a:cxn>
              <a:cxn ang="0">
                <a:pos x="412663763" y="832442380"/>
              </a:cxn>
              <a:cxn ang="0">
                <a:pos x="832444690" y="412663763"/>
              </a:cxn>
              <a:cxn ang="0">
                <a:pos x="412663763" y="0"/>
              </a:cxn>
            </a:cxnLst>
            <a:rect l="0" t="0" r="0" b="0"/>
            <a:pathLst>
              <a:path w="117" h="117">
                <a:moveTo>
                  <a:pt x="57" y="101"/>
                </a:moveTo>
                <a:cubicBezTo>
                  <a:pt x="35" y="101"/>
                  <a:pt x="16" y="82"/>
                  <a:pt x="16" y="60"/>
                </a:cubicBezTo>
                <a:cubicBezTo>
                  <a:pt x="16" y="50"/>
                  <a:pt x="19" y="42"/>
                  <a:pt x="24" y="35"/>
                </a:cubicBezTo>
                <a:cubicBezTo>
                  <a:pt x="27" y="31"/>
                  <a:pt x="30" y="28"/>
                  <a:pt x="34" y="26"/>
                </a:cubicBezTo>
                <a:cubicBezTo>
                  <a:pt x="35" y="25"/>
                  <a:pt x="36" y="25"/>
                  <a:pt x="38" y="25"/>
                </a:cubicBezTo>
                <a:cubicBezTo>
                  <a:pt x="39" y="25"/>
                  <a:pt x="41" y="26"/>
                  <a:pt x="43" y="27"/>
                </a:cubicBezTo>
                <a:cubicBezTo>
                  <a:pt x="45" y="30"/>
                  <a:pt x="44" y="34"/>
                  <a:pt x="41" y="36"/>
                </a:cubicBezTo>
                <a:cubicBezTo>
                  <a:pt x="38" y="38"/>
                  <a:pt x="36" y="40"/>
                  <a:pt x="34" y="43"/>
                </a:cubicBezTo>
                <a:cubicBezTo>
                  <a:pt x="31" y="47"/>
                  <a:pt x="29" y="53"/>
                  <a:pt x="29" y="60"/>
                </a:cubicBezTo>
                <a:cubicBezTo>
                  <a:pt x="29" y="68"/>
                  <a:pt x="32" y="75"/>
                  <a:pt x="37" y="80"/>
                </a:cubicBezTo>
                <a:cubicBezTo>
                  <a:pt x="42" y="85"/>
                  <a:pt x="49" y="88"/>
                  <a:pt x="57" y="88"/>
                </a:cubicBezTo>
                <a:cubicBezTo>
                  <a:pt x="65" y="88"/>
                  <a:pt x="72" y="85"/>
                  <a:pt x="78" y="80"/>
                </a:cubicBezTo>
                <a:cubicBezTo>
                  <a:pt x="83" y="75"/>
                  <a:pt x="86" y="68"/>
                  <a:pt x="86" y="60"/>
                </a:cubicBezTo>
                <a:cubicBezTo>
                  <a:pt x="86" y="53"/>
                  <a:pt x="84" y="47"/>
                  <a:pt x="80" y="43"/>
                </a:cubicBezTo>
                <a:cubicBezTo>
                  <a:pt x="79" y="41"/>
                  <a:pt x="77" y="39"/>
                  <a:pt x="75" y="37"/>
                </a:cubicBezTo>
                <a:cubicBezTo>
                  <a:pt x="73" y="35"/>
                  <a:pt x="72" y="31"/>
                  <a:pt x="74" y="29"/>
                </a:cubicBezTo>
                <a:cubicBezTo>
                  <a:pt x="76" y="27"/>
                  <a:pt x="77" y="26"/>
                  <a:pt x="79" y="26"/>
                </a:cubicBezTo>
                <a:cubicBezTo>
                  <a:pt x="81" y="26"/>
                  <a:pt x="82" y="27"/>
                  <a:pt x="83" y="28"/>
                </a:cubicBezTo>
                <a:cubicBezTo>
                  <a:pt x="86" y="30"/>
                  <a:pt x="88" y="32"/>
                  <a:pt x="90" y="35"/>
                </a:cubicBezTo>
                <a:cubicBezTo>
                  <a:pt x="96" y="42"/>
                  <a:pt x="99" y="51"/>
                  <a:pt x="99" y="60"/>
                </a:cubicBezTo>
                <a:cubicBezTo>
                  <a:pt x="99" y="82"/>
                  <a:pt x="80" y="101"/>
                  <a:pt x="57" y="101"/>
                </a:cubicBezTo>
                <a:moveTo>
                  <a:pt x="57" y="65"/>
                </a:moveTo>
                <a:cubicBezTo>
                  <a:pt x="54" y="65"/>
                  <a:pt x="51" y="62"/>
                  <a:pt x="51" y="59"/>
                </a:cubicBezTo>
                <a:cubicBezTo>
                  <a:pt x="51" y="17"/>
                  <a:pt x="51" y="17"/>
                  <a:pt x="51" y="17"/>
                </a:cubicBezTo>
                <a:cubicBezTo>
                  <a:pt x="51" y="14"/>
                  <a:pt x="54" y="11"/>
                  <a:pt x="57" y="11"/>
                </a:cubicBezTo>
                <a:cubicBezTo>
                  <a:pt x="61" y="11"/>
                  <a:pt x="64" y="14"/>
                  <a:pt x="64" y="17"/>
                </a:cubicBezTo>
                <a:cubicBezTo>
                  <a:pt x="64" y="59"/>
                  <a:pt x="64" y="59"/>
                  <a:pt x="64" y="59"/>
                </a:cubicBezTo>
                <a:cubicBezTo>
                  <a:pt x="64" y="62"/>
                  <a:pt x="61" y="65"/>
                  <a:pt x="57" y="65"/>
                </a:cubicBezTo>
                <a:moveTo>
                  <a:pt x="58" y="0"/>
                </a:move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7"/>
                  <a:pt x="58" y="117"/>
                </a:cubicBezTo>
                <a:cubicBezTo>
                  <a:pt x="90" y="117"/>
                  <a:pt x="117" y="90"/>
                  <a:pt x="117" y="58"/>
                </a:cubicBezTo>
                <a:cubicBezTo>
                  <a:pt x="117" y="26"/>
                  <a:pt x="90" y="0"/>
                  <a:pt x="58" y="0"/>
                </a:cubicBezTo>
              </a:path>
            </a:pathLst>
          </a:custGeom>
          <a:solidFill>
            <a:sysClr val="window" lastClr="FFFFFF"/>
          </a:solidFill>
          <a:ln w="9525"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34" name="Freeform 12"/>
          <p:cNvSpPr>
            <a:spLocks noEditPoints="1"/>
          </p:cNvSpPr>
          <p:nvPr/>
        </p:nvSpPr>
        <p:spPr>
          <a:xfrm>
            <a:off x="8354573" y="5188340"/>
            <a:ext cx="252412" cy="241300"/>
          </a:xfrm>
          <a:custGeom>
            <a:avLst/>
            <a:gdLst/>
            <a:ahLst/>
            <a:cxnLst>
              <a:cxn ang="0">
                <a:pos x="100101438" y="541922457"/>
              </a:cxn>
              <a:cxn ang="0">
                <a:pos x="71500034" y="520531298"/>
              </a:cxn>
              <a:cxn ang="0">
                <a:pos x="71500034" y="221048139"/>
              </a:cxn>
              <a:cxn ang="0">
                <a:pos x="100101438" y="199656980"/>
              </a:cxn>
              <a:cxn ang="0">
                <a:pos x="550552120" y="199656980"/>
              </a:cxn>
              <a:cxn ang="0">
                <a:pos x="586302137" y="221048139"/>
              </a:cxn>
              <a:cxn ang="0">
                <a:pos x="586302137" y="520531298"/>
              </a:cxn>
              <a:cxn ang="0">
                <a:pos x="550552120" y="541922457"/>
              </a:cxn>
              <a:cxn ang="0">
                <a:pos x="100101438" y="541922457"/>
              </a:cxn>
              <a:cxn ang="0">
                <a:pos x="200200560" y="128349264"/>
              </a:cxn>
              <a:cxn ang="0">
                <a:pos x="200200560" y="99828490"/>
              </a:cxn>
              <a:cxn ang="0">
                <a:pos x="228801963" y="71305403"/>
              </a:cxn>
              <a:cxn ang="0">
                <a:pos x="679252645" y="71305403"/>
              </a:cxn>
              <a:cxn ang="0">
                <a:pos x="707854049" y="99828490"/>
              </a:cxn>
              <a:cxn ang="0">
                <a:pos x="707854049" y="392182033"/>
              </a:cxn>
              <a:cxn ang="0">
                <a:pos x="679252645" y="413573192"/>
              </a:cxn>
              <a:cxn ang="0">
                <a:pos x="657804488" y="413573192"/>
              </a:cxn>
              <a:cxn ang="0">
                <a:pos x="657804488" y="221048139"/>
              </a:cxn>
              <a:cxn ang="0">
                <a:pos x="550552120" y="128349264"/>
              </a:cxn>
              <a:cxn ang="0">
                <a:pos x="200200560" y="128349264"/>
              </a:cxn>
              <a:cxn ang="0">
                <a:pos x="679252645" y="0"/>
              </a:cxn>
              <a:cxn ang="0">
                <a:pos x="228801963" y="0"/>
              </a:cxn>
              <a:cxn ang="0">
                <a:pos x="128700525" y="99828490"/>
              </a:cxn>
              <a:cxn ang="0">
                <a:pos x="128700525" y="128349264"/>
              </a:cxn>
              <a:cxn ang="0">
                <a:pos x="100101438" y="128349264"/>
              </a:cxn>
              <a:cxn ang="0">
                <a:pos x="0" y="221048139"/>
              </a:cxn>
              <a:cxn ang="0">
                <a:pos x="0" y="520531298"/>
              </a:cxn>
              <a:cxn ang="0">
                <a:pos x="100101438" y="613230173"/>
              </a:cxn>
              <a:cxn ang="0">
                <a:pos x="278851524" y="613230173"/>
              </a:cxn>
              <a:cxn ang="0">
                <a:pos x="278851524" y="663142106"/>
              </a:cxn>
              <a:cxn ang="0">
                <a:pos x="185901016" y="663142106"/>
              </a:cxn>
              <a:cxn ang="0">
                <a:pos x="150150999" y="698797120"/>
              </a:cxn>
              <a:cxn ang="0">
                <a:pos x="185901016" y="741579437"/>
              </a:cxn>
              <a:cxn ang="0">
                <a:pos x="471903471" y="741579437"/>
              </a:cxn>
              <a:cxn ang="0">
                <a:pos x="507653488" y="698797120"/>
              </a:cxn>
              <a:cxn ang="0">
                <a:pos x="471903471" y="663142106"/>
              </a:cxn>
              <a:cxn ang="0">
                <a:pos x="378952963" y="663142106"/>
              </a:cxn>
              <a:cxn ang="0">
                <a:pos x="378952963" y="613230173"/>
              </a:cxn>
              <a:cxn ang="0">
                <a:pos x="550552120" y="613230173"/>
              </a:cxn>
              <a:cxn ang="0">
                <a:pos x="657804488" y="520531298"/>
              </a:cxn>
              <a:cxn ang="0">
                <a:pos x="657804488" y="484878596"/>
              </a:cxn>
              <a:cxn ang="0">
                <a:pos x="679252645" y="484878596"/>
              </a:cxn>
              <a:cxn ang="0">
                <a:pos x="779354083" y="392182033"/>
              </a:cxn>
              <a:cxn ang="0">
                <a:pos x="779354083" y="99828490"/>
              </a:cxn>
              <a:cxn ang="0">
                <a:pos x="679252645" y="0"/>
              </a:cxn>
            </a:cxnLst>
            <a:rect l="0" t="0" r="0" b="0"/>
            <a:pathLst>
              <a:path w="109" h="104">
                <a:moveTo>
                  <a:pt x="14" y="76"/>
                </a:moveTo>
                <a:cubicBezTo>
                  <a:pt x="12" y="76"/>
                  <a:pt x="10" y="74"/>
                  <a:pt x="10" y="73"/>
                </a:cubicBezTo>
                <a:cubicBezTo>
                  <a:pt x="10" y="31"/>
                  <a:pt x="10" y="31"/>
                  <a:pt x="10" y="31"/>
                </a:cubicBezTo>
                <a:cubicBezTo>
                  <a:pt x="10" y="30"/>
                  <a:pt x="12" y="28"/>
                  <a:pt x="14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80" y="28"/>
                  <a:pt x="82" y="30"/>
                  <a:pt x="82" y="31"/>
                </a:cubicBezTo>
                <a:cubicBezTo>
                  <a:pt x="82" y="73"/>
                  <a:pt x="82" y="73"/>
                  <a:pt x="82" y="73"/>
                </a:cubicBezTo>
                <a:cubicBezTo>
                  <a:pt x="82" y="74"/>
                  <a:pt x="80" y="76"/>
                  <a:pt x="77" y="76"/>
                </a:cubicBezTo>
                <a:cubicBezTo>
                  <a:pt x="14" y="76"/>
                  <a:pt x="14" y="76"/>
                  <a:pt x="14" y="76"/>
                </a:cubicBezTo>
                <a:moveTo>
                  <a:pt x="28" y="18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2"/>
                  <a:pt x="29" y="10"/>
                  <a:pt x="32" y="10"/>
                </a:cubicBezTo>
                <a:cubicBezTo>
                  <a:pt x="95" y="10"/>
                  <a:pt x="95" y="10"/>
                  <a:pt x="95" y="10"/>
                </a:cubicBezTo>
                <a:cubicBezTo>
                  <a:pt x="98" y="10"/>
                  <a:pt x="99" y="12"/>
                  <a:pt x="99" y="14"/>
                </a:cubicBezTo>
                <a:cubicBezTo>
                  <a:pt x="99" y="55"/>
                  <a:pt x="99" y="55"/>
                  <a:pt x="99" y="55"/>
                </a:cubicBezTo>
                <a:cubicBezTo>
                  <a:pt x="99" y="56"/>
                  <a:pt x="98" y="58"/>
                  <a:pt x="95" y="58"/>
                </a:cubicBezTo>
                <a:cubicBezTo>
                  <a:pt x="92" y="58"/>
                  <a:pt x="92" y="58"/>
                  <a:pt x="92" y="58"/>
                </a:cubicBezTo>
                <a:cubicBezTo>
                  <a:pt x="92" y="31"/>
                  <a:pt x="92" y="31"/>
                  <a:pt x="92" y="31"/>
                </a:cubicBezTo>
                <a:cubicBezTo>
                  <a:pt x="92" y="23"/>
                  <a:pt x="85" y="18"/>
                  <a:pt x="77" y="18"/>
                </a:cubicBezTo>
                <a:cubicBezTo>
                  <a:pt x="28" y="18"/>
                  <a:pt x="28" y="18"/>
                  <a:pt x="28" y="18"/>
                </a:cubicBezTo>
                <a:moveTo>
                  <a:pt x="95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8" y="6"/>
                  <a:pt x="18" y="14"/>
                </a:cubicBezTo>
                <a:cubicBezTo>
                  <a:pt x="18" y="18"/>
                  <a:pt x="18" y="18"/>
                  <a:pt x="18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7" y="18"/>
                  <a:pt x="0" y="23"/>
                  <a:pt x="0" y="31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81"/>
                  <a:pt x="7" y="86"/>
                  <a:pt x="14" y="86"/>
                </a:cubicBezTo>
                <a:cubicBezTo>
                  <a:pt x="39" y="86"/>
                  <a:pt x="39" y="86"/>
                  <a:pt x="39" y="86"/>
                </a:cubicBezTo>
                <a:cubicBezTo>
                  <a:pt x="39" y="93"/>
                  <a:pt x="39" y="93"/>
                  <a:pt x="39" y="93"/>
                </a:cubicBezTo>
                <a:cubicBezTo>
                  <a:pt x="26" y="93"/>
                  <a:pt x="26" y="93"/>
                  <a:pt x="26" y="93"/>
                </a:cubicBezTo>
                <a:cubicBezTo>
                  <a:pt x="23" y="93"/>
                  <a:pt x="21" y="95"/>
                  <a:pt x="21" y="98"/>
                </a:cubicBezTo>
                <a:cubicBezTo>
                  <a:pt x="21" y="101"/>
                  <a:pt x="23" y="104"/>
                  <a:pt x="26" y="104"/>
                </a:cubicBezTo>
                <a:cubicBezTo>
                  <a:pt x="66" y="104"/>
                  <a:pt x="66" y="104"/>
                  <a:pt x="66" y="104"/>
                </a:cubicBezTo>
                <a:cubicBezTo>
                  <a:pt x="68" y="104"/>
                  <a:pt x="71" y="101"/>
                  <a:pt x="71" y="98"/>
                </a:cubicBezTo>
                <a:cubicBezTo>
                  <a:pt x="71" y="95"/>
                  <a:pt x="68" y="93"/>
                  <a:pt x="66" y="93"/>
                </a:cubicBezTo>
                <a:cubicBezTo>
                  <a:pt x="53" y="93"/>
                  <a:pt x="53" y="93"/>
                  <a:pt x="53" y="93"/>
                </a:cubicBezTo>
                <a:cubicBezTo>
                  <a:pt x="53" y="86"/>
                  <a:pt x="53" y="86"/>
                  <a:pt x="53" y="86"/>
                </a:cubicBezTo>
                <a:cubicBezTo>
                  <a:pt x="77" y="86"/>
                  <a:pt x="77" y="86"/>
                  <a:pt x="77" y="86"/>
                </a:cubicBezTo>
                <a:cubicBezTo>
                  <a:pt x="85" y="86"/>
                  <a:pt x="92" y="81"/>
                  <a:pt x="92" y="73"/>
                </a:cubicBezTo>
                <a:cubicBezTo>
                  <a:pt x="92" y="68"/>
                  <a:pt x="92" y="68"/>
                  <a:pt x="92" y="68"/>
                </a:cubicBezTo>
                <a:cubicBezTo>
                  <a:pt x="95" y="68"/>
                  <a:pt x="95" y="68"/>
                  <a:pt x="95" y="68"/>
                </a:cubicBezTo>
                <a:cubicBezTo>
                  <a:pt x="103" y="68"/>
                  <a:pt x="109" y="63"/>
                  <a:pt x="109" y="55"/>
                </a:cubicBezTo>
                <a:cubicBezTo>
                  <a:pt x="109" y="14"/>
                  <a:pt x="109" y="14"/>
                  <a:pt x="109" y="14"/>
                </a:cubicBezTo>
                <a:cubicBezTo>
                  <a:pt x="109" y="6"/>
                  <a:pt x="103" y="0"/>
                  <a:pt x="95" y="0"/>
                </a:cubicBezTo>
              </a:path>
            </a:pathLst>
          </a:custGeom>
          <a:solidFill>
            <a:sysClr val="window" lastClr="FFFFFF"/>
          </a:solidFill>
          <a:ln w="9525">
            <a:noFill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5232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29062" y="672460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任务分配与执行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" name="文本框 4"/>
            <p:cNvSpPr txBox="1"/>
            <p:nvPr/>
          </p:nvSpPr>
          <p:spPr>
            <a:xfrm>
              <a:off x="716110" y="570700"/>
              <a:ext cx="2797234" cy="289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13" name="Rectangle 18"/>
          <p:cNvSpPr/>
          <p:nvPr/>
        </p:nvSpPr>
        <p:spPr>
          <a:xfrm>
            <a:off x="791942" y="3214861"/>
            <a:ext cx="4817344" cy="286232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Spark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的矩阵奇异值分解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内置功能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得出单词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话题和话题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文本矩阵，并保存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根据用户的阅读记录计算出用户的话题向量，计算各个文本的相似度，并根据结果进行推荐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000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可以考虑调整话题数，实现更好的</a:t>
            </a:r>
            <a:r>
              <a:rPr lang="en-US" altLang="zh-CN" sz="2000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LSA</a:t>
            </a:r>
            <a:r>
              <a:rPr lang="zh-CN" altLang="en-US" sz="2000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效果</a:t>
            </a:r>
            <a:endParaRPr lang="en-US" altLang="zh-CN" sz="2000" kern="1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实现功能“发现”</a:t>
            </a:r>
          </a:p>
        </p:txBody>
      </p:sp>
      <p:sp>
        <p:nvSpPr>
          <p:cNvPr id="15" name="TextBox 21"/>
          <p:cNvSpPr/>
          <p:nvPr/>
        </p:nvSpPr>
        <p:spPr>
          <a:xfrm>
            <a:off x="791942" y="2628781"/>
            <a:ext cx="4817344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2800" b="1" dirty="0">
                <a:solidFill>
                  <a:srgbClr val="3F3F3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sym typeface="Open Sans" panose="020B0606030504020204" pitchFamily="2" charset="0"/>
              </a:rPr>
              <a:t>LSA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Open Sans" panose="020B0606030504020204" pitchFamily="2" charset="0"/>
              </a:rPr>
              <a:t>（隐含语义分析）：任意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+mn-cs"/>
              <a:sym typeface="Open Sans" panose="020B0606030504020204" pitchFamily="2" charset="0"/>
            </a:endParaRPr>
          </a:p>
        </p:txBody>
      </p:sp>
      <p:grpSp>
        <p:nvGrpSpPr>
          <p:cNvPr id="17" name="Group 23"/>
          <p:cNvGrpSpPr/>
          <p:nvPr/>
        </p:nvGrpSpPr>
        <p:grpSpPr>
          <a:xfrm>
            <a:off x="6096000" y="2628779"/>
            <a:ext cx="5306262" cy="1354216"/>
            <a:chOff x="-488006" y="-78815"/>
            <a:chExt cx="3009505" cy="693565"/>
          </a:xfrm>
        </p:grpSpPr>
        <p:sp>
          <p:nvSpPr>
            <p:cNvPr id="18" name="TextBox 24"/>
            <p:cNvSpPr/>
            <p:nvPr/>
          </p:nvSpPr>
          <p:spPr>
            <a:xfrm>
              <a:off x="-488006" y="-78815"/>
              <a:ext cx="3009505" cy="4886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Open Sans" panose="020B0606030504020204" pitchFamily="2" charset="0"/>
                </a:rPr>
                <a:t>配合前端，补充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Open Sans" panose="020B0606030504020204" pitchFamily="2" charset="0"/>
                </a:rPr>
                <a:t>Flask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Open Sans" panose="020B0606030504020204" pitchFamily="2" charset="0"/>
                </a:rPr>
                <a:t>的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Open Sans" panose="020B0606030504020204" pitchFamily="2" charset="0"/>
                </a:rPr>
                <a:t>API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cs"/>
                  <a:sym typeface="Open Sans" panose="020B0606030504020204" pitchFamily="2" charset="0"/>
                </a:rPr>
                <a:t>文档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Open Sans" panose="020B0606030504020204" pitchFamily="2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800" b="1" dirty="0">
                  <a:solidFill>
                    <a:srgbClr val="3F3F3F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Open Sans" panose="020B0606030504020204" pitchFamily="2" charset="0"/>
                </a:rPr>
                <a:t>完成报告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cs"/>
                <a:sym typeface="Open Sans" panose="020B0606030504020204" pitchFamily="2" charset="0"/>
              </a:endParaRPr>
            </a:p>
          </p:txBody>
        </p:sp>
        <p:sp>
          <p:nvSpPr>
            <p:cNvPr id="19" name="Rectangle 25"/>
            <p:cNvSpPr/>
            <p:nvPr/>
          </p:nvSpPr>
          <p:spPr>
            <a:xfrm>
              <a:off x="-488006" y="409833"/>
              <a:ext cx="2391371" cy="20491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marL="342900" marR="0" lvl="0" indent="-3429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2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API</a:t>
              </a:r>
              <a:r>
                <a:rPr kumimoji="0" lang="zh-CN" alt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文档：各自完成各自的部分</a:t>
              </a:r>
              <a:endParaRPr kumimoji="0" lang="en-US" altLang="zh-C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Freeform 12"/>
          <p:cNvSpPr>
            <a:spLocks noEditPoints="1"/>
          </p:cNvSpPr>
          <p:nvPr/>
        </p:nvSpPr>
        <p:spPr>
          <a:xfrm>
            <a:off x="8354573" y="5188340"/>
            <a:ext cx="252412" cy="241300"/>
          </a:xfrm>
          <a:custGeom>
            <a:avLst/>
            <a:gdLst/>
            <a:ahLst/>
            <a:cxnLst>
              <a:cxn ang="0">
                <a:pos x="100101438" y="541922457"/>
              </a:cxn>
              <a:cxn ang="0">
                <a:pos x="71500034" y="520531298"/>
              </a:cxn>
              <a:cxn ang="0">
                <a:pos x="71500034" y="221048139"/>
              </a:cxn>
              <a:cxn ang="0">
                <a:pos x="100101438" y="199656980"/>
              </a:cxn>
              <a:cxn ang="0">
                <a:pos x="550552120" y="199656980"/>
              </a:cxn>
              <a:cxn ang="0">
                <a:pos x="586302137" y="221048139"/>
              </a:cxn>
              <a:cxn ang="0">
                <a:pos x="586302137" y="520531298"/>
              </a:cxn>
              <a:cxn ang="0">
                <a:pos x="550552120" y="541922457"/>
              </a:cxn>
              <a:cxn ang="0">
                <a:pos x="100101438" y="541922457"/>
              </a:cxn>
              <a:cxn ang="0">
                <a:pos x="200200560" y="128349264"/>
              </a:cxn>
              <a:cxn ang="0">
                <a:pos x="200200560" y="99828490"/>
              </a:cxn>
              <a:cxn ang="0">
                <a:pos x="228801963" y="71305403"/>
              </a:cxn>
              <a:cxn ang="0">
                <a:pos x="679252645" y="71305403"/>
              </a:cxn>
              <a:cxn ang="0">
                <a:pos x="707854049" y="99828490"/>
              </a:cxn>
              <a:cxn ang="0">
                <a:pos x="707854049" y="392182033"/>
              </a:cxn>
              <a:cxn ang="0">
                <a:pos x="679252645" y="413573192"/>
              </a:cxn>
              <a:cxn ang="0">
                <a:pos x="657804488" y="413573192"/>
              </a:cxn>
              <a:cxn ang="0">
                <a:pos x="657804488" y="221048139"/>
              </a:cxn>
              <a:cxn ang="0">
                <a:pos x="550552120" y="128349264"/>
              </a:cxn>
              <a:cxn ang="0">
                <a:pos x="200200560" y="128349264"/>
              </a:cxn>
              <a:cxn ang="0">
                <a:pos x="679252645" y="0"/>
              </a:cxn>
              <a:cxn ang="0">
                <a:pos x="228801963" y="0"/>
              </a:cxn>
              <a:cxn ang="0">
                <a:pos x="128700525" y="99828490"/>
              </a:cxn>
              <a:cxn ang="0">
                <a:pos x="128700525" y="128349264"/>
              </a:cxn>
              <a:cxn ang="0">
                <a:pos x="100101438" y="128349264"/>
              </a:cxn>
              <a:cxn ang="0">
                <a:pos x="0" y="221048139"/>
              </a:cxn>
              <a:cxn ang="0">
                <a:pos x="0" y="520531298"/>
              </a:cxn>
              <a:cxn ang="0">
                <a:pos x="100101438" y="613230173"/>
              </a:cxn>
              <a:cxn ang="0">
                <a:pos x="278851524" y="613230173"/>
              </a:cxn>
              <a:cxn ang="0">
                <a:pos x="278851524" y="663142106"/>
              </a:cxn>
              <a:cxn ang="0">
                <a:pos x="185901016" y="663142106"/>
              </a:cxn>
              <a:cxn ang="0">
                <a:pos x="150150999" y="698797120"/>
              </a:cxn>
              <a:cxn ang="0">
                <a:pos x="185901016" y="741579437"/>
              </a:cxn>
              <a:cxn ang="0">
                <a:pos x="471903471" y="741579437"/>
              </a:cxn>
              <a:cxn ang="0">
                <a:pos x="507653488" y="698797120"/>
              </a:cxn>
              <a:cxn ang="0">
                <a:pos x="471903471" y="663142106"/>
              </a:cxn>
              <a:cxn ang="0">
                <a:pos x="378952963" y="663142106"/>
              </a:cxn>
              <a:cxn ang="0">
                <a:pos x="378952963" y="613230173"/>
              </a:cxn>
              <a:cxn ang="0">
                <a:pos x="550552120" y="613230173"/>
              </a:cxn>
              <a:cxn ang="0">
                <a:pos x="657804488" y="520531298"/>
              </a:cxn>
              <a:cxn ang="0">
                <a:pos x="657804488" y="484878596"/>
              </a:cxn>
              <a:cxn ang="0">
                <a:pos x="679252645" y="484878596"/>
              </a:cxn>
              <a:cxn ang="0">
                <a:pos x="779354083" y="392182033"/>
              </a:cxn>
              <a:cxn ang="0">
                <a:pos x="779354083" y="99828490"/>
              </a:cxn>
              <a:cxn ang="0">
                <a:pos x="679252645" y="0"/>
              </a:cxn>
            </a:cxnLst>
            <a:rect l="0" t="0" r="0" b="0"/>
            <a:pathLst>
              <a:path w="109" h="104">
                <a:moveTo>
                  <a:pt x="14" y="76"/>
                </a:moveTo>
                <a:cubicBezTo>
                  <a:pt x="12" y="76"/>
                  <a:pt x="10" y="74"/>
                  <a:pt x="10" y="73"/>
                </a:cubicBezTo>
                <a:cubicBezTo>
                  <a:pt x="10" y="31"/>
                  <a:pt x="10" y="31"/>
                  <a:pt x="10" y="31"/>
                </a:cubicBezTo>
                <a:cubicBezTo>
                  <a:pt x="10" y="30"/>
                  <a:pt x="12" y="28"/>
                  <a:pt x="14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80" y="28"/>
                  <a:pt x="82" y="30"/>
                  <a:pt x="82" y="31"/>
                </a:cubicBezTo>
                <a:cubicBezTo>
                  <a:pt x="82" y="73"/>
                  <a:pt x="82" y="73"/>
                  <a:pt x="82" y="73"/>
                </a:cubicBezTo>
                <a:cubicBezTo>
                  <a:pt x="82" y="74"/>
                  <a:pt x="80" y="76"/>
                  <a:pt x="77" y="76"/>
                </a:cubicBezTo>
                <a:cubicBezTo>
                  <a:pt x="14" y="76"/>
                  <a:pt x="14" y="76"/>
                  <a:pt x="14" y="76"/>
                </a:cubicBezTo>
                <a:moveTo>
                  <a:pt x="28" y="18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2"/>
                  <a:pt x="29" y="10"/>
                  <a:pt x="32" y="10"/>
                </a:cubicBezTo>
                <a:cubicBezTo>
                  <a:pt x="95" y="10"/>
                  <a:pt x="95" y="10"/>
                  <a:pt x="95" y="10"/>
                </a:cubicBezTo>
                <a:cubicBezTo>
                  <a:pt x="98" y="10"/>
                  <a:pt x="99" y="12"/>
                  <a:pt x="99" y="14"/>
                </a:cubicBezTo>
                <a:cubicBezTo>
                  <a:pt x="99" y="55"/>
                  <a:pt x="99" y="55"/>
                  <a:pt x="99" y="55"/>
                </a:cubicBezTo>
                <a:cubicBezTo>
                  <a:pt x="99" y="56"/>
                  <a:pt x="98" y="58"/>
                  <a:pt x="95" y="58"/>
                </a:cubicBezTo>
                <a:cubicBezTo>
                  <a:pt x="92" y="58"/>
                  <a:pt x="92" y="58"/>
                  <a:pt x="92" y="58"/>
                </a:cubicBezTo>
                <a:cubicBezTo>
                  <a:pt x="92" y="31"/>
                  <a:pt x="92" y="31"/>
                  <a:pt x="92" y="31"/>
                </a:cubicBezTo>
                <a:cubicBezTo>
                  <a:pt x="92" y="23"/>
                  <a:pt x="85" y="18"/>
                  <a:pt x="77" y="18"/>
                </a:cubicBezTo>
                <a:cubicBezTo>
                  <a:pt x="28" y="18"/>
                  <a:pt x="28" y="18"/>
                  <a:pt x="28" y="18"/>
                </a:cubicBezTo>
                <a:moveTo>
                  <a:pt x="95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8" y="6"/>
                  <a:pt x="18" y="14"/>
                </a:cubicBezTo>
                <a:cubicBezTo>
                  <a:pt x="18" y="18"/>
                  <a:pt x="18" y="18"/>
                  <a:pt x="18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7" y="18"/>
                  <a:pt x="0" y="23"/>
                  <a:pt x="0" y="31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81"/>
                  <a:pt x="7" y="86"/>
                  <a:pt x="14" y="86"/>
                </a:cubicBezTo>
                <a:cubicBezTo>
                  <a:pt x="39" y="86"/>
                  <a:pt x="39" y="86"/>
                  <a:pt x="39" y="86"/>
                </a:cubicBezTo>
                <a:cubicBezTo>
                  <a:pt x="39" y="93"/>
                  <a:pt x="39" y="93"/>
                  <a:pt x="39" y="93"/>
                </a:cubicBezTo>
                <a:cubicBezTo>
                  <a:pt x="26" y="93"/>
                  <a:pt x="26" y="93"/>
                  <a:pt x="26" y="93"/>
                </a:cubicBezTo>
                <a:cubicBezTo>
                  <a:pt x="23" y="93"/>
                  <a:pt x="21" y="95"/>
                  <a:pt x="21" y="98"/>
                </a:cubicBezTo>
                <a:cubicBezTo>
                  <a:pt x="21" y="101"/>
                  <a:pt x="23" y="104"/>
                  <a:pt x="26" y="104"/>
                </a:cubicBezTo>
                <a:cubicBezTo>
                  <a:pt x="66" y="104"/>
                  <a:pt x="66" y="104"/>
                  <a:pt x="66" y="104"/>
                </a:cubicBezTo>
                <a:cubicBezTo>
                  <a:pt x="68" y="104"/>
                  <a:pt x="71" y="101"/>
                  <a:pt x="71" y="98"/>
                </a:cubicBezTo>
                <a:cubicBezTo>
                  <a:pt x="71" y="95"/>
                  <a:pt x="68" y="93"/>
                  <a:pt x="66" y="93"/>
                </a:cubicBezTo>
                <a:cubicBezTo>
                  <a:pt x="53" y="93"/>
                  <a:pt x="53" y="93"/>
                  <a:pt x="53" y="93"/>
                </a:cubicBezTo>
                <a:cubicBezTo>
                  <a:pt x="53" y="86"/>
                  <a:pt x="53" y="86"/>
                  <a:pt x="53" y="86"/>
                </a:cubicBezTo>
                <a:cubicBezTo>
                  <a:pt x="77" y="86"/>
                  <a:pt x="77" y="86"/>
                  <a:pt x="77" y="86"/>
                </a:cubicBezTo>
                <a:cubicBezTo>
                  <a:pt x="85" y="86"/>
                  <a:pt x="92" y="81"/>
                  <a:pt x="92" y="73"/>
                </a:cubicBezTo>
                <a:cubicBezTo>
                  <a:pt x="92" y="68"/>
                  <a:pt x="92" y="68"/>
                  <a:pt x="92" y="68"/>
                </a:cubicBezTo>
                <a:cubicBezTo>
                  <a:pt x="95" y="68"/>
                  <a:pt x="95" y="68"/>
                  <a:pt x="95" y="68"/>
                </a:cubicBezTo>
                <a:cubicBezTo>
                  <a:pt x="103" y="68"/>
                  <a:pt x="109" y="63"/>
                  <a:pt x="109" y="55"/>
                </a:cubicBezTo>
                <a:cubicBezTo>
                  <a:pt x="109" y="14"/>
                  <a:pt x="109" y="14"/>
                  <a:pt x="109" y="14"/>
                </a:cubicBezTo>
                <a:cubicBezTo>
                  <a:pt x="109" y="6"/>
                  <a:pt x="103" y="0"/>
                  <a:pt x="95" y="0"/>
                </a:cubicBezTo>
              </a:path>
            </a:pathLst>
          </a:custGeom>
          <a:solidFill>
            <a:sysClr val="window" lastClr="FFFFFF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41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29062" y="672460"/>
            <a:ext cx="4203131" cy="712836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43858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LSA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ea"/>
                  <a:sym typeface="+mn-lt"/>
                </a:rPr>
                <a:t>原理简介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" name="文本框 4"/>
            <p:cNvSpPr txBox="1"/>
            <p:nvPr/>
          </p:nvSpPr>
          <p:spPr>
            <a:xfrm>
              <a:off x="716110" y="570700"/>
              <a:ext cx="2797234" cy="289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 Light"/>
                <a:cs typeface="Arial" panose="020B0604020202020204" pitchFamily="34" charset="0"/>
                <a:sym typeface="+mn-lt"/>
              </a:endParaRPr>
            </a:p>
          </p:txBody>
        </p:sp>
      </p:grpSp>
      <p:sp>
        <p:nvSpPr>
          <p:cNvPr id="13" name="Rectangle 18"/>
          <p:cNvSpPr/>
          <p:nvPr/>
        </p:nvSpPr>
        <p:spPr>
          <a:xfrm>
            <a:off x="913001" y="1494089"/>
            <a:ext cx="10365997" cy="502201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单词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文本矩阵维度非常大且稀疏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文本维度不可压缩（保证返回结果必然是一一对应的对应），因此需要压缩单词的维度</a:t>
            </a:r>
            <a:endParaRPr lang="en-US" altLang="zh-CN" sz="2400" kern="1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信息压缩考虑奇异值分解：在单词空间上建立若干向量（数量远少于单词个数），那么文本在这些维度上的度量的向量稠密且维度降低</a:t>
            </a:r>
            <a:endParaRPr lang="en-US" altLang="zh-CN" sz="2400" kern="100" dirty="0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以较小的信息损失</a:t>
            </a:r>
            <a:r>
              <a:rPr lang="zh-CN" altLang="en-US" sz="2400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（奇异值截断）为代价，大大</a:t>
            </a: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减少了信息存储和计算时间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kern="100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将用户的阅读记录的文本对应的向量加权后，与各篇文本的向量求相似度（内积），作为“发现”的推荐指标</a:t>
            </a:r>
            <a:endParaRPr kumimoji="0" lang="en-US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Freeform 12"/>
          <p:cNvSpPr>
            <a:spLocks noEditPoints="1"/>
          </p:cNvSpPr>
          <p:nvPr/>
        </p:nvSpPr>
        <p:spPr>
          <a:xfrm>
            <a:off x="8354573" y="5188340"/>
            <a:ext cx="252412" cy="241300"/>
          </a:xfrm>
          <a:custGeom>
            <a:avLst/>
            <a:gdLst/>
            <a:ahLst/>
            <a:cxnLst>
              <a:cxn ang="0">
                <a:pos x="100101438" y="541922457"/>
              </a:cxn>
              <a:cxn ang="0">
                <a:pos x="71500034" y="520531298"/>
              </a:cxn>
              <a:cxn ang="0">
                <a:pos x="71500034" y="221048139"/>
              </a:cxn>
              <a:cxn ang="0">
                <a:pos x="100101438" y="199656980"/>
              </a:cxn>
              <a:cxn ang="0">
                <a:pos x="550552120" y="199656980"/>
              </a:cxn>
              <a:cxn ang="0">
                <a:pos x="586302137" y="221048139"/>
              </a:cxn>
              <a:cxn ang="0">
                <a:pos x="586302137" y="520531298"/>
              </a:cxn>
              <a:cxn ang="0">
                <a:pos x="550552120" y="541922457"/>
              </a:cxn>
              <a:cxn ang="0">
                <a:pos x="100101438" y="541922457"/>
              </a:cxn>
              <a:cxn ang="0">
                <a:pos x="200200560" y="128349264"/>
              </a:cxn>
              <a:cxn ang="0">
                <a:pos x="200200560" y="99828490"/>
              </a:cxn>
              <a:cxn ang="0">
                <a:pos x="228801963" y="71305403"/>
              </a:cxn>
              <a:cxn ang="0">
                <a:pos x="679252645" y="71305403"/>
              </a:cxn>
              <a:cxn ang="0">
                <a:pos x="707854049" y="99828490"/>
              </a:cxn>
              <a:cxn ang="0">
                <a:pos x="707854049" y="392182033"/>
              </a:cxn>
              <a:cxn ang="0">
                <a:pos x="679252645" y="413573192"/>
              </a:cxn>
              <a:cxn ang="0">
                <a:pos x="657804488" y="413573192"/>
              </a:cxn>
              <a:cxn ang="0">
                <a:pos x="657804488" y="221048139"/>
              </a:cxn>
              <a:cxn ang="0">
                <a:pos x="550552120" y="128349264"/>
              </a:cxn>
              <a:cxn ang="0">
                <a:pos x="200200560" y="128349264"/>
              </a:cxn>
              <a:cxn ang="0">
                <a:pos x="679252645" y="0"/>
              </a:cxn>
              <a:cxn ang="0">
                <a:pos x="228801963" y="0"/>
              </a:cxn>
              <a:cxn ang="0">
                <a:pos x="128700525" y="99828490"/>
              </a:cxn>
              <a:cxn ang="0">
                <a:pos x="128700525" y="128349264"/>
              </a:cxn>
              <a:cxn ang="0">
                <a:pos x="100101438" y="128349264"/>
              </a:cxn>
              <a:cxn ang="0">
                <a:pos x="0" y="221048139"/>
              </a:cxn>
              <a:cxn ang="0">
                <a:pos x="0" y="520531298"/>
              </a:cxn>
              <a:cxn ang="0">
                <a:pos x="100101438" y="613230173"/>
              </a:cxn>
              <a:cxn ang="0">
                <a:pos x="278851524" y="613230173"/>
              </a:cxn>
              <a:cxn ang="0">
                <a:pos x="278851524" y="663142106"/>
              </a:cxn>
              <a:cxn ang="0">
                <a:pos x="185901016" y="663142106"/>
              </a:cxn>
              <a:cxn ang="0">
                <a:pos x="150150999" y="698797120"/>
              </a:cxn>
              <a:cxn ang="0">
                <a:pos x="185901016" y="741579437"/>
              </a:cxn>
              <a:cxn ang="0">
                <a:pos x="471903471" y="741579437"/>
              </a:cxn>
              <a:cxn ang="0">
                <a:pos x="507653488" y="698797120"/>
              </a:cxn>
              <a:cxn ang="0">
                <a:pos x="471903471" y="663142106"/>
              </a:cxn>
              <a:cxn ang="0">
                <a:pos x="378952963" y="663142106"/>
              </a:cxn>
              <a:cxn ang="0">
                <a:pos x="378952963" y="613230173"/>
              </a:cxn>
              <a:cxn ang="0">
                <a:pos x="550552120" y="613230173"/>
              </a:cxn>
              <a:cxn ang="0">
                <a:pos x="657804488" y="520531298"/>
              </a:cxn>
              <a:cxn ang="0">
                <a:pos x="657804488" y="484878596"/>
              </a:cxn>
              <a:cxn ang="0">
                <a:pos x="679252645" y="484878596"/>
              </a:cxn>
              <a:cxn ang="0">
                <a:pos x="779354083" y="392182033"/>
              </a:cxn>
              <a:cxn ang="0">
                <a:pos x="779354083" y="99828490"/>
              </a:cxn>
              <a:cxn ang="0">
                <a:pos x="679252645" y="0"/>
              </a:cxn>
            </a:cxnLst>
            <a:rect l="0" t="0" r="0" b="0"/>
            <a:pathLst>
              <a:path w="109" h="104">
                <a:moveTo>
                  <a:pt x="14" y="76"/>
                </a:moveTo>
                <a:cubicBezTo>
                  <a:pt x="12" y="76"/>
                  <a:pt x="10" y="74"/>
                  <a:pt x="10" y="73"/>
                </a:cubicBezTo>
                <a:cubicBezTo>
                  <a:pt x="10" y="31"/>
                  <a:pt x="10" y="31"/>
                  <a:pt x="10" y="31"/>
                </a:cubicBezTo>
                <a:cubicBezTo>
                  <a:pt x="10" y="30"/>
                  <a:pt x="12" y="28"/>
                  <a:pt x="14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80" y="28"/>
                  <a:pt x="82" y="30"/>
                  <a:pt x="82" y="31"/>
                </a:cubicBezTo>
                <a:cubicBezTo>
                  <a:pt x="82" y="73"/>
                  <a:pt x="82" y="73"/>
                  <a:pt x="82" y="73"/>
                </a:cubicBezTo>
                <a:cubicBezTo>
                  <a:pt x="82" y="74"/>
                  <a:pt x="80" y="76"/>
                  <a:pt x="77" y="76"/>
                </a:cubicBezTo>
                <a:cubicBezTo>
                  <a:pt x="14" y="76"/>
                  <a:pt x="14" y="76"/>
                  <a:pt x="14" y="76"/>
                </a:cubicBezTo>
                <a:moveTo>
                  <a:pt x="28" y="18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2"/>
                  <a:pt x="29" y="10"/>
                  <a:pt x="32" y="10"/>
                </a:cubicBezTo>
                <a:cubicBezTo>
                  <a:pt x="95" y="10"/>
                  <a:pt x="95" y="10"/>
                  <a:pt x="95" y="10"/>
                </a:cubicBezTo>
                <a:cubicBezTo>
                  <a:pt x="98" y="10"/>
                  <a:pt x="99" y="12"/>
                  <a:pt x="99" y="14"/>
                </a:cubicBezTo>
                <a:cubicBezTo>
                  <a:pt x="99" y="55"/>
                  <a:pt x="99" y="55"/>
                  <a:pt x="99" y="55"/>
                </a:cubicBezTo>
                <a:cubicBezTo>
                  <a:pt x="99" y="56"/>
                  <a:pt x="98" y="58"/>
                  <a:pt x="95" y="58"/>
                </a:cubicBezTo>
                <a:cubicBezTo>
                  <a:pt x="92" y="58"/>
                  <a:pt x="92" y="58"/>
                  <a:pt x="92" y="58"/>
                </a:cubicBezTo>
                <a:cubicBezTo>
                  <a:pt x="92" y="31"/>
                  <a:pt x="92" y="31"/>
                  <a:pt x="92" y="31"/>
                </a:cubicBezTo>
                <a:cubicBezTo>
                  <a:pt x="92" y="23"/>
                  <a:pt x="85" y="18"/>
                  <a:pt x="77" y="18"/>
                </a:cubicBezTo>
                <a:cubicBezTo>
                  <a:pt x="28" y="18"/>
                  <a:pt x="28" y="18"/>
                  <a:pt x="28" y="18"/>
                </a:cubicBezTo>
                <a:moveTo>
                  <a:pt x="95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8" y="6"/>
                  <a:pt x="18" y="14"/>
                </a:cubicBezTo>
                <a:cubicBezTo>
                  <a:pt x="18" y="18"/>
                  <a:pt x="18" y="18"/>
                  <a:pt x="18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7" y="18"/>
                  <a:pt x="0" y="23"/>
                  <a:pt x="0" y="31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81"/>
                  <a:pt x="7" y="86"/>
                  <a:pt x="14" y="86"/>
                </a:cubicBezTo>
                <a:cubicBezTo>
                  <a:pt x="39" y="86"/>
                  <a:pt x="39" y="86"/>
                  <a:pt x="39" y="86"/>
                </a:cubicBezTo>
                <a:cubicBezTo>
                  <a:pt x="39" y="93"/>
                  <a:pt x="39" y="93"/>
                  <a:pt x="39" y="93"/>
                </a:cubicBezTo>
                <a:cubicBezTo>
                  <a:pt x="26" y="93"/>
                  <a:pt x="26" y="93"/>
                  <a:pt x="26" y="93"/>
                </a:cubicBezTo>
                <a:cubicBezTo>
                  <a:pt x="23" y="93"/>
                  <a:pt x="21" y="95"/>
                  <a:pt x="21" y="98"/>
                </a:cubicBezTo>
                <a:cubicBezTo>
                  <a:pt x="21" y="101"/>
                  <a:pt x="23" y="104"/>
                  <a:pt x="26" y="104"/>
                </a:cubicBezTo>
                <a:cubicBezTo>
                  <a:pt x="66" y="104"/>
                  <a:pt x="66" y="104"/>
                  <a:pt x="66" y="104"/>
                </a:cubicBezTo>
                <a:cubicBezTo>
                  <a:pt x="68" y="104"/>
                  <a:pt x="71" y="101"/>
                  <a:pt x="71" y="98"/>
                </a:cubicBezTo>
                <a:cubicBezTo>
                  <a:pt x="71" y="95"/>
                  <a:pt x="68" y="93"/>
                  <a:pt x="66" y="93"/>
                </a:cubicBezTo>
                <a:cubicBezTo>
                  <a:pt x="53" y="93"/>
                  <a:pt x="53" y="93"/>
                  <a:pt x="53" y="93"/>
                </a:cubicBezTo>
                <a:cubicBezTo>
                  <a:pt x="53" y="86"/>
                  <a:pt x="53" y="86"/>
                  <a:pt x="53" y="86"/>
                </a:cubicBezTo>
                <a:cubicBezTo>
                  <a:pt x="77" y="86"/>
                  <a:pt x="77" y="86"/>
                  <a:pt x="77" y="86"/>
                </a:cubicBezTo>
                <a:cubicBezTo>
                  <a:pt x="85" y="86"/>
                  <a:pt x="92" y="81"/>
                  <a:pt x="92" y="73"/>
                </a:cubicBezTo>
                <a:cubicBezTo>
                  <a:pt x="92" y="68"/>
                  <a:pt x="92" y="68"/>
                  <a:pt x="92" y="68"/>
                </a:cubicBezTo>
                <a:cubicBezTo>
                  <a:pt x="95" y="68"/>
                  <a:pt x="95" y="68"/>
                  <a:pt x="95" y="68"/>
                </a:cubicBezTo>
                <a:cubicBezTo>
                  <a:pt x="103" y="68"/>
                  <a:pt x="109" y="63"/>
                  <a:pt x="109" y="55"/>
                </a:cubicBezTo>
                <a:cubicBezTo>
                  <a:pt x="109" y="14"/>
                  <a:pt x="109" y="14"/>
                  <a:pt x="109" y="14"/>
                </a:cubicBezTo>
                <a:cubicBezTo>
                  <a:pt x="109" y="6"/>
                  <a:pt x="103" y="0"/>
                  <a:pt x="95" y="0"/>
                </a:cubicBezTo>
              </a:path>
            </a:pathLst>
          </a:custGeom>
          <a:solidFill>
            <a:sysClr val="window" lastClr="FFFFFF"/>
          </a:solidFill>
          <a:ln w="952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7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277082" y="3429248"/>
            <a:ext cx="3637836" cy="1230666"/>
            <a:chOff x="4474435" y="2848154"/>
            <a:chExt cx="3217484" cy="1230666"/>
          </a:xfrm>
        </p:grpSpPr>
        <p:sp>
          <p:nvSpPr>
            <p:cNvPr id="6" name="文本框 5"/>
            <p:cNvSpPr txBox="1"/>
            <p:nvPr/>
          </p:nvSpPr>
          <p:spPr>
            <a:xfrm>
              <a:off x="4474435" y="2925223"/>
              <a:ext cx="32174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THANK YOU</a:t>
              </a:r>
              <a:endParaRPr lang="zh-CN" altLang="en-US" sz="4000" dirty="0"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602496" y="3505803"/>
              <a:ext cx="2961357" cy="278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zh-CN" altLang="en-US" sz="1100" spc="-150" dirty="0"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双击输入替换内容</a:t>
              </a:r>
              <a:endParaRPr kumimoji="1" lang="en-US" altLang="zh-CN" sz="1100" spc="-150" dirty="0"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4416858" y="2142309"/>
            <a:ext cx="3358284" cy="1139587"/>
            <a:chOff x="4677186" y="4980795"/>
            <a:chExt cx="2806521" cy="952354"/>
          </a:xfrm>
        </p:grpSpPr>
        <p:sp>
          <p:nvSpPr>
            <p:cNvPr id="27" name="任意多边形 26"/>
            <p:cNvSpPr/>
            <p:nvPr/>
          </p:nvSpPr>
          <p:spPr>
            <a:xfrm>
              <a:off x="5045798" y="4980795"/>
              <a:ext cx="999634" cy="952354"/>
            </a:xfrm>
            <a:custGeom>
              <a:avLst/>
              <a:gdLst/>
              <a:ahLst/>
              <a:cxnLst/>
              <a:rect l="l" t="t" r="r" b="b"/>
              <a:pathLst>
                <a:path w="999634" h="952354">
                  <a:moveTo>
                    <a:pt x="228709" y="0"/>
                  </a:moveTo>
                  <a:lnTo>
                    <a:pt x="434276" y="27689"/>
                  </a:lnTo>
                  <a:cubicBezTo>
                    <a:pt x="424722" y="51067"/>
                    <a:pt x="414714" y="74263"/>
                    <a:pt x="404250" y="97277"/>
                  </a:cubicBezTo>
                  <a:cubicBezTo>
                    <a:pt x="393787" y="120290"/>
                    <a:pt x="383414" y="142757"/>
                    <a:pt x="373132" y="164678"/>
                  </a:cubicBezTo>
                  <a:lnTo>
                    <a:pt x="512887" y="164678"/>
                  </a:lnTo>
                  <a:lnTo>
                    <a:pt x="512887" y="595955"/>
                  </a:lnTo>
                  <a:lnTo>
                    <a:pt x="651449" y="553693"/>
                  </a:lnTo>
                  <a:cubicBezTo>
                    <a:pt x="667645" y="590642"/>
                    <a:pt x="682656" y="629686"/>
                    <a:pt x="696482" y="670825"/>
                  </a:cubicBezTo>
                  <a:cubicBezTo>
                    <a:pt x="710307" y="711964"/>
                    <a:pt x="722036" y="752101"/>
                    <a:pt x="731668" y="791237"/>
                  </a:cubicBezTo>
                  <a:lnTo>
                    <a:pt x="731668" y="485198"/>
                  </a:lnTo>
                  <a:lnTo>
                    <a:pt x="539141" y="485198"/>
                  </a:lnTo>
                  <a:lnTo>
                    <a:pt x="539141" y="291374"/>
                  </a:lnTo>
                  <a:lnTo>
                    <a:pt x="731668" y="291374"/>
                  </a:lnTo>
                  <a:lnTo>
                    <a:pt x="731668" y="11568"/>
                  </a:lnTo>
                  <a:lnTo>
                    <a:pt x="922396" y="11568"/>
                  </a:lnTo>
                  <a:lnTo>
                    <a:pt x="922396" y="291374"/>
                  </a:lnTo>
                  <a:lnTo>
                    <a:pt x="999634" y="291374"/>
                  </a:lnTo>
                  <a:lnTo>
                    <a:pt x="999634" y="485198"/>
                  </a:lnTo>
                  <a:lnTo>
                    <a:pt x="922396" y="485198"/>
                  </a:lnTo>
                  <a:lnTo>
                    <a:pt x="922396" y="952354"/>
                  </a:lnTo>
                  <a:lnTo>
                    <a:pt x="731668" y="952354"/>
                  </a:lnTo>
                  <a:lnTo>
                    <a:pt x="731668" y="900474"/>
                  </a:lnTo>
                  <a:lnTo>
                    <a:pt x="591649" y="945631"/>
                  </a:lnTo>
                  <a:cubicBezTo>
                    <a:pt x="586908" y="903402"/>
                    <a:pt x="577428" y="853521"/>
                    <a:pt x="563207" y="795989"/>
                  </a:cubicBezTo>
                  <a:cubicBezTo>
                    <a:pt x="548986" y="738457"/>
                    <a:pt x="532213" y="681992"/>
                    <a:pt x="512887" y="626594"/>
                  </a:cubicBezTo>
                  <a:lnTo>
                    <a:pt x="512887" y="952354"/>
                  </a:lnTo>
                  <a:lnTo>
                    <a:pt x="177704" y="952354"/>
                  </a:lnTo>
                  <a:lnTo>
                    <a:pt x="190858" y="928134"/>
                  </a:lnTo>
                  <a:lnTo>
                    <a:pt x="0" y="928134"/>
                  </a:lnTo>
                  <a:lnTo>
                    <a:pt x="0" y="756352"/>
                  </a:lnTo>
                  <a:lnTo>
                    <a:pt x="59841" y="756352"/>
                  </a:lnTo>
                  <a:lnTo>
                    <a:pt x="59841" y="164678"/>
                  </a:lnTo>
                  <a:lnTo>
                    <a:pt x="193770" y="164678"/>
                  </a:lnTo>
                  <a:cubicBezTo>
                    <a:pt x="201776" y="135956"/>
                    <a:pt x="208691" y="107417"/>
                    <a:pt x="214514" y="79060"/>
                  </a:cubicBezTo>
                  <a:cubicBezTo>
                    <a:pt x="220338" y="50703"/>
                    <a:pt x="225069" y="24350"/>
                    <a:pt x="228709" y="0"/>
                  </a:cubicBezTo>
                  <a:close/>
                  <a:moveTo>
                    <a:pt x="228709" y="326259"/>
                  </a:moveTo>
                  <a:lnTo>
                    <a:pt x="228709" y="371618"/>
                  </a:lnTo>
                  <a:lnTo>
                    <a:pt x="341105" y="371618"/>
                  </a:lnTo>
                  <a:lnTo>
                    <a:pt x="341105" y="326259"/>
                  </a:lnTo>
                  <a:lnTo>
                    <a:pt x="228709" y="326259"/>
                  </a:lnTo>
                  <a:close/>
                  <a:moveTo>
                    <a:pt x="228709" y="514254"/>
                  </a:moveTo>
                  <a:lnTo>
                    <a:pt x="228709" y="561070"/>
                  </a:lnTo>
                  <a:lnTo>
                    <a:pt x="341105" y="561070"/>
                  </a:lnTo>
                  <a:lnTo>
                    <a:pt x="341105" y="514254"/>
                  </a:lnTo>
                  <a:lnTo>
                    <a:pt x="228709" y="514254"/>
                  </a:lnTo>
                  <a:close/>
                  <a:moveTo>
                    <a:pt x="228709" y="703706"/>
                  </a:moveTo>
                  <a:lnTo>
                    <a:pt x="228709" y="756352"/>
                  </a:lnTo>
                  <a:lnTo>
                    <a:pt x="341105" y="756352"/>
                  </a:lnTo>
                  <a:lnTo>
                    <a:pt x="341105" y="703706"/>
                  </a:lnTo>
                  <a:lnTo>
                    <a:pt x="228709" y="70370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6484073" y="4980795"/>
              <a:ext cx="999634" cy="952354"/>
            </a:xfrm>
            <a:custGeom>
              <a:avLst/>
              <a:gdLst/>
              <a:ahLst/>
              <a:cxnLst/>
              <a:rect l="l" t="t" r="r" b="b"/>
              <a:pathLst>
                <a:path w="999634" h="952354">
                  <a:moveTo>
                    <a:pt x="228709" y="0"/>
                  </a:moveTo>
                  <a:lnTo>
                    <a:pt x="434276" y="27689"/>
                  </a:lnTo>
                  <a:cubicBezTo>
                    <a:pt x="424722" y="51067"/>
                    <a:pt x="414713" y="74263"/>
                    <a:pt x="404250" y="97277"/>
                  </a:cubicBezTo>
                  <a:cubicBezTo>
                    <a:pt x="393786" y="120290"/>
                    <a:pt x="383414" y="142757"/>
                    <a:pt x="373132" y="164678"/>
                  </a:cubicBezTo>
                  <a:lnTo>
                    <a:pt x="512887" y="164678"/>
                  </a:lnTo>
                  <a:lnTo>
                    <a:pt x="512887" y="595955"/>
                  </a:lnTo>
                  <a:lnTo>
                    <a:pt x="651449" y="553693"/>
                  </a:lnTo>
                  <a:cubicBezTo>
                    <a:pt x="667645" y="590642"/>
                    <a:pt x="682656" y="629686"/>
                    <a:pt x="696482" y="670825"/>
                  </a:cubicBezTo>
                  <a:cubicBezTo>
                    <a:pt x="710307" y="711964"/>
                    <a:pt x="722036" y="752101"/>
                    <a:pt x="731668" y="791237"/>
                  </a:cubicBezTo>
                  <a:lnTo>
                    <a:pt x="731668" y="485198"/>
                  </a:lnTo>
                  <a:lnTo>
                    <a:pt x="539141" y="485198"/>
                  </a:lnTo>
                  <a:lnTo>
                    <a:pt x="539141" y="291374"/>
                  </a:lnTo>
                  <a:lnTo>
                    <a:pt x="731668" y="291374"/>
                  </a:lnTo>
                  <a:lnTo>
                    <a:pt x="731668" y="11568"/>
                  </a:lnTo>
                  <a:lnTo>
                    <a:pt x="922395" y="11568"/>
                  </a:lnTo>
                  <a:lnTo>
                    <a:pt x="922395" y="291374"/>
                  </a:lnTo>
                  <a:lnTo>
                    <a:pt x="999634" y="291374"/>
                  </a:lnTo>
                  <a:lnTo>
                    <a:pt x="999634" y="485198"/>
                  </a:lnTo>
                  <a:lnTo>
                    <a:pt x="922395" y="485198"/>
                  </a:lnTo>
                  <a:lnTo>
                    <a:pt x="922395" y="952354"/>
                  </a:lnTo>
                  <a:lnTo>
                    <a:pt x="731668" y="952354"/>
                  </a:lnTo>
                  <a:lnTo>
                    <a:pt x="731668" y="900474"/>
                  </a:lnTo>
                  <a:lnTo>
                    <a:pt x="591649" y="945631"/>
                  </a:lnTo>
                  <a:cubicBezTo>
                    <a:pt x="586909" y="903402"/>
                    <a:pt x="577428" y="853521"/>
                    <a:pt x="563207" y="795989"/>
                  </a:cubicBezTo>
                  <a:cubicBezTo>
                    <a:pt x="548986" y="738457"/>
                    <a:pt x="532213" y="681992"/>
                    <a:pt x="512887" y="626594"/>
                  </a:cubicBezTo>
                  <a:lnTo>
                    <a:pt x="512887" y="952354"/>
                  </a:lnTo>
                  <a:lnTo>
                    <a:pt x="177704" y="952354"/>
                  </a:lnTo>
                  <a:lnTo>
                    <a:pt x="190858" y="928134"/>
                  </a:lnTo>
                  <a:lnTo>
                    <a:pt x="0" y="928134"/>
                  </a:lnTo>
                  <a:lnTo>
                    <a:pt x="0" y="756352"/>
                  </a:lnTo>
                  <a:lnTo>
                    <a:pt x="59841" y="756352"/>
                  </a:lnTo>
                  <a:lnTo>
                    <a:pt x="59841" y="164678"/>
                  </a:lnTo>
                  <a:lnTo>
                    <a:pt x="193770" y="164678"/>
                  </a:lnTo>
                  <a:cubicBezTo>
                    <a:pt x="201777" y="135956"/>
                    <a:pt x="208691" y="107417"/>
                    <a:pt x="214514" y="79060"/>
                  </a:cubicBezTo>
                  <a:cubicBezTo>
                    <a:pt x="220337" y="50703"/>
                    <a:pt x="225069" y="24350"/>
                    <a:pt x="228709" y="0"/>
                  </a:cubicBezTo>
                  <a:close/>
                  <a:moveTo>
                    <a:pt x="228709" y="326259"/>
                  </a:moveTo>
                  <a:lnTo>
                    <a:pt x="228709" y="371618"/>
                  </a:lnTo>
                  <a:lnTo>
                    <a:pt x="341105" y="371618"/>
                  </a:lnTo>
                  <a:lnTo>
                    <a:pt x="341105" y="326259"/>
                  </a:lnTo>
                  <a:lnTo>
                    <a:pt x="228709" y="326259"/>
                  </a:lnTo>
                  <a:close/>
                  <a:moveTo>
                    <a:pt x="228709" y="514254"/>
                  </a:moveTo>
                  <a:lnTo>
                    <a:pt x="228709" y="561070"/>
                  </a:lnTo>
                  <a:lnTo>
                    <a:pt x="341105" y="561070"/>
                  </a:lnTo>
                  <a:lnTo>
                    <a:pt x="341105" y="514254"/>
                  </a:lnTo>
                  <a:lnTo>
                    <a:pt x="228709" y="514254"/>
                  </a:lnTo>
                  <a:close/>
                  <a:moveTo>
                    <a:pt x="228709" y="703706"/>
                  </a:moveTo>
                  <a:lnTo>
                    <a:pt x="228709" y="756352"/>
                  </a:lnTo>
                  <a:lnTo>
                    <a:pt x="341105" y="756352"/>
                  </a:lnTo>
                  <a:lnTo>
                    <a:pt x="341105" y="703706"/>
                  </a:lnTo>
                  <a:lnTo>
                    <a:pt x="228709" y="70370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716535" y="4990905"/>
              <a:ext cx="351145" cy="375990"/>
            </a:xfrm>
            <a:custGeom>
              <a:avLst/>
              <a:gdLst/>
              <a:ahLst/>
              <a:cxnLst/>
              <a:rect l="l" t="t" r="r" b="b"/>
              <a:pathLst>
                <a:path w="351145" h="375990">
                  <a:moveTo>
                    <a:pt x="138396" y="0"/>
                  </a:moveTo>
                  <a:cubicBezTo>
                    <a:pt x="175734" y="39287"/>
                    <a:pt x="214638" y="82036"/>
                    <a:pt x="255106" y="128245"/>
                  </a:cubicBezTo>
                  <a:cubicBezTo>
                    <a:pt x="295574" y="174454"/>
                    <a:pt x="327587" y="215745"/>
                    <a:pt x="351145" y="252118"/>
                  </a:cubicBezTo>
                  <a:lnTo>
                    <a:pt x="202453" y="375990"/>
                  </a:lnTo>
                  <a:cubicBezTo>
                    <a:pt x="181283" y="338737"/>
                    <a:pt x="151554" y="295564"/>
                    <a:pt x="113264" y="246470"/>
                  </a:cubicBezTo>
                  <a:cubicBezTo>
                    <a:pt x="74975" y="197377"/>
                    <a:pt x="37220" y="151653"/>
                    <a:pt x="0" y="109300"/>
                  </a:cubicBezTo>
                  <a:lnTo>
                    <a:pt x="138396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154808" y="4990905"/>
              <a:ext cx="351146" cy="375990"/>
            </a:xfrm>
            <a:custGeom>
              <a:avLst/>
              <a:gdLst/>
              <a:ahLst/>
              <a:cxnLst/>
              <a:rect l="l" t="t" r="r" b="b"/>
              <a:pathLst>
                <a:path w="351146" h="375990">
                  <a:moveTo>
                    <a:pt x="138397" y="0"/>
                  </a:moveTo>
                  <a:cubicBezTo>
                    <a:pt x="175735" y="39287"/>
                    <a:pt x="214639" y="82036"/>
                    <a:pt x="255107" y="128245"/>
                  </a:cubicBezTo>
                  <a:cubicBezTo>
                    <a:pt x="295575" y="174454"/>
                    <a:pt x="327588" y="215745"/>
                    <a:pt x="351146" y="252118"/>
                  </a:cubicBezTo>
                  <a:lnTo>
                    <a:pt x="202454" y="375990"/>
                  </a:lnTo>
                  <a:cubicBezTo>
                    <a:pt x="181284" y="338737"/>
                    <a:pt x="151555" y="295564"/>
                    <a:pt x="113265" y="246470"/>
                  </a:cubicBezTo>
                  <a:cubicBezTo>
                    <a:pt x="74976" y="197377"/>
                    <a:pt x="37221" y="151653"/>
                    <a:pt x="0" y="109300"/>
                  </a:cubicBezTo>
                  <a:lnTo>
                    <a:pt x="13839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677186" y="5426645"/>
              <a:ext cx="310228" cy="506504"/>
            </a:xfrm>
            <a:custGeom>
              <a:avLst/>
              <a:gdLst/>
              <a:ahLst/>
              <a:cxnLst/>
              <a:rect l="l" t="t" r="r" b="b"/>
              <a:pathLst>
                <a:path w="310228" h="506504">
                  <a:moveTo>
                    <a:pt x="0" y="0"/>
                  </a:moveTo>
                  <a:lnTo>
                    <a:pt x="310228" y="0"/>
                  </a:lnTo>
                  <a:lnTo>
                    <a:pt x="310228" y="506504"/>
                  </a:lnTo>
                  <a:lnTo>
                    <a:pt x="128244" y="506504"/>
                  </a:lnTo>
                  <a:lnTo>
                    <a:pt x="128244" y="202569"/>
                  </a:lnTo>
                  <a:lnTo>
                    <a:pt x="0" y="202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115461" y="5426645"/>
              <a:ext cx="310228" cy="506504"/>
            </a:xfrm>
            <a:custGeom>
              <a:avLst/>
              <a:gdLst/>
              <a:ahLst/>
              <a:cxnLst/>
              <a:rect l="l" t="t" r="r" b="b"/>
              <a:pathLst>
                <a:path w="310228" h="506504">
                  <a:moveTo>
                    <a:pt x="0" y="0"/>
                  </a:moveTo>
                  <a:lnTo>
                    <a:pt x="310228" y="0"/>
                  </a:lnTo>
                  <a:lnTo>
                    <a:pt x="310228" y="506504"/>
                  </a:lnTo>
                  <a:lnTo>
                    <a:pt x="128244" y="506504"/>
                  </a:lnTo>
                  <a:lnTo>
                    <a:pt x="128244" y="202569"/>
                  </a:lnTo>
                  <a:lnTo>
                    <a:pt x="0" y="202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" name="图片 14" descr="图片包含 户外, 标牌&#10;&#10;自动生成的说明">
            <a:extLst>
              <a:ext uri="{FF2B5EF4-FFF2-40B4-BE49-F238E27FC236}">
                <a16:creationId xmlns:a16="http://schemas.microsoft.com/office/drawing/2014/main" id="{2A247C77-7F01-42F6-B6FB-CAE96C54746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68" r="-1"/>
          <a:stretch/>
        </p:blipFill>
        <p:spPr>
          <a:xfrm>
            <a:off x="0" y="0"/>
            <a:ext cx="2514644" cy="6833630"/>
          </a:xfrm>
          <a:prstGeom prst="rect">
            <a:avLst/>
          </a:prstGeom>
        </p:spPr>
      </p:pic>
      <p:pic>
        <p:nvPicPr>
          <p:cNvPr id="16" name="图片 15" descr="图片包含 户外, 标牌&#10;&#10;自动生成的说明">
            <a:extLst>
              <a:ext uri="{FF2B5EF4-FFF2-40B4-BE49-F238E27FC236}">
                <a16:creationId xmlns:a16="http://schemas.microsoft.com/office/drawing/2014/main" id="{B976FF74-2245-4D5E-A9A7-6CE72185B4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22"/>
          <a:stretch/>
        </p:blipFill>
        <p:spPr>
          <a:xfrm>
            <a:off x="9571538" y="12185"/>
            <a:ext cx="2620462" cy="68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137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0"/>
            <a:ext cx="12192000" cy="6858000"/>
          </a:xfrm>
          <a:prstGeom prst="rect">
            <a:avLst/>
          </a:prstGeom>
        </p:spPr>
      </p:pic>
      <p:sp>
        <p:nvSpPr>
          <p:cNvPr id="3" name="文本框 13"/>
          <p:cNvSpPr txBox="1">
            <a:spLocks noChangeArrowheads="1"/>
          </p:cNvSpPr>
          <p:nvPr/>
        </p:nvSpPr>
        <p:spPr bwMode="auto">
          <a:xfrm>
            <a:off x="3845284" y="2716922"/>
            <a:ext cx="172354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700"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</a:t>
            </a:r>
            <a:endParaRPr lang="zh-CN" altLang="en-US" sz="60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04869" y="970953"/>
            <a:ext cx="1198880" cy="804921"/>
            <a:chOff x="7779199" y="970953"/>
            <a:chExt cx="1198880" cy="804921"/>
          </a:xfrm>
        </p:grpSpPr>
        <p:sp>
          <p:nvSpPr>
            <p:cNvPr id="13" name="矩形 12"/>
            <p:cNvSpPr/>
            <p:nvPr/>
          </p:nvSpPr>
          <p:spPr>
            <a:xfrm>
              <a:off x="7779199" y="1438689"/>
              <a:ext cx="1198880" cy="3371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前端总任务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7789473" y="970953"/>
              <a:ext cx="942975" cy="523220"/>
              <a:chOff x="6095999" y="654444"/>
              <a:chExt cx="942975" cy="523220"/>
            </a:xfrm>
          </p:grpSpPr>
          <p:sp>
            <p:nvSpPr>
              <p:cNvPr id="8" name="矩形: 圆角 31"/>
              <p:cNvSpPr/>
              <p:nvPr/>
            </p:nvSpPr>
            <p:spPr>
              <a:xfrm>
                <a:off x="6095999" y="7524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107209" y="654444"/>
                <a:ext cx="729943" cy="523220"/>
                <a:chOff x="943942" y="2688081"/>
                <a:chExt cx="729943" cy="523220"/>
              </a:xfrm>
            </p:grpSpPr>
            <p:sp>
              <p:nvSpPr>
                <p:cNvPr id="10" name="文本框 9"/>
                <p:cNvSpPr txBox="1"/>
                <p:nvPr/>
              </p:nvSpPr>
              <p:spPr>
                <a:xfrm>
                  <a:off x="94394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01</a:t>
                  </a:r>
                  <a:endParaRPr lang="zh-CN" altLang="en-US" sz="2800" b="1" kern="2000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11" name="直接连接符 10"/>
                <p:cNvCxnSpPr/>
                <p:nvPr/>
              </p:nvCxnSpPr>
              <p:spPr>
                <a:xfrm flipH="1">
                  <a:off x="15336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" name="组合 13"/>
          <p:cNvGrpSpPr/>
          <p:nvPr/>
        </p:nvGrpSpPr>
        <p:grpSpPr>
          <a:xfrm>
            <a:off x="8204869" y="2222427"/>
            <a:ext cx="2307235" cy="800145"/>
            <a:chOff x="7779199" y="2222427"/>
            <a:chExt cx="2307235" cy="800145"/>
          </a:xfrm>
        </p:grpSpPr>
        <p:grpSp>
          <p:nvGrpSpPr>
            <p:cNvPr id="15" name="组合 14"/>
            <p:cNvGrpSpPr/>
            <p:nvPr/>
          </p:nvGrpSpPr>
          <p:grpSpPr>
            <a:xfrm>
              <a:off x="7789473" y="2222427"/>
              <a:ext cx="942975" cy="523220"/>
              <a:chOff x="6095999" y="2071235"/>
              <a:chExt cx="942975" cy="523220"/>
            </a:xfrm>
          </p:grpSpPr>
          <p:sp>
            <p:nvSpPr>
              <p:cNvPr id="19" name="矩形: 圆角 39"/>
              <p:cNvSpPr/>
              <p:nvPr/>
            </p:nvSpPr>
            <p:spPr>
              <a:xfrm>
                <a:off x="6095999" y="2162175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0" name="组合 19"/>
              <p:cNvGrpSpPr/>
              <p:nvPr/>
            </p:nvGrpSpPr>
            <p:grpSpPr>
              <a:xfrm>
                <a:off x="6107209" y="2071235"/>
                <a:ext cx="765564" cy="523220"/>
                <a:chOff x="3673121" y="2688081"/>
                <a:chExt cx="765564" cy="523220"/>
              </a:xfrm>
            </p:grpSpPr>
            <p:sp>
              <p:nvSpPr>
                <p:cNvPr id="21" name="文本框 20"/>
                <p:cNvSpPr txBox="1"/>
                <p:nvPr/>
              </p:nvSpPr>
              <p:spPr>
                <a:xfrm>
                  <a:off x="3673121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02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22" name="直接连接符 21"/>
                <p:cNvCxnSpPr/>
                <p:nvPr/>
              </p:nvCxnSpPr>
              <p:spPr>
                <a:xfrm flipH="1">
                  <a:off x="4298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矩形 17"/>
            <p:cNvSpPr/>
            <p:nvPr/>
          </p:nvSpPr>
          <p:spPr>
            <a:xfrm>
              <a:off x="7779199" y="2684018"/>
              <a:ext cx="23072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进度展示（</a:t>
              </a:r>
              <a:r>
                <a:rPr lang="en-US" altLang="zh-CN" sz="16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Frontend</a:t>
              </a:r>
              <a:r>
                <a:rPr lang="zh-CN" altLang="en-US" sz="16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）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204869" y="3473901"/>
            <a:ext cx="2031106" cy="799568"/>
            <a:chOff x="7779199" y="3473901"/>
            <a:chExt cx="2031106" cy="799568"/>
          </a:xfrm>
        </p:grpSpPr>
        <p:grpSp>
          <p:nvGrpSpPr>
            <p:cNvPr id="24" name="组合 23"/>
            <p:cNvGrpSpPr/>
            <p:nvPr/>
          </p:nvGrpSpPr>
          <p:grpSpPr>
            <a:xfrm>
              <a:off x="7789473" y="3473901"/>
              <a:ext cx="942975" cy="523220"/>
              <a:chOff x="6095999" y="3498928"/>
              <a:chExt cx="942975" cy="523220"/>
            </a:xfrm>
          </p:grpSpPr>
          <p:sp>
            <p:nvSpPr>
              <p:cNvPr id="28" name="矩形: 圆角 41"/>
              <p:cNvSpPr/>
              <p:nvPr/>
            </p:nvSpPr>
            <p:spPr>
              <a:xfrm>
                <a:off x="6095999" y="3581400"/>
                <a:ext cx="942975" cy="35242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6107209" y="3498928"/>
                <a:ext cx="721873" cy="523220"/>
                <a:chOff x="6380812" y="2688081"/>
                <a:chExt cx="721873" cy="523220"/>
              </a:xfrm>
            </p:grpSpPr>
            <p:sp>
              <p:nvSpPr>
                <p:cNvPr id="30" name="文本框 29"/>
                <p:cNvSpPr txBox="1"/>
                <p:nvPr/>
              </p:nvSpPr>
              <p:spPr>
                <a:xfrm>
                  <a:off x="6380812" y="2688081"/>
                  <a:ext cx="6078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>
                    <a:defRPr sz="2800" b="1" kern="2000">
                      <a:solidFill>
                        <a:schemeClr val="tx2"/>
                      </a:solidFill>
                      <a:latin typeface="Helvetica" panose="020B0604020202020204" pitchFamily="34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chemeClr val="bg1"/>
                      </a:solidFill>
                      <a:latin typeface="思源黑体 CN Bold" panose="020B0800000000000000" pitchFamily="34" charset="-122"/>
                      <a:ea typeface="思源黑体 CN Bold" panose="020B0800000000000000" pitchFamily="34" charset="-122"/>
                    </a:rPr>
                    <a:t>03</a:t>
                  </a:r>
                  <a:endParaRPr lang="zh-CN" altLang="en-US" dirty="0">
                    <a:solidFill>
                      <a:schemeClr val="bg1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endParaRPr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>
                <a:xfrm flipH="1">
                  <a:off x="6962400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组合 24"/>
            <p:cNvGrpSpPr/>
            <p:nvPr/>
          </p:nvGrpSpPr>
          <p:grpSpPr>
            <a:xfrm>
              <a:off x="7779199" y="3913932"/>
              <a:ext cx="2031106" cy="359537"/>
              <a:chOff x="8106714" y="1721786"/>
              <a:chExt cx="2031106" cy="359537"/>
            </a:xfrm>
          </p:grpSpPr>
          <p:sp>
            <p:nvSpPr>
              <p:cNvPr id="26" name="文本框 66"/>
              <p:cNvSpPr txBox="1">
                <a:spLocks noChangeArrowheads="1"/>
              </p:cNvSpPr>
              <p:nvPr/>
            </p:nvSpPr>
            <p:spPr bwMode="auto">
              <a:xfrm>
                <a:off x="8106714" y="1827407"/>
                <a:ext cx="2031106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lnSpc>
                    <a:spcPts val="700"/>
                  </a:lnSpc>
                  <a:defRPr sz="50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Helvetica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</a:defRPr>
                </a:lvl1pPr>
                <a:lvl2pPr marL="742950" indent="-28575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8106714" y="1721786"/>
                <a:ext cx="18261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1600" dirty="0"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后端总任务与计划</a:t>
                </a:r>
              </a:p>
            </p:txBody>
          </p:sp>
        </p:grpSp>
      </p:grpSp>
      <p:pic>
        <p:nvPicPr>
          <p:cNvPr id="41" name="图片 40" descr="图片包含 户外, 标牌&#10;&#10;自动生成的说明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5"/>
          <a:stretch>
            <a:fillRect/>
          </a:stretch>
        </p:blipFill>
        <p:spPr>
          <a:xfrm>
            <a:off x="-1" y="12185"/>
            <a:ext cx="3569051" cy="683363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5029289" y="2069373"/>
            <a:ext cx="2133422" cy="1213323"/>
            <a:chOff x="1093391" y="-1169675"/>
            <a:chExt cx="1359950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" name="任意多边形 4"/>
            <p:cNvSpPr/>
            <p:nvPr/>
          </p:nvSpPr>
          <p:spPr>
            <a:xfrm>
              <a:off x="1093391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5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8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994465" y="-1149273"/>
              <a:ext cx="458876" cy="753031"/>
            </a:xfrm>
            <a:custGeom>
              <a:avLst/>
              <a:gdLst/>
              <a:ahLst/>
              <a:cxnLst/>
              <a:rect l="l" t="t" r="r" b="b"/>
              <a:pathLst>
                <a:path w="458876" h="753031">
                  <a:moveTo>
                    <a:pt x="268100" y="0"/>
                  </a:moveTo>
                  <a:lnTo>
                    <a:pt x="458876" y="0"/>
                  </a:lnTo>
                  <a:lnTo>
                    <a:pt x="458876" y="753031"/>
                  </a:lnTo>
                  <a:lnTo>
                    <a:pt x="199654" y="753031"/>
                  </a:lnTo>
                  <a:lnTo>
                    <a:pt x="199654" y="257765"/>
                  </a:lnTo>
                  <a:lnTo>
                    <a:pt x="0" y="257765"/>
                  </a:lnTo>
                  <a:lnTo>
                    <a:pt x="0" y="97571"/>
                  </a:lnTo>
                  <a:cubicBezTo>
                    <a:pt x="57444" y="86862"/>
                    <a:pt x="107234" y="73694"/>
                    <a:pt x="149370" y="58069"/>
                  </a:cubicBezTo>
                  <a:cubicBezTo>
                    <a:pt x="191506" y="42445"/>
                    <a:pt x="231083" y="23088"/>
                    <a:pt x="2681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628148" y="3429248"/>
            <a:ext cx="2935705" cy="1230666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4848735" y="3140488"/>
              <a:ext cx="246888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前端总任务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 descr="图片包含 户外, 标牌&#10;&#10;自动生成的说明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68" r="-1"/>
          <a:stretch>
            <a:fillRect/>
          </a:stretch>
        </p:blipFill>
        <p:spPr>
          <a:xfrm>
            <a:off x="0" y="0"/>
            <a:ext cx="2514644" cy="6833630"/>
          </a:xfrm>
          <a:prstGeom prst="rect">
            <a:avLst/>
          </a:prstGeom>
        </p:spPr>
      </p:pic>
      <p:pic>
        <p:nvPicPr>
          <p:cNvPr id="13" name="图片 12" descr="图片包含 户外, 标牌&#10;&#10;自动生成的说明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22"/>
          <a:stretch>
            <a:fillRect/>
          </a:stretch>
        </p:blipFill>
        <p:spPr>
          <a:xfrm>
            <a:off x="9571538" y="12185"/>
            <a:ext cx="2620462" cy="68336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95775" y="1139825"/>
            <a:ext cx="4203065" cy="966470"/>
            <a:chOff x="716110" y="187653"/>
            <a:chExt cx="4203131" cy="712836"/>
          </a:xfrm>
        </p:grpSpPr>
        <p:sp>
          <p:nvSpPr>
            <p:cNvPr id="3" name="文本框 2"/>
            <p:cNvSpPr txBox="1"/>
            <p:nvPr/>
          </p:nvSpPr>
          <p:spPr>
            <a:xfrm>
              <a:off x="716110" y="187653"/>
              <a:ext cx="4203131" cy="32269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页面设计相关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5" name="文本框 4"/>
            <p:cNvSpPr txBox="1"/>
            <p:nvPr/>
          </p:nvSpPr>
          <p:spPr>
            <a:xfrm>
              <a:off x="716110" y="553132"/>
              <a:ext cx="3314117" cy="229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样式为移动端</a:t>
              </a:r>
              <a:r>
                <a:rPr lang="en-US" altLang="zh-CN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APP</a:t>
              </a:r>
              <a:r>
                <a:rPr lang="zh-CN" altLang="en-US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，主要使用</a:t>
              </a:r>
              <a:r>
                <a:rPr lang="en-US" altLang="zh-CN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Figma</a:t>
              </a:r>
              <a:r>
                <a:rPr lang="zh-CN" altLang="en-US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设计</a:t>
              </a:r>
              <a:r>
                <a:rPr lang="en-US" altLang="zh-CN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UI</a:t>
              </a:r>
            </a:p>
          </p:txBody>
        </p:sp>
      </p:grp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2944495" y="1139825"/>
            <a:ext cx="718820" cy="720725"/>
            <a:chOff x="5202" y="5131"/>
            <a:chExt cx="1058" cy="1061"/>
          </a:xfrm>
          <a:solidFill>
            <a:srgbClr val="1B4367"/>
          </a:solidFill>
        </p:grpSpPr>
        <p:sp>
          <p:nvSpPr>
            <p:cNvPr id="11" name="Freeform 12"/>
            <p:cNvSpPr/>
            <p:nvPr/>
          </p:nvSpPr>
          <p:spPr>
            <a:xfrm>
              <a:off x="5202" y="5131"/>
              <a:ext cx="1058" cy="1061"/>
            </a:xfrm>
            <a:custGeom>
              <a:avLst/>
              <a:gdLst>
                <a:gd name="txL" fmla="*/ 0 w 271"/>
                <a:gd name="txT" fmla="*/ 0 h 271"/>
                <a:gd name="txR" fmla="*/ 271 w 271"/>
                <a:gd name="txB" fmla="*/ 271 h 271"/>
              </a:gdLst>
              <a:ahLst/>
              <a:cxnLst>
                <a:cxn ang="0">
                  <a:pos x="104722" y="74794"/>
                </a:cxn>
                <a:cxn ang="0">
                  <a:pos x="406465" y="103287"/>
                </a:cxn>
                <a:cxn ang="0">
                  <a:pos x="378066" y="406025"/>
                </a:cxn>
                <a:cxn ang="0">
                  <a:pos x="76323" y="377532"/>
                </a:cxn>
                <a:cxn ang="0">
                  <a:pos x="104722" y="74794"/>
                </a:cxn>
              </a:cxnLst>
              <a:rect l="txL" t="txT" r="txR" b="txB"/>
              <a:pathLst>
                <a:path w="271" h="271">
                  <a:moveTo>
                    <a:pt x="59" y="42"/>
                  </a:moveTo>
                  <a:cubicBezTo>
                    <a:pt x="110" y="0"/>
                    <a:pt x="186" y="7"/>
                    <a:pt x="229" y="58"/>
                  </a:cubicBezTo>
                  <a:cubicBezTo>
                    <a:pt x="271" y="110"/>
                    <a:pt x="264" y="186"/>
                    <a:pt x="213" y="228"/>
                  </a:cubicBezTo>
                  <a:cubicBezTo>
                    <a:pt x="161" y="271"/>
                    <a:pt x="85" y="264"/>
                    <a:pt x="43" y="212"/>
                  </a:cubicBezTo>
                  <a:cubicBezTo>
                    <a:pt x="0" y="161"/>
                    <a:pt x="7" y="85"/>
                    <a:pt x="59" y="42"/>
                  </a:cubicBezTo>
                  <a:close/>
                </a:path>
              </a:pathLst>
            </a:custGeom>
            <a:solidFill>
              <a:srgbClr val="294F73"/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2" name="Freeform 43"/>
            <p:cNvSpPr/>
            <p:nvPr/>
          </p:nvSpPr>
          <p:spPr>
            <a:xfrm>
              <a:off x="5428" y="5413"/>
              <a:ext cx="628" cy="562"/>
            </a:xfrm>
            <a:custGeom>
              <a:avLst/>
              <a:gdLst>
                <a:gd name="txL" fmla="*/ 0 w 161"/>
                <a:gd name="txT" fmla="*/ 0 h 144"/>
                <a:gd name="txR" fmla="*/ 161 w 161"/>
                <a:gd name="txB" fmla="*/ 144 h 144"/>
              </a:gdLst>
              <a:ahLst/>
              <a:cxnLst>
                <a:cxn ang="0">
                  <a:pos x="141988" y="55022"/>
                </a:cxn>
                <a:cxn ang="0">
                  <a:pos x="70994" y="1775"/>
                </a:cxn>
                <a:cxn ang="0">
                  <a:pos x="5325" y="88746"/>
                </a:cxn>
                <a:cxn ang="0">
                  <a:pos x="140213" y="255588"/>
                </a:cxn>
                <a:cxn ang="0">
                  <a:pos x="280425" y="90521"/>
                </a:cxn>
                <a:cxn ang="0">
                  <a:pos x="214756" y="3550"/>
                </a:cxn>
                <a:cxn ang="0">
                  <a:pos x="141988" y="55022"/>
                </a:cxn>
              </a:cxnLst>
              <a:rect l="txL" t="txT" r="txR" b="txB"/>
              <a:pathLst>
                <a:path w="161" h="144">
                  <a:moveTo>
                    <a:pt x="80" y="31"/>
                  </a:moveTo>
                  <a:cubicBezTo>
                    <a:pt x="73" y="11"/>
                    <a:pt x="60" y="0"/>
                    <a:pt x="40" y="1"/>
                  </a:cubicBezTo>
                  <a:cubicBezTo>
                    <a:pt x="11" y="3"/>
                    <a:pt x="0" y="23"/>
                    <a:pt x="3" y="50"/>
                  </a:cubicBezTo>
                  <a:cubicBezTo>
                    <a:pt x="6" y="83"/>
                    <a:pt x="49" y="103"/>
                    <a:pt x="79" y="144"/>
                  </a:cubicBezTo>
                  <a:cubicBezTo>
                    <a:pt x="110" y="103"/>
                    <a:pt x="154" y="84"/>
                    <a:pt x="158" y="51"/>
                  </a:cubicBezTo>
                  <a:cubicBezTo>
                    <a:pt x="161" y="24"/>
                    <a:pt x="150" y="4"/>
                    <a:pt x="121" y="2"/>
                  </a:cubicBezTo>
                  <a:cubicBezTo>
                    <a:pt x="101" y="0"/>
                    <a:pt x="89" y="11"/>
                    <a:pt x="80" y="31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2990850" y="3209925"/>
            <a:ext cx="638810" cy="638810"/>
            <a:chOff x="4704" y="4364"/>
            <a:chExt cx="946" cy="950"/>
          </a:xfrm>
          <a:solidFill>
            <a:srgbClr val="1B4367"/>
          </a:solidFill>
        </p:grpSpPr>
        <p:sp>
          <p:nvSpPr>
            <p:cNvPr id="16" name="Freeform 10"/>
            <p:cNvSpPr/>
            <p:nvPr/>
          </p:nvSpPr>
          <p:spPr>
            <a:xfrm>
              <a:off x="4704" y="4364"/>
              <a:ext cx="946" cy="950"/>
            </a:xfrm>
            <a:custGeom>
              <a:avLst/>
              <a:gdLst>
                <a:gd name="txL" fmla="*/ 0 w 242"/>
                <a:gd name="txT" fmla="*/ 0 h 243"/>
                <a:gd name="txR" fmla="*/ 242 w 242"/>
                <a:gd name="txB" fmla="*/ 243 h 243"/>
              </a:gdLst>
              <a:ahLst/>
              <a:cxnLst>
                <a:cxn ang="0">
                  <a:pos x="216884" y="1777"/>
                </a:cxn>
                <a:cxn ang="0">
                  <a:pos x="430213" y="216788"/>
                </a:cxn>
                <a:cxn ang="0">
                  <a:pos x="213329" y="430023"/>
                </a:cxn>
                <a:cxn ang="0">
                  <a:pos x="0" y="215012"/>
                </a:cxn>
                <a:cxn ang="0">
                  <a:pos x="216884" y="1777"/>
                </a:cxn>
              </a:cxnLst>
              <a:rect l="txL" t="txT" r="txR" b="txB"/>
              <a:pathLst>
                <a:path w="242" h="243">
                  <a:moveTo>
                    <a:pt x="122" y="1"/>
                  </a:moveTo>
                  <a:cubicBezTo>
                    <a:pt x="188" y="1"/>
                    <a:pt x="242" y="56"/>
                    <a:pt x="242" y="122"/>
                  </a:cubicBezTo>
                  <a:cubicBezTo>
                    <a:pt x="241" y="189"/>
                    <a:pt x="187" y="243"/>
                    <a:pt x="120" y="242"/>
                  </a:cubicBezTo>
                  <a:cubicBezTo>
                    <a:pt x="53" y="242"/>
                    <a:pt x="0" y="188"/>
                    <a:pt x="0" y="121"/>
                  </a:cubicBezTo>
                  <a:cubicBezTo>
                    <a:pt x="1" y="54"/>
                    <a:pt x="55" y="0"/>
                    <a:pt x="122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7" name="Freeform 46"/>
            <p:cNvSpPr>
              <a:spLocks noEditPoints="1"/>
            </p:cNvSpPr>
            <p:nvPr/>
          </p:nvSpPr>
          <p:spPr>
            <a:xfrm>
              <a:off x="4994" y="4517"/>
              <a:ext cx="367" cy="642"/>
            </a:xfrm>
            <a:custGeom>
              <a:avLst/>
              <a:gdLst>
                <a:gd name="txL" fmla="*/ 0 w 94"/>
                <a:gd name="txT" fmla="*/ 0 h 165"/>
                <a:gd name="txR" fmla="*/ 94 w 94"/>
                <a:gd name="txB" fmla="*/ 165 h 165"/>
              </a:gdLst>
              <a:ahLst/>
              <a:cxnLst>
                <a:cxn ang="0">
                  <a:pos x="147181" y="0"/>
                </a:cxn>
                <a:cxn ang="0">
                  <a:pos x="17733" y="0"/>
                </a:cxn>
                <a:cxn ang="0">
                  <a:pos x="0" y="19473"/>
                </a:cxn>
                <a:cxn ang="0">
                  <a:pos x="0" y="272627"/>
                </a:cxn>
                <a:cxn ang="0">
                  <a:pos x="17733" y="292100"/>
                </a:cxn>
                <a:cxn ang="0">
                  <a:pos x="147181" y="292100"/>
                </a:cxn>
                <a:cxn ang="0">
                  <a:pos x="166687" y="272627"/>
                </a:cxn>
                <a:cxn ang="0">
                  <a:pos x="166687" y="19473"/>
                </a:cxn>
                <a:cxn ang="0">
                  <a:pos x="147181" y="0"/>
                </a:cxn>
                <a:cxn ang="0">
                  <a:pos x="56745" y="21244"/>
                </a:cxn>
                <a:cxn ang="0">
                  <a:pos x="109942" y="21244"/>
                </a:cxn>
                <a:cxn ang="0">
                  <a:pos x="109942" y="28325"/>
                </a:cxn>
                <a:cxn ang="0">
                  <a:pos x="56745" y="28325"/>
                </a:cxn>
                <a:cxn ang="0">
                  <a:pos x="56745" y="21244"/>
                </a:cxn>
                <a:cxn ang="0">
                  <a:pos x="83344" y="279708"/>
                </a:cxn>
                <a:cxn ang="0">
                  <a:pos x="72704" y="269086"/>
                </a:cxn>
                <a:cxn ang="0">
                  <a:pos x="83344" y="260235"/>
                </a:cxn>
                <a:cxn ang="0">
                  <a:pos x="93983" y="269086"/>
                </a:cxn>
                <a:cxn ang="0">
                  <a:pos x="83344" y="279708"/>
                </a:cxn>
                <a:cxn ang="0">
                  <a:pos x="154274" y="244302"/>
                </a:cxn>
                <a:cxn ang="0">
                  <a:pos x="12413" y="244302"/>
                </a:cxn>
                <a:cxn ang="0">
                  <a:pos x="12413" y="46028"/>
                </a:cxn>
                <a:cxn ang="0">
                  <a:pos x="154274" y="46028"/>
                </a:cxn>
                <a:cxn ang="0">
                  <a:pos x="154274" y="244302"/>
                </a:cxn>
              </a:cxnLst>
              <a:rect l="txL" t="txT" r="txR" b="txB"/>
              <a:pathLst>
                <a:path w="94" h="165">
                  <a:moveTo>
                    <a:pt x="8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0"/>
                    <a:pt x="5" y="165"/>
                    <a:pt x="10" y="165"/>
                  </a:cubicBezTo>
                  <a:cubicBezTo>
                    <a:pt x="83" y="165"/>
                    <a:pt x="83" y="165"/>
                    <a:pt x="83" y="165"/>
                  </a:cubicBezTo>
                  <a:cubicBezTo>
                    <a:pt x="89" y="165"/>
                    <a:pt x="94" y="160"/>
                    <a:pt x="94" y="154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5"/>
                    <a:pt x="89" y="0"/>
                    <a:pt x="83" y="0"/>
                  </a:cubicBezTo>
                  <a:close/>
                  <a:moveTo>
                    <a:pt x="32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12"/>
                  </a:lnTo>
                  <a:close/>
                  <a:moveTo>
                    <a:pt x="47" y="158"/>
                  </a:moveTo>
                  <a:cubicBezTo>
                    <a:pt x="44" y="158"/>
                    <a:pt x="41" y="156"/>
                    <a:pt x="41" y="152"/>
                  </a:cubicBezTo>
                  <a:cubicBezTo>
                    <a:pt x="41" y="149"/>
                    <a:pt x="44" y="147"/>
                    <a:pt x="47" y="147"/>
                  </a:cubicBezTo>
                  <a:cubicBezTo>
                    <a:pt x="50" y="147"/>
                    <a:pt x="53" y="149"/>
                    <a:pt x="53" y="152"/>
                  </a:cubicBezTo>
                  <a:cubicBezTo>
                    <a:pt x="53" y="156"/>
                    <a:pt x="50" y="158"/>
                    <a:pt x="47" y="158"/>
                  </a:cubicBezTo>
                  <a:close/>
                  <a:moveTo>
                    <a:pt x="87" y="138"/>
                  </a:moveTo>
                  <a:cubicBezTo>
                    <a:pt x="7" y="138"/>
                    <a:pt x="7" y="138"/>
                    <a:pt x="7" y="138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7" y="26"/>
                    <a:pt x="87" y="26"/>
                    <a:pt x="87" y="26"/>
                  </a:cubicBezTo>
                  <a:lnTo>
                    <a:pt x="87" y="138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295775" y="3209925"/>
            <a:ext cx="4203065" cy="918210"/>
            <a:chOff x="716110" y="187653"/>
            <a:chExt cx="4203131" cy="712836"/>
          </a:xfrm>
        </p:grpSpPr>
        <p:sp>
          <p:nvSpPr>
            <p:cNvPr id="19" name="文本框 18"/>
            <p:cNvSpPr txBox="1"/>
            <p:nvPr/>
          </p:nvSpPr>
          <p:spPr>
            <a:xfrm>
              <a:off x="716110" y="187653"/>
              <a:ext cx="4203131" cy="33965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前端开发相关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22" name="文本框 21"/>
            <p:cNvSpPr txBox="1"/>
            <p:nvPr/>
          </p:nvSpPr>
          <p:spPr>
            <a:xfrm>
              <a:off x="716110" y="553132"/>
              <a:ext cx="3933887" cy="225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使用</a:t>
              </a:r>
              <a:r>
                <a:rPr lang="en-US" altLang="zh-CN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HTML</a:t>
              </a:r>
              <a:r>
                <a:rPr lang="zh-CN" altLang="en-US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、</a:t>
              </a:r>
              <a:r>
                <a:rPr lang="en-US" altLang="zh-CN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CSS</a:t>
              </a:r>
              <a:r>
                <a:rPr lang="zh-CN" altLang="en-US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、</a:t>
              </a:r>
              <a:r>
                <a:rPr lang="en-US" altLang="zh-CN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JavaScript</a:t>
              </a:r>
              <a:r>
                <a:rPr lang="zh-CN" altLang="en-US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、</a:t>
              </a:r>
              <a:r>
                <a:rPr lang="en-US" altLang="zh-CN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Vue</a:t>
              </a:r>
              <a:r>
                <a:rPr lang="zh-CN" altLang="en-US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、</a:t>
              </a:r>
              <a:r>
                <a:rPr lang="en-US" altLang="zh-CN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GitHub CI</a:t>
              </a:r>
              <a:r>
                <a:rPr lang="zh-CN" altLang="en-US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、</a:t>
              </a:r>
              <a:r>
                <a:rPr lang="en-US" altLang="zh-CN" sz="1100" dirty="0" err="1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Vercel</a:t>
              </a:r>
              <a:endParaRPr lang="en-US" altLang="zh-CN" sz="1100" dirty="0"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37" name="组合 36"/>
          <p:cNvGrpSpPr>
            <a:grpSpLocks noChangeAspect="1"/>
          </p:cNvGrpSpPr>
          <p:nvPr/>
        </p:nvGrpSpPr>
        <p:grpSpPr>
          <a:xfrm>
            <a:off x="2991485" y="5196840"/>
            <a:ext cx="638810" cy="638810"/>
            <a:chOff x="4704" y="4364"/>
            <a:chExt cx="946" cy="950"/>
          </a:xfrm>
          <a:solidFill>
            <a:srgbClr val="1B4367"/>
          </a:solidFill>
        </p:grpSpPr>
        <p:sp>
          <p:nvSpPr>
            <p:cNvPr id="38" name="Freeform 10"/>
            <p:cNvSpPr/>
            <p:nvPr/>
          </p:nvSpPr>
          <p:spPr>
            <a:xfrm>
              <a:off x="4704" y="4364"/>
              <a:ext cx="946" cy="950"/>
            </a:xfrm>
            <a:custGeom>
              <a:avLst/>
              <a:gdLst>
                <a:gd name="txL" fmla="*/ 0 w 242"/>
                <a:gd name="txT" fmla="*/ 0 h 243"/>
                <a:gd name="txR" fmla="*/ 242 w 242"/>
                <a:gd name="txB" fmla="*/ 243 h 243"/>
              </a:gdLst>
              <a:ahLst/>
              <a:cxnLst>
                <a:cxn ang="0">
                  <a:pos x="216884" y="1777"/>
                </a:cxn>
                <a:cxn ang="0">
                  <a:pos x="430213" y="216788"/>
                </a:cxn>
                <a:cxn ang="0">
                  <a:pos x="213329" y="430023"/>
                </a:cxn>
                <a:cxn ang="0">
                  <a:pos x="0" y="215012"/>
                </a:cxn>
                <a:cxn ang="0">
                  <a:pos x="216884" y="1777"/>
                </a:cxn>
              </a:cxnLst>
              <a:rect l="txL" t="txT" r="txR" b="txB"/>
              <a:pathLst>
                <a:path w="242" h="243">
                  <a:moveTo>
                    <a:pt x="122" y="1"/>
                  </a:moveTo>
                  <a:cubicBezTo>
                    <a:pt x="188" y="1"/>
                    <a:pt x="242" y="56"/>
                    <a:pt x="242" y="122"/>
                  </a:cubicBezTo>
                  <a:cubicBezTo>
                    <a:pt x="241" y="189"/>
                    <a:pt x="187" y="243"/>
                    <a:pt x="120" y="242"/>
                  </a:cubicBezTo>
                  <a:cubicBezTo>
                    <a:pt x="53" y="242"/>
                    <a:pt x="0" y="188"/>
                    <a:pt x="0" y="121"/>
                  </a:cubicBezTo>
                  <a:cubicBezTo>
                    <a:pt x="1" y="54"/>
                    <a:pt x="55" y="0"/>
                    <a:pt x="122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39" name="Freeform 46"/>
            <p:cNvSpPr>
              <a:spLocks noEditPoints="1"/>
            </p:cNvSpPr>
            <p:nvPr/>
          </p:nvSpPr>
          <p:spPr>
            <a:xfrm>
              <a:off x="4994" y="4517"/>
              <a:ext cx="367" cy="642"/>
            </a:xfrm>
            <a:custGeom>
              <a:avLst/>
              <a:gdLst>
                <a:gd name="txL" fmla="*/ 0 w 94"/>
                <a:gd name="txT" fmla="*/ 0 h 165"/>
                <a:gd name="txR" fmla="*/ 94 w 94"/>
                <a:gd name="txB" fmla="*/ 165 h 165"/>
              </a:gdLst>
              <a:ahLst/>
              <a:cxnLst>
                <a:cxn ang="0">
                  <a:pos x="147181" y="0"/>
                </a:cxn>
                <a:cxn ang="0">
                  <a:pos x="17733" y="0"/>
                </a:cxn>
                <a:cxn ang="0">
                  <a:pos x="0" y="19473"/>
                </a:cxn>
                <a:cxn ang="0">
                  <a:pos x="0" y="272627"/>
                </a:cxn>
                <a:cxn ang="0">
                  <a:pos x="17733" y="292100"/>
                </a:cxn>
                <a:cxn ang="0">
                  <a:pos x="147181" y="292100"/>
                </a:cxn>
                <a:cxn ang="0">
                  <a:pos x="166687" y="272627"/>
                </a:cxn>
                <a:cxn ang="0">
                  <a:pos x="166687" y="19473"/>
                </a:cxn>
                <a:cxn ang="0">
                  <a:pos x="147181" y="0"/>
                </a:cxn>
                <a:cxn ang="0">
                  <a:pos x="56745" y="21244"/>
                </a:cxn>
                <a:cxn ang="0">
                  <a:pos x="109942" y="21244"/>
                </a:cxn>
                <a:cxn ang="0">
                  <a:pos x="109942" y="28325"/>
                </a:cxn>
                <a:cxn ang="0">
                  <a:pos x="56745" y="28325"/>
                </a:cxn>
                <a:cxn ang="0">
                  <a:pos x="56745" y="21244"/>
                </a:cxn>
                <a:cxn ang="0">
                  <a:pos x="83344" y="279708"/>
                </a:cxn>
                <a:cxn ang="0">
                  <a:pos x="72704" y="269086"/>
                </a:cxn>
                <a:cxn ang="0">
                  <a:pos x="83344" y="260235"/>
                </a:cxn>
                <a:cxn ang="0">
                  <a:pos x="93983" y="269086"/>
                </a:cxn>
                <a:cxn ang="0">
                  <a:pos x="83344" y="279708"/>
                </a:cxn>
                <a:cxn ang="0">
                  <a:pos x="154274" y="244302"/>
                </a:cxn>
                <a:cxn ang="0">
                  <a:pos x="12413" y="244302"/>
                </a:cxn>
                <a:cxn ang="0">
                  <a:pos x="12413" y="46028"/>
                </a:cxn>
                <a:cxn ang="0">
                  <a:pos x="154274" y="46028"/>
                </a:cxn>
                <a:cxn ang="0">
                  <a:pos x="154274" y="244302"/>
                </a:cxn>
              </a:cxnLst>
              <a:rect l="txL" t="txT" r="txR" b="txB"/>
              <a:pathLst>
                <a:path w="94" h="165">
                  <a:moveTo>
                    <a:pt x="8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0"/>
                    <a:pt x="5" y="165"/>
                    <a:pt x="10" y="165"/>
                  </a:cubicBezTo>
                  <a:cubicBezTo>
                    <a:pt x="83" y="165"/>
                    <a:pt x="83" y="165"/>
                    <a:pt x="83" y="165"/>
                  </a:cubicBezTo>
                  <a:cubicBezTo>
                    <a:pt x="89" y="165"/>
                    <a:pt x="94" y="160"/>
                    <a:pt x="94" y="154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5"/>
                    <a:pt x="89" y="0"/>
                    <a:pt x="83" y="0"/>
                  </a:cubicBezTo>
                  <a:close/>
                  <a:moveTo>
                    <a:pt x="32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12"/>
                  </a:lnTo>
                  <a:close/>
                  <a:moveTo>
                    <a:pt x="47" y="158"/>
                  </a:moveTo>
                  <a:cubicBezTo>
                    <a:pt x="44" y="158"/>
                    <a:pt x="41" y="156"/>
                    <a:pt x="41" y="152"/>
                  </a:cubicBezTo>
                  <a:cubicBezTo>
                    <a:pt x="41" y="149"/>
                    <a:pt x="44" y="147"/>
                    <a:pt x="47" y="147"/>
                  </a:cubicBezTo>
                  <a:cubicBezTo>
                    <a:pt x="50" y="147"/>
                    <a:pt x="53" y="149"/>
                    <a:pt x="53" y="152"/>
                  </a:cubicBezTo>
                  <a:cubicBezTo>
                    <a:pt x="53" y="156"/>
                    <a:pt x="50" y="158"/>
                    <a:pt x="47" y="158"/>
                  </a:cubicBezTo>
                  <a:close/>
                  <a:moveTo>
                    <a:pt x="87" y="138"/>
                  </a:moveTo>
                  <a:cubicBezTo>
                    <a:pt x="7" y="138"/>
                    <a:pt x="7" y="138"/>
                    <a:pt x="7" y="138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7" y="26"/>
                    <a:pt x="87" y="26"/>
                    <a:pt x="87" y="26"/>
                  </a:cubicBezTo>
                  <a:lnTo>
                    <a:pt x="87" y="138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</a:ln>
          </p:spPr>
          <p:txBody>
            <a:bodyPr/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225290" y="5196840"/>
            <a:ext cx="4203065" cy="906780"/>
            <a:chOff x="716110" y="187653"/>
            <a:chExt cx="4203131" cy="712836"/>
          </a:xfrm>
        </p:grpSpPr>
        <p:sp>
          <p:nvSpPr>
            <p:cNvPr id="41" name="文本框 40"/>
            <p:cNvSpPr txBox="1"/>
            <p:nvPr/>
          </p:nvSpPr>
          <p:spPr>
            <a:xfrm>
              <a:off x="716110" y="187653"/>
              <a:ext cx="4203131" cy="34393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前后端连接相关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</a:ln>
            <a:effectLst/>
          </p:spPr>
        </p:cxnSp>
        <p:sp>
          <p:nvSpPr>
            <p:cNvPr id="43" name="文本框 42"/>
            <p:cNvSpPr txBox="1"/>
            <p:nvPr/>
          </p:nvSpPr>
          <p:spPr>
            <a:xfrm>
              <a:off x="716110" y="553132"/>
              <a:ext cx="3314117" cy="244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撰写</a:t>
              </a:r>
              <a:r>
                <a:rPr lang="en-US" altLang="zh-CN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API</a:t>
              </a:r>
              <a:r>
                <a:rPr lang="zh-CN" altLang="en-US" sz="1100" dirty="0">
                  <a:latin typeface="Arial" panose="020B0604020202020204" pitchFamily="34" charset="0"/>
                  <a:ea typeface="微软雅黑 Light" panose="020B0502040204020203" charset="-122"/>
                  <a:cs typeface="Arial" panose="020B0604020202020204" pitchFamily="34" charset="0"/>
                  <a:sym typeface="+mn-lt"/>
                </a:rPr>
                <a:t>文档使前后端连接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628148" y="3429248"/>
            <a:ext cx="2935705" cy="1230666"/>
            <a:chOff x="4615322" y="2848154"/>
            <a:chExt cx="2935705" cy="1230666"/>
          </a:xfrm>
        </p:grpSpPr>
        <p:sp>
          <p:nvSpPr>
            <p:cNvPr id="8" name="文本框 7"/>
            <p:cNvSpPr txBox="1"/>
            <p:nvPr/>
          </p:nvSpPr>
          <p:spPr>
            <a:xfrm>
              <a:off x="5077334" y="3140488"/>
              <a:ext cx="2011680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600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进度展示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15322" y="2848154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615322" y="4078820"/>
              <a:ext cx="29357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4913843" y="2085375"/>
            <a:ext cx="2364315" cy="1181317"/>
            <a:chOff x="3804264" y="-1169675"/>
            <a:chExt cx="1547966" cy="77343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任意多边形 15"/>
            <p:cNvSpPr/>
            <p:nvPr/>
          </p:nvSpPr>
          <p:spPr>
            <a:xfrm>
              <a:off x="3804264" y="-1169675"/>
              <a:ext cx="767828" cy="773433"/>
            </a:xfrm>
            <a:custGeom>
              <a:avLst/>
              <a:gdLst/>
              <a:ahLst/>
              <a:cxnLst/>
              <a:rect l="l" t="t" r="r" b="b"/>
              <a:pathLst>
                <a:path w="767828" h="773433">
                  <a:moveTo>
                    <a:pt x="383185" y="0"/>
                  </a:moveTo>
                  <a:cubicBezTo>
                    <a:pt x="499322" y="52"/>
                    <a:pt x="592033" y="46540"/>
                    <a:pt x="661316" y="139464"/>
                  </a:cubicBezTo>
                  <a:cubicBezTo>
                    <a:pt x="730598" y="232388"/>
                    <a:pt x="766102" y="371436"/>
                    <a:pt x="767828" y="556608"/>
                  </a:cubicBezTo>
                  <a:cubicBezTo>
                    <a:pt x="767397" y="603342"/>
                    <a:pt x="764854" y="647227"/>
                    <a:pt x="760200" y="688263"/>
                  </a:cubicBezTo>
                  <a:lnTo>
                    <a:pt x="745112" y="773433"/>
                  </a:lnTo>
                  <a:lnTo>
                    <a:pt x="506018" y="773433"/>
                  </a:lnTo>
                  <a:lnTo>
                    <a:pt x="512257" y="739730"/>
                  </a:lnTo>
                  <a:cubicBezTo>
                    <a:pt x="519316" y="691261"/>
                    <a:pt x="522956" y="630221"/>
                    <a:pt x="523179" y="556608"/>
                  </a:cubicBezTo>
                  <a:cubicBezTo>
                    <a:pt x="522882" y="459043"/>
                    <a:pt x="516509" y="384341"/>
                    <a:pt x="504060" y="332502"/>
                  </a:cubicBezTo>
                  <a:cubicBezTo>
                    <a:pt x="491610" y="280663"/>
                    <a:pt x="474867" y="245264"/>
                    <a:pt x="453830" y="226305"/>
                  </a:cubicBezTo>
                  <a:cubicBezTo>
                    <a:pt x="432793" y="207345"/>
                    <a:pt x="409245" y="198400"/>
                    <a:pt x="383185" y="199471"/>
                  </a:cubicBezTo>
                  <a:cubicBezTo>
                    <a:pt x="357143" y="198400"/>
                    <a:pt x="333720" y="207345"/>
                    <a:pt x="312917" y="226305"/>
                  </a:cubicBezTo>
                  <a:cubicBezTo>
                    <a:pt x="292114" y="245264"/>
                    <a:pt x="275605" y="280663"/>
                    <a:pt x="263390" y="332502"/>
                  </a:cubicBezTo>
                  <a:cubicBezTo>
                    <a:pt x="251174" y="384341"/>
                    <a:pt x="244927" y="459043"/>
                    <a:pt x="244648" y="556608"/>
                  </a:cubicBezTo>
                  <a:cubicBezTo>
                    <a:pt x="244857" y="630221"/>
                    <a:pt x="248424" y="691261"/>
                    <a:pt x="255347" y="739730"/>
                  </a:cubicBezTo>
                  <a:lnTo>
                    <a:pt x="261469" y="773433"/>
                  </a:lnTo>
                  <a:lnTo>
                    <a:pt x="22525" y="773433"/>
                  </a:lnTo>
                  <a:lnTo>
                    <a:pt x="7547" y="688263"/>
                  </a:lnTo>
                  <a:cubicBezTo>
                    <a:pt x="2932" y="647227"/>
                    <a:pt x="416" y="603342"/>
                    <a:pt x="0" y="556608"/>
                  </a:cubicBezTo>
                  <a:cubicBezTo>
                    <a:pt x="1664" y="370162"/>
                    <a:pt x="36925" y="230750"/>
                    <a:pt x="105783" y="138372"/>
                  </a:cubicBezTo>
                  <a:cubicBezTo>
                    <a:pt x="174641" y="45994"/>
                    <a:pt x="267108" y="-130"/>
                    <a:pt x="38318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636865" y="-1169675"/>
              <a:ext cx="715365" cy="773433"/>
            </a:xfrm>
            <a:custGeom>
              <a:avLst/>
              <a:gdLst/>
              <a:ahLst/>
              <a:cxnLst/>
              <a:rect l="l" t="t" r="r" b="b"/>
              <a:pathLst>
                <a:path w="715365" h="773433">
                  <a:moveTo>
                    <a:pt x="359959" y="0"/>
                  </a:moveTo>
                  <a:cubicBezTo>
                    <a:pt x="466546" y="1270"/>
                    <a:pt x="552003" y="32218"/>
                    <a:pt x="616329" y="92841"/>
                  </a:cubicBezTo>
                  <a:cubicBezTo>
                    <a:pt x="680655" y="153465"/>
                    <a:pt x="713667" y="236142"/>
                    <a:pt x="715365" y="340872"/>
                  </a:cubicBezTo>
                  <a:cubicBezTo>
                    <a:pt x="714412" y="403419"/>
                    <a:pt x="698518" y="467018"/>
                    <a:pt x="667683" y="531669"/>
                  </a:cubicBezTo>
                  <a:cubicBezTo>
                    <a:pt x="636848" y="596320"/>
                    <a:pt x="596787" y="659918"/>
                    <a:pt x="547500" y="722462"/>
                  </a:cubicBezTo>
                  <a:lnTo>
                    <a:pt x="502183" y="773433"/>
                  </a:lnTo>
                  <a:lnTo>
                    <a:pt x="204841" y="773433"/>
                  </a:lnTo>
                  <a:lnTo>
                    <a:pt x="275093" y="699171"/>
                  </a:lnTo>
                  <a:cubicBezTo>
                    <a:pt x="298941" y="672841"/>
                    <a:pt x="321036" y="647244"/>
                    <a:pt x="341378" y="622382"/>
                  </a:cubicBezTo>
                  <a:cubicBezTo>
                    <a:pt x="422746" y="522932"/>
                    <a:pt x="464401" y="433955"/>
                    <a:pt x="466344" y="355450"/>
                  </a:cubicBezTo>
                  <a:cubicBezTo>
                    <a:pt x="465828" y="305705"/>
                    <a:pt x="453016" y="267804"/>
                    <a:pt x="427907" y="241746"/>
                  </a:cubicBezTo>
                  <a:cubicBezTo>
                    <a:pt x="402799" y="215688"/>
                    <a:pt x="368491" y="202568"/>
                    <a:pt x="324984" y="202386"/>
                  </a:cubicBezTo>
                  <a:cubicBezTo>
                    <a:pt x="288004" y="203297"/>
                    <a:pt x="254485" y="213866"/>
                    <a:pt x="224428" y="234093"/>
                  </a:cubicBezTo>
                  <a:cubicBezTo>
                    <a:pt x="194371" y="254320"/>
                    <a:pt x="166682" y="278738"/>
                    <a:pt x="141361" y="307345"/>
                  </a:cubicBezTo>
                  <a:lnTo>
                    <a:pt x="0" y="167442"/>
                  </a:lnTo>
                  <a:cubicBezTo>
                    <a:pt x="51887" y="111415"/>
                    <a:pt x="105869" y="69494"/>
                    <a:pt x="161945" y="41678"/>
                  </a:cubicBezTo>
                  <a:cubicBezTo>
                    <a:pt x="218022" y="13862"/>
                    <a:pt x="284027" y="-31"/>
                    <a:pt x="35995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  <p:pic>
        <p:nvPicPr>
          <p:cNvPr id="14" name="图片 13" descr="图片包含 户外, 标牌&#10;&#10;自动生成的说明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68" r="-1"/>
          <a:stretch>
            <a:fillRect/>
          </a:stretch>
        </p:blipFill>
        <p:spPr>
          <a:xfrm>
            <a:off x="0" y="0"/>
            <a:ext cx="2514644" cy="6833630"/>
          </a:xfrm>
          <a:prstGeom prst="rect">
            <a:avLst/>
          </a:prstGeom>
        </p:spPr>
      </p:pic>
      <p:pic>
        <p:nvPicPr>
          <p:cNvPr id="18" name="图片 17" descr="图片包含 户外, 标牌&#10;&#10;自动生成的说明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22"/>
          <a:stretch>
            <a:fillRect/>
          </a:stretch>
        </p:blipFill>
        <p:spPr>
          <a:xfrm>
            <a:off x="9571538" y="12185"/>
            <a:ext cx="2620462" cy="683363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048810" y="2624510"/>
            <a:ext cx="2957289" cy="750796"/>
            <a:chOff x="3473240" y="1663120"/>
            <a:chExt cx="2957289" cy="750796"/>
          </a:xfrm>
        </p:grpSpPr>
        <p:sp>
          <p:nvSpPr>
            <p:cNvPr id="21" name="矩形 20"/>
            <p:cNvSpPr/>
            <p:nvPr/>
          </p:nvSpPr>
          <p:spPr>
            <a:xfrm>
              <a:off x="3473240" y="1663120"/>
              <a:ext cx="1055370" cy="344170"/>
            </a:xfrm>
            <a:prstGeom prst="rect">
              <a:avLst/>
            </a:prstGeom>
          </p:spPr>
          <p:txBody>
            <a:bodyPr wrap="none" lIns="68573" tIns="34287" rIns="68573" bIns="34287">
              <a:spAutoFit/>
            </a:bodyPr>
            <a:lstStyle/>
            <a:p>
              <a:pPr defTabSz="68580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搜索页面</a:t>
              </a:r>
            </a:p>
          </p:txBody>
        </p:sp>
        <p:sp>
          <p:nvSpPr>
            <p:cNvPr id="22" name="矩形 47"/>
            <p:cNvSpPr>
              <a:spLocks noChangeArrowheads="1"/>
            </p:cNvSpPr>
            <p:nvPr/>
          </p:nvSpPr>
          <p:spPr bwMode="auto">
            <a:xfrm>
              <a:off x="3517878" y="2153566"/>
              <a:ext cx="2912651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73" tIns="34287" rIns="68573" bIns="34287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kumimoji="1" lang="zh-CN" sz="105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切换栏、标题、搜索框、按钮</a:t>
              </a:r>
              <a:endParaRPr lang="zh-CN" sz="105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8810" y="3951232"/>
            <a:ext cx="2925539" cy="595519"/>
            <a:chOff x="3473240" y="3965837"/>
            <a:chExt cx="2925539" cy="595519"/>
          </a:xfrm>
        </p:grpSpPr>
        <p:sp>
          <p:nvSpPr>
            <p:cNvPr id="34" name="矩形 33"/>
            <p:cNvSpPr/>
            <p:nvPr/>
          </p:nvSpPr>
          <p:spPr>
            <a:xfrm>
              <a:off x="3473240" y="3965837"/>
              <a:ext cx="1515110" cy="344170"/>
            </a:xfrm>
            <a:prstGeom prst="rect">
              <a:avLst/>
            </a:prstGeom>
          </p:spPr>
          <p:txBody>
            <a:bodyPr wrap="none" lIns="68573" tIns="34287" rIns="68573" bIns="34287">
              <a:spAutoFit/>
            </a:bodyPr>
            <a:lstStyle/>
            <a:p>
              <a:pPr defTabSz="68580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搜索结果页面</a:t>
              </a:r>
            </a:p>
          </p:txBody>
        </p:sp>
        <p:sp>
          <p:nvSpPr>
            <p:cNvPr id="35" name="矩形 47"/>
            <p:cNvSpPr>
              <a:spLocks noChangeArrowheads="1"/>
            </p:cNvSpPr>
            <p:nvPr/>
          </p:nvSpPr>
          <p:spPr bwMode="auto">
            <a:xfrm>
              <a:off x="3486128" y="4309896"/>
              <a:ext cx="2912651" cy="251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73" tIns="34287" rIns="68573" bIns="34287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kumimoji="1" lang="zh-CN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切换栏、返回键、搜索结果</a:t>
              </a:r>
              <a:endParaRPr lang="zh-CN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049020" y="860425"/>
            <a:ext cx="4203065" cy="563245"/>
            <a:chOff x="716110" y="187653"/>
            <a:chExt cx="4203131" cy="712836"/>
          </a:xfrm>
        </p:grpSpPr>
        <p:sp>
          <p:nvSpPr>
            <p:cNvPr id="46" name="文本框 45"/>
            <p:cNvSpPr txBox="1"/>
            <p:nvPr/>
          </p:nvSpPr>
          <p:spPr>
            <a:xfrm>
              <a:off x="716110" y="187653"/>
              <a:ext cx="4203131" cy="55371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Figma</a:t>
              </a: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初始页面设计</a:t>
              </a: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49" name="图片 48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965" y="860425"/>
            <a:ext cx="6473825" cy="542163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048810" y="2624510"/>
            <a:ext cx="2957289" cy="750796"/>
            <a:chOff x="3473240" y="1663120"/>
            <a:chExt cx="2957289" cy="750796"/>
          </a:xfrm>
        </p:grpSpPr>
        <p:sp>
          <p:nvSpPr>
            <p:cNvPr id="21" name="矩形 20"/>
            <p:cNvSpPr/>
            <p:nvPr/>
          </p:nvSpPr>
          <p:spPr>
            <a:xfrm>
              <a:off x="3473240" y="1663120"/>
              <a:ext cx="1055370" cy="344170"/>
            </a:xfrm>
            <a:prstGeom prst="rect">
              <a:avLst/>
            </a:prstGeom>
          </p:spPr>
          <p:txBody>
            <a:bodyPr wrap="none" lIns="68573" tIns="34287" rIns="68573" bIns="34287">
              <a:spAutoFit/>
            </a:bodyPr>
            <a:lstStyle/>
            <a:p>
              <a:pPr defTabSz="68580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登录页面</a:t>
              </a:r>
            </a:p>
          </p:txBody>
        </p:sp>
        <p:sp>
          <p:nvSpPr>
            <p:cNvPr id="22" name="矩形 47"/>
            <p:cNvSpPr>
              <a:spLocks noChangeArrowheads="1"/>
            </p:cNvSpPr>
            <p:nvPr/>
          </p:nvSpPr>
          <p:spPr bwMode="auto">
            <a:xfrm>
              <a:off x="3517878" y="2153566"/>
              <a:ext cx="2912651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73" tIns="34287" rIns="68573" bIns="34287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kumimoji="1" lang="zh-CN" sz="105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登录框、标题、按钮</a:t>
              </a:r>
              <a:endParaRPr lang="zh-CN" sz="105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8810" y="3951232"/>
            <a:ext cx="2925539" cy="595519"/>
            <a:chOff x="3473240" y="3965837"/>
            <a:chExt cx="2925539" cy="595519"/>
          </a:xfrm>
        </p:grpSpPr>
        <p:sp>
          <p:nvSpPr>
            <p:cNvPr id="34" name="矩形 33"/>
            <p:cNvSpPr/>
            <p:nvPr/>
          </p:nvSpPr>
          <p:spPr>
            <a:xfrm>
              <a:off x="3473240" y="3965837"/>
              <a:ext cx="1055370" cy="344170"/>
            </a:xfrm>
            <a:prstGeom prst="rect">
              <a:avLst/>
            </a:prstGeom>
          </p:spPr>
          <p:txBody>
            <a:bodyPr wrap="none" lIns="68573" tIns="34287" rIns="68573" bIns="34287">
              <a:spAutoFit/>
            </a:bodyPr>
            <a:lstStyle/>
            <a:p>
              <a:pPr defTabSz="68580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注册页面</a:t>
              </a:r>
            </a:p>
          </p:txBody>
        </p:sp>
        <p:sp>
          <p:nvSpPr>
            <p:cNvPr id="35" name="矩形 47"/>
            <p:cNvSpPr>
              <a:spLocks noChangeArrowheads="1"/>
            </p:cNvSpPr>
            <p:nvPr/>
          </p:nvSpPr>
          <p:spPr bwMode="auto">
            <a:xfrm>
              <a:off x="3486128" y="4309896"/>
              <a:ext cx="2912651" cy="251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73" tIns="34287" rIns="68573" bIns="34287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kumimoji="1" lang="zh-CN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注册框、标题、按钮</a:t>
              </a:r>
              <a:endParaRPr lang="zh-CN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049020" y="860425"/>
            <a:ext cx="4203065" cy="563245"/>
            <a:chOff x="716110" y="187653"/>
            <a:chExt cx="4203131" cy="712836"/>
          </a:xfrm>
        </p:grpSpPr>
        <p:sp>
          <p:nvSpPr>
            <p:cNvPr id="46" name="文本框 45"/>
            <p:cNvSpPr txBox="1"/>
            <p:nvPr/>
          </p:nvSpPr>
          <p:spPr>
            <a:xfrm>
              <a:off x="716110" y="187653"/>
              <a:ext cx="4203131" cy="55371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Figma</a:t>
              </a: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初始页面设计</a:t>
              </a: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2" name="图片 1" descr="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91965" y="860425"/>
            <a:ext cx="6461125" cy="541274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048810" y="2624510"/>
            <a:ext cx="2957289" cy="750796"/>
            <a:chOff x="3473240" y="1663120"/>
            <a:chExt cx="2957289" cy="750796"/>
          </a:xfrm>
        </p:grpSpPr>
        <p:sp>
          <p:nvSpPr>
            <p:cNvPr id="21" name="矩形 20"/>
            <p:cNvSpPr/>
            <p:nvPr/>
          </p:nvSpPr>
          <p:spPr>
            <a:xfrm>
              <a:off x="3473240" y="1663120"/>
              <a:ext cx="1055370" cy="344170"/>
            </a:xfrm>
            <a:prstGeom prst="rect">
              <a:avLst/>
            </a:prstGeom>
          </p:spPr>
          <p:txBody>
            <a:bodyPr wrap="none" lIns="68573" tIns="34287" rIns="68573" bIns="34287">
              <a:spAutoFit/>
            </a:bodyPr>
            <a:lstStyle/>
            <a:p>
              <a:pPr defTabSz="68580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用户页面</a:t>
              </a:r>
            </a:p>
          </p:txBody>
        </p:sp>
        <p:sp>
          <p:nvSpPr>
            <p:cNvPr id="22" name="矩形 47"/>
            <p:cNvSpPr>
              <a:spLocks noChangeArrowheads="1"/>
            </p:cNvSpPr>
            <p:nvPr/>
          </p:nvSpPr>
          <p:spPr bwMode="auto">
            <a:xfrm>
              <a:off x="3517878" y="2153566"/>
              <a:ext cx="2912651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73" tIns="34287" rIns="68573" bIns="34287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sz="105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  <a:cs typeface="Arial" panose="020B0604020202020204" pitchFamily="34" charset="0"/>
                  <a:sym typeface="+mn-lt"/>
                </a:rPr>
                <a:t>个人信息、搜索历史、返回键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8810" y="3951232"/>
            <a:ext cx="2925539" cy="595519"/>
            <a:chOff x="3473240" y="3965837"/>
            <a:chExt cx="2925539" cy="595519"/>
          </a:xfrm>
        </p:grpSpPr>
        <p:sp>
          <p:nvSpPr>
            <p:cNvPr id="34" name="矩形 33"/>
            <p:cNvSpPr/>
            <p:nvPr/>
          </p:nvSpPr>
          <p:spPr>
            <a:xfrm>
              <a:off x="3473240" y="3965837"/>
              <a:ext cx="1055370" cy="344170"/>
            </a:xfrm>
            <a:prstGeom prst="rect">
              <a:avLst/>
            </a:prstGeom>
          </p:spPr>
          <p:txBody>
            <a:bodyPr wrap="none" lIns="68573" tIns="34287" rIns="68573" bIns="34287">
              <a:spAutoFit/>
            </a:bodyPr>
            <a:lstStyle/>
            <a:p>
              <a:pPr defTabSz="68580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  <a:sym typeface="+mn-lt"/>
                </a:rPr>
                <a:t>发现页面</a:t>
              </a:r>
            </a:p>
          </p:txBody>
        </p:sp>
        <p:sp>
          <p:nvSpPr>
            <p:cNvPr id="35" name="矩形 47"/>
            <p:cNvSpPr>
              <a:spLocks noChangeArrowheads="1"/>
            </p:cNvSpPr>
            <p:nvPr/>
          </p:nvSpPr>
          <p:spPr bwMode="auto">
            <a:xfrm>
              <a:off x="3486128" y="4309896"/>
              <a:ext cx="2912651" cy="251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68573" tIns="34287" rIns="68573" bIns="34287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kumimoji="1" lang="zh-CN" sz="10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热词速递、返回键</a:t>
              </a:r>
              <a:endParaRPr lang="zh-CN" sz="1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Arial" panose="020B0604020202020204" pitchFamily="34" charset="0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049020" y="860425"/>
            <a:ext cx="4203065" cy="563245"/>
            <a:chOff x="716110" y="187653"/>
            <a:chExt cx="4203131" cy="712836"/>
          </a:xfrm>
        </p:grpSpPr>
        <p:sp>
          <p:nvSpPr>
            <p:cNvPr id="46" name="文本框 45"/>
            <p:cNvSpPr txBox="1"/>
            <p:nvPr/>
          </p:nvSpPr>
          <p:spPr>
            <a:xfrm>
              <a:off x="716110" y="187653"/>
              <a:ext cx="4203131" cy="553714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Figma</a:t>
              </a: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初始页面设计</a:t>
              </a: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2" name="图片 1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215" y="860425"/>
            <a:ext cx="6473190" cy="5421630"/>
          </a:xfrm>
          <a:prstGeom prst="rect">
            <a:avLst/>
          </a:prstGeom>
        </p:spPr>
      </p:pic>
      <p:sp>
        <p:nvSpPr>
          <p:cNvPr id="5" name="矩形 4">
            <a:hlinkClick r:id="rId4" action="ppaction://hlinkfile"/>
          </p:cNvPr>
          <p:cNvSpPr/>
          <p:nvPr/>
        </p:nvSpPr>
        <p:spPr>
          <a:xfrm>
            <a:off x="1049020" y="5277485"/>
            <a:ext cx="1515110" cy="344170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defTabSz="68580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点击跳转展示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129030" y="672465"/>
            <a:ext cx="4203065" cy="546100"/>
            <a:chOff x="716110" y="187653"/>
            <a:chExt cx="4203131" cy="712836"/>
          </a:xfrm>
        </p:grpSpPr>
        <p:sp>
          <p:nvSpPr>
            <p:cNvPr id="23" name="文本框 22"/>
            <p:cNvSpPr txBox="1"/>
            <p:nvPr/>
          </p:nvSpPr>
          <p:spPr>
            <a:xfrm>
              <a:off x="716110" y="187653"/>
              <a:ext cx="4203131" cy="57109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设计稿的简单实现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774478" y="900489"/>
              <a:ext cx="683932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85000"/>
                  <a:lumOff val="1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26" name="图片 25" descr="v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695" y="846455"/>
            <a:ext cx="7413625" cy="5420995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129030" y="2774315"/>
            <a:ext cx="2677642" cy="1454238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defTabSz="685800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Vue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框架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+ </a:t>
            </a:r>
          </a:p>
          <a:p>
            <a:pPr defTabSz="685800"/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defTabSz="685800"/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Antd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 组件库搭建网页</a:t>
            </a:r>
          </a:p>
          <a:p>
            <a:pPr defTabSz="685800"/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+mn-lt"/>
            </a:endParaRPr>
          </a:p>
          <a:p>
            <a:pPr defTabSz="68580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实现本地和远程同步上线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050,&quot;width&quot;:1200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616</Words>
  <Application>Microsoft Macintosh PowerPoint</Application>
  <PresentationFormat>Widescreen</PresentationFormat>
  <Paragraphs>108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等线</vt:lpstr>
      <vt:lpstr>微软雅黑</vt:lpstr>
      <vt:lpstr>思源黑体 CN Bold</vt:lpstr>
      <vt:lpstr>思源黑体 CN Heavy</vt:lpstr>
      <vt:lpstr>思源黑体 CN Light</vt:lpstr>
      <vt:lpstr>Arial</vt:lpstr>
      <vt:lpstr>Calibri</vt:lpstr>
      <vt:lpstr>Calibri Light</vt:lpstr>
      <vt:lpstr>Helvetica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Ruming Tang</cp:lastModifiedBy>
  <cp:revision>49</cp:revision>
  <dcterms:created xsi:type="dcterms:W3CDTF">2018-09-17T11:33:00Z</dcterms:created>
  <dcterms:modified xsi:type="dcterms:W3CDTF">2021-06-08T13:19:29Z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C04A2D9771574D4C9A9039DBF1CA06BB</vt:lpwstr>
  </property>
  <property fmtid="{D5CDD505-2E9C-101B-9397-08002B2CF9AE}" pid="3" name="KSOProductBuildVer">
    <vt:lpwstr>2052-11.1.0.10495</vt:lpwstr>
  </property>
</Properties>
</file>