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2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17509183181585"/>
          <c:y val="3.9615046062006665E-2"/>
          <c:w val="0.92400690846286704"/>
          <c:h val="0.92583228965862152"/>
        </c:manualLayout>
      </c:layout>
      <c:lineChart>
        <c:grouping val="standard"/>
        <c:varyColors val="0"/>
        <c:ser>
          <c:idx val="0"/>
          <c:order val="0"/>
          <c:spPr>
            <a:ln w="0" cap="rnd">
              <a:solidFill>
                <a:schemeClr val="bg2">
                  <a:lumMod val="20000"/>
                  <a:lumOff val="80000"/>
                </a:schemeClr>
              </a:solidFill>
              <a:round/>
            </a:ln>
            <a:effectLst/>
          </c:spPr>
          <c:marker>
            <c:symbol val="none"/>
          </c:marker>
          <c:trendline>
            <c:spPr>
              <a:ln w="3175" cap="rnd">
                <a:solidFill>
                  <a:schemeClr val="tx1"/>
                </a:solidFill>
                <a:prstDash val="sysDot"/>
              </a:ln>
              <a:effectLst/>
            </c:spPr>
            <c:trendlineType val="linear"/>
            <c:dispRSqr val="0"/>
            <c:dispEq val="0"/>
          </c:trendline>
          <c:errBars>
            <c:errDir val="y"/>
            <c:errBarType val="both"/>
            <c:errValType val="stdErr"/>
            <c:noEndCap val="0"/>
            <c:spPr>
              <a:noFill/>
              <a:ln w="9525" cap="flat" cmpd="sng" algn="ctr">
                <a:solidFill>
                  <a:schemeClr val="tx1">
                    <a:lumMod val="65000"/>
                    <a:lumOff val="35000"/>
                  </a:schemeClr>
                </a:solidFill>
                <a:round/>
              </a:ln>
              <a:effectLst/>
            </c:spPr>
          </c:errBars>
          <c:val>
            <c:numRef>
              <c:f>Hoja1!$H$4:$H$89</c:f>
              <c:numCache>
                <c:formatCode>General</c:formatCode>
                <c:ptCount val="86"/>
                <c:pt idx="0">
                  <c:v>-882</c:v>
                </c:pt>
                <c:pt idx="1">
                  <c:v>849</c:v>
                </c:pt>
                <c:pt idx="2">
                  <c:v>703</c:v>
                </c:pt>
                <c:pt idx="3">
                  <c:v>-20</c:v>
                </c:pt>
                <c:pt idx="4">
                  <c:v>-130</c:v>
                </c:pt>
                <c:pt idx="5">
                  <c:v>313</c:v>
                </c:pt>
                <c:pt idx="6">
                  <c:v>734</c:v>
                </c:pt>
                <c:pt idx="7">
                  <c:v>1220</c:v>
                </c:pt>
                <c:pt idx="8">
                  <c:v>1699</c:v>
                </c:pt>
                <c:pt idx="9">
                  <c:v>1391</c:v>
                </c:pt>
                <c:pt idx="10">
                  <c:v>1718</c:v>
                </c:pt>
                <c:pt idx="11">
                  <c:v>1634</c:v>
                </c:pt>
                <c:pt idx="12">
                  <c:v>920</c:v>
                </c:pt>
                <c:pt idx="13">
                  <c:v>1068</c:v>
                </c:pt>
                <c:pt idx="14">
                  <c:v>2043</c:v>
                </c:pt>
                <c:pt idx="15">
                  <c:v>1142</c:v>
                </c:pt>
                <c:pt idx="16">
                  <c:v>2294</c:v>
                </c:pt>
                <c:pt idx="17">
                  <c:v>2730</c:v>
                </c:pt>
                <c:pt idx="18">
                  <c:v>2592</c:v>
                </c:pt>
                <c:pt idx="19">
                  <c:v>1252</c:v>
                </c:pt>
                <c:pt idx="20">
                  <c:v>1502</c:v>
                </c:pt>
                <c:pt idx="21">
                  <c:v>1861</c:v>
                </c:pt>
                <c:pt idx="22">
                  <c:v>2995</c:v>
                </c:pt>
                <c:pt idx="23">
                  <c:v>2222</c:v>
                </c:pt>
                <c:pt idx="24">
                  <c:v>1977</c:v>
                </c:pt>
                <c:pt idx="25">
                  <c:v>3445</c:v>
                </c:pt>
                <c:pt idx="26">
                  <c:v>2458</c:v>
                </c:pt>
                <c:pt idx="27">
                  <c:v>3643</c:v>
                </c:pt>
                <c:pt idx="28">
                  <c:v>2927</c:v>
                </c:pt>
                <c:pt idx="29">
                  <c:v>2526</c:v>
                </c:pt>
                <c:pt idx="30">
                  <c:v>3348</c:v>
                </c:pt>
                <c:pt idx="31">
                  <c:v>3694</c:v>
                </c:pt>
                <c:pt idx="32">
                  <c:v>3554</c:v>
                </c:pt>
                <c:pt idx="33">
                  <c:v>2592</c:v>
                </c:pt>
                <c:pt idx="34">
                  <c:v>3581</c:v>
                </c:pt>
                <c:pt idx="35">
                  <c:v>3678</c:v>
                </c:pt>
                <c:pt idx="36">
                  <c:v>4588</c:v>
                </c:pt>
                <c:pt idx="37">
                  <c:v>4239</c:v>
                </c:pt>
                <c:pt idx="38">
                  <c:v>4356</c:v>
                </c:pt>
                <c:pt idx="39">
                  <c:v>4427</c:v>
                </c:pt>
                <c:pt idx="40">
                  <c:v>4477</c:v>
                </c:pt>
                <c:pt idx="41">
                  <c:v>4125</c:v>
                </c:pt>
                <c:pt idx="42">
                  <c:v>4115</c:v>
                </c:pt>
                <c:pt idx="43">
                  <c:v>4861</c:v>
                </c:pt>
                <c:pt idx="44">
                  <c:v>5173</c:v>
                </c:pt>
                <c:pt idx="45">
                  <c:v>4842</c:v>
                </c:pt>
                <c:pt idx="46">
                  <c:v>3865</c:v>
                </c:pt>
                <c:pt idx="47">
                  <c:v>4210</c:v>
                </c:pt>
                <c:pt idx="48">
                  <c:v>5422</c:v>
                </c:pt>
                <c:pt idx="49">
                  <c:v>5053</c:v>
                </c:pt>
                <c:pt idx="50">
                  <c:v>5201</c:v>
                </c:pt>
                <c:pt idx="51">
                  <c:v>5902</c:v>
                </c:pt>
                <c:pt idx="52">
                  <c:v>6172</c:v>
                </c:pt>
                <c:pt idx="53">
                  <c:v>4771</c:v>
                </c:pt>
                <c:pt idx="54">
                  <c:v>4782</c:v>
                </c:pt>
                <c:pt idx="55">
                  <c:v>6098</c:v>
                </c:pt>
                <c:pt idx="56">
                  <c:v>5827</c:v>
                </c:pt>
                <c:pt idx="57">
                  <c:v>6153</c:v>
                </c:pt>
                <c:pt idx="58">
                  <c:v>6234</c:v>
                </c:pt>
                <c:pt idx="59">
                  <c:v>6987</c:v>
                </c:pt>
                <c:pt idx="60">
                  <c:v>5348</c:v>
                </c:pt>
                <c:pt idx="61">
                  <c:v>6031</c:v>
                </c:pt>
                <c:pt idx="62">
                  <c:v>7240</c:v>
                </c:pt>
                <c:pt idx="63">
                  <c:v>7243</c:v>
                </c:pt>
                <c:pt idx="64">
                  <c:v>6671</c:v>
                </c:pt>
                <c:pt idx="65">
                  <c:v>6989</c:v>
                </c:pt>
                <c:pt idx="66">
                  <c:v>6337</c:v>
                </c:pt>
                <c:pt idx="67">
                  <c:v>6190</c:v>
                </c:pt>
                <c:pt idx="68">
                  <c:v>6559</c:v>
                </c:pt>
                <c:pt idx="69">
                  <c:v>7155</c:v>
                </c:pt>
                <c:pt idx="70">
                  <c:v>7687</c:v>
                </c:pt>
                <c:pt idx="71">
                  <c:v>8146</c:v>
                </c:pt>
                <c:pt idx="72">
                  <c:v>7409</c:v>
                </c:pt>
                <c:pt idx="73">
                  <c:v>6927</c:v>
                </c:pt>
                <c:pt idx="74">
                  <c:v>7817</c:v>
                </c:pt>
                <c:pt idx="75">
                  <c:v>7884</c:v>
                </c:pt>
                <c:pt idx="76">
                  <c:v>7027</c:v>
                </c:pt>
                <c:pt idx="77">
                  <c:v>7864</c:v>
                </c:pt>
                <c:pt idx="78">
                  <c:v>7281</c:v>
                </c:pt>
                <c:pt idx="79">
                  <c:v>8433</c:v>
                </c:pt>
                <c:pt idx="80">
                  <c:v>7911</c:v>
                </c:pt>
                <c:pt idx="81">
                  <c:v>9034</c:v>
                </c:pt>
                <c:pt idx="82">
                  <c:v>7639</c:v>
                </c:pt>
                <c:pt idx="83">
                  <c:v>7596</c:v>
                </c:pt>
                <c:pt idx="84">
                  <c:v>7556</c:v>
                </c:pt>
                <c:pt idx="85">
                  <c:v>7674</c:v>
                </c:pt>
              </c:numCache>
            </c:numRef>
          </c:val>
          <c:smooth val="0"/>
          <c:extLst>
            <c:ext xmlns:c16="http://schemas.microsoft.com/office/drawing/2014/chart" uri="{C3380CC4-5D6E-409C-BE32-E72D297353CC}">
              <c16:uniqueId val="{00000001-2735-43D7-9AB8-8107A5EEA332}"/>
            </c:ext>
          </c:extLst>
        </c:ser>
        <c:dLbls>
          <c:showLegendKey val="0"/>
          <c:showVal val="0"/>
          <c:showCatName val="0"/>
          <c:showSerName val="0"/>
          <c:showPercent val="0"/>
          <c:showBubbleSize val="0"/>
        </c:dLbls>
        <c:smooth val="0"/>
        <c:axId val="685537200"/>
        <c:axId val="685535040"/>
      </c:lineChart>
      <c:catAx>
        <c:axId val="685537200"/>
        <c:scaling>
          <c:orientation val="minMax"/>
        </c:scaling>
        <c:delete val="1"/>
        <c:axPos val="b"/>
        <c:majorTickMark val="out"/>
        <c:minorTickMark val="none"/>
        <c:tickLblPos val="nextTo"/>
        <c:crossAx val="685535040"/>
        <c:crosses val="autoZero"/>
        <c:auto val="1"/>
        <c:lblAlgn val="ctr"/>
        <c:lblOffset val="100"/>
        <c:noMultiLvlLbl val="0"/>
      </c:catAx>
      <c:valAx>
        <c:axId val="685535040"/>
        <c:scaling>
          <c:orientation val="minMax"/>
        </c:scaling>
        <c:delete val="1"/>
        <c:axPos val="l"/>
        <c:numFmt formatCode="General" sourceLinked="1"/>
        <c:majorTickMark val="out"/>
        <c:minorTickMark val="none"/>
        <c:tickLblPos val="nextTo"/>
        <c:crossAx val="68553720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B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C63F39A-D144-424D-940F-C04707E29F77}" type="datetimeFigureOut">
              <a:rPr lang="es-ES" smtClean="0"/>
              <a:t>24/06/2024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7E9DB4C-AFC3-4466-B374-ADE0C2FF1FA1}" type="slidenum">
              <a:rPr lang="es-ES" smtClean="0"/>
              <a:t>‹Nº›</a:t>
            </a:fld>
            <a:endParaRPr lang="es-E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9127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C63F39A-D144-424D-940F-C04707E29F77}" type="datetimeFigureOut">
              <a:rPr lang="es-ES" smtClean="0"/>
              <a:t>24/06/2024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7E9DB4C-AFC3-4466-B374-ADE0C2FF1FA1}" type="slidenum">
              <a:rPr lang="es-ES" smtClean="0"/>
              <a:t>‹Nº›</a:t>
            </a:fld>
            <a:endParaRPr lang="es-ES"/>
          </a:p>
        </p:txBody>
      </p:sp>
    </p:spTree>
    <p:extLst>
      <p:ext uri="{BB962C8B-B14F-4D97-AF65-F5344CB8AC3E}">
        <p14:creationId xmlns:p14="http://schemas.microsoft.com/office/powerpoint/2010/main" val="2965736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C63F39A-D144-424D-940F-C04707E29F77}" type="datetimeFigureOut">
              <a:rPr lang="es-ES" smtClean="0"/>
              <a:t>24/06/2024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7E9DB4C-AFC3-4466-B374-ADE0C2FF1FA1}" type="slidenum">
              <a:rPr lang="es-ES" smtClean="0"/>
              <a:t>‹Nº›</a:t>
            </a:fld>
            <a:endParaRPr lang="es-ES"/>
          </a:p>
        </p:txBody>
      </p:sp>
    </p:spTree>
    <p:extLst>
      <p:ext uri="{BB962C8B-B14F-4D97-AF65-F5344CB8AC3E}">
        <p14:creationId xmlns:p14="http://schemas.microsoft.com/office/powerpoint/2010/main" val="2570660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C63F39A-D144-424D-940F-C04707E29F77}" type="datetimeFigureOut">
              <a:rPr lang="es-ES" smtClean="0"/>
              <a:t>24/06/2024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7E9DB4C-AFC3-4466-B374-ADE0C2FF1FA1}" type="slidenum">
              <a:rPr lang="es-ES" smtClean="0"/>
              <a:t>‹Nº›</a:t>
            </a:fld>
            <a:endParaRPr lang="es-E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28562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C63F39A-D144-424D-940F-C04707E29F77}" type="datetimeFigureOut">
              <a:rPr lang="es-ES" smtClean="0"/>
              <a:t>24/06/2024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7E9DB4C-AFC3-4466-B374-ADE0C2FF1FA1}" type="slidenum">
              <a:rPr lang="es-ES" smtClean="0"/>
              <a:t>‹Nº›</a:t>
            </a:fld>
            <a:endParaRPr lang="es-ES"/>
          </a:p>
        </p:txBody>
      </p:sp>
    </p:spTree>
    <p:extLst>
      <p:ext uri="{BB962C8B-B14F-4D97-AF65-F5344CB8AC3E}">
        <p14:creationId xmlns:p14="http://schemas.microsoft.com/office/powerpoint/2010/main" val="1239061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C63F39A-D144-424D-940F-C04707E29F77}" type="datetimeFigureOut">
              <a:rPr lang="es-ES" smtClean="0"/>
              <a:t>24/06/2024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7E9DB4C-AFC3-4466-B374-ADE0C2FF1FA1}" type="slidenum">
              <a:rPr lang="es-ES" smtClean="0"/>
              <a:t>‹Nº›</a:t>
            </a:fld>
            <a:endParaRPr lang="es-E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62911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C63F39A-D144-424D-940F-C04707E29F77}" type="datetimeFigureOut">
              <a:rPr lang="es-ES" smtClean="0"/>
              <a:t>24/06/2024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7E9DB4C-AFC3-4466-B374-ADE0C2FF1FA1}" type="slidenum">
              <a:rPr lang="es-ES" smtClean="0"/>
              <a:t>‹Nº›</a:t>
            </a:fld>
            <a:endParaRPr lang="es-ES"/>
          </a:p>
        </p:txBody>
      </p:sp>
    </p:spTree>
    <p:extLst>
      <p:ext uri="{BB962C8B-B14F-4D97-AF65-F5344CB8AC3E}">
        <p14:creationId xmlns:p14="http://schemas.microsoft.com/office/powerpoint/2010/main" val="3853632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C63F39A-D144-424D-940F-C04707E29F77}" type="datetimeFigureOut">
              <a:rPr lang="es-ES" smtClean="0"/>
              <a:t>24/06/2024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7E9DB4C-AFC3-4466-B374-ADE0C2FF1FA1}" type="slidenum">
              <a:rPr lang="es-ES" smtClean="0"/>
              <a:t>‹Nº›</a:t>
            </a:fld>
            <a:endParaRPr lang="es-ES"/>
          </a:p>
        </p:txBody>
      </p:sp>
    </p:spTree>
    <p:extLst>
      <p:ext uri="{BB962C8B-B14F-4D97-AF65-F5344CB8AC3E}">
        <p14:creationId xmlns:p14="http://schemas.microsoft.com/office/powerpoint/2010/main" val="55927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C63F39A-D144-424D-940F-C04707E29F77}" type="datetimeFigureOut">
              <a:rPr lang="es-ES" smtClean="0"/>
              <a:t>24/06/2024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7E9DB4C-AFC3-4466-B374-ADE0C2FF1FA1}" type="slidenum">
              <a:rPr lang="es-ES" smtClean="0"/>
              <a:t>‹Nº›</a:t>
            </a:fld>
            <a:endParaRPr lang="es-ES"/>
          </a:p>
        </p:txBody>
      </p:sp>
    </p:spTree>
    <p:extLst>
      <p:ext uri="{BB962C8B-B14F-4D97-AF65-F5344CB8AC3E}">
        <p14:creationId xmlns:p14="http://schemas.microsoft.com/office/powerpoint/2010/main" val="275520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C63F39A-D144-424D-940F-C04707E29F77}" type="datetimeFigureOut">
              <a:rPr lang="es-ES" smtClean="0"/>
              <a:t>24/06/2024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7E9DB4C-AFC3-4466-B374-ADE0C2FF1FA1}" type="slidenum">
              <a:rPr lang="es-ES" smtClean="0"/>
              <a:t>‹Nº›</a:t>
            </a:fld>
            <a:endParaRPr lang="es-ES"/>
          </a:p>
        </p:txBody>
      </p:sp>
    </p:spTree>
    <p:extLst>
      <p:ext uri="{BB962C8B-B14F-4D97-AF65-F5344CB8AC3E}">
        <p14:creationId xmlns:p14="http://schemas.microsoft.com/office/powerpoint/2010/main" val="121755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C63F39A-D144-424D-940F-C04707E29F77}" type="datetimeFigureOut">
              <a:rPr lang="es-ES" smtClean="0"/>
              <a:t>24/06/2024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7E9DB4C-AFC3-4466-B374-ADE0C2FF1FA1}" type="slidenum">
              <a:rPr lang="es-ES" smtClean="0"/>
              <a:t>‹Nº›</a:t>
            </a:fld>
            <a:endParaRPr lang="es-ES"/>
          </a:p>
        </p:txBody>
      </p:sp>
    </p:spTree>
    <p:extLst>
      <p:ext uri="{BB962C8B-B14F-4D97-AF65-F5344CB8AC3E}">
        <p14:creationId xmlns:p14="http://schemas.microsoft.com/office/powerpoint/2010/main" val="1946422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C63F39A-D144-424D-940F-C04707E29F77}" type="datetimeFigureOut">
              <a:rPr lang="es-ES" smtClean="0"/>
              <a:t>24/06/2024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7E9DB4C-AFC3-4466-B374-ADE0C2FF1FA1}" type="slidenum">
              <a:rPr lang="es-ES" smtClean="0"/>
              <a:t>‹Nº›</a:t>
            </a:fld>
            <a:endParaRPr lang="es-ES"/>
          </a:p>
        </p:txBody>
      </p:sp>
    </p:spTree>
    <p:extLst>
      <p:ext uri="{BB962C8B-B14F-4D97-AF65-F5344CB8AC3E}">
        <p14:creationId xmlns:p14="http://schemas.microsoft.com/office/powerpoint/2010/main" val="1525475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C63F39A-D144-424D-940F-C04707E29F77}" type="datetimeFigureOut">
              <a:rPr lang="es-ES" smtClean="0"/>
              <a:t>24/06/2024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7E9DB4C-AFC3-4466-B374-ADE0C2FF1FA1}" type="slidenum">
              <a:rPr lang="es-ES" smtClean="0"/>
              <a:t>‹Nº›</a:t>
            </a:fld>
            <a:endParaRPr lang="es-ES"/>
          </a:p>
        </p:txBody>
      </p:sp>
    </p:spTree>
    <p:extLst>
      <p:ext uri="{BB962C8B-B14F-4D97-AF65-F5344CB8AC3E}">
        <p14:creationId xmlns:p14="http://schemas.microsoft.com/office/powerpoint/2010/main" val="661764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C63F39A-D144-424D-940F-C04707E29F77}" type="datetimeFigureOut">
              <a:rPr lang="es-ES" smtClean="0"/>
              <a:t>24/06/2024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7E9DB4C-AFC3-4466-B374-ADE0C2FF1FA1}" type="slidenum">
              <a:rPr lang="es-ES" smtClean="0"/>
              <a:t>‹Nº›</a:t>
            </a:fld>
            <a:endParaRPr lang="es-ES"/>
          </a:p>
        </p:txBody>
      </p:sp>
    </p:spTree>
    <p:extLst>
      <p:ext uri="{BB962C8B-B14F-4D97-AF65-F5344CB8AC3E}">
        <p14:creationId xmlns:p14="http://schemas.microsoft.com/office/powerpoint/2010/main" val="35876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63F39A-D144-424D-940F-C04707E29F77}" type="datetimeFigureOut">
              <a:rPr lang="es-ES" smtClean="0"/>
              <a:t>24/06/2024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7E9DB4C-AFC3-4466-B374-ADE0C2FF1FA1}" type="slidenum">
              <a:rPr lang="es-ES" smtClean="0"/>
              <a:t>‹Nº›</a:t>
            </a:fld>
            <a:endParaRPr lang="es-ES"/>
          </a:p>
        </p:txBody>
      </p:sp>
    </p:spTree>
    <p:extLst>
      <p:ext uri="{BB962C8B-B14F-4D97-AF65-F5344CB8AC3E}">
        <p14:creationId xmlns:p14="http://schemas.microsoft.com/office/powerpoint/2010/main" val="86461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C63F39A-D144-424D-940F-C04707E29F77}" type="datetimeFigureOut">
              <a:rPr lang="es-ES" smtClean="0"/>
              <a:t>24/06/2024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7E9DB4C-AFC3-4466-B374-ADE0C2FF1FA1}" type="slidenum">
              <a:rPr lang="es-ES" smtClean="0"/>
              <a:t>‹Nº›</a:t>
            </a:fld>
            <a:endParaRPr lang="es-ES"/>
          </a:p>
        </p:txBody>
      </p:sp>
    </p:spTree>
    <p:extLst>
      <p:ext uri="{BB962C8B-B14F-4D97-AF65-F5344CB8AC3E}">
        <p14:creationId xmlns:p14="http://schemas.microsoft.com/office/powerpoint/2010/main" val="108380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C63F39A-D144-424D-940F-C04707E29F77}" type="datetimeFigureOut">
              <a:rPr lang="es-ES" smtClean="0"/>
              <a:t>24/06/2024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7E9DB4C-AFC3-4466-B374-ADE0C2FF1FA1}" type="slidenum">
              <a:rPr lang="es-ES" smtClean="0"/>
              <a:t>‹Nº›</a:t>
            </a:fld>
            <a:endParaRPr lang="es-ES"/>
          </a:p>
        </p:txBody>
      </p:sp>
    </p:spTree>
    <p:extLst>
      <p:ext uri="{BB962C8B-B14F-4D97-AF65-F5344CB8AC3E}">
        <p14:creationId xmlns:p14="http://schemas.microsoft.com/office/powerpoint/2010/main" val="2575563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C63F39A-D144-424D-940F-C04707E29F77}" type="datetimeFigureOut">
              <a:rPr lang="es-ES" smtClean="0"/>
              <a:t>24/06/2024</a:t>
            </a:fld>
            <a:endParaRPr lang="es-E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E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7E9DB4C-AFC3-4466-B374-ADE0C2FF1FA1}" type="slidenum">
              <a:rPr lang="es-ES" smtClean="0"/>
              <a:t>‹Nº›</a:t>
            </a:fld>
            <a:endParaRPr lang="es-ES"/>
          </a:p>
        </p:txBody>
      </p:sp>
    </p:spTree>
    <p:extLst>
      <p:ext uri="{BB962C8B-B14F-4D97-AF65-F5344CB8AC3E}">
        <p14:creationId xmlns:p14="http://schemas.microsoft.com/office/powerpoint/2010/main" val="40671946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657EAB1-736D-9561-2B6C-92D848FEFDE8}"/>
              </a:ext>
            </a:extLst>
          </p:cNvPr>
          <p:cNvSpPr txBox="1"/>
          <p:nvPr/>
        </p:nvSpPr>
        <p:spPr>
          <a:xfrm>
            <a:off x="525780" y="3450783"/>
            <a:ext cx="6096000" cy="2934521"/>
          </a:xfrm>
          <a:prstGeom prst="rect">
            <a:avLst/>
          </a:prstGeom>
          <a:noFill/>
        </p:spPr>
        <p:txBody>
          <a:bodyPr wrap="square">
            <a:spAutoFit/>
          </a:bodyPr>
          <a:lstStyle/>
          <a:p>
            <a:pPr>
              <a:lnSpc>
                <a:spcPts val="3600"/>
              </a:lnSpc>
              <a:spcAft>
                <a:spcPts val="1725"/>
              </a:spcAft>
            </a:pPr>
            <a:r>
              <a:rPr lang="es-BO"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Nuestra Empresa</a:t>
            </a:r>
            <a:endParaRPr lang="es-E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err="1">
                <a:effectLst/>
                <a:latin typeface="Times New Roman" panose="02020603050405020304" pitchFamily="18" charset="0"/>
                <a:ea typeface="Calibri" panose="020F0502020204030204" pitchFamily="34" charset="0"/>
                <a:cs typeface="Times New Roman" panose="02020603050405020304" pitchFamily="18" charset="0"/>
              </a:rPr>
              <a:t>Econometrics</a:t>
            </a:r>
            <a:r>
              <a:rPr lang="es-BO"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s-BO" sz="1800" kern="100" dirty="0" err="1">
                <a:effectLst/>
                <a:latin typeface="Times New Roman" panose="02020603050405020304" pitchFamily="18" charset="0"/>
                <a:ea typeface="Calibri" panose="020F0502020204030204" pitchFamily="34" charset="0"/>
                <a:cs typeface="Times New Roman" panose="02020603050405020304" pitchFamily="18" charset="0"/>
              </a:rPr>
              <a:t>Consulting</a:t>
            </a:r>
            <a:r>
              <a:rPr lang="es-BO"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es una empresa consultora especializada en la prestación de servicios de Asesoría Económica, Financiera y de Ciencia de Datos.</a:t>
            </a:r>
            <a:endParaRPr lang="es-E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err="1">
                <a:effectLst/>
                <a:latin typeface="Times New Roman" panose="02020603050405020304" pitchFamily="18" charset="0"/>
                <a:ea typeface="Calibri" panose="020F0502020204030204" pitchFamily="34" charset="0"/>
                <a:cs typeface="Times New Roman" panose="02020603050405020304" pitchFamily="18" charset="0"/>
              </a:rPr>
              <a:t>Econometrics</a:t>
            </a:r>
            <a:r>
              <a:rPr lang="es-BO"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s-BO" sz="1800" kern="100" dirty="0" err="1">
                <a:effectLst/>
                <a:latin typeface="Times New Roman" panose="02020603050405020304" pitchFamily="18" charset="0"/>
                <a:ea typeface="Calibri" panose="020F0502020204030204" pitchFamily="34" charset="0"/>
                <a:cs typeface="Times New Roman" panose="02020603050405020304" pitchFamily="18" charset="0"/>
              </a:rPr>
              <a:t>Consulting</a:t>
            </a:r>
            <a:r>
              <a:rPr lang="es-BO"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está orientada al análisis económico a nivel macro y sectorial, proyección de variables económicas, asesoramiento financiero y microeconómico y análisis de datos a través de técnicas de data </a:t>
            </a:r>
            <a:r>
              <a:rPr lang="es-BO" sz="1800" kern="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science</a:t>
            </a:r>
            <a:r>
              <a:rPr lang="es-BO"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E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B0700912-FD4E-578C-255A-9F6F1D2EE4D4}"/>
              </a:ext>
            </a:extLst>
          </p:cNvPr>
          <p:cNvSpPr txBox="1"/>
          <p:nvPr/>
        </p:nvSpPr>
        <p:spPr>
          <a:xfrm>
            <a:off x="5046347" y="746367"/>
            <a:ext cx="1960245" cy="1559529"/>
          </a:xfrm>
          <a:prstGeom prst="rect">
            <a:avLst/>
          </a:prstGeom>
          <a:noFill/>
        </p:spPr>
        <p:txBody>
          <a:bodyPr wrap="square">
            <a:spAutoFit/>
          </a:bodyPr>
          <a:lstStyle/>
          <a:p>
            <a:pPr algn="r">
              <a:lnSpc>
                <a:spcPct val="107000"/>
              </a:lnSpc>
              <a:spcAft>
                <a:spcPts val="800"/>
              </a:spcAft>
            </a:pPr>
            <a:r>
              <a:rPr lang="es-BO" kern="100" dirty="0">
                <a:effectLst/>
                <a:latin typeface="Times New Roman" panose="02020603050405020304" pitchFamily="18" charset="0"/>
                <a:ea typeface="Calibri" panose="020F0502020204030204" pitchFamily="34" charset="0"/>
                <a:cs typeface="Times New Roman" panose="02020603050405020304" pitchFamily="18" charset="0"/>
              </a:rPr>
              <a:t>Empresa consultora en Economía, Finanzas y Ciencia de Datos</a:t>
            </a:r>
            <a:endParaRPr lang="es-E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No hay ninguna descripción de la foto disponible.">
            <a:extLst>
              <a:ext uri="{FF2B5EF4-FFF2-40B4-BE49-F238E27FC236}">
                <a16:creationId xmlns:a16="http://schemas.microsoft.com/office/drawing/2014/main" id="{F627A13F-18AA-3BC7-4268-3DC331DEA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3058" y="3846480"/>
            <a:ext cx="3406291"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10" name="Gráfico 9">
            <a:extLst>
              <a:ext uri="{FF2B5EF4-FFF2-40B4-BE49-F238E27FC236}">
                <a16:creationId xmlns:a16="http://schemas.microsoft.com/office/drawing/2014/main" id="{5A3762F2-D6B3-91AD-6E59-4E853D67D8B6}"/>
              </a:ext>
            </a:extLst>
          </p:cNvPr>
          <p:cNvGraphicFramePr>
            <a:graphicFrameLocks/>
          </p:cNvGraphicFramePr>
          <p:nvPr>
            <p:extLst>
              <p:ext uri="{D42A27DB-BD31-4B8C-83A1-F6EECF244321}">
                <p14:modId xmlns:p14="http://schemas.microsoft.com/office/powerpoint/2010/main" val="1544706502"/>
              </p:ext>
            </p:extLst>
          </p:nvPr>
        </p:nvGraphicFramePr>
        <p:xfrm>
          <a:off x="661040" y="-123825"/>
          <a:ext cx="5383527" cy="2857499"/>
        </p:xfrm>
        <a:graphic>
          <a:graphicData uri="http://schemas.openxmlformats.org/drawingml/2006/chart">
            <c:chart xmlns:c="http://schemas.openxmlformats.org/drawingml/2006/chart" xmlns:r="http://schemas.openxmlformats.org/officeDocument/2006/relationships" r:id="rId3"/>
          </a:graphicData>
        </a:graphic>
      </p:graphicFrame>
      <p:cxnSp>
        <p:nvCxnSpPr>
          <p:cNvPr id="12" name="Conector recto de flecha 11">
            <a:extLst>
              <a:ext uri="{FF2B5EF4-FFF2-40B4-BE49-F238E27FC236}">
                <a16:creationId xmlns:a16="http://schemas.microsoft.com/office/drawing/2014/main" id="{64476409-8010-4911-45C6-D88557B6788E}"/>
              </a:ext>
            </a:extLst>
          </p:cNvPr>
          <p:cNvCxnSpPr>
            <a:cxnSpLocks/>
          </p:cNvCxnSpPr>
          <p:nvPr/>
        </p:nvCxnSpPr>
        <p:spPr>
          <a:xfrm>
            <a:off x="714375" y="2495550"/>
            <a:ext cx="5143508" cy="0"/>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392EE695-3599-C8D4-B4FA-E57E047437CC}"/>
              </a:ext>
            </a:extLst>
          </p:cNvPr>
          <p:cNvCxnSpPr/>
          <p:nvPr/>
        </p:nvCxnSpPr>
        <p:spPr>
          <a:xfrm flipV="1">
            <a:off x="2790825" y="2390775"/>
            <a:ext cx="0" cy="85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E0ED60E7-F23B-811B-AD36-DEFBAA587D90}"/>
              </a:ext>
            </a:extLst>
          </p:cNvPr>
          <p:cNvCxnSpPr>
            <a:cxnSpLocks/>
          </p:cNvCxnSpPr>
          <p:nvPr/>
        </p:nvCxnSpPr>
        <p:spPr>
          <a:xfrm flipH="1" flipV="1">
            <a:off x="849630" y="361569"/>
            <a:ext cx="17145" cy="2286381"/>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2A457EC2-FFC1-EA8B-A8DD-E3D9BD3A61FF}"/>
              </a:ext>
            </a:extLst>
          </p:cNvPr>
          <p:cNvSpPr txBox="1"/>
          <p:nvPr/>
        </p:nvSpPr>
        <p:spPr>
          <a:xfrm>
            <a:off x="858202" y="709114"/>
            <a:ext cx="4469130" cy="1634037"/>
          </a:xfrm>
          <a:prstGeom prst="rect">
            <a:avLst/>
          </a:prstGeom>
          <a:noFill/>
        </p:spPr>
        <p:txBody>
          <a:bodyPr wrap="square">
            <a:spAutoFit/>
          </a:bodyPr>
          <a:lstStyle/>
          <a:p>
            <a:pPr>
              <a:lnSpc>
                <a:spcPct val="107000"/>
              </a:lnSpc>
              <a:spcAft>
                <a:spcPts val="800"/>
              </a:spcAft>
            </a:pPr>
            <a:r>
              <a:rPr lang="es-BO" sz="4800" b="1" kern="1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Econometrics</a:t>
            </a:r>
            <a:r>
              <a:rPr lang="es-BO" sz="4800" b="1"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BO" sz="4800" b="1" kern="1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Consulting</a:t>
            </a:r>
            <a:endParaRPr lang="es-ES" sz="4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4075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C60D126-35C3-8D85-E24E-8C36C8382E68}"/>
              </a:ext>
            </a:extLst>
          </p:cNvPr>
          <p:cNvSpPr txBox="1"/>
          <p:nvPr/>
        </p:nvSpPr>
        <p:spPr>
          <a:xfrm>
            <a:off x="709204" y="392068"/>
            <a:ext cx="6104708" cy="5750933"/>
          </a:xfrm>
          <a:prstGeom prst="rect">
            <a:avLst/>
          </a:prstGeom>
          <a:noFill/>
        </p:spPr>
        <p:txBody>
          <a:bodyPr wrap="square">
            <a:spAutoFit/>
          </a:bodyPr>
          <a:lstStyle/>
          <a:p>
            <a:pPr>
              <a:lnSpc>
                <a:spcPts val="3600"/>
              </a:lnSpc>
              <a:spcAft>
                <a:spcPts val="1725"/>
              </a:spcAft>
            </a:pPr>
            <a:r>
              <a:rPr lang="es-BO" sz="16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Nuestro equipo</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600" b="1"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Antonio Murillo Reyes</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600" b="1" kern="100" dirty="0">
                <a:effectLst/>
                <a:latin typeface="Times New Roman" panose="02020603050405020304" pitchFamily="18" charset="0"/>
                <a:ea typeface="Calibri" panose="020F0502020204030204" pitchFamily="34" charset="0"/>
                <a:cs typeface="Times New Roman" panose="02020603050405020304" pitchFamily="18" charset="0"/>
              </a:rPr>
              <a:t>Director Ejecutivo</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Es Licenciado en Economía de la Universidad Católica Boliviana, Máster en Econometría de la de la Universidad Torcuato Di Tella (Beca Banco Mundial), Máster en Economía de la Universidad Católica Boliviana y Máster en Administración de Empresas de Maestrías para el Desarrollo, Harvard </a:t>
            </a:r>
            <a:r>
              <a:rPr lang="es-BO" sz="1600" kern="100" dirty="0" err="1">
                <a:effectLst/>
                <a:latin typeface="Times New Roman" panose="02020603050405020304" pitchFamily="18" charset="0"/>
                <a:ea typeface="Calibri" panose="020F0502020204030204" pitchFamily="34" charset="0"/>
                <a:cs typeface="Times New Roman" panose="02020603050405020304" pitchFamily="18" charset="0"/>
              </a:rPr>
              <a:t>Institute</a:t>
            </a: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s-BO" sz="1600" kern="1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s-BO" sz="1600" kern="100" dirty="0" err="1">
                <a:effectLst/>
                <a:latin typeface="Times New Roman" panose="02020603050405020304" pitchFamily="18" charset="0"/>
                <a:ea typeface="Calibri" panose="020F0502020204030204" pitchFamily="34" charset="0"/>
                <a:cs typeface="Times New Roman" panose="02020603050405020304" pitchFamily="18" charset="0"/>
              </a:rPr>
              <a:t>Development</a:t>
            </a: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Fue Analista en Investigaciones en Banca Central Senior, en la Asesoría Principal de Política Económica del Banco Central de Bolivia, Especialista III en la Red de Análisis Fiscal en el Ministerio de Economía y Finanzas Públicas, Analista Senior en Investigaciones en el Banco Central de Bolivia, entre otros.</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Es profesor de la Escuela de Producción y la Competitividad de la Universidad Católica Boliviana, del departamento de postgrado de la misma universidad y fue profesor de la Universidad Privada Boliviana.</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Realiza contribuciones periódicas a diferentes medios periodísticos locales.</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1284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1B36E-356C-2908-0078-1EDAE187F42E}"/>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410261EC-8B46-BD68-D98B-60FD429DA29A}"/>
              </a:ext>
            </a:extLst>
          </p:cNvPr>
          <p:cNvSpPr txBox="1"/>
          <p:nvPr/>
        </p:nvSpPr>
        <p:spPr>
          <a:xfrm>
            <a:off x="709204" y="392068"/>
            <a:ext cx="6104708" cy="5648341"/>
          </a:xfrm>
          <a:prstGeom prst="rect">
            <a:avLst/>
          </a:prstGeom>
          <a:noFill/>
        </p:spPr>
        <p:txBody>
          <a:bodyPr wrap="square">
            <a:spAutoFit/>
          </a:bodyPr>
          <a:lstStyle/>
          <a:p>
            <a:pPr>
              <a:lnSpc>
                <a:spcPts val="3600"/>
              </a:lnSpc>
              <a:spcAft>
                <a:spcPts val="1725"/>
              </a:spcAft>
            </a:pPr>
            <a:r>
              <a:rPr lang="es-BO" sz="16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Nuestro equipo</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600" b="1"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Samuel Kaplan</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600" b="1" kern="100" dirty="0">
                <a:effectLst/>
                <a:latin typeface="Times New Roman" panose="02020603050405020304" pitchFamily="18" charset="0"/>
                <a:ea typeface="Calibri" panose="020F0502020204030204" pitchFamily="34" charset="0"/>
                <a:cs typeface="Times New Roman" panose="02020603050405020304" pitchFamily="18" charset="0"/>
              </a:rPr>
              <a:t>Director Asociado</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Samuel Kaplan es un economista senior con más de cinco años de experiencia en consultoría macroeconómica y estadística. Tiene una licenciatura en economía de la Universidad Nacional de Córdoba, un posgrado en economía de la Universidad Torcuato di Tella y una maestría en economía de la Universidad de Minnesota, donde recibió una beca para completar sus estudios de posgrado. </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Ha trabajado extensamente en consultoría económica, con su experiencia más reciente como macroeconomista en la consultora Econométrica y como analista de investigación en EMIS </a:t>
            </a:r>
            <a:r>
              <a:rPr lang="es-BO" sz="1600" kern="100" dirty="0" err="1">
                <a:effectLst/>
                <a:latin typeface="Times New Roman" panose="02020603050405020304" pitchFamily="18" charset="0"/>
                <a:ea typeface="Calibri" panose="020F0502020204030204" pitchFamily="34" charset="0"/>
                <a:cs typeface="Times New Roman" panose="02020603050405020304" pitchFamily="18" charset="0"/>
              </a:rPr>
              <a:t>Insights</a:t>
            </a: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También ha estado involucrado en varios proyectos de ciencia de datos y es el fundador de Generative Networks, una empresa de investigación en inteligencia artificial. También es profesor de microeconomía en la Universidad Nacional de Córdoba, y actualmente trabaja en varios proyectos académicos en las áreas de finanzas, macroeconomía y econometría.</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7535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BB7A7-AF2E-5D80-F73F-E38D64FB2C4E}"/>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3189235A-0A45-A1C0-C516-0678F58FA550}"/>
              </a:ext>
            </a:extLst>
          </p:cNvPr>
          <p:cNvSpPr txBox="1"/>
          <p:nvPr/>
        </p:nvSpPr>
        <p:spPr>
          <a:xfrm>
            <a:off x="4166779" y="731718"/>
            <a:ext cx="6104708" cy="4594463"/>
          </a:xfrm>
          <a:prstGeom prst="rect">
            <a:avLst/>
          </a:prstGeom>
          <a:noFill/>
        </p:spPr>
        <p:txBody>
          <a:bodyPr wrap="square">
            <a:spAutoFit/>
          </a:bodyPr>
          <a:lstStyle/>
          <a:p>
            <a:pPr>
              <a:lnSpc>
                <a:spcPts val="3600"/>
              </a:lnSpc>
              <a:spcAft>
                <a:spcPts val="1725"/>
              </a:spcAft>
            </a:pPr>
            <a:r>
              <a:rPr lang="es-BO" sz="16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Nuestro equipo</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600" b="1"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Boris Miranda Prieto</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600" b="1" kern="100" dirty="0">
                <a:effectLst/>
                <a:latin typeface="Times New Roman" panose="02020603050405020304" pitchFamily="18" charset="0"/>
                <a:ea typeface="Calibri" panose="020F0502020204030204" pitchFamily="34" charset="0"/>
                <a:cs typeface="Times New Roman" panose="02020603050405020304" pitchFamily="18" charset="0"/>
              </a:rPr>
              <a:t>Consultor asociado</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Magíster en Economía de la Universidad Católica Boliviana; obtuvo su Licenciatura en Economía de la misma universidad. Cuenta con estudios de post grado en Métodos Cuantitativos, Econometría, Evaluación Financiera de Inversiones, Negocios en el Sector de Hidrocarburos, Economía del Sector Público y Educación Superior entre otros.</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Con amplia experiencia en el sector de hidrocarburos, desempeñó funciones en YPFB en las áreas de planificación, inversiones y gobiernos corporativos; como consultor de riesgos de BDP, formó parte del equipo que implementó el Fondo de Garantías.</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Sus áreas de interés son la planificación financiera, el análisis estadístico y la modelación económica.</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Marcador de contenido 4">
            <a:extLst>
              <a:ext uri="{FF2B5EF4-FFF2-40B4-BE49-F238E27FC236}">
                <a16:creationId xmlns:a16="http://schemas.microsoft.com/office/drawing/2014/main" id="{6B815E59-E61A-C9C3-2FA9-BDBA8EB1176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00" b="39286"/>
          <a:stretch/>
        </p:blipFill>
        <p:spPr>
          <a:xfrm>
            <a:off x="629915" y="901700"/>
            <a:ext cx="2581195" cy="2527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23915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4C981A9-87E5-1E7E-AB40-77032EDE9878}"/>
              </a:ext>
            </a:extLst>
          </p:cNvPr>
          <p:cNvSpPr txBox="1"/>
          <p:nvPr/>
        </p:nvSpPr>
        <p:spPr>
          <a:xfrm>
            <a:off x="7634288" y="332178"/>
            <a:ext cx="3338512" cy="530594"/>
          </a:xfrm>
          <a:prstGeom prst="rect">
            <a:avLst/>
          </a:prstGeom>
          <a:noFill/>
        </p:spPr>
        <p:txBody>
          <a:bodyPr wrap="square">
            <a:spAutoFit/>
          </a:bodyPr>
          <a:lstStyle/>
          <a:p>
            <a:pPr>
              <a:lnSpc>
                <a:spcPct val="107000"/>
              </a:lnSpc>
              <a:spcAft>
                <a:spcPts val="800"/>
              </a:spcAft>
            </a:pPr>
            <a:r>
              <a:rPr lang="es-BO" sz="2800" b="1" kern="100" dirty="0">
                <a:effectLst/>
                <a:latin typeface="Times New Roman" panose="02020603050405020304" pitchFamily="18" charset="0"/>
                <a:ea typeface="Calibri" panose="020F0502020204030204" pitchFamily="34" charset="0"/>
                <a:cs typeface="Times New Roman" panose="02020603050405020304" pitchFamily="18" charset="0"/>
              </a:rPr>
              <a:t>Nuestros servicios</a:t>
            </a:r>
            <a:endParaRPr lang="es-E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uadroTexto 8">
            <a:extLst>
              <a:ext uri="{FF2B5EF4-FFF2-40B4-BE49-F238E27FC236}">
                <a16:creationId xmlns:a16="http://schemas.microsoft.com/office/drawing/2014/main" id="{017EE3BE-D50C-4C5A-2576-71AA6AA527FD}"/>
              </a:ext>
            </a:extLst>
          </p:cNvPr>
          <p:cNvSpPr txBox="1"/>
          <p:nvPr/>
        </p:nvSpPr>
        <p:spPr>
          <a:xfrm>
            <a:off x="5429250" y="1040986"/>
            <a:ext cx="6105524" cy="2616614"/>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s-BO" sz="1400" b="1"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Proyecciones macroeconómicas: estandarizadas y bajo demanda</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BO"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s-BO" sz="1400" kern="100" dirty="0">
                <a:effectLst/>
                <a:latin typeface="Times New Roman" panose="02020603050405020304" pitchFamily="18" charset="0"/>
                <a:ea typeface="Calibri" panose="020F0502020204030204" pitchFamily="34" charset="0"/>
                <a:cs typeface="Times New Roman" panose="02020603050405020304" pitchFamily="18" charset="0"/>
              </a:rPr>
              <a:t>Proyecciones macroeconómicas de corto y mediano plazo con frecuencia mensual: a 4-5 años con variables anuales y mensuales de actividad real, comercio exterior, tasas de interés, depósitos y préstamos, riesgo país, base monetaria y deuda pública. </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s-BO" sz="1400" kern="100" dirty="0">
                <a:effectLst/>
                <a:latin typeface="Times New Roman" panose="02020603050405020304" pitchFamily="18" charset="0"/>
                <a:ea typeface="Calibri" panose="020F0502020204030204" pitchFamily="34" charset="0"/>
                <a:cs typeface="Times New Roman" panose="02020603050405020304" pitchFamily="18" charset="0"/>
              </a:rPr>
              <a:t>Ejercicios de stress financiero para bancos/entidades financieras. Simulaciones de escenarios de stress con trayectorias consistentes de las principales variables: tipo de cambio, inflación, tasa de interés, riesgo país, depósitos, créditos, PIB Real.</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s-BO" sz="1400" kern="100" dirty="0" err="1">
                <a:effectLst/>
                <a:latin typeface="Times New Roman" panose="02020603050405020304" pitchFamily="18" charset="0"/>
                <a:ea typeface="Calibri" panose="020F0502020204030204" pitchFamily="34" charset="0"/>
                <a:cs typeface="Times New Roman" panose="02020603050405020304" pitchFamily="18" charset="0"/>
              </a:rPr>
              <a:t>Scoring</a:t>
            </a:r>
            <a:r>
              <a:rPr lang="es-BO" sz="1400" kern="100" dirty="0">
                <a:effectLst/>
                <a:latin typeface="Times New Roman" panose="02020603050405020304" pitchFamily="18" charset="0"/>
                <a:ea typeface="Calibri" panose="020F0502020204030204" pitchFamily="34" charset="0"/>
                <a:cs typeface="Times New Roman" panose="02020603050405020304" pitchFamily="18" charset="0"/>
              </a:rPr>
              <a:t> de precios.</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CuadroTexto 10">
            <a:extLst>
              <a:ext uri="{FF2B5EF4-FFF2-40B4-BE49-F238E27FC236}">
                <a16:creationId xmlns:a16="http://schemas.microsoft.com/office/drawing/2014/main" id="{89EB8D48-454A-6C80-45D0-6F4761515146}"/>
              </a:ext>
            </a:extLst>
          </p:cNvPr>
          <p:cNvSpPr txBox="1"/>
          <p:nvPr/>
        </p:nvSpPr>
        <p:spPr>
          <a:xfrm>
            <a:off x="395288" y="3891449"/>
            <a:ext cx="6105524" cy="2616614"/>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s-BO" sz="1400" b="1"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Modelación econométrica </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BO" sz="1400" b="1"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s-BO" sz="1400" kern="100" dirty="0">
                <a:effectLst/>
                <a:latin typeface="Times New Roman" panose="02020603050405020304" pitchFamily="18" charset="0"/>
                <a:ea typeface="Calibri" panose="020F0502020204030204" pitchFamily="34" charset="0"/>
                <a:cs typeface="Times New Roman" panose="02020603050405020304" pitchFamily="18" charset="0"/>
              </a:rPr>
              <a:t>Estimaciones de modelos de score financiero</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s-BO" sz="1400" kern="100" dirty="0">
                <a:effectLst/>
                <a:latin typeface="Times New Roman" panose="02020603050405020304" pitchFamily="18" charset="0"/>
                <a:ea typeface="Calibri" panose="020F0502020204030204" pitchFamily="34" charset="0"/>
                <a:cs typeface="Times New Roman" panose="02020603050405020304" pitchFamily="18" charset="0"/>
              </a:rPr>
              <a:t>Estimación de modelos CAPM.</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s-BO" sz="1400" kern="100" dirty="0">
                <a:effectLst/>
                <a:latin typeface="Times New Roman" panose="02020603050405020304" pitchFamily="18" charset="0"/>
                <a:ea typeface="Calibri" panose="020F0502020204030204" pitchFamily="34" charset="0"/>
                <a:cs typeface="Times New Roman" panose="02020603050405020304" pitchFamily="18" charset="0"/>
              </a:rPr>
              <a:t>Estimación de modelos de riesgo financiero</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s-BO" sz="1400" kern="100" dirty="0">
                <a:effectLst/>
                <a:latin typeface="Times New Roman" panose="02020603050405020304" pitchFamily="18" charset="0"/>
                <a:ea typeface="Calibri" panose="020F0502020204030204" pitchFamily="34" charset="0"/>
                <a:cs typeface="Times New Roman" panose="02020603050405020304" pitchFamily="18" charset="0"/>
              </a:rPr>
              <a:t>Estimación de modelos macroeconómicos estructurales</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s-BO" sz="1400" kern="100" dirty="0">
                <a:effectLst/>
                <a:latin typeface="Times New Roman" panose="02020603050405020304" pitchFamily="18" charset="0"/>
                <a:ea typeface="Calibri" panose="020F0502020204030204" pitchFamily="34" charset="0"/>
                <a:cs typeface="Times New Roman" panose="02020603050405020304" pitchFamily="18" charset="0"/>
              </a:rPr>
              <a:t>Modelos de pronóstico de los precios de los </a:t>
            </a:r>
            <a:r>
              <a:rPr lang="es-BO" sz="1400" kern="100" dirty="0" err="1">
                <a:effectLst/>
                <a:latin typeface="Times New Roman" panose="02020603050405020304" pitchFamily="18" charset="0"/>
                <a:ea typeface="Calibri" panose="020F0502020204030204" pitchFamily="34" charset="0"/>
                <a:cs typeface="Times New Roman" panose="02020603050405020304" pitchFamily="18" charset="0"/>
              </a:rPr>
              <a:t>commodities</a:t>
            </a:r>
            <a:r>
              <a:rPr lang="es-BO" sz="1400" kern="100" dirty="0">
                <a:effectLst/>
                <a:latin typeface="Times New Roman" panose="02020603050405020304" pitchFamily="18" charset="0"/>
                <a:ea typeface="Calibri" panose="020F0502020204030204" pitchFamily="34" charset="0"/>
                <a:cs typeface="Times New Roman" panose="02020603050405020304" pitchFamily="18" charset="0"/>
              </a:rPr>
              <a:t>, tales como metales, granos, aves, ganado y otros productos agroindustriales.</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s-BO" sz="1400" kern="100" dirty="0">
                <a:effectLst/>
                <a:latin typeface="Times New Roman" panose="02020603050405020304" pitchFamily="18" charset="0"/>
                <a:ea typeface="Calibri" panose="020F0502020204030204" pitchFamily="34" charset="0"/>
                <a:cs typeface="Times New Roman" panose="02020603050405020304" pitchFamily="18" charset="0"/>
              </a:rPr>
              <a:t>Indicadores adelantados del PIB</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s-BO" sz="1400" kern="100" dirty="0">
                <a:effectLst/>
                <a:latin typeface="Times New Roman" panose="02020603050405020304" pitchFamily="18" charset="0"/>
                <a:ea typeface="Calibri" panose="020F0502020204030204" pitchFamily="34" charset="0"/>
                <a:cs typeface="Times New Roman" panose="02020603050405020304" pitchFamily="18" charset="0"/>
              </a:rPr>
              <a:t>Estimación y proyección del consumo de los hogares</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spcAft>
                <a:spcPts val="800"/>
              </a:spcAft>
            </a:pPr>
            <a:r>
              <a:rPr lang="es-BO"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Gobierno evaluará daños a la producción de soya tras la intensa lluvia en Santa  Cruz – RC Noticias de Bolivia">
            <a:extLst>
              <a:ext uri="{FF2B5EF4-FFF2-40B4-BE49-F238E27FC236}">
                <a16:creationId xmlns:a16="http://schemas.microsoft.com/office/drawing/2014/main" id="{3803F64C-CB65-E384-36BE-6E38EEE57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1" y="597475"/>
            <a:ext cx="3586162" cy="2686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2" name="Picture 4" descr="Ganaderos del Beni aseguran que soportan incendios “descontrolados” y una  sequía “extrema” – Newstime.bo">
            <a:extLst>
              <a:ext uri="{FF2B5EF4-FFF2-40B4-BE49-F238E27FC236}">
                <a16:creationId xmlns:a16="http://schemas.microsoft.com/office/drawing/2014/main" id="{E09B2DA9-7C3B-47E7-2CA0-CAB9444D56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475"/>
          <a:stretch/>
        </p:blipFill>
        <p:spPr bwMode="auto">
          <a:xfrm>
            <a:off x="7962900" y="4026314"/>
            <a:ext cx="3571874" cy="21020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08103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9FE4C45-A472-EB87-F6CA-8002C82A53A9}"/>
              </a:ext>
            </a:extLst>
          </p:cNvPr>
          <p:cNvSpPr txBox="1"/>
          <p:nvPr/>
        </p:nvSpPr>
        <p:spPr>
          <a:xfrm>
            <a:off x="5119688" y="307643"/>
            <a:ext cx="6105524" cy="2386102"/>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s-BO" sz="1400" b="1"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Asesorías Económicas</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BO" sz="1400" b="1"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s-BO" sz="1400" kern="100" dirty="0">
                <a:effectLst/>
                <a:latin typeface="Times New Roman" panose="02020603050405020304" pitchFamily="18" charset="0"/>
                <a:ea typeface="Calibri" panose="020F0502020204030204" pitchFamily="34" charset="0"/>
                <a:cs typeface="Times New Roman" panose="02020603050405020304" pitchFamily="18" charset="0"/>
              </a:rPr>
              <a:t>Informes para el nivel ejecutivo de empresas e instituciones financieras sobre temas macroeconómicos, en torno a la evolución y perspectivas de la economía de Bolivia, Latinoamérica y del mundo; y sobre temas microeconómicos, tales como sectoriales, regionales, organización industrial, y regulatorios.</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s-BO" sz="1400" kern="100" dirty="0">
                <a:effectLst/>
                <a:latin typeface="Times New Roman" panose="02020603050405020304" pitchFamily="18" charset="0"/>
                <a:ea typeface="Calibri" panose="020F0502020204030204" pitchFamily="34" charset="0"/>
                <a:cs typeface="Times New Roman" panose="02020603050405020304" pitchFamily="18" charset="0"/>
              </a:rPr>
              <a:t>Estudios temáticos: financieros, fiscales, empleo, pobreza, educación, industria y más, gracias a una amplia trayectoria en investigaciones específicas y personalizadas.</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024C0B2E-9FE4-7436-E13B-163CB26B17FE}"/>
              </a:ext>
            </a:extLst>
          </p:cNvPr>
          <p:cNvSpPr txBox="1"/>
          <p:nvPr/>
        </p:nvSpPr>
        <p:spPr>
          <a:xfrm>
            <a:off x="671513" y="2984964"/>
            <a:ext cx="7243762" cy="3590598"/>
          </a:xfrm>
          <a:prstGeom prst="rect">
            <a:avLst/>
          </a:prstGeom>
          <a:noFill/>
        </p:spPr>
        <p:txBody>
          <a:bodyPr wrap="square">
            <a:spAutoFit/>
          </a:bodyPr>
          <a:lstStyle/>
          <a:p>
            <a:pPr>
              <a:lnSpc>
                <a:spcPct val="107000"/>
              </a:lnSpc>
              <a:spcAft>
                <a:spcPts val="800"/>
              </a:spcAft>
            </a:pPr>
            <a:r>
              <a:rPr lang="es-BO" sz="1400" b="1"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Monitor Semanal</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s-BO" sz="1400" kern="100" dirty="0">
                <a:effectLst/>
                <a:latin typeface="Times New Roman" panose="02020603050405020304" pitchFamily="18" charset="0"/>
                <a:ea typeface="Calibri" panose="020F0502020204030204" pitchFamily="34" charset="0"/>
                <a:cs typeface="Times New Roman" panose="02020603050405020304" pitchFamily="18" charset="0"/>
              </a:rPr>
              <a:t>Análisis de coyuntura semanal de mercados, política monetaria y variables relevantes de decisión.</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400" b="1"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Precios: informes semanales de alta frecuencia. </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s-BO" sz="1400" kern="100" dirty="0">
                <a:effectLst/>
                <a:latin typeface="Times New Roman" panose="02020603050405020304" pitchFamily="18" charset="0"/>
                <a:ea typeface="Calibri" panose="020F0502020204030204" pitchFamily="34" charset="0"/>
                <a:cs typeface="Times New Roman" panose="02020603050405020304" pitchFamily="18" charset="0"/>
              </a:rPr>
              <a:t>Estimación del IPC.</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s-BO" sz="1400" kern="100" dirty="0">
                <a:effectLst/>
                <a:latin typeface="Times New Roman" panose="02020603050405020304" pitchFamily="18" charset="0"/>
                <a:ea typeface="Calibri" panose="020F0502020204030204" pitchFamily="34" charset="0"/>
                <a:cs typeface="Times New Roman" panose="02020603050405020304" pitchFamily="18" charset="0"/>
              </a:rPr>
              <a:t>Estimación de precios de la cadena mayorista y de distribución.</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400" b="1"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Análisis y seguimiento de la economía boliviana</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s-BO" sz="1400" kern="100" dirty="0">
                <a:effectLst/>
                <a:latin typeface="Times New Roman" panose="02020603050405020304" pitchFamily="18" charset="0"/>
                <a:ea typeface="Calibri" panose="020F0502020204030204" pitchFamily="34" charset="0"/>
                <a:cs typeface="Times New Roman" panose="02020603050405020304" pitchFamily="18" charset="0"/>
              </a:rPr>
              <a:t>Informe mensual con datos en función de las necesidades de su organización y la información más relevante de la coyuntura, en formato gráfico.</a:t>
            </a:r>
            <a:endParaRPr lang="es-ES" sz="1400" kern="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s-BO" sz="1400" kern="100" dirty="0">
                <a:effectLst/>
                <a:latin typeface="Times New Roman" panose="02020603050405020304" pitchFamily="18" charset="0"/>
                <a:ea typeface="Calibri" panose="020F0502020204030204" pitchFamily="34" charset="0"/>
                <a:cs typeface="Times New Roman" panose="02020603050405020304" pitchFamily="18" charset="0"/>
              </a:rPr>
              <a:t>Se lleva a cabo un análisis completo de la evolución y perspectivas de la coyuntura económica internacional y boliviana, y se presentan nuestras proyecciones de los escenarios más probables en que éstas se desarrollarán en los próximos doce a dieciocho meses.</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4" name="Picture 2" descr="El #BCB no modificará el tipo... - Banco Central de Bolivia | Facebook">
            <a:extLst>
              <a:ext uri="{FF2B5EF4-FFF2-40B4-BE49-F238E27FC236}">
                <a16:creationId xmlns:a16="http://schemas.microsoft.com/office/drawing/2014/main" id="{5642D984-928F-FB5B-CFD6-1F96B7A8F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4462" y="2948695"/>
            <a:ext cx="2190750" cy="3122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78" name="Picture 6" descr="Banco Nacional, Banco Nacional de Bolivia, Sucre, Bolivia, América del Sur  Fotografía de stock - Alamy">
            <a:extLst>
              <a:ext uri="{FF2B5EF4-FFF2-40B4-BE49-F238E27FC236}">
                <a16:creationId xmlns:a16="http://schemas.microsoft.com/office/drawing/2014/main" id="{C6D0BB78-6C3E-023E-D281-99228FF6FE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886"/>
          <a:stretch/>
        </p:blipFill>
        <p:spPr bwMode="auto">
          <a:xfrm>
            <a:off x="1271588" y="307643"/>
            <a:ext cx="3138487" cy="21566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14338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883AE00-3561-81B3-ED97-7A4EA96D706F}"/>
              </a:ext>
            </a:extLst>
          </p:cNvPr>
          <p:cNvSpPr txBox="1"/>
          <p:nvPr/>
        </p:nvSpPr>
        <p:spPr>
          <a:xfrm>
            <a:off x="280988" y="733861"/>
            <a:ext cx="8824912" cy="1923604"/>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s-BO" sz="1600" b="1"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Seminarios sobre temas Económicos</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BO" sz="1600" b="1"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Presentaciones sobre temas específicos realizadas a clientes de empresas e instituciones financieras. El tema de la exposición lo define la empresa o institución que solicita la charla. Entre los temas cubiertos destacan la evolución y perspectivas de la economía nacional e internacional; economías regionales; análisis sectoriales, financieros y ciencia de datos para empresas.</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B7350ECE-5867-FA34-4401-3137EBE3099D}"/>
              </a:ext>
            </a:extLst>
          </p:cNvPr>
          <p:cNvSpPr txBox="1"/>
          <p:nvPr/>
        </p:nvSpPr>
        <p:spPr>
          <a:xfrm>
            <a:off x="595313" y="3154677"/>
            <a:ext cx="7929562" cy="3182666"/>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s-BO" sz="1600" b="1"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Cursos de capacitación </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Capacitación en temáticas econométricas, estadísticas y de ciencia de datos. Cursos en modelos econométricos de sección cruzada, datos de panel y de series de tiempo </a:t>
            </a:r>
            <a:r>
              <a:rPr lang="es-BO" sz="1600" kern="100" dirty="0" err="1">
                <a:effectLst/>
                <a:latin typeface="Times New Roman" panose="02020603050405020304" pitchFamily="18" charset="0"/>
                <a:ea typeface="Calibri" panose="020F0502020204030204" pitchFamily="34" charset="0"/>
                <a:cs typeface="Times New Roman" panose="02020603050405020304" pitchFamily="18" charset="0"/>
              </a:rPr>
              <a:t>univariados</a:t>
            </a: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 multivariados y estructurales. Cursos en Machine y Deep </a:t>
            </a:r>
            <a:r>
              <a:rPr lang="es-BO" sz="1600" kern="100" dirty="0" err="1">
                <a:effectLst/>
                <a:latin typeface="Times New Roman" panose="02020603050405020304" pitchFamily="18" charset="0"/>
                <a:ea typeface="Calibri" panose="020F0502020204030204" pitchFamily="34" charset="0"/>
                <a:cs typeface="Times New Roman" panose="02020603050405020304" pitchFamily="18" charset="0"/>
              </a:rPr>
              <a:t>Learning</a:t>
            </a: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 con aplicaciones en Python.</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Symbol" panose="05050102010706020507" pitchFamily="18" charset="2"/>
              <a:buChar char=""/>
            </a:pPr>
            <a:r>
              <a:rPr lang="es-BO" sz="1600" b="1" kern="100"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Cursos dictados regularmente por </a:t>
            </a:r>
            <a:r>
              <a:rPr lang="es-BO" sz="1600" b="1" kern="100" dirty="0" err="1">
                <a:solidFill>
                  <a:srgbClr val="44546A"/>
                </a:solidFill>
                <a:latin typeface="Times New Roman" panose="02020603050405020304" pitchFamily="18" charset="0"/>
                <a:ea typeface="Calibri" panose="020F0502020204030204" pitchFamily="34" charset="0"/>
                <a:cs typeface="Times New Roman" panose="02020603050405020304" pitchFamily="18" charset="0"/>
              </a:rPr>
              <a:t>Econometrics</a:t>
            </a:r>
            <a:r>
              <a:rPr lang="es-BO" sz="1600" b="1" kern="100"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 </a:t>
            </a:r>
            <a:r>
              <a:rPr lang="es-BO" sz="1600" b="1" kern="100" dirty="0" err="1">
                <a:solidFill>
                  <a:srgbClr val="44546A"/>
                </a:solidFill>
                <a:latin typeface="Times New Roman" panose="02020603050405020304" pitchFamily="18" charset="0"/>
                <a:ea typeface="Calibri" panose="020F0502020204030204" pitchFamily="34" charset="0"/>
                <a:cs typeface="Times New Roman" panose="02020603050405020304" pitchFamily="18" charset="0"/>
              </a:rPr>
              <a:t>Consulting</a:t>
            </a:r>
            <a:r>
              <a:rPr lang="es-BO" sz="1600" b="1" kern="100"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 en diversas universidades acreditadas en Bolivia</a:t>
            </a:r>
            <a:endParaRPr lang="es-ES" sz="1600" b="1" kern="100" dirty="0">
              <a:solidFill>
                <a:srgbClr val="44546A"/>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Econometría de sección cruzada</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Modelos </a:t>
            </a:r>
            <a:r>
              <a:rPr lang="es-BO" sz="1600" kern="100" dirty="0" err="1">
                <a:effectLst/>
                <a:latin typeface="Times New Roman" panose="02020603050405020304" pitchFamily="18" charset="0"/>
                <a:ea typeface="Calibri" panose="020F0502020204030204" pitchFamily="34" charset="0"/>
                <a:cs typeface="Times New Roman" panose="02020603050405020304" pitchFamily="18" charset="0"/>
              </a:rPr>
              <a:t>Arima</a:t>
            </a: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 y de rezagos distribuidos y pronóstico</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Modelos </a:t>
            </a:r>
            <a:r>
              <a:rPr lang="es-BO" sz="1600" kern="100" dirty="0" err="1">
                <a:effectLst/>
                <a:latin typeface="Times New Roman" panose="02020603050405020304" pitchFamily="18" charset="0"/>
                <a:ea typeface="Calibri" panose="020F0502020204030204" pitchFamily="34" charset="0"/>
                <a:cs typeface="Times New Roman" panose="02020603050405020304" pitchFamily="18" charset="0"/>
              </a:rPr>
              <a:t>Arima</a:t>
            </a: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 y de rezagos distribuidos con cambio de régimen</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BO" sz="1600" kern="100" dirty="0">
                <a:effectLst/>
                <a:latin typeface="Times New Roman" panose="02020603050405020304" pitchFamily="18" charset="0"/>
                <a:ea typeface="Calibri" panose="020F0502020204030204" pitchFamily="34" charset="0"/>
                <a:cs typeface="Times New Roman" panose="02020603050405020304" pitchFamily="18" charset="0"/>
              </a:rPr>
              <a:t>Modelos de Vectores Autorregresivos Estructurales.</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6269352"/>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46</TotalTime>
  <Words>1004</Words>
  <Application>Microsoft Office PowerPoint</Application>
  <PresentationFormat>Panorámica</PresentationFormat>
  <Paragraphs>62</Paragraphs>
  <Slides>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Calibri</vt:lpstr>
      <vt:lpstr>Century Gothic</vt:lpstr>
      <vt:lpstr>Courier New</vt:lpstr>
      <vt:lpstr>Symbol</vt:lpstr>
      <vt:lpstr>Times New Roman</vt:lpstr>
      <vt:lpstr>Wingdings 3</vt:lpstr>
      <vt:lpstr>Sector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Boris Igor Miranda Prieto</dc:creator>
  <cp:lastModifiedBy>daniel rojas</cp:lastModifiedBy>
  <cp:revision>1</cp:revision>
  <dcterms:created xsi:type="dcterms:W3CDTF">2024-03-01T18:54:22Z</dcterms:created>
  <dcterms:modified xsi:type="dcterms:W3CDTF">2024-06-24T21:30:41Z</dcterms:modified>
</cp:coreProperties>
</file>