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2"/>
  </p:notesMasterIdLst>
  <p:handoutMasterIdLst>
    <p:handoutMasterId r:id="rId73"/>
  </p:handoutMasterIdLst>
  <p:sldIdLst>
    <p:sldId id="327" r:id="rId2"/>
    <p:sldId id="287" r:id="rId3"/>
    <p:sldId id="328" r:id="rId4"/>
    <p:sldId id="330" r:id="rId5"/>
    <p:sldId id="398" r:id="rId6"/>
    <p:sldId id="331" r:id="rId7"/>
    <p:sldId id="333" r:id="rId8"/>
    <p:sldId id="390" r:id="rId9"/>
    <p:sldId id="391" r:id="rId10"/>
    <p:sldId id="332" r:id="rId11"/>
    <p:sldId id="395" r:id="rId12"/>
    <p:sldId id="506" r:id="rId13"/>
    <p:sldId id="392" r:id="rId14"/>
    <p:sldId id="507" r:id="rId15"/>
    <p:sldId id="393" r:id="rId16"/>
    <p:sldId id="508" r:id="rId17"/>
    <p:sldId id="394" r:id="rId18"/>
    <p:sldId id="335" r:id="rId19"/>
    <p:sldId id="397" r:id="rId20"/>
    <p:sldId id="336" r:id="rId21"/>
    <p:sldId id="385" r:id="rId22"/>
    <p:sldId id="366" r:id="rId23"/>
    <p:sldId id="386" r:id="rId24"/>
    <p:sldId id="387" r:id="rId25"/>
    <p:sldId id="388" r:id="rId26"/>
    <p:sldId id="362" r:id="rId27"/>
    <p:sldId id="363" r:id="rId28"/>
    <p:sldId id="364" r:id="rId29"/>
    <p:sldId id="338" r:id="rId30"/>
    <p:sldId id="340" r:id="rId31"/>
    <p:sldId id="342" r:id="rId32"/>
    <p:sldId id="504" r:id="rId33"/>
    <p:sldId id="399" r:id="rId34"/>
    <p:sldId id="402" r:id="rId35"/>
    <p:sldId id="403" r:id="rId36"/>
    <p:sldId id="406" r:id="rId37"/>
    <p:sldId id="407" r:id="rId38"/>
    <p:sldId id="408" r:id="rId39"/>
    <p:sldId id="409" r:id="rId40"/>
    <p:sldId id="472" r:id="rId41"/>
    <p:sldId id="473" r:id="rId42"/>
    <p:sldId id="423" r:id="rId43"/>
    <p:sldId id="424" r:id="rId44"/>
    <p:sldId id="425" r:id="rId45"/>
    <p:sldId id="426" r:id="rId46"/>
    <p:sldId id="427" r:id="rId47"/>
    <p:sldId id="434" r:id="rId48"/>
    <p:sldId id="437" r:id="rId49"/>
    <p:sldId id="509" r:id="rId50"/>
    <p:sldId id="441" r:id="rId51"/>
    <p:sldId id="442" r:id="rId52"/>
    <p:sldId id="510" r:id="rId53"/>
    <p:sldId id="443" r:id="rId54"/>
    <p:sldId id="444" r:id="rId55"/>
    <p:sldId id="445" r:id="rId56"/>
    <p:sldId id="446" r:id="rId57"/>
    <p:sldId id="447" r:id="rId58"/>
    <p:sldId id="448" r:id="rId59"/>
    <p:sldId id="449" r:id="rId60"/>
    <p:sldId id="383" r:id="rId61"/>
    <p:sldId id="378" r:id="rId62"/>
    <p:sldId id="379" r:id="rId63"/>
    <p:sldId id="380" r:id="rId64"/>
    <p:sldId id="381" r:id="rId65"/>
    <p:sldId id="505" r:id="rId66"/>
    <p:sldId id="476" r:id="rId67"/>
    <p:sldId id="484" r:id="rId68"/>
    <p:sldId id="492" r:id="rId69"/>
    <p:sldId id="493" r:id="rId70"/>
    <p:sldId id="494" r:id="rId7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CC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160" autoAdjust="0"/>
  </p:normalViewPr>
  <p:slideViewPr>
    <p:cSldViewPr>
      <p:cViewPr varScale="1">
        <p:scale>
          <a:sx n="74" d="100"/>
          <a:sy n="74" d="100"/>
        </p:scale>
        <p:origin x="-228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handoutMaster" Target="handoutMasters/handout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9E2D26A4-0C92-4FA4-BD6B-4A8636D6890A}" type="slidenum">
              <a:rPr lang="en-US" altLang="zh-CN"/>
              <a:pPr>
                <a:defRPr/>
              </a:pPr>
              <a:t>‹#›</a:t>
            </a:fld>
            <a:endParaRPr lang="en-US" altLang="zh-CN"/>
          </a:p>
        </p:txBody>
      </p:sp>
    </p:spTree>
    <p:extLst>
      <p:ext uri="{BB962C8B-B14F-4D97-AF65-F5344CB8AC3E}">
        <p14:creationId xmlns:p14="http://schemas.microsoft.com/office/powerpoint/2010/main" val="1943404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90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0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0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90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E1CC2E24-FF8C-4418-8166-57A6DE82AEC6}" type="slidenum">
              <a:rPr lang="en-US" altLang="zh-CN"/>
              <a:pPr>
                <a:defRPr/>
              </a:pPr>
              <a:t>‹#›</a:t>
            </a:fld>
            <a:endParaRPr lang="en-US" altLang="zh-CN"/>
          </a:p>
        </p:txBody>
      </p:sp>
    </p:spTree>
    <p:extLst>
      <p:ext uri="{BB962C8B-B14F-4D97-AF65-F5344CB8AC3E}">
        <p14:creationId xmlns:p14="http://schemas.microsoft.com/office/powerpoint/2010/main" val="334719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p:spPr>
        <p:txBody>
          <a:bodyPr/>
          <a:lstStyle/>
          <a:p>
            <a:r>
              <a:rPr lang="en-US" altLang="zh-CN" smtClean="0"/>
              <a:t>AAA</a:t>
            </a:r>
          </a:p>
        </p:txBody>
      </p:sp>
      <p:sp>
        <p:nvSpPr>
          <p:cNvPr id="123907" name="Rectangle 3"/>
          <p:cNvSpPr>
            <a:spLocks noGrp="1" noChangeArrowheads="1"/>
          </p:cNvSpPr>
          <p:nvPr>
            <p:ph type="dt" sz="quarter" idx="1"/>
          </p:nvPr>
        </p:nvSpPr>
        <p:spPr>
          <a:noFill/>
        </p:spPr>
        <p:txBody>
          <a:bodyPr/>
          <a:lstStyle/>
          <a:p>
            <a:fld id="{0400A081-543E-4CB6-9995-1DAC6DBBBE54}" type="datetime2">
              <a:rPr lang="zh-CN" altLang="en-US" smtClean="0"/>
              <a:pPr/>
              <a:t>2014年3月24日星期一</a:t>
            </a:fld>
            <a:endParaRPr lang="en-US" altLang="zh-CN" smtClean="0"/>
          </a:p>
        </p:txBody>
      </p:sp>
      <p:sp>
        <p:nvSpPr>
          <p:cNvPr id="123908" name="Rectangle 7"/>
          <p:cNvSpPr>
            <a:spLocks noGrp="1" noChangeArrowheads="1"/>
          </p:cNvSpPr>
          <p:nvPr>
            <p:ph type="sldNum" sz="quarter" idx="5"/>
          </p:nvPr>
        </p:nvSpPr>
        <p:spPr>
          <a:noFill/>
        </p:spPr>
        <p:txBody>
          <a:bodyPr/>
          <a:lstStyle/>
          <a:p>
            <a:fld id="{54C488B9-F4C9-49D4-A452-8D4E224FDB0B}" type="slidenum">
              <a:rPr lang="en-US" altLang="zh-CN" smtClean="0"/>
              <a:pPr/>
              <a:t>66</a:t>
            </a:fld>
            <a:endParaRPr lang="en-US" altLang="zh-CN" smtClean="0"/>
          </a:p>
        </p:txBody>
      </p:sp>
      <p:sp>
        <p:nvSpPr>
          <p:cNvPr id="123909" name="Rectangle 2"/>
          <p:cNvSpPr>
            <a:spLocks noGrp="1" noRot="1" noChangeAspect="1" noChangeArrowheads="1" noTextEdit="1"/>
          </p:cNvSpPr>
          <p:nvPr>
            <p:ph type="sldImg"/>
          </p:nvPr>
        </p:nvSpPr>
        <p:spPr>
          <a:ln/>
        </p:spPr>
      </p:sp>
      <p:sp>
        <p:nvSpPr>
          <p:cNvPr id="12391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p:spPr>
        <p:txBody>
          <a:bodyPr/>
          <a:lstStyle/>
          <a:p>
            <a:r>
              <a:rPr lang="en-US" altLang="zh-CN" smtClean="0"/>
              <a:t>AAA</a:t>
            </a:r>
          </a:p>
        </p:txBody>
      </p:sp>
      <p:sp>
        <p:nvSpPr>
          <p:cNvPr id="129027" name="Rectangle 3"/>
          <p:cNvSpPr>
            <a:spLocks noGrp="1" noChangeArrowheads="1"/>
          </p:cNvSpPr>
          <p:nvPr>
            <p:ph type="dt" sz="quarter" idx="1"/>
          </p:nvPr>
        </p:nvSpPr>
        <p:spPr>
          <a:noFill/>
        </p:spPr>
        <p:txBody>
          <a:bodyPr/>
          <a:lstStyle/>
          <a:p>
            <a:fld id="{351ADA80-828A-48C4-8BCE-4DF59C5BFDD0}" type="datetime2">
              <a:rPr lang="zh-CN" altLang="en-US" smtClean="0"/>
              <a:pPr/>
              <a:t>2014年3月24日星期一</a:t>
            </a:fld>
            <a:endParaRPr lang="en-US" altLang="zh-CN" smtClean="0"/>
          </a:p>
        </p:txBody>
      </p:sp>
      <p:sp>
        <p:nvSpPr>
          <p:cNvPr id="129028" name="Rectangle 7"/>
          <p:cNvSpPr>
            <a:spLocks noGrp="1" noChangeArrowheads="1"/>
          </p:cNvSpPr>
          <p:nvPr>
            <p:ph type="sldNum" sz="quarter" idx="5"/>
          </p:nvPr>
        </p:nvSpPr>
        <p:spPr>
          <a:noFill/>
        </p:spPr>
        <p:txBody>
          <a:bodyPr/>
          <a:lstStyle/>
          <a:p>
            <a:fld id="{B0F189F4-8273-4DDC-9358-A2DF81349583}" type="slidenum">
              <a:rPr lang="en-US" altLang="zh-CN" smtClean="0"/>
              <a:pPr/>
              <a:t>67</a:t>
            </a:fld>
            <a:endParaRPr lang="en-US" altLang="zh-CN" smtClean="0"/>
          </a:p>
        </p:txBody>
      </p:sp>
      <p:sp>
        <p:nvSpPr>
          <p:cNvPr id="129029" name="Rectangle 2"/>
          <p:cNvSpPr>
            <a:spLocks noGrp="1" noRot="1" noChangeAspect="1" noChangeArrowheads="1" noTextEdit="1"/>
          </p:cNvSpPr>
          <p:nvPr>
            <p:ph type="sldImg"/>
          </p:nvPr>
        </p:nvSpPr>
        <p:spPr>
          <a:ln/>
        </p:spPr>
      </p:sp>
      <p:sp>
        <p:nvSpPr>
          <p:cNvPr id="12903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p:spPr>
        <p:txBody>
          <a:bodyPr/>
          <a:lstStyle/>
          <a:p>
            <a:r>
              <a:rPr lang="en-US" altLang="zh-CN" smtClean="0"/>
              <a:t>AAA</a:t>
            </a:r>
          </a:p>
        </p:txBody>
      </p:sp>
      <p:sp>
        <p:nvSpPr>
          <p:cNvPr id="137219" name="Rectangle 3"/>
          <p:cNvSpPr>
            <a:spLocks noGrp="1" noChangeArrowheads="1"/>
          </p:cNvSpPr>
          <p:nvPr>
            <p:ph type="dt" sz="quarter" idx="1"/>
          </p:nvPr>
        </p:nvSpPr>
        <p:spPr>
          <a:noFill/>
        </p:spPr>
        <p:txBody>
          <a:bodyPr/>
          <a:lstStyle/>
          <a:p>
            <a:fld id="{21290DC7-F908-48BF-959C-5739AF155C9B}" type="datetime2">
              <a:rPr lang="zh-CN" altLang="en-US" smtClean="0"/>
              <a:pPr/>
              <a:t>2014年3月24日星期一</a:t>
            </a:fld>
            <a:endParaRPr lang="en-US" altLang="zh-CN" smtClean="0"/>
          </a:p>
        </p:txBody>
      </p:sp>
      <p:sp>
        <p:nvSpPr>
          <p:cNvPr id="137220" name="Rectangle 7"/>
          <p:cNvSpPr>
            <a:spLocks noGrp="1" noChangeArrowheads="1"/>
          </p:cNvSpPr>
          <p:nvPr>
            <p:ph type="sldNum" sz="quarter" idx="5"/>
          </p:nvPr>
        </p:nvSpPr>
        <p:spPr>
          <a:noFill/>
        </p:spPr>
        <p:txBody>
          <a:bodyPr/>
          <a:lstStyle/>
          <a:p>
            <a:fld id="{0E62E9B6-A332-4D17-8DA1-4AA8C02AB6C3}" type="slidenum">
              <a:rPr lang="en-US" altLang="zh-CN" smtClean="0"/>
              <a:pPr/>
              <a:t>68</a:t>
            </a:fld>
            <a:endParaRPr lang="en-US" altLang="zh-CN" smtClean="0"/>
          </a:p>
        </p:txBody>
      </p:sp>
      <p:sp>
        <p:nvSpPr>
          <p:cNvPr id="137221" name="Rectangle 2"/>
          <p:cNvSpPr>
            <a:spLocks noGrp="1" noRot="1" noChangeAspect="1" noChangeArrowheads="1" noTextEdit="1"/>
          </p:cNvSpPr>
          <p:nvPr>
            <p:ph type="sldImg"/>
          </p:nvPr>
        </p:nvSpPr>
        <p:spPr>
          <a:ln/>
        </p:spPr>
      </p:sp>
      <p:sp>
        <p:nvSpPr>
          <p:cNvPr id="13722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a:ln/>
        </p:spPr>
        <p:txBody>
          <a:bodyPr/>
          <a:lstStyle/>
          <a:p>
            <a:endParaRPr lang="zh-CN" altLang="en-US" smtClean="0"/>
          </a:p>
        </p:txBody>
      </p:sp>
      <p:sp>
        <p:nvSpPr>
          <p:cNvPr id="138244" name="灯片编号占位符 3"/>
          <p:cNvSpPr>
            <a:spLocks noGrp="1"/>
          </p:cNvSpPr>
          <p:nvPr>
            <p:ph type="sldNum" sz="quarter" idx="5"/>
          </p:nvPr>
        </p:nvSpPr>
        <p:spPr>
          <a:noFill/>
        </p:spPr>
        <p:txBody>
          <a:bodyPr/>
          <a:lstStyle/>
          <a:p>
            <a:fld id="{3B2AB0BE-257E-4C52-A908-225FD1B4473F}" type="slidenum">
              <a:rPr lang="en-US" altLang="zh-CN" smtClean="0"/>
              <a:pPr/>
              <a:t>69</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a:effectLst/>
        </p:spPr>
        <p:txBody>
          <a:bodyPr wrap="none" anchor="ctr"/>
          <a:lstStyle/>
          <a:p>
            <a:pPr>
              <a:defRPr/>
            </a:pPr>
            <a:endParaRPr lang="zh-CN" altLang="en-US">
              <a:latin typeface="Arial" charset="0"/>
            </a:endParaRPr>
          </a:p>
        </p:txBody>
      </p:sp>
      <p:sp>
        <p:nvSpPr>
          <p:cNvPr id="5" name="Rectangle 3"/>
          <p:cNvSpPr>
            <a:spLocks noChangeArrowheads="1"/>
          </p:cNvSpPr>
          <p:nvPr/>
        </p:nvSpPr>
        <p:spPr bwMode="white">
          <a:xfrm>
            <a:off x="0" y="4638675"/>
            <a:ext cx="9144000" cy="2219325"/>
          </a:xfrm>
          <a:prstGeom prst="rect">
            <a:avLst/>
          </a:prstGeom>
          <a:solidFill>
            <a:schemeClr val="folHlink">
              <a:alpha val="31000"/>
            </a:schemeClr>
          </a:solidFill>
          <a:ln w="9525">
            <a:noFill/>
            <a:miter lim="800000"/>
            <a:headEnd/>
            <a:tailEnd/>
          </a:ln>
          <a:effectLst/>
        </p:spPr>
        <p:txBody>
          <a:bodyPr wrap="none" anchor="ctr"/>
          <a:lstStyle/>
          <a:p>
            <a:pPr>
              <a:defRPr/>
            </a:pPr>
            <a:endParaRPr lang="zh-CN" altLang="en-US">
              <a:latin typeface="Arial" charset="0"/>
            </a:endParaRPr>
          </a:p>
        </p:txBody>
      </p:sp>
      <p:sp>
        <p:nvSpPr>
          <p:cNvPr id="6" name="Rectangle 4"/>
          <p:cNvSpPr>
            <a:spLocks noChangeArrowheads="1"/>
          </p:cNvSpPr>
          <p:nvPr/>
        </p:nvSpPr>
        <p:spPr bwMode="gray">
          <a:xfrm>
            <a:off x="0" y="2149475"/>
            <a:ext cx="9144000" cy="2498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ndParaRPr>
          </a:p>
        </p:txBody>
      </p:sp>
      <p:sp>
        <p:nvSpPr>
          <p:cNvPr id="7" name="Freeform 5"/>
          <p:cNvSpPr>
            <a:spLocks/>
          </p:cNvSpPr>
          <p:nvPr/>
        </p:nvSpPr>
        <p:spPr bwMode="gray">
          <a:xfrm>
            <a:off x="-9525" y="2138363"/>
            <a:ext cx="8015288"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w="9525">
            <a:noFill/>
            <a:round/>
            <a:headEnd/>
            <a:tailEnd/>
          </a:ln>
          <a:effectLst/>
        </p:spPr>
        <p:txBody>
          <a:bodyPr/>
          <a:lstStyle/>
          <a:p>
            <a:pPr>
              <a:defRPr/>
            </a:pPr>
            <a:endParaRPr lang="zh-CN" altLang="en-US">
              <a:latin typeface="Arial" charset="0"/>
            </a:endParaRPr>
          </a:p>
        </p:txBody>
      </p:sp>
      <p:sp>
        <p:nvSpPr>
          <p:cNvPr id="8" name="AutoShape 6"/>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zh-CN" altLang="en-US">
              <a:latin typeface="Arial" charset="0"/>
            </a:endParaRPr>
          </a:p>
        </p:txBody>
      </p:sp>
      <p:sp>
        <p:nvSpPr>
          <p:cNvPr id="9" name="AutoShape 7"/>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zh-CN" altLang="en-US">
              <a:latin typeface="Arial" charset="0"/>
            </a:endParaRPr>
          </a:p>
        </p:txBody>
      </p:sp>
      <p:sp>
        <p:nvSpPr>
          <p:cNvPr id="10" name="AutoShape 8"/>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zh-CN" altLang="en-US">
              <a:latin typeface="Arial" charset="0"/>
            </a:endParaRPr>
          </a:p>
        </p:txBody>
      </p:sp>
      <p:grpSp>
        <p:nvGrpSpPr>
          <p:cNvPr id="11" name="Group 14"/>
          <p:cNvGrpSpPr>
            <a:grpSpLocks/>
          </p:cNvGrpSpPr>
          <p:nvPr/>
        </p:nvGrpSpPr>
        <p:grpSpPr bwMode="auto">
          <a:xfrm>
            <a:off x="190500" y="2324100"/>
            <a:ext cx="3276600" cy="3314700"/>
            <a:chOff x="120" y="1464"/>
            <a:chExt cx="2064" cy="2088"/>
          </a:xfrm>
        </p:grpSpPr>
        <p:sp>
          <p:nvSpPr>
            <p:cNvPr id="12" name="AutoShape 15"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endParaRPr>
            </a:p>
          </p:txBody>
        </p:sp>
        <p:sp>
          <p:nvSpPr>
            <p:cNvPr id="13" name="AutoShape 16"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endParaRPr>
            </a:p>
          </p:txBody>
        </p:sp>
        <p:sp>
          <p:nvSpPr>
            <p:cNvPr id="14" name="AutoShape 17"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endParaRPr>
            </a:p>
          </p:txBody>
        </p:sp>
      </p:grpSp>
      <p:pic>
        <p:nvPicPr>
          <p:cNvPr id="15" name="Picture 18" descr="20080513143459"/>
          <p:cNvPicPr>
            <a:picLocks noChangeAspect="1" noChangeArrowheads="1"/>
          </p:cNvPicPr>
          <p:nvPr/>
        </p:nvPicPr>
        <p:blipFill>
          <a:blip r:embed="rId5"/>
          <a:srcRect/>
          <a:stretch>
            <a:fillRect/>
          </a:stretch>
        </p:blipFill>
        <p:spPr bwMode="auto">
          <a:xfrm>
            <a:off x="179388" y="188913"/>
            <a:ext cx="1666875" cy="1119187"/>
          </a:xfrm>
          <a:prstGeom prst="rect">
            <a:avLst/>
          </a:prstGeom>
          <a:noFill/>
          <a:ln w="9525">
            <a:noFill/>
            <a:miter lim="800000"/>
            <a:headEnd/>
            <a:tailEnd/>
          </a:ln>
        </p:spPr>
      </p:pic>
      <p:sp>
        <p:nvSpPr>
          <p:cNvPr id="85001" name="Rectangle 9"/>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altLang="zh-CN"/>
              <a:t>Click to edit Master title style</a:t>
            </a:r>
          </a:p>
        </p:txBody>
      </p:sp>
      <p:sp>
        <p:nvSpPr>
          <p:cNvPr id="85002" name="Rectangle 10"/>
          <p:cNvSpPr>
            <a:spLocks noGrp="1" noChangeArrowheads="1"/>
          </p:cNvSpPr>
          <p:nvPr>
            <p:ph type="subTitle" idx="1"/>
          </p:nvPr>
        </p:nvSpPr>
        <p:spPr bwMode="white">
          <a:xfrm>
            <a:off x="3505200" y="2971800"/>
            <a:ext cx="4343400" cy="685800"/>
          </a:xfrm>
        </p:spPr>
        <p:txBody>
          <a:bodyPr/>
          <a:lstStyle>
            <a:lvl1pPr marL="0" indent="449263" algn="r">
              <a:buFont typeface="Wingdings" pitchFamily="2" charset="2"/>
              <a:buNone/>
              <a:defRPr sz="1600">
                <a:solidFill>
                  <a:schemeClr val="bg1"/>
                </a:solidFill>
              </a:defRPr>
            </a:lvl1pPr>
          </a:lstStyle>
          <a:p>
            <a:r>
              <a:rPr lang="en-US" altLang="zh-CN"/>
              <a:t>Click to edit Master subtitle style</a:t>
            </a:r>
          </a:p>
        </p:txBody>
      </p:sp>
      <p:sp>
        <p:nvSpPr>
          <p:cNvPr id="16" name="Rectangle 11"/>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endParaRPr lang="en-US" altLang="zh-CN"/>
          </a:p>
        </p:txBody>
      </p:sp>
      <p:sp>
        <p:nvSpPr>
          <p:cNvPr id="17" name="Rectangle 12"/>
          <p:cNvSpPr>
            <a:spLocks noGrp="1" noChangeArrowheads="1"/>
          </p:cNvSpPr>
          <p:nvPr>
            <p:ph type="ftr" sz="quarter" idx="11"/>
          </p:nvPr>
        </p:nvSpPr>
        <p:spPr>
          <a:xfrm>
            <a:off x="304800" y="6477000"/>
            <a:ext cx="2590800" cy="228600"/>
          </a:xfrm>
        </p:spPr>
        <p:txBody>
          <a:bodyPr/>
          <a:lstStyle>
            <a:lvl1pPr algn="ctr">
              <a:defRPr sz="1200" b="0">
                <a:solidFill>
                  <a:schemeClr val="tx2"/>
                </a:solidFill>
                <a:latin typeface="Arial" charset="0"/>
                <a:ea typeface="宋体" pitchFamily="2" charset="-122"/>
              </a:defRPr>
            </a:lvl1pPr>
          </a:lstStyle>
          <a:p>
            <a:pPr>
              <a:defRPr/>
            </a:pPr>
            <a:endParaRPr lang="en-US" altLang="zh-CN"/>
          </a:p>
        </p:txBody>
      </p:sp>
      <p:sp>
        <p:nvSpPr>
          <p:cNvPr id="18" name="Rectangle 13"/>
          <p:cNvSpPr>
            <a:spLocks noGrp="1" noChangeArrowheads="1"/>
          </p:cNvSpPr>
          <p:nvPr>
            <p:ph type="sldNum" sz="quarter" idx="12"/>
          </p:nvPr>
        </p:nvSpPr>
        <p:spPr>
          <a:xfrm>
            <a:off x="8210550" y="6467475"/>
            <a:ext cx="533400" cy="244475"/>
          </a:xfrm>
        </p:spPr>
        <p:txBody>
          <a:bodyPr/>
          <a:lstStyle>
            <a:lvl1pPr>
              <a:defRPr sz="1200" b="0">
                <a:latin typeface="Arial" charset="0"/>
              </a:defRPr>
            </a:lvl1pPr>
          </a:lstStyle>
          <a:p>
            <a:pPr>
              <a:defRPr/>
            </a:pPr>
            <a:fld id="{D8A6D5EE-62B5-4B68-AFC3-9780E683D345}" type="slidenum">
              <a:rPr lang="en-US" altLang="zh-CN"/>
              <a:pPr>
                <a:defRPr/>
              </a:pPr>
              <a:t>‹#›</a:t>
            </a:fld>
            <a:endParaRPr lang="en-US" altLang="zh-CN"/>
          </a:p>
        </p:txBody>
      </p:sp>
    </p:spTree>
  </p:cSld>
  <p:clrMapOvr>
    <a:masterClrMapping/>
  </p:clrMapOvr>
  <p:transition xmlns:p14="http://schemas.microsoft.com/office/powerpoint/2010/main" spd="med">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r>
              <a:rPr lang="zh-CN" altLang="en-US"/>
              <a:t>中国计量学院     经管学院</a:t>
            </a:r>
          </a:p>
        </p:txBody>
      </p:sp>
      <p:sp>
        <p:nvSpPr>
          <p:cNvPr id="6" name="Rectangle 12"/>
          <p:cNvSpPr>
            <a:spLocks noGrp="1" noChangeArrowheads="1"/>
          </p:cNvSpPr>
          <p:nvPr>
            <p:ph type="sldNum" sz="quarter" idx="12"/>
          </p:nvPr>
        </p:nvSpPr>
        <p:spPr>
          <a:ln/>
        </p:spPr>
        <p:txBody>
          <a:bodyPr/>
          <a:lstStyle>
            <a:lvl1pPr>
              <a:defRPr/>
            </a:lvl1pPr>
          </a:lstStyle>
          <a:p>
            <a:pPr>
              <a:defRPr/>
            </a:pPr>
            <a:fld id="{E0DFF6FA-CA8D-458B-89F7-759F5D2CAF87}" type="slidenum">
              <a:rPr lang="en-US" altLang="zh-CN"/>
              <a:pPr>
                <a:defRPr/>
              </a:pPr>
              <a:t>‹#›</a:t>
            </a:fld>
            <a:endParaRPr lang="en-US" altLang="zh-CN"/>
          </a:p>
        </p:txBody>
      </p:sp>
    </p:spTree>
  </p:cSld>
  <p:clrMapOvr>
    <a:masterClrMapping/>
  </p:clrMapOvr>
  <p:transition xmlns:p14="http://schemas.microsoft.com/office/powerpoint/2010/main" spd="med">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r>
              <a:rPr lang="zh-CN" altLang="en-US"/>
              <a:t>中国计量学院     经管学院</a:t>
            </a:r>
          </a:p>
        </p:txBody>
      </p:sp>
      <p:sp>
        <p:nvSpPr>
          <p:cNvPr id="6" name="Rectangle 12"/>
          <p:cNvSpPr>
            <a:spLocks noGrp="1" noChangeArrowheads="1"/>
          </p:cNvSpPr>
          <p:nvPr>
            <p:ph type="sldNum" sz="quarter" idx="12"/>
          </p:nvPr>
        </p:nvSpPr>
        <p:spPr>
          <a:ln/>
        </p:spPr>
        <p:txBody>
          <a:bodyPr/>
          <a:lstStyle>
            <a:lvl1pPr>
              <a:defRPr/>
            </a:lvl1pPr>
          </a:lstStyle>
          <a:p>
            <a:pPr>
              <a:defRPr/>
            </a:pPr>
            <a:fld id="{968DC953-CC41-4D8C-B2CE-046AE6A0CB78}" type="slidenum">
              <a:rPr lang="en-US" altLang="zh-CN"/>
              <a:pPr>
                <a:defRPr/>
              </a:pPr>
              <a:t>‹#›</a:t>
            </a:fld>
            <a:endParaRPr lang="en-US" altLang="zh-CN"/>
          </a:p>
        </p:txBody>
      </p:sp>
    </p:spTree>
  </p:cSld>
  <p:clrMapOvr>
    <a:masterClrMapping/>
  </p:clrMapOvr>
  <p:transition xmlns:p14="http://schemas.microsoft.com/office/powerpoint/2010/main" spd="med">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r>
              <a:rPr lang="zh-CN" altLang="en-US"/>
              <a:t>中国计量学院     经管学院</a:t>
            </a:r>
          </a:p>
        </p:txBody>
      </p:sp>
      <p:sp>
        <p:nvSpPr>
          <p:cNvPr id="6" name="Rectangle 12"/>
          <p:cNvSpPr>
            <a:spLocks noGrp="1" noChangeArrowheads="1"/>
          </p:cNvSpPr>
          <p:nvPr>
            <p:ph type="sldNum" sz="quarter" idx="12"/>
          </p:nvPr>
        </p:nvSpPr>
        <p:spPr>
          <a:ln/>
        </p:spPr>
        <p:txBody>
          <a:bodyPr/>
          <a:lstStyle>
            <a:lvl1pPr>
              <a:defRPr/>
            </a:lvl1pPr>
          </a:lstStyle>
          <a:p>
            <a:pPr>
              <a:defRPr/>
            </a:pPr>
            <a:fld id="{D3CC3E4A-999F-4C2D-9AC4-09CD19E8D237}" type="slidenum">
              <a:rPr lang="en-US" altLang="zh-CN"/>
              <a:pPr>
                <a:defRPr/>
              </a:pPr>
              <a:t>‹#›</a:t>
            </a:fld>
            <a:endParaRPr lang="en-US" altLang="zh-CN"/>
          </a:p>
        </p:txBody>
      </p:sp>
    </p:spTree>
  </p:cSld>
  <p:clrMapOvr>
    <a:masterClrMapping/>
  </p:clrMapOvr>
  <p:transition xmlns:p14="http://schemas.microsoft.com/office/powerpoint/2010/main" spd="med">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r>
              <a:rPr lang="zh-CN" altLang="en-US"/>
              <a:t>中国计量学院     经管学院</a:t>
            </a:r>
          </a:p>
        </p:txBody>
      </p:sp>
      <p:sp>
        <p:nvSpPr>
          <p:cNvPr id="6" name="Rectangle 12"/>
          <p:cNvSpPr>
            <a:spLocks noGrp="1" noChangeArrowheads="1"/>
          </p:cNvSpPr>
          <p:nvPr>
            <p:ph type="sldNum" sz="quarter" idx="12"/>
          </p:nvPr>
        </p:nvSpPr>
        <p:spPr>
          <a:ln/>
        </p:spPr>
        <p:txBody>
          <a:bodyPr/>
          <a:lstStyle>
            <a:lvl1pPr>
              <a:defRPr/>
            </a:lvl1pPr>
          </a:lstStyle>
          <a:p>
            <a:pPr>
              <a:defRPr/>
            </a:pPr>
            <a:fld id="{F2111B6D-CFFF-4557-A8FD-67D12226BDD1}" type="slidenum">
              <a:rPr lang="en-US" altLang="zh-CN"/>
              <a:pPr>
                <a:defRPr/>
              </a:pPr>
              <a:t>‹#›</a:t>
            </a:fld>
            <a:endParaRPr lang="en-US" altLang="zh-CN"/>
          </a:p>
        </p:txBody>
      </p:sp>
    </p:spTree>
  </p:cSld>
  <p:clrMapOvr>
    <a:masterClrMapping/>
  </p:clrMapOvr>
  <p:transition xmlns:p14="http://schemas.microsoft.com/office/powerpoint/2010/main" spd="med">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r>
              <a:rPr lang="zh-CN" altLang="en-US"/>
              <a:t>中国计量学院     经管学院</a:t>
            </a:r>
          </a:p>
        </p:txBody>
      </p:sp>
      <p:sp>
        <p:nvSpPr>
          <p:cNvPr id="7" name="Rectangle 12"/>
          <p:cNvSpPr>
            <a:spLocks noGrp="1" noChangeArrowheads="1"/>
          </p:cNvSpPr>
          <p:nvPr>
            <p:ph type="sldNum" sz="quarter" idx="12"/>
          </p:nvPr>
        </p:nvSpPr>
        <p:spPr>
          <a:ln/>
        </p:spPr>
        <p:txBody>
          <a:bodyPr/>
          <a:lstStyle>
            <a:lvl1pPr>
              <a:defRPr/>
            </a:lvl1pPr>
          </a:lstStyle>
          <a:p>
            <a:pPr>
              <a:defRPr/>
            </a:pPr>
            <a:fld id="{C229F65C-2AB3-4E12-8674-FB8F93A1D934}" type="slidenum">
              <a:rPr lang="en-US" altLang="zh-CN"/>
              <a:pPr>
                <a:defRPr/>
              </a:pPr>
              <a:t>‹#›</a:t>
            </a:fld>
            <a:endParaRPr lang="en-US" altLang="zh-CN"/>
          </a:p>
        </p:txBody>
      </p:sp>
    </p:spTree>
  </p:cSld>
  <p:clrMapOvr>
    <a:masterClrMapping/>
  </p:clrMapOvr>
  <p:transition xmlns:p14="http://schemas.microsoft.com/office/powerpoint/2010/main" spd="med">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
          <p:cNvSpPr>
            <a:spLocks noGrp="1" noChangeArrowheads="1"/>
          </p:cNvSpPr>
          <p:nvPr>
            <p:ph type="ftr" sz="quarter" idx="11"/>
          </p:nvPr>
        </p:nvSpPr>
        <p:spPr>
          <a:ln/>
        </p:spPr>
        <p:txBody>
          <a:bodyPr/>
          <a:lstStyle>
            <a:lvl1pPr>
              <a:defRPr/>
            </a:lvl1pPr>
          </a:lstStyle>
          <a:p>
            <a:pPr>
              <a:defRPr/>
            </a:pPr>
            <a:r>
              <a:rPr lang="zh-CN" altLang="en-US"/>
              <a:t>中国计量学院     经管学院</a:t>
            </a:r>
          </a:p>
        </p:txBody>
      </p:sp>
      <p:sp>
        <p:nvSpPr>
          <p:cNvPr id="9" name="Rectangle 12"/>
          <p:cNvSpPr>
            <a:spLocks noGrp="1" noChangeArrowheads="1"/>
          </p:cNvSpPr>
          <p:nvPr>
            <p:ph type="sldNum" sz="quarter" idx="12"/>
          </p:nvPr>
        </p:nvSpPr>
        <p:spPr>
          <a:ln/>
        </p:spPr>
        <p:txBody>
          <a:bodyPr/>
          <a:lstStyle>
            <a:lvl1pPr>
              <a:defRPr/>
            </a:lvl1pPr>
          </a:lstStyle>
          <a:p>
            <a:pPr>
              <a:defRPr/>
            </a:pPr>
            <a:fld id="{61F8EE3E-7EF1-43BE-BE99-60F6475FEDDF}" type="slidenum">
              <a:rPr lang="en-US" altLang="zh-CN"/>
              <a:pPr>
                <a:defRPr/>
              </a:pPr>
              <a:t>‹#›</a:t>
            </a:fld>
            <a:endParaRPr lang="en-US" altLang="zh-CN"/>
          </a:p>
        </p:txBody>
      </p:sp>
    </p:spTree>
  </p:cSld>
  <p:clrMapOvr>
    <a:masterClrMapping/>
  </p:clrMapOvr>
  <p:transition xmlns:p14="http://schemas.microsoft.com/office/powerpoint/2010/main" spd="med">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
          <p:cNvSpPr>
            <a:spLocks noGrp="1" noChangeArrowheads="1"/>
          </p:cNvSpPr>
          <p:nvPr>
            <p:ph type="ftr" sz="quarter" idx="11"/>
          </p:nvPr>
        </p:nvSpPr>
        <p:spPr>
          <a:ln/>
        </p:spPr>
        <p:txBody>
          <a:bodyPr/>
          <a:lstStyle>
            <a:lvl1pPr>
              <a:defRPr/>
            </a:lvl1pPr>
          </a:lstStyle>
          <a:p>
            <a:pPr>
              <a:defRPr/>
            </a:pPr>
            <a:r>
              <a:rPr lang="zh-CN" altLang="en-US"/>
              <a:t>中国计量学院     经管学院</a:t>
            </a:r>
          </a:p>
        </p:txBody>
      </p:sp>
      <p:sp>
        <p:nvSpPr>
          <p:cNvPr id="5" name="Rectangle 12"/>
          <p:cNvSpPr>
            <a:spLocks noGrp="1" noChangeArrowheads="1"/>
          </p:cNvSpPr>
          <p:nvPr>
            <p:ph type="sldNum" sz="quarter" idx="12"/>
          </p:nvPr>
        </p:nvSpPr>
        <p:spPr>
          <a:ln/>
        </p:spPr>
        <p:txBody>
          <a:bodyPr/>
          <a:lstStyle>
            <a:lvl1pPr>
              <a:defRPr/>
            </a:lvl1pPr>
          </a:lstStyle>
          <a:p>
            <a:pPr>
              <a:defRPr/>
            </a:pPr>
            <a:fld id="{99C7DAB6-2A9B-4D16-88F4-F35431858265}" type="slidenum">
              <a:rPr lang="en-US" altLang="zh-CN"/>
              <a:pPr>
                <a:defRPr/>
              </a:pPr>
              <a:t>‹#›</a:t>
            </a:fld>
            <a:endParaRPr lang="en-US" altLang="zh-CN"/>
          </a:p>
        </p:txBody>
      </p:sp>
    </p:spTree>
  </p:cSld>
  <p:clrMapOvr>
    <a:masterClrMapping/>
  </p:clrMapOvr>
  <p:transition xmlns:p14="http://schemas.microsoft.com/office/powerpoint/2010/main" spd="med">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
          <p:cNvSpPr>
            <a:spLocks noGrp="1" noChangeArrowheads="1"/>
          </p:cNvSpPr>
          <p:nvPr>
            <p:ph type="ftr" sz="quarter" idx="11"/>
          </p:nvPr>
        </p:nvSpPr>
        <p:spPr>
          <a:ln/>
        </p:spPr>
        <p:txBody>
          <a:bodyPr/>
          <a:lstStyle>
            <a:lvl1pPr>
              <a:defRPr/>
            </a:lvl1pPr>
          </a:lstStyle>
          <a:p>
            <a:pPr>
              <a:defRPr/>
            </a:pPr>
            <a:r>
              <a:rPr lang="zh-CN" altLang="en-US"/>
              <a:t>中国计量学院     经管学院</a:t>
            </a:r>
          </a:p>
        </p:txBody>
      </p:sp>
      <p:sp>
        <p:nvSpPr>
          <p:cNvPr id="4" name="Rectangle 12"/>
          <p:cNvSpPr>
            <a:spLocks noGrp="1" noChangeArrowheads="1"/>
          </p:cNvSpPr>
          <p:nvPr>
            <p:ph type="sldNum" sz="quarter" idx="12"/>
          </p:nvPr>
        </p:nvSpPr>
        <p:spPr>
          <a:ln/>
        </p:spPr>
        <p:txBody>
          <a:bodyPr/>
          <a:lstStyle>
            <a:lvl1pPr>
              <a:defRPr/>
            </a:lvl1pPr>
          </a:lstStyle>
          <a:p>
            <a:pPr>
              <a:defRPr/>
            </a:pPr>
            <a:fld id="{8A512DCF-F660-40F5-9243-85CD6419BCAE}" type="slidenum">
              <a:rPr lang="en-US" altLang="zh-CN"/>
              <a:pPr>
                <a:defRPr/>
              </a:pPr>
              <a:t>‹#›</a:t>
            </a:fld>
            <a:endParaRPr lang="en-US" altLang="zh-CN"/>
          </a:p>
        </p:txBody>
      </p:sp>
    </p:spTree>
  </p:cSld>
  <p:clrMapOvr>
    <a:masterClrMapping/>
  </p:clrMapOvr>
  <p:transition xmlns:p14="http://schemas.microsoft.com/office/powerpoint/2010/main" spd="med">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r>
              <a:rPr lang="zh-CN" altLang="en-US"/>
              <a:t>中国计量学院     经管学院</a:t>
            </a:r>
          </a:p>
        </p:txBody>
      </p:sp>
      <p:sp>
        <p:nvSpPr>
          <p:cNvPr id="7" name="Rectangle 12"/>
          <p:cNvSpPr>
            <a:spLocks noGrp="1" noChangeArrowheads="1"/>
          </p:cNvSpPr>
          <p:nvPr>
            <p:ph type="sldNum" sz="quarter" idx="12"/>
          </p:nvPr>
        </p:nvSpPr>
        <p:spPr>
          <a:ln/>
        </p:spPr>
        <p:txBody>
          <a:bodyPr/>
          <a:lstStyle>
            <a:lvl1pPr>
              <a:defRPr/>
            </a:lvl1pPr>
          </a:lstStyle>
          <a:p>
            <a:pPr>
              <a:defRPr/>
            </a:pPr>
            <a:fld id="{51036319-5982-4B6A-BDAC-6F2AF864BA83}" type="slidenum">
              <a:rPr lang="en-US" altLang="zh-CN"/>
              <a:pPr>
                <a:defRPr/>
              </a:pPr>
              <a:t>‹#›</a:t>
            </a:fld>
            <a:endParaRPr lang="en-US" altLang="zh-CN"/>
          </a:p>
        </p:txBody>
      </p:sp>
    </p:spTree>
  </p:cSld>
  <p:clrMapOvr>
    <a:masterClrMapping/>
  </p:clrMapOvr>
  <p:transition xmlns:p14="http://schemas.microsoft.com/office/powerpoint/2010/main" spd="med">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r>
              <a:rPr lang="zh-CN" altLang="en-US"/>
              <a:t>中国计量学院     经管学院</a:t>
            </a:r>
          </a:p>
        </p:txBody>
      </p:sp>
      <p:sp>
        <p:nvSpPr>
          <p:cNvPr id="7" name="Rectangle 12"/>
          <p:cNvSpPr>
            <a:spLocks noGrp="1" noChangeArrowheads="1"/>
          </p:cNvSpPr>
          <p:nvPr>
            <p:ph type="sldNum" sz="quarter" idx="12"/>
          </p:nvPr>
        </p:nvSpPr>
        <p:spPr>
          <a:ln/>
        </p:spPr>
        <p:txBody>
          <a:bodyPr/>
          <a:lstStyle>
            <a:lvl1pPr>
              <a:defRPr/>
            </a:lvl1pPr>
          </a:lstStyle>
          <a:p>
            <a:pPr>
              <a:defRPr/>
            </a:pPr>
            <a:fld id="{B96D4613-7A4E-46BB-8B9D-FD02121F7CF0}" type="slidenum">
              <a:rPr lang="en-US" altLang="zh-CN"/>
              <a:pPr>
                <a:defRPr/>
              </a:pPr>
              <a:t>‹#›</a:t>
            </a:fld>
            <a:endParaRPr lang="en-US" altLang="zh-CN"/>
          </a:p>
        </p:txBody>
      </p:sp>
    </p:spTree>
  </p:cSld>
  <p:clrMapOvr>
    <a:masterClrMapping/>
  </p:clrMapOvr>
  <p:transition xmlns:p14="http://schemas.microsoft.com/office/powerpoint/2010/main" spd="med">
    <p:zoom dir="in"/>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Freeform 2"/>
          <p:cNvSpPr>
            <a:spLocks/>
          </p:cNvSpPr>
          <p:nvPr/>
        </p:nvSpPr>
        <p:spPr bwMode="gray">
          <a:xfrm>
            <a:off x="-9525" y="344488"/>
            <a:ext cx="8194675" cy="6334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a:effectLst/>
        </p:spPr>
        <p:txBody>
          <a:bodyPr/>
          <a:lstStyle/>
          <a:p>
            <a:pPr>
              <a:defRPr/>
            </a:pPr>
            <a:endParaRPr lang="zh-CN" altLang="en-US">
              <a:latin typeface="Arial" charset="0"/>
            </a:endParaRPr>
          </a:p>
        </p:txBody>
      </p:sp>
      <p:grpSp>
        <p:nvGrpSpPr>
          <p:cNvPr id="1027" name="Group 3"/>
          <p:cNvGrpSpPr>
            <a:grpSpLocks/>
          </p:cNvGrpSpPr>
          <p:nvPr/>
        </p:nvGrpSpPr>
        <p:grpSpPr bwMode="auto">
          <a:xfrm>
            <a:off x="8153400" y="0"/>
            <a:ext cx="990600" cy="6858000"/>
            <a:chOff x="5040" y="0"/>
            <a:chExt cx="720" cy="4320"/>
          </a:xfrm>
        </p:grpSpPr>
        <p:sp>
          <p:nvSpPr>
            <p:cNvPr id="83972" name="Rectangle 4"/>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a:effectLst/>
          </p:spPr>
          <p:txBody>
            <a:bodyPr wrap="none" anchor="ctr"/>
            <a:lstStyle/>
            <a:p>
              <a:pPr>
                <a:defRPr/>
              </a:pPr>
              <a:endParaRPr lang="zh-CN" altLang="en-US">
                <a:latin typeface="Arial" charset="0"/>
              </a:endParaRPr>
            </a:p>
          </p:txBody>
        </p:sp>
        <p:sp>
          <p:nvSpPr>
            <p:cNvPr id="83973" name="Rectangle 5"/>
            <p:cNvSpPr>
              <a:spLocks noChangeArrowheads="1"/>
            </p:cNvSpPr>
            <p:nvPr/>
          </p:nvSpPr>
          <p:spPr bwMode="gray">
            <a:xfrm>
              <a:off x="5040" y="219"/>
              <a:ext cx="720" cy="393"/>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ndParaRPr>
            </a:p>
          </p:txBody>
        </p:sp>
      </p:grpSp>
      <p:sp>
        <p:nvSpPr>
          <p:cNvPr id="83974" name="AutoShape 6"/>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zh-CN" altLang="en-US">
              <a:latin typeface="Arial" charset="0"/>
            </a:endParaRPr>
          </a:p>
        </p:txBody>
      </p:sp>
      <p:sp>
        <p:nvSpPr>
          <p:cNvPr id="83975" name="AutoShape 7"/>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zh-CN" altLang="en-US">
              <a:latin typeface="Arial" charset="0"/>
            </a:endParaRPr>
          </a:p>
        </p:txBody>
      </p:sp>
      <p:sp>
        <p:nvSpPr>
          <p:cNvPr id="83976" name="AutoShape 8"/>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zh-CN" altLang="en-US">
              <a:latin typeface="Arial" charset="0"/>
            </a:endParaRPr>
          </a:p>
        </p:txBody>
      </p:sp>
      <p:sp>
        <p:nvSpPr>
          <p:cNvPr id="1031" name="Rectangle 9"/>
          <p:cNvSpPr>
            <a:spLocks noGrp="1" noChangeArrowheads="1"/>
          </p:cNvSpPr>
          <p:nvPr>
            <p:ph type="body" idx="1"/>
          </p:nvPr>
        </p:nvSpPr>
        <p:spPr bwMode="auto">
          <a:xfrm>
            <a:off x="457200" y="10763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3978" name="Rectangle 10"/>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83979" name="Rectangle 11"/>
          <p:cNvSpPr>
            <a:spLocks noGrp="1" noChangeArrowheads="1"/>
          </p:cNvSpPr>
          <p:nvPr>
            <p:ph type="ftr" sz="quarter" idx="3"/>
          </p:nvPr>
        </p:nvSpPr>
        <p:spPr bwMode="auto">
          <a:xfrm>
            <a:off x="2700338" y="6453188"/>
            <a:ext cx="2895600" cy="2333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楷体_GB2312" pitchFamily="49" charset="-122"/>
                <a:ea typeface="楷体_GB2312" pitchFamily="49" charset="-122"/>
              </a:defRPr>
            </a:lvl1pPr>
          </a:lstStyle>
          <a:p>
            <a:pPr>
              <a:defRPr/>
            </a:pPr>
            <a:r>
              <a:rPr lang="zh-CN" altLang="en-US"/>
              <a:t>中国计量学院     经管学院</a:t>
            </a:r>
          </a:p>
        </p:txBody>
      </p:sp>
      <p:sp>
        <p:nvSpPr>
          <p:cNvPr id="83980" name="Rectangle 12"/>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chemeClr val="bg1"/>
                </a:solidFill>
                <a:latin typeface="+mn-lt"/>
              </a:defRPr>
            </a:lvl1pPr>
          </a:lstStyle>
          <a:p>
            <a:pPr>
              <a:defRPr/>
            </a:pPr>
            <a:fld id="{B2CA684A-6308-47EA-8A2D-A8A406348F99}" type="slidenum">
              <a:rPr lang="en-US" altLang="zh-CN"/>
              <a:pPr>
                <a:defRPr/>
              </a:pPr>
              <a:t>‹#›</a:t>
            </a:fld>
            <a:endParaRPr lang="en-US" altLang="zh-CN"/>
          </a:p>
        </p:txBody>
      </p:sp>
      <p:grpSp>
        <p:nvGrpSpPr>
          <p:cNvPr id="1035" name="Group 13"/>
          <p:cNvGrpSpPr>
            <a:grpSpLocks/>
          </p:cNvGrpSpPr>
          <p:nvPr/>
        </p:nvGrpSpPr>
        <p:grpSpPr bwMode="auto">
          <a:xfrm>
            <a:off x="152400" y="228600"/>
            <a:ext cx="838200" cy="838200"/>
            <a:chOff x="18" y="144"/>
            <a:chExt cx="510" cy="480"/>
          </a:xfrm>
        </p:grpSpPr>
        <p:sp>
          <p:nvSpPr>
            <p:cNvPr id="83982" name="AutoShape 14"/>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ndParaRPr>
            </a:p>
          </p:txBody>
        </p:sp>
        <p:sp>
          <p:nvSpPr>
            <p:cNvPr id="83983" name="AutoShape 15"/>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ndParaRPr>
            </a:p>
          </p:txBody>
        </p:sp>
        <p:sp>
          <p:nvSpPr>
            <p:cNvPr id="83984" name="AutoShape 16"/>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ndParaRPr>
            </a:p>
          </p:txBody>
        </p:sp>
      </p:grpSp>
      <p:sp>
        <p:nvSpPr>
          <p:cNvPr id="1036" name="Rectangle 17"/>
          <p:cNvSpPr>
            <a:spLocks noGrp="1" noChangeArrowheads="1"/>
          </p:cNvSpPr>
          <p:nvPr>
            <p:ph type="title"/>
          </p:nvPr>
        </p:nvSpPr>
        <p:spPr bwMode="white">
          <a:xfrm>
            <a:off x="1143000" y="381000"/>
            <a:ext cx="6705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pic>
        <p:nvPicPr>
          <p:cNvPr id="1037" name="Picture 18" descr="20080513143459"/>
          <p:cNvPicPr>
            <a:picLocks noChangeAspect="1" noChangeArrowheads="1"/>
          </p:cNvPicPr>
          <p:nvPr/>
        </p:nvPicPr>
        <p:blipFill>
          <a:blip r:embed="rId13"/>
          <a:srcRect/>
          <a:stretch>
            <a:fillRect/>
          </a:stretch>
        </p:blipFill>
        <p:spPr bwMode="auto">
          <a:xfrm>
            <a:off x="8101013" y="333375"/>
            <a:ext cx="1042987" cy="647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2"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ransition xmlns:p14="http://schemas.microsoft.com/office/powerpoint/2010/main" spd="med">
    <p:zoom dir="in"/>
  </p:transition>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179388" indent="269875"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1184275"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592263"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2000250" indent="-228600" algn="l" rtl="0" eaLnBrk="0" fontAlgn="base" hangingPunct="0">
        <a:spcBef>
          <a:spcPct val="20000"/>
        </a:spcBef>
        <a:spcAft>
          <a:spcPct val="0"/>
        </a:spcAft>
        <a:buChar char="–"/>
        <a:defRPr sz="2000">
          <a:solidFill>
            <a:schemeClr val="tx1"/>
          </a:solidFill>
          <a:latin typeface="Arial" charset="0"/>
        </a:defRPr>
      </a:lvl4pPr>
      <a:lvl5pPr marL="2408238" indent="-228600" algn="l" rtl="0" eaLnBrk="0" fontAlgn="base" hangingPunct="0">
        <a:spcBef>
          <a:spcPct val="20000"/>
        </a:spcBef>
        <a:spcAft>
          <a:spcPct val="0"/>
        </a:spcAft>
        <a:buChar char="»"/>
        <a:defRPr sz="2000">
          <a:solidFill>
            <a:schemeClr val="tx1"/>
          </a:solidFill>
          <a:latin typeface="Arial" charset="0"/>
        </a:defRPr>
      </a:lvl5pPr>
      <a:lvl6pPr marL="2865438" indent="-228600" algn="l" rtl="0" fontAlgn="base">
        <a:spcBef>
          <a:spcPct val="20000"/>
        </a:spcBef>
        <a:spcAft>
          <a:spcPct val="0"/>
        </a:spcAft>
        <a:buChar char="»"/>
        <a:defRPr sz="2000">
          <a:solidFill>
            <a:schemeClr val="tx1"/>
          </a:solidFill>
          <a:latin typeface="Arial" charset="0"/>
        </a:defRPr>
      </a:lvl6pPr>
      <a:lvl7pPr marL="3322638" indent="-228600" algn="l" rtl="0" fontAlgn="base">
        <a:spcBef>
          <a:spcPct val="20000"/>
        </a:spcBef>
        <a:spcAft>
          <a:spcPct val="0"/>
        </a:spcAft>
        <a:buChar char="»"/>
        <a:defRPr sz="2000">
          <a:solidFill>
            <a:schemeClr val="tx1"/>
          </a:solidFill>
          <a:latin typeface="Arial" charset="0"/>
        </a:defRPr>
      </a:lvl7pPr>
      <a:lvl8pPr marL="3779838" indent="-228600" algn="l" rtl="0" fontAlgn="base">
        <a:spcBef>
          <a:spcPct val="20000"/>
        </a:spcBef>
        <a:spcAft>
          <a:spcPct val="0"/>
        </a:spcAft>
        <a:buChar char="»"/>
        <a:defRPr sz="2000">
          <a:solidFill>
            <a:schemeClr val="tx1"/>
          </a:solidFill>
          <a:latin typeface="Arial" charset="0"/>
        </a:defRPr>
      </a:lvl8pPr>
      <a:lvl9pPr marL="4237038" indent="-228600" algn="l" rtl="0" fontAlgn="base">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ike.baidu.com/view/1681892.ht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a:spLocks noGrp="1"/>
          </p:cNvSpPr>
          <p:nvPr>
            <p:ph type="ftr" sz="quarter" idx="11"/>
          </p:nvPr>
        </p:nvSpPr>
        <p:spPr>
          <a:noFill/>
        </p:spPr>
        <p:txBody>
          <a:bodyPr/>
          <a:lstStyle/>
          <a:p>
            <a:r>
              <a:rPr lang="zh-CN" altLang="en-US" smtClean="0"/>
              <a:t>中国计量学院     经管学院</a:t>
            </a:r>
          </a:p>
        </p:txBody>
      </p:sp>
      <p:sp>
        <p:nvSpPr>
          <p:cNvPr id="27" name="灯片编号占位符 5"/>
          <p:cNvSpPr>
            <a:spLocks noGrp="1"/>
          </p:cNvSpPr>
          <p:nvPr>
            <p:ph type="sldNum" sz="quarter" idx="12"/>
          </p:nvPr>
        </p:nvSpPr>
        <p:spPr/>
        <p:txBody>
          <a:bodyPr/>
          <a:lstStyle/>
          <a:p>
            <a:pPr>
              <a:defRPr/>
            </a:pPr>
            <a:fld id="{6F75E383-DCB3-44C4-B90E-7997D9B83783}" type="slidenum">
              <a:rPr lang="en-US" altLang="zh-CN"/>
              <a:pPr>
                <a:defRPr/>
              </a:pPr>
              <a:t>1</a:t>
            </a:fld>
            <a:endParaRPr lang="en-US" altLang="zh-CN"/>
          </a:p>
        </p:txBody>
      </p:sp>
      <p:sp>
        <p:nvSpPr>
          <p:cNvPr id="5124" name="Rectangle 2"/>
          <p:cNvSpPr>
            <a:spLocks noGrp="1" noChangeArrowheads="1"/>
          </p:cNvSpPr>
          <p:nvPr>
            <p:ph type="title"/>
          </p:nvPr>
        </p:nvSpPr>
        <p:spPr/>
        <p:txBody>
          <a:bodyPr/>
          <a:lstStyle/>
          <a:p>
            <a:pPr eaLnBrk="1" hangingPunct="1"/>
            <a:r>
              <a:rPr lang="zh-CN" altLang="en-US" b="1" dirty="0" smtClean="0">
                <a:ea typeface="宋体" pitchFamily="2" charset="-122"/>
              </a:rPr>
              <a:t>第五章   国际标准化</a:t>
            </a:r>
          </a:p>
        </p:txBody>
      </p:sp>
      <p:grpSp>
        <p:nvGrpSpPr>
          <p:cNvPr id="5125" name="Group 3"/>
          <p:cNvGrpSpPr>
            <a:grpSpLocks/>
          </p:cNvGrpSpPr>
          <p:nvPr/>
        </p:nvGrpSpPr>
        <p:grpSpPr bwMode="auto">
          <a:xfrm>
            <a:off x="1828800" y="1752600"/>
            <a:ext cx="762000" cy="665163"/>
            <a:chOff x="1110" y="2656"/>
            <a:chExt cx="1549" cy="1351"/>
          </a:xfrm>
        </p:grpSpPr>
        <p:sp>
          <p:nvSpPr>
            <p:cNvPr id="514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514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9523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grpSp>
        <p:nvGrpSpPr>
          <p:cNvPr id="5126" name="Group 7"/>
          <p:cNvGrpSpPr>
            <a:grpSpLocks/>
          </p:cNvGrpSpPr>
          <p:nvPr/>
        </p:nvGrpSpPr>
        <p:grpSpPr bwMode="auto">
          <a:xfrm>
            <a:off x="1828800" y="2667000"/>
            <a:ext cx="762000" cy="665163"/>
            <a:chOff x="3174" y="2656"/>
            <a:chExt cx="1549" cy="1351"/>
          </a:xfrm>
        </p:grpSpPr>
        <p:sp>
          <p:nvSpPr>
            <p:cNvPr id="514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514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9524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5127" name="Line 11"/>
          <p:cNvSpPr>
            <a:spLocks noChangeShapeType="1"/>
          </p:cNvSpPr>
          <p:nvPr/>
        </p:nvSpPr>
        <p:spPr bwMode="auto">
          <a:xfrm>
            <a:off x="2438400" y="2362200"/>
            <a:ext cx="48006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5128" name="Text Box 12"/>
          <p:cNvSpPr txBox="1">
            <a:spLocks noChangeArrowheads="1"/>
          </p:cNvSpPr>
          <p:nvPr/>
        </p:nvSpPr>
        <p:spPr bwMode="auto">
          <a:xfrm>
            <a:off x="3276600" y="1809750"/>
            <a:ext cx="3295664" cy="461665"/>
          </a:xfrm>
          <a:prstGeom prst="rect">
            <a:avLst/>
          </a:prstGeom>
          <a:noFill/>
          <a:ln w="9525" algn="ctr">
            <a:noFill/>
            <a:miter lim="800000"/>
            <a:headEnd/>
            <a:tailEnd/>
          </a:ln>
        </p:spPr>
        <p:txBody>
          <a:bodyPr wrap="square">
            <a:spAutoFit/>
          </a:bodyPr>
          <a:lstStyle/>
          <a:p>
            <a:pPr eaLnBrk="0" hangingPunct="0"/>
            <a:r>
              <a:rPr lang="zh-CN" altLang="en-US" sz="2400" b="1" dirty="0"/>
              <a:t>国际标准化</a:t>
            </a:r>
            <a:r>
              <a:rPr lang="zh-CN" altLang="en-US" sz="2400" b="1" dirty="0" smtClean="0"/>
              <a:t>机构简介</a:t>
            </a:r>
            <a:endParaRPr lang="zh-CN" altLang="en-US" sz="2400" b="1" dirty="0"/>
          </a:p>
        </p:txBody>
      </p:sp>
      <p:sp>
        <p:nvSpPr>
          <p:cNvPr id="5129" name="Text Box 13"/>
          <p:cNvSpPr txBox="1">
            <a:spLocks noChangeArrowheads="1"/>
          </p:cNvSpPr>
          <p:nvPr/>
        </p:nvSpPr>
        <p:spPr bwMode="gray">
          <a:xfrm>
            <a:off x="2025650" y="1851025"/>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1</a:t>
            </a:r>
          </a:p>
        </p:txBody>
      </p:sp>
      <p:sp>
        <p:nvSpPr>
          <p:cNvPr id="5130" name="Line 14"/>
          <p:cNvSpPr>
            <a:spLocks noChangeShapeType="1"/>
          </p:cNvSpPr>
          <p:nvPr/>
        </p:nvSpPr>
        <p:spPr bwMode="auto">
          <a:xfrm>
            <a:off x="2438400" y="3276600"/>
            <a:ext cx="48006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5131" name="Text Box 15"/>
          <p:cNvSpPr txBox="1">
            <a:spLocks noChangeArrowheads="1"/>
          </p:cNvSpPr>
          <p:nvPr/>
        </p:nvSpPr>
        <p:spPr bwMode="auto">
          <a:xfrm>
            <a:off x="3276600" y="2724150"/>
            <a:ext cx="3438525" cy="461963"/>
          </a:xfrm>
          <a:prstGeom prst="rect">
            <a:avLst/>
          </a:prstGeom>
          <a:noFill/>
          <a:ln w="9525" algn="ctr">
            <a:noFill/>
            <a:miter lim="800000"/>
            <a:headEnd/>
            <a:tailEnd/>
          </a:ln>
        </p:spPr>
        <p:txBody>
          <a:bodyPr>
            <a:spAutoFit/>
          </a:bodyPr>
          <a:lstStyle/>
          <a:p>
            <a:pPr eaLnBrk="0" hangingPunct="0"/>
            <a:r>
              <a:rPr lang="zh-CN" altLang="en-US" sz="2400" b="1" dirty="0" smtClean="0"/>
              <a:t>制定国际标准的程序</a:t>
            </a:r>
            <a:endParaRPr lang="zh-CN" altLang="en-US" sz="2400" b="1" dirty="0"/>
          </a:p>
        </p:txBody>
      </p:sp>
      <p:sp>
        <p:nvSpPr>
          <p:cNvPr id="5132" name="Text Box 16"/>
          <p:cNvSpPr txBox="1">
            <a:spLocks noChangeArrowheads="1"/>
          </p:cNvSpPr>
          <p:nvPr/>
        </p:nvSpPr>
        <p:spPr bwMode="gray">
          <a:xfrm>
            <a:off x="2025650" y="2765425"/>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2</a:t>
            </a:r>
          </a:p>
        </p:txBody>
      </p:sp>
      <p:grpSp>
        <p:nvGrpSpPr>
          <p:cNvPr id="5133" name="Group 17"/>
          <p:cNvGrpSpPr>
            <a:grpSpLocks/>
          </p:cNvGrpSpPr>
          <p:nvPr/>
        </p:nvGrpSpPr>
        <p:grpSpPr bwMode="auto">
          <a:xfrm>
            <a:off x="1828800" y="3559175"/>
            <a:ext cx="762000" cy="665163"/>
            <a:chOff x="1110" y="2656"/>
            <a:chExt cx="1549" cy="1351"/>
          </a:xfrm>
        </p:grpSpPr>
        <p:sp>
          <p:nvSpPr>
            <p:cNvPr id="513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513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9525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5134" name="Line 25"/>
          <p:cNvSpPr>
            <a:spLocks noChangeShapeType="1"/>
          </p:cNvSpPr>
          <p:nvPr/>
        </p:nvSpPr>
        <p:spPr bwMode="auto">
          <a:xfrm>
            <a:off x="2438400" y="4168775"/>
            <a:ext cx="48006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5135" name="Text Box 27"/>
          <p:cNvSpPr txBox="1">
            <a:spLocks noChangeArrowheads="1"/>
          </p:cNvSpPr>
          <p:nvPr/>
        </p:nvSpPr>
        <p:spPr bwMode="gray">
          <a:xfrm>
            <a:off x="2025650" y="365760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3</a:t>
            </a:r>
          </a:p>
        </p:txBody>
      </p:sp>
      <p:sp>
        <p:nvSpPr>
          <p:cNvPr id="5136" name="Text Box 30"/>
          <p:cNvSpPr txBox="1">
            <a:spLocks noChangeArrowheads="1"/>
          </p:cNvSpPr>
          <p:nvPr/>
        </p:nvSpPr>
        <p:spPr bwMode="gray">
          <a:xfrm>
            <a:off x="2025650" y="457200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4</a:t>
            </a:r>
          </a:p>
        </p:txBody>
      </p:sp>
      <p:sp>
        <p:nvSpPr>
          <p:cNvPr id="5137" name="Text Box 31"/>
          <p:cNvSpPr txBox="1">
            <a:spLocks noChangeArrowheads="1"/>
          </p:cNvSpPr>
          <p:nvPr/>
        </p:nvSpPr>
        <p:spPr bwMode="auto">
          <a:xfrm>
            <a:off x="3276600" y="3716338"/>
            <a:ext cx="3671888" cy="457200"/>
          </a:xfrm>
          <a:prstGeom prst="rect">
            <a:avLst/>
          </a:prstGeom>
          <a:noFill/>
          <a:ln w="9525" algn="ctr">
            <a:noFill/>
            <a:miter lim="800000"/>
            <a:headEnd/>
            <a:tailEnd/>
          </a:ln>
        </p:spPr>
        <p:txBody>
          <a:bodyPr>
            <a:spAutoFit/>
          </a:bodyPr>
          <a:lstStyle/>
          <a:p>
            <a:pPr eaLnBrk="0" hangingPunct="0"/>
            <a:r>
              <a:rPr lang="zh-CN" altLang="en-US" sz="2400" b="1" dirty="0" smtClean="0"/>
              <a:t>参与国际标准化活动建议</a:t>
            </a:r>
            <a:endParaRPr lang="zh-CN" altLang="en-US" sz="2400" b="1" dirty="0"/>
          </a:p>
        </p:txBody>
      </p:sp>
    </p:spTree>
  </p:cSld>
  <p:clrMapOvr>
    <a:masterClrMapping/>
  </p:clrMapOvr>
  <p:transition xmlns:p14="http://schemas.microsoft.com/office/powerpoint/2010/main" spd="med">
    <p:zoom dir="in"/>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p>
            <a:r>
              <a:rPr lang="zh-CN" altLang="en-US" smtClean="0"/>
              <a:t>中国计量学院     经管学院</a:t>
            </a:r>
          </a:p>
        </p:txBody>
      </p:sp>
      <p:sp>
        <p:nvSpPr>
          <p:cNvPr id="26" name="灯片编号占位符 5"/>
          <p:cNvSpPr>
            <a:spLocks noGrp="1"/>
          </p:cNvSpPr>
          <p:nvPr>
            <p:ph type="sldNum" sz="quarter" idx="12"/>
          </p:nvPr>
        </p:nvSpPr>
        <p:spPr/>
        <p:txBody>
          <a:bodyPr/>
          <a:lstStyle/>
          <a:p>
            <a:pPr>
              <a:defRPr/>
            </a:pPr>
            <a:fld id="{1EA39BF5-FF83-41F6-876C-5F5150142A17}" type="slidenum">
              <a:rPr lang="en-US" altLang="zh-CN"/>
              <a:pPr>
                <a:defRPr/>
              </a:pPr>
              <a:t>10</a:t>
            </a:fld>
            <a:endParaRPr lang="en-US" altLang="zh-CN"/>
          </a:p>
        </p:txBody>
      </p:sp>
      <p:sp>
        <p:nvSpPr>
          <p:cNvPr id="14340" name="Rectangle 2"/>
          <p:cNvSpPr>
            <a:spLocks noGrp="1" noChangeArrowheads="1"/>
          </p:cNvSpPr>
          <p:nvPr>
            <p:ph type="title"/>
          </p:nvPr>
        </p:nvSpPr>
        <p:spPr/>
        <p:txBody>
          <a:bodyPr/>
          <a:lstStyle/>
          <a:p>
            <a:pPr eaLnBrk="1" hangingPunct="1"/>
            <a:r>
              <a:rPr lang="en-US" altLang="zh-CN" b="1" smtClean="0">
                <a:ea typeface="宋体" pitchFamily="2" charset="-122"/>
              </a:rPr>
              <a:t>2</a:t>
            </a:r>
            <a:r>
              <a:rPr lang="zh-CN" altLang="en-US" b="1" smtClean="0">
                <a:ea typeface="宋体" pitchFamily="2" charset="-122"/>
              </a:rPr>
              <a:t>、国际标准化组织（</a:t>
            </a:r>
            <a:r>
              <a:rPr lang="en-US" altLang="zh-CN" b="1" smtClean="0">
                <a:ea typeface="宋体" pitchFamily="2" charset="-122"/>
              </a:rPr>
              <a:t>ISO</a:t>
            </a:r>
            <a:r>
              <a:rPr lang="zh-CN" altLang="en-US" b="1" smtClean="0">
                <a:ea typeface="宋体" pitchFamily="2" charset="-122"/>
              </a:rPr>
              <a:t>）</a:t>
            </a:r>
          </a:p>
        </p:txBody>
      </p:sp>
      <p:sp>
        <p:nvSpPr>
          <p:cNvPr id="101382" name="AutoShape 6"/>
          <p:cNvSpPr>
            <a:spLocks noChangeArrowheads="1"/>
          </p:cNvSpPr>
          <p:nvPr/>
        </p:nvSpPr>
        <p:spPr bwMode="auto">
          <a:xfrm>
            <a:off x="3346450" y="112553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全体大会</a:t>
            </a:r>
          </a:p>
        </p:txBody>
      </p:sp>
      <p:sp>
        <p:nvSpPr>
          <p:cNvPr id="14342" name="Line 7"/>
          <p:cNvSpPr>
            <a:spLocks noChangeShapeType="1"/>
          </p:cNvSpPr>
          <p:nvPr/>
        </p:nvSpPr>
        <p:spPr bwMode="auto">
          <a:xfrm>
            <a:off x="4067175" y="1557338"/>
            <a:ext cx="0" cy="360362"/>
          </a:xfrm>
          <a:prstGeom prst="line">
            <a:avLst/>
          </a:prstGeom>
          <a:noFill/>
          <a:ln w="9525">
            <a:solidFill>
              <a:schemeClr val="tx1"/>
            </a:solidFill>
            <a:round/>
            <a:headEnd/>
            <a:tailEnd/>
          </a:ln>
        </p:spPr>
        <p:txBody>
          <a:bodyPr/>
          <a:lstStyle/>
          <a:p>
            <a:endParaRPr lang="zh-CN" altLang="en-US"/>
          </a:p>
        </p:txBody>
      </p:sp>
      <p:sp>
        <p:nvSpPr>
          <p:cNvPr id="101384" name="AutoShape 8"/>
          <p:cNvSpPr>
            <a:spLocks noChangeArrowheads="1"/>
          </p:cNvSpPr>
          <p:nvPr/>
        </p:nvSpPr>
        <p:spPr bwMode="auto">
          <a:xfrm>
            <a:off x="3059113" y="1916113"/>
            <a:ext cx="1944687" cy="792162"/>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理事会</a:t>
            </a:r>
          </a:p>
          <a:p>
            <a:pPr algn="ctr" eaLnBrk="0" hangingPunct="0">
              <a:defRPr/>
            </a:pPr>
            <a:endParaRPr lang="zh-CN" altLang="en-US" sz="1200" b="1">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主要官员和</a:t>
            </a:r>
            <a:r>
              <a:rPr lang="en-US" altLang="zh-CN" sz="1200" b="1">
                <a:solidFill>
                  <a:srgbClr val="9933FF"/>
                </a:solidFill>
                <a:effectLst>
                  <a:outerShdw blurRad="38100" dist="38100" dir="2700000" algn="tl">
                    <a:srgbClr val="C0C0C0"/>
                  </a:outerShdw>
                </a:effectLst>
                <a:latin typeface="Verdana" pitchFamily="34" charset="0"/>
              </a:rPr>
              <a:t>18</a:t>
            </a:r>
            <a:r>
              <a:rPr lang="zh-CN" altLang="en-US" sz="1200" b="1">
                <a:solidFill>
                  <a:srgbClr val="9933FF"/>
                </a:solidFill>
                <a:effectLst>
                  <a:outerShdw blurRad="38100" dist="38100" dir="2700000" algn="tl">
                    <a:srgbClr val="C0C0C0"/>
                  </a:outerShdw>
                </a:effectLst>
                <a:latin typeface="Verdana" pitchFamily="34" charset="0"/>
              </a:rPr>
              <a:t>名选出的成员</a:t>
            </a:r>
          </a:p>
        </p:txBody>
      </p:sp>
      <p:sp>
        <p:nvSpPr>
          <p:cNvPr id="101385" name="AutoShape 9"/>
          <p:cNvSpPr>
            <a:spLocks noChangeArrowheads="1"/>
          </p:cNvSpPr>
          <p:nvPr/>
        </p:nvSpPr>
        <p:spPr bwMode="auto">
          <a:xfrm>
            <a:off x="3348038" y="3068638"/>
            <a:ext cx="1368425" cy="431800"/>
          </a:xfrm>
          <a:prstGeom prst="roundRect">
            <a:avLst>
              <a:gd name="adj" fmla="val 16667"/>
            </a:avLst>
          </a:prstGeom>
          <a:noFill/>
          <a:ln w="38100">
            <a:solidFill>
              <a:srgbClr val="C00000"/>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中央秘书处</a:t>
            </a:r>
          </a:p>
        </p:txBody>
      </p:sp>
      <p:sp>
        <p:nvSpPr>
          <p:cNvPr id="101386" name="AutoShape 10"/>
          <p:cNvSpPr>
            <a:spLocks noChangeArrowheads="1"/>
          </p:cNvSpPr>
          <p:nvPr/>
        </p:nvSpPr>
        <p:spPr bwMode="auto">
          <a:xfrm>
            <a:off x="6948488" y="1773238"/>
            <a:ext cx="1439862" cy="719137"/>
          </a:xfrm>
          <a:prstGeom prst="roundRect">
            <a:avLst>
              <a:gd name="adj" fmla="val 16667"/>
            </a:avLst>
          </a:prstGeom>
          <a:ln w="38100">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技术管理局</a:t>
            </a:r>
          </a:p>
          <a:p>
            <a:pPr algn="ctr" eaLnBrk="0" hangingPunct="0">
              <a:defRPr/>
            </a:pPr>
            <a:r>
              <a:rPr lang="zh-CN" altLang="en-US" b="1">
                <a:effectLst>
                  <a:outerShdw blurRad="38100" dist="38100" dir="2700000" algn="tl">
                    <a:srgbClr val="C0C0C0"/>
                  </a:outerShdw>
                </a:effectLst>
                <a:latin typeface="Verdana" pitchFamily="34" charset="0"/>
              </a:rPr>
              <a:t>（</a:t>
            </a:r>
            <a:r>
              <a:rPr lang="en-US" altLang="zh-CN" b="1">
                <a:effectLst>
                  <a:outerShdw blurRad="38100" dist="38100" dir="2700000" algn="tl">
                    <a:srgbClr val="C0C0C0"/>
                  </a:outerShdw>
                </a:effectLst>
                <a:latin typeface="Verdana" pitchFamily="34" charset="0"/>
              </a:rPr>
              <a:t>TMB</a:t>
            </a:r>
            <a:r>
              <a:rPr lang="zh-CN" altLang="en-US" b="1">
                <a:effectLst>
                  <a:outerShdw blurRad="38100" dist="38100" dir="2700000" algn="tl">
                    <a:srgbClr val="C0C0C0"/>
                  </a:outerShdw>
                </a:effectLst>
                <a:latin typeface="Verdana" pitchFamily="34" charset="0"/>
              </a:rPr>
              <a:t>）</a:t>
            </a:r>
          </a:p>
        </p:txBody>
      </p:sp>
      <p:sp>
        <p:nvSpPr>
          <p:cNvPr id="101387" name="AutoShape 11"/>
          <p:cNvSpPr>
            <a:spLocks noChangeArrowheads="1"/>
          </p:cNvSpPr>
          <p:nvPr/>
        </p:nvSpPr>
        <p:spPr bwMode="auto">
          <a:xfrm>
            <a:off x="5508625" y="285273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标准样品委员会</a:t>
            </a:r>
          </a:p>
        </p:txBody>
      </p:sp>
      <p:sp>
        <p:nvSpPr>
          <p:cNvPr id="101388" name="AutoShape 12"/>
          <p:cNvSpPr>
            <a:spLocks noChangeArrowheads="1"/>
          </p:cNvSpPr>
          <p:nvPr/>
        </p:nvSpPr>
        <p:spPr bwMode="auto">
          <a:xfrm>
            <a:off x="5508625" y="3644900"/>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技术咨询组</a:t>
            </a:r>
          </a:p>
        </p:txBody>
      </p:sp>
      <p:sp>
        <p:nvSpPr>
          <p:cNvPr id="101389" name="AutoShape 13"/>
          <p:cNvSpPr>
            <a:spLocks noChangeArrowheads="1"/>
          </p:cNvSpPr>
          <p:nvPr/>
        </p:nvSpPr>
        <p:spPr bwMode="auto">
          <a:xfrm>
            <a:off x="5580063" y="4652963"/>
            <a:ext cx="1368425" cy="431800"/>
          </a:xfrm>
          <a:prstGeom prst="roundRect">
            <a:avLst>
              <a:gd name="adj" fmla="val 16667"/>
            </a:avLst>
          </a:prstGeom>
          <a:noFill/>
          <a:ln w="38100">
            <a:solidFill>
              <a:srgbClr val="C00000"/>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技术委员会</a:t>
            </a:r>
          </a:p>
        </p:txBody>
      </p:sp>
      <p:sp>
        <p:nvSpPr>
          <p:cNvPr id="101390" name="AutoShape 14"/>
          <p:cNvSpPr>
            <a:spLocks noChangeArrowheads="1"/>
          </p:cNvSpPr>
          <p:nvPr/>
        </p:nvSpPr>
        <p:spPr bwMode="auto">
          <a:xfrm>
            <a:off x="684213" y="1773238"/>
            <a:ext cx="1800225" cy="1150937"/>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600" b="1">
                <a:effectLst>
                  <a:outerShdw blurRad="38100" dist="38100" dir="2700000" algn="tl">
                    <a:srgbClr val="C0C0C0"/>
                  </a:outerShdw>
                </a:effectLst>
                <a:latin typeface="Verdana" pitchFamily="34" charset="0"/>
              </a:rPr>
              <a:t>政策制定委员会</a:t>
            </a:r>
          </a:p>
          <a:p>
            <a:pPr algn="ctr" eaLnBrk="0" hangingPunct="0">
              <a:defRPr/>
            </a:pPr>
            <a:endParaRPr lang="zh-CN" altLang="en-US" sz="1200" b="1">
              <a:solidFill>
                <a:srgbClr val="9933FF"/>
              </a:solidFill>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合格评定委员会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消费者政策委员会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发展中国家事务委员会</a:t>
            </a:r>
          </a:p>
        </p:txBody>
      </p:sp>
      <p:sp>
        <p:nvSpPr>
          <p:cNvPr id="101391" name="AutoShape 15"/>
          <p:cNvSpPr>
            <a:spLocks noChangeArrowheads="1"/>
          </p:cNvSpPr>
          <p:nvPr/>
        </p:nvSpPr>
        <p:spPr bwMode="auto">
          <a:xfrm>
            <a:off x="684213" y="3500438"/>
            <a:ext cx="1871662" cy="936625"/>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600" b="1">
                <a:effectLst>
                  <a:outerShdw blurRad="38100" dist="38100" dir="2700000" algn="tl">
                    <a:srgbClr val="C0C0C0"/>
                  </a:outerShdw>
                </a:effectLst>
                <a:latin typeface="Verdana" pitchFamily="34" charset="0"/>
              </a:rPr>
              <a:t>理事会常设委员会</a:t>
            </a:r>
          </a:p>
          <a:p>
            <a:pPr algn="ctr" eaLnBrk="0" hangingPunct="0">
              <a:defRPr/>
            </a:pPr>
            <a:endParaRPr lang="zh-CN" altLang="en-US" sz="1200" b="1">
              <a:solidFill>
                <a:srgbClr val="9933FF"/>
              </a:solidFill>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理事会常设财务委员会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理事会常设战略委员会</a:t>
            </a:r>
          </a:p>
        </p:txBody>
      </p:sp>
      <p:sp>
        <p:nvSpPr>
          <p:cNvPr id="101392" name="AutoShape 16"/>
          <p:cNvSpPr>
            <a:spLocks noChangeArrowheads="1"/>
          </p:cNvSpPr>
          <p:nvPr/>
        </p:nvSpPr>
        <p:spPr bwMode="auto">
          <a:xfrm>
            <a:off x="971550" y="515778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特别咨询组</a:t>
            </a:r>
          </a:p>
        </p:txBody>
      </p:sp>
      <p:sp>
        <p:nvSpPr>
          <p:cNvPr id="14352" name="Line 17"/>
          <p:cNvSpPr>
            <a:spLocks noChangeShapeType="1"/>
          </p:cNvSpPr>
          <p:nvPr/>
        </p:nvSpPr>
        <p:spPr bwMode="auto">
          <a:xfrm>
            <a:off x="4067175" y="2708275"/>
            <a:ext cx="0" cy="360363"/>
          </a:xfrm>
          <a:prstGeom prst="line">
            <a:avLst/>
          </a:prstGeom>
          <a:noFill/>
          <a:ln w="9525">
            <a:solidFill>
              <a:schemeClr val="tx1"/>
            </a:solidFill>
            <a:round/>
            <a:headEnd/>
            <a:tailEnd/>
          </a:ln>
        </p:spPr>
        <p:txBody>
          <a:bodyPr/>
          <a:lstStyle/>
          <a:p>
            <a:endParaRPr lang="zh-CN" altLang="en-US"/>
          </a:p>
        </p:txBody>
      </p:sp>
      <p:sp>
        <p:nvSpPr>
          <p:cNvPr id="14353" name="Line 18"/>
          <p:cNvSpPr>
            <a:spLocks noChangeShapeType="1"/>
          </p:cNvSpPr>
          <p:nvPr/>
        </p:nvSpPr>
        <p:spPr bwMode="auto">
          <a:xfrm>
            <a:off x="2484438" y="2276475"/>
            <a:ext cx="574675" cy="0"/>
          </a:xfrm>
          <a:prstGeom prst="line">
            <a:avLst/>
          </a:prstGeom>
          <a:noFill/>
          <a:ln w="9525">
            <a:solidFill>
              <a:schemeClr val="tx1"/>
            </a:solidFill>
            <a:round/>
            <a:headEnd/>
            <a:tailEnd/>
          </a:ln>
        </p:spPr>
        <p:txBody>
          <a:bodyPr/>
          <a:lstStyle/>
          <a:p>
            <a:endParaRPr lang="zh-CN" altLang="en-US"/>
          </a:p>
        </p:txBody>
      </p:sp>
      <p:sp>
        <p:nvSpPr>
          <p:cNvPr id="14354" name="Line 19"/>
          <p:cNvSpPr>
            <a:spLocks noChangeShapeType="1"/>
          </p:cNvSpPr>
          <p:nvPr/>
        </p:nvSpPr>
        <p:spPr bwMode="auto">
          <a:xfrm>
            <a:off x="2771775" y="2276475"/>
            <a:ext cx="0" cy="3097213"/>
          </a:xfrm>
          <a:prstGeom prst="line">
            <a:avLst/>
          </a:prstGeom>
          <a:noFill/>
          <a:ln w="9525">
            <a:solidFill>
              <a:schemeClr val="tx1"/>
            </a:solidFill>
            <a:round/>
            <a:headEnd/>
            <a:tailEnd/>
          </a:ln>
        </p:spPr>
        <p:txBody>
          <a:bodyPr/>
          <a:lstStyle/>
          <a:p>
            <a:endParaRPr lang="zh-CN" altLang="en-US"/>
          </a:p>
        </p:txBody>
      </p:sp>
      <p:sp>
        <p:nvSpPr>
          <p:cNvPr id="14355" name="Line 20"/>
          <p:cNvSpPr>
            <a:spLocks noChangeShapeType="1"/>
          </p:cNvSpPr>
          <p:nvPr/>
        </p:nvSpPr>
        <p:spPr bwMode="auto">
          <a:xfrm>
            <a:off x="2339975" y="5373688"/>
            <a:ext cx="431800" cy="0"/>
          </a:xfrm>
          <a:prstGeom prst="line">
            <a:avLst/>
          </a:prstGeom>
          <a:noFill/>
          <a:ln w="9525">
            <a:solidFill>
              <a:schemeClr val="tx1"/>
            </a:solidFill>
            <a:round/>
            <a:headEnd/>
            <a:tailEnd/>
          </a:ln>
        </p:spPr>
        <p:txBody>
          <a:bodyPr/>
          <a:lstStyle/>
          <a:p>
            <a:endParaRPr lang="zh-CN" altLang="en-US"/>
          </a:p>
        </p:txBody>
      </p:sp>
      <p:sp>
        <p:nvSpPr>
          <p:cNvPr id="14356" name="Line 21"/>
          <p:cNvSpPr>
            <a:spLocks noChangeShapeType="1"/>
          </p:cNvSpPr>
          <p:nvPr/>
        </p:nvSpPr>
        <p:spPr bwMode="auto">
          <a:xfrm>
            <a:off x="2555875" y="3933825"/>
            <a:ext cx="215900" cy="0"/>
          </a:xfrm>
          <a:prstGeom prst="line">
            <a:avLst/>
          </a:prstGeom>
          <a:noFill/>
          <a:ln w="9525">
            <a:solidFill>
              <a:schemeClr val="tx1"/>
            </a:solidFill>
            <a:round/>
            <a:headEnd/>
            <a:tailEnd/>
          </a:ln>
        </p:spPr>
        <p:txBody>
          <a:bodyPr/>
          <a:lstStyle/>
          <a:p>
            <a:endParaRPr lang="zh-CN" altLang="en-US"/>
          </a:p>
        </p:txBody>
      </p:sp>
      <p:sp>
        <p:nvSpPr>
          <p:cNvPr id="14357" name="Line 22"/>
          <p:cNvSpPr>
            <a:spLocks noChangeShapeType="1"/>
          </p:cNvSpPr>
          <p:nvPr/>
        </p:nvSpPr>
        <p:spPr bwMode="auto">
          <a:xfrm>
            <a:off x="5003800" y="2276475"/>
            <a:ext cx="1944688" cy="0"/>
          </a:xfrm>
          <a:prstGeom prst="line">
            <a:avLst/>
          </a:prstGeom>
          <a:noFill/>
          <a:ln w="9525">
            <a:solidFill>
              <a:schemeClr val="tx1"/>
            </a:solidFill>
            <a:round/>
            <a:headEnd/>
            <a:tailEnd/>
          </a:ln>
        </p:spPr>
        <p:txBody>
          <a:bodyPr/>
          <a:lstStyle/>
          <a:p>
            <a:endParaRPr lang="zh-CN" altLang="en-US"/>
          </a:p>
        </p:txBody>
      </p:sp>
      <p:sp>
        <p:nvSpPr>
          <p:cNvPr id="14358" name="Line 23"/>
          <p:cNvSpPr>
            <a:spLocks noChangeShapeType="1"/>
          </p:cNvSpPr>
          <p:nvPr/>
        </p:nvSpPr>
        <p:spPr bwMode="auto">
          <a:xfrm>
            <a:off x="7667625" y="2565400"/>
            <a:ext cx="0" cy="2303463"/>
          </a:xfrm>
          <a:prstGeom prst="line">
            <a:avLst/>
          </a:prstGeom>
          <a:noFill/>
          <a:ln w="9525">
            <a:solidFill>
              <a:schemeClr val="tx1"/>
            </a:solidFill>
            <a:round/>
            <a:headEnd/>
            <a:tailEnd/>
          </a:ln>
        </p:spPr>
        <p:txBody>
          <a:bodyPr/>
          <a:lstStyle/>
          <a:p>
            <a:endParaRPr lang="zh-CN" altLang="en-US"/>
          </a:p>
        </p:txBody>
      </p:sp>
      <p:sp>
        <p:nvSpPr>
          <p:cNvPr id="14359" name="Line 24"/>
          <p:cNvSpPr>
            <a:spLocks noChangeShapeType="1"/>
          </p:cNvSpPr>
          <p:nvPr/>
        </p:nvSpPr>
        <p:spPr bwMode="auto">
          <a:xfrm>
            <a:off x="6948488" y="4868863"/>
            <a:ext cx="719137" cy="0"/>
          </a:xfrm>
          <a:prstGeom prst="line">
            <a:avLst/>
          </a:prstGeom>
          <a:noFill/>
          <a:ln w="9525">
            <a:solidFill>
              <a:schemeClr val="tx1"/>
            </a:solidFill>
            <a:round/>
            <a:headEnd/>
            <a:tailEnd/>
          </a:ln>
        </p:spPr>
        <p:txBody>
          <a:bodyPr/>
          <a:lstStyle/>
          <a:p>
            <a:endParaRPr lang="zh-CN" altLang="en-US"/>
          </a:p>
        </p:txBody>
      </p:sp>
      <p:sp>
        <p:nvSpPr>
          <p:cNvPr id="14360" name="Line 25"/>
          <p:cNvSpPr>
            <a:spLocks noChangeShapeType="1"/>
          </p:cNvSpPr>
          <p:nvPr/>
        </p:nvSpPr>
        <p:spPr bwMode="auto">
          <a:xfrm>
            <a:off x="6877050" y="3860800"/>
            <a:ext cx="790575" cy="0"/>
          </a:xfrm>
          <a:prstGeom prst="line">
            <a:avLst/>
          </a:prstGeom>
          <a:noFill/>
          <a:ln w="9525">
            <a:solidFill>
              <a:schemeClr val="tx1"/>
            </a:solidFill>
            <a:round/>
            <a:headEnd/>
            <a:tailEnd/>
          </a:ln>
        </p:spPr>
        <p:txBody>
          <a:bodyPr/>
          <a:lstStyle/>
          <a:p>
            <a:endParaRPr lang="zh-CN" altLang="en-US"/>
          </a:p>
        </p:txBody>
      </p:sp>
      <p:sp>
        <p:nvSpPr>
          <p:cNvPr id="14361" name="Line 26"/>
          <p:cNvSpPr>
            <a:spLocks noChangeShapeType="1"/>
          </p:cNvSpPr>
          <p:nvPr/>
        </p:nvSpPr>
        <p:spPr bwMode="auto">
          <a:xfrm>
            <a:off x="6877050" y="3068638"/>
            <a:ext cx="790575" cy="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xmlns:p14="http://schemas.microsoft.com/office/powerpoint/2010/main" spd="med">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smtClean="0">
                <a:effectLst>
                  <a:outerShdw blurRad="38100" dist="38100" dir="2700000" algn="tl">
                    <a:srgbClr val="C0C0C0"/>
                  </a:outerShdw>
                </a:effectLst>
                <a:ea typeface="宋体" pitchFamily="2" charset="-122"/>
              </a:rPr>
              <a:t>技术管理局</a:t>
            </a:r>
          </a:p>
        </p:txBody>
      </p:sp>
      <p:sp>
        <p:nvSpPr>
          <p:cNvPr id="3" name="内容占位符 2"/>
          <p:cNvSpPr>
            <a:spLocks noGrp="1"/>
          </p:cNvSpPr>
          <p:nvPr>
            <p:ph idx="1"/>
          </p:nvPr>
        </p:nvSpPr>
        <p:spPr>
          <a:xfrm>
            <a:off x="457200" y="1076325"/>
            <a:ext cx="7686675" cy="5248275"/>
          </a:xfrm>
        </p:spPr>
        <p:txBody>
          <a:bodyPr/>
          <a:lstStyle/>
          <a:p>
            <a:pPr>
              <a:lnSpc>
                <a:spcPct val="130000"/>
              </a:lnSpc>
              <a:defRPr/>
            </a:pPr>
            <a:r>
              <a:rPr lang="zh-CN" altLang="en-US" sz="2400" dirty="0" smtClean="0">
                <a:ea typeface="宋体" pitchFamily="2" charset="-122"/>
              </a:rPr>
              <a:t>技术管理局是开展技术工作的核心机构，主要负责</a:t>
            </a:r>
            <a:r>
              <a:rPr lang="en-US" altLang="zh-CN" sz="2400" dirty="0" smtClean="0">
                <a:ea typeface="宋体" pitchFamily="2" charset="-122"/>
              </a:rPr>
              <a:t>ISO</a:t>
            </a:r>
            <a:r>
              <a:rPr lang="zh-CN" altLang="en-US" sz="2400" dirty="0" smtClean="0">
                <a:ea typeface="宋体" pitchFamily="2" charset="-122"/>
              </a:rPr>
              <a:t>的技术工作，其下设</a:t>
            </a:r>
            <a:r>
              <a:rPr lang="zh-CN" altLang="en-US" sz="2400" dirty="0" smtClean="0">
                <a:solidFill>
                  <a:srgbClr val="FF0000"/>
                </a:solidFill>
                <a:effectLst>
                  <a:outerShdw blurRad="38100" dist="38100" dir="2700000" algn="tl">
                    <a:srgbClr val="C0C0C0"/>
                  </a:outerShdw>
                </a:effectLst>
                <a:ea typeface="宋体" pitchFamily="2" charset="-122"/>
              </a:rPr>
              <a:t>技术委员会</a:t>
            </a:r>
            <a:r>
              <a:rPr lang="en-US" altLang="zh-CN" sz="2400" dirty="0" smtClean="0">
                <a:solidFill>
                  <a:srgbClr val="FF0000"/>
                </a:solidFill>
                <a:effectLst>
                  <a:outerShdw blurRad="38100" dist="38100" dir="2700000" algn="tl">
                    <a:srgbClr val="C0C0C0"/>
                  </a:outerShdw>
                </a:effectLst>
                <a:ea typeface="宋体" pitchFamily="2" charset="-122"/>
              </a:rPr>
              <a:t>(TC)</a:t>
            </a:r>
            <a:r>
              <a:rPr lang="zh-CN" altLang="en-US" sz="2000" dirty="0" smtClean="0">
                <a:ea typeface="宋体" pitchFamily="2" charset="-122"/>
              </a:rPr>
              <a:t>和</a:t>
            </a:r>
            <a:r>
              <a:rPr lang="zh-CN" altLang="en-US" sz="2400" dirty="0" smtClean="0">
                <a:solidFill>
                  <a:srgbClr val="FF0000"/>
                </a:solidFill>
                <a:effectLst>
                  <a:outerShdw blurRad="38100" dist="38100" dir="2700000" algn="tl">
                    <a:srgbClr val="C0C0C0"/>
                  </a:outerShdw>
                </a:effectLst>
                <a:ea typeface="宋体" pitchFamily="2" charset="-122"/>
              </a:rPr>
              <a:t>分技术委员会</a:t>
            </a:r>
            <a:r>
              <a:rPr lang="en-US" altLang="zh-CN" sz="2400" dirty="0" smtClean="0">
                <a:solidFill>
                  <a:srgbClr val="FF0000"/>
                </a:solidFill>
                <a:effectLst>
                  <a:outerShdw blurRad="38100" dist="38100" dir="2700000" algn="tl">
                    <a:srgbClr val="C0C0C0"/>
                  </a:outerShdw>
                </a:effectLst>
                <a:ea typeface="宋体" pitchFamily="2" charset="-122"/>
              </a:rPr>
              <a:t>(SC)</a:t>
            </a:r>
            <a:r>
              <a:rPr lang="zh-CN" altLang="en-US" sz="2000" dirty="0" smtClean="0">
                <a:ea typeface="宋体" pitchFamily="2" charset="-122"/>
              </a:rPr>
              <a:t>。</a:t>
            </a:r>
            <a:endParaRPr lang="en-US" altLang="zh-CN" sz="2400" dirty="0" smtClean="0">
              <a:ea typeface="宋体" pitchFamily="2" charset="-122"/>
            </a:endParaRPr>
          </a:p>
          <a:p>
            <a:pPr>
              <a:lnSpc>
                <a:spcPct val="130000"/>
              </a:lnSpc>
              <a:defRPr/>
            </a:pPr>
            <a:r>
              <a:rPr lang="en-US" altLang="zh-CN" sz="2400" dirty="0" smtClean="0">
                <a:ea typeface="宋体" pitchFamily="2" charset="-122"/>
              </a:rPr>
              <a:t>TC</a:t>
            </a:r>
            <a:r>
              <a:rPr lang="zh-CN" altLang="en-US" sz="2400" dirty="0" smtClean="0">
                <a:ea typeface="宋体" pitchFamily="2" charset="-122"/>
              </a:rPr>
              <a:t>和</a:t>
            </a:r>
            <a:r>
              <a:rPr lang="en-US" altLang="zh-CN" sz="2400" dirty="0" smtClean="0">
                <a:ea typeface="宋体" pitchFamily="2" charset="-122"/>
              </a:rPr>
              <a:t>SC</a:t>
            </a:r>
            <a:r>
              <a:rPr lang="zh-CN" altLang="en-US" sz="2400" dirty="0" smtClean="0">
                <a:ea typeface="宋体" pitchFamily="2" charset="-122"/>
              </a:rPr>
              <a:t>的首要职责是制定、维护国际标准，以及其他出版物。</a:t>
            </a:r>
            <a:r>
              <a:rPr lang="en-US" altLang="zh-CN" sz="2400" dirty="0" smtClean="0">
                <a:ea typeface="宋体" pitchFamily="2" charset="-122"/>
              </a:rPr>
              <a:t>TC</a:t>
            </a:r>
            <a:r>
              <a:rPr lang="zh-CN" altLang="en-US" sz="2400" dirty="0" smtClean="0">
                <a:ea typeface="宋体" pitchFamily="2" charset="-122"/>
              </a:rPr>
              <a:t>和</a:t>
            </a:r>
            <a:r>
              <a:rPr lang="en-US" altLang="zh-CN" sz="2400" dirty="0" smtClean="0">
                <a:ea typeface="宋体" pitchFamily="2" charset="-122"/>
              </a:rPr>
              <a:t>SC</a:t>
            </a:r>
            <a:r>
              <a:rPr lang="zh-CN" altLang="en-US" sz="2400" dirty="0" smtClean="0">
                <a:ea typeface="宋体" pitchFamily="2" charset="-122"/>
              </a:rPr>
              <a:t>的成员分为</a:t>
            </a:r>
            <a:r>
              <a:rPr lang="en-US" altLang="zh-CN" sz="2400" dirty="0" smtClean="0">
                <a:solidFill>
                  <a:srgbClr val="FF0000"/>
                </a:solidFill>
                <a:effectLst>
                  <a:outerShdw blurRad="38100" dist="38100" dir="2700000" algn="tl">
                    <a:srgbClr val="C0C0C0"/>
                  </a:outerShdw>
                </a:effectLst>
                <a:ea typeface="宋体" pitchFamily="2" charset="-122"/>
              </a:rPr>
              <a:t>P</a:t>
            </a:r>
            <a:r>
              <a:rPr lang="zh-CN" altLang="en-US" sz="2400" dirty="0" smtClean="0">
                <a:solidFill>
                  <a:srgbClr val="FF0000"/>
                </a:solidFill>
                <a:effectLst>
                  <a:outerShdw blurRad="38100" dist="38100" dir="2700000" algn="tl">
                    <a:srgbClr val="C0C0C0"/>
                  </a:outerShdw>
                </a:effectLst>
                <a:ea typeface="宋体" pitchFamily="2" charset="-122"/>
              </a:rPr>
              <a:t>成员</a:t>
            </a:r>
            <a:r>
              <a:rPr lang="zh-CN" altLang="en-US" sz="2400" dirty="0" smtClean="0">
                <a:ea typeface="宋体" pitchFamily="2" charset="-122"/>
              </a:rPr>
              <a:t>和</a:t>
            </a:r>
            <a:r>
              <a:rPr lang="en-US" altLang="zh-CN" sz="2400" dirty="0" smtClean="0">
                <a:solidFill>
                  <a:srgbClr val="FF0000"/>
                </a:solidFill>
                <a:effectLst>
                  <a:outerShdw blurRad="38100" dist="38100" dir="2700000" algn="tl">
                    <a:srgbClr val="C0C0C0"/>
                  </a:outerShdw>
                </a:effectLst>
                <a:ea typeface="宋体" pitchFamily="2" charset="-122"/>
              </a:rPr>
              <a:t>O</a:t>
            </a:r>
            <a:r>
              <a:rPr lang="zh-CN" altLang="en-US" sz="2400" dirty="0" smtClean="0">
                <a:solidFill>
                  <a:srgbClr val="FF0000"/>
                </a:solidFill>
                <a:effectLst>
                  <a:outerShdw blurRad="38100" dist="38100" dir="2700000" algn="tl">
                    <a:srgbClr val="C0C0C0"/>
                  </a:outerShdw>
                </a:effectLst>
                <a:ea typeface="宋体" pitchFamily="2" charset="-122"/>
              </a:rPr>
              <a:t>成员</a:t>
            </a:r>
            <a:r>
              <a:rPr lang="zh-CN" altLang="en-US" sz="2400" dirty="0" smtClean="0">
                <a:ea typeface="宋体" pitchFamily="2" charset="-122"/>
              </a:rPr>
              <a:t>。</a:t>
            </a:r>
            <a:endParaRPr lang="en-US" altLang="zh-CN" sz="2400" dirty="0" smtClean="0">
              <a:ea typeface="宋体" pitchFamily="2" charset="-122"/>
            </a:endParaRPr>
          </a:p>
          <a:p>
            <a:pPr>
              <a:lnSpc>
                <a:spcPct val="130000"/>
              </a:lnSpc>
              <a:defRPr/>
            </a:pPr>
            <a:r>
              <a:rPr lang="en-US" altLang="zh-CN" sz="2400" u="sng" dirty="0" smtClean="0">
                <a:solidFill>
                  <a:srgbClr val="FF0000"/>
                </a:solidFill>
                <a:effectLst>
                  <a:outerShdw blurRad="38100" dist="38100" dir="2700000" algn="tl">
                    <a:srgbClr val="C0C0C0"/>
                  </a:outerShdw>
                </a:effectLst>
                <a:ea typeface="宋体" pitchFamily="2" charset="-122"/>
              </a:rPr>
              <a:t>P</a:t>
            </a:r>
            <a:r>
              <a:rPr lang="zh-CN" altLang="en-US" sz="2400" u="sng" dirty="0" smtClean="0">
                <a:solidFill>
                  <a:srgbClr val="FF0000"/>
                </a:solidFill>
                <a:effectLst>
                  <a:outerShdw blurRad="38100" dist="38100" dir="2700000" algn="tl">
                    <a:srgbClr val="C0C0C0"/>
                  </a:outerShdw>
                </a:effectLst>
                <a:ea typeface="宋体" pitchFamily="2" charset="-122"/>
              </a:rPr>
              <a:t>成员</a:t>
            </a:r>
            <a:r>
              <a:rPr lang="zh-CN" altLang="en-US" sz="2400" dirty="0" smtClean="0">
                <a:ea typeface="宋体" pitchFamily="2" charset="-122"/>
              </a:rPr>
              <a:t>：积极参加</a:t>
            </a:r>
            <a:r>
              <a:rPr lang="en-US" altLang="zh-CN" sz="2400" dirty="0" smtClean="0">
                <a:ea typeface="宋体" pitchFamily="2" charset="-122"/>
              </a:rPr>
              <a:t>TC</a:t>
            </a:r>
            <a:r>
              <a:rPr lang="zh-CN" altLang="en-US" sz="2400" dirty="0" smtClean="0">
                <a:ea typeface="宋体" pitchFamily="2" charset="-122"/>
              </a:rPr>
              <a:t>或</a:t>
            </a:r>
            <a:r>
              <a:rPr lang="en-US" altLang="zh-CN" sz="2400" dirty="0" smtClean="0">
                <a:ea typeface="宋体" pitchFamily="2" charset="-122"/>
              </a:rPr>
              <a:t>SC</a:t>
            </a:r>
            <a:r>
              <a:rPr lang="zh-CN" altLang="en-US" sz="2400" dirty="0" smtClean="0">
                <a:ea typeface="宋体" pitchFamily="2" charset="-122"/>
              </a:rPr>
              <a:t>中的工作，承担</a:t>
            </a:r>
            <a:r>
              <a:rPr lang="en-US" altLang="zh-CN" sz="2400" dirty="0" smtClean="0">
                <a:ea typeface="宋体" pitchFamily="2" charset="-122"/>
              </a:rPr>
              <a:t>TC</a:t>
            </a:r>
            <a:r>
              <a:rPr lang="zh-CN" altLang="en-US" sz="2400" dirty="0" smtClean="0">
                <a:ea typeface="宋体" pitchFamily="2" charset="-122"/>
              </a:rPr>
              <a:t>或</a:t>
            </a:r>
            <a:r>
              <a:rPr lang="en-US" altLang="zh-CN" sz="2400" dirty="0" smtClean="0">
                <a:ea typeface="宋体" pitchFamily="2" charset="-122"/>
              </a:rPr>
              <a:t>SC</a:t>
            </a:r>
            <a:r>
              <a:rPr lang="zh-CN" altLang="en-US" sz="2400" dirty="0" smtClean="0">
                <a:ea typeface="宋体" pitchFamily="2" charset="-122"/>
              </a:rPr>
              <a:t>内所有要求对国际标准征求意见草案或最终的正式草案进行正式投票的义务，并尽可能参加会议的成员。</a:t>
            </a:r>
            <a:endParaRPr lang="en-US" altLang="zh-CN" sz="2400" dirty="0" smtClean="0">
              <a:ea typeface="宋体" pitchFamily="2" charset="-122"/>
            </a:endParaRPr>
          </a:p>
          <a:p>
            <a:pPr>
              <a:lnSpc>
                <a:spcPct val="130000"/>
              </a:lnSpc>
              <a:defRPr/>
            </a:pPr>
            <a:r>
              <a:rPr lang="en-US" altLang="zh-CN" sz="2400" u="sng" dirty="0" smtClean="0">
                <a:solidFill>
                  <a:srgbClr val="FF0000"/>
                </a:solidFill>
                <a:effectLst>
                  <a:outerShdw blurRad="38100" dist="38100" dir="2700000" algn="tl">
                    <a:srgbClr val="C0C0C0"/>
                  </a:outerShdw>
                </a:effectLst>
                <a:ea typeface="宋体" pitchFamily="2" charset="-122"/>
              </a:rPr>
              <a:t>O</a:t>
            </a:r>
            <a:r>
              <a:rPr lang="zh-CN" altLang="en-US" sz="2400" u="sng" dirty="0" smtClean="0">
                <a:solidFill>
                  <a:srgbClr val="FF0000"/>
                </a:solidFill>
                <a:effectLst>
                  <a:outerShdw blurRad="38100" dist="38100" dir="2700000" algn="tl">
                    <a:srgbClr val="C0C0C0"/>
                  </a:outerShdw>
                </a:effectLst>
                <a:ea typeface="宋体" pitchFamily="2" charset="-122"/>
              </a:rPr>
              <a:t>成员</a:t>
            </a:r>
            <a:r>
              <a:rPr lang="zh-CN" altLang="en-US" sz="2400" dirty="0" smtClean="0">
                <a:ea typeface="宋体" pitchFamily="2" charset="-122"/>
              </a:rPr>
              <a:t>：以观察员身份开展工作，收到委员会文件并有权提出意见以及可参加会议的成员。</a:t>
            </a:r>
            <a:endParaRPr lang="zh-CN" altLang="en-US" sz="3200" dirty="0" smtClean="0">
              <a:ea typeface="宋体" pitchFamily="2" charset="-122"/>
            </a:endParaRPr>
          </a:p>
        </p:txBody>
      </p:sp>
      <p:sp>
        <p:nvSpPr>
          <p:cNvPr id="15364" name="页脚占位符 3"/>
          <p:cNvSpPr>
            <a:spLocks noGrp="1"/>
          </p:cNvSpPr>
          <p:nvPr>
            <p:ph type="ftr" sz="quarter" idx="11"/>
          </p:nvPr>
        </p:nvSpPr>
        <p:spPr>
          <a:noFill/>
        </p:spPr>
        <p:txBody>
          <a:bodyPr/>
          <a:lstStyle/>
          <a:p>
            <a:r>
              <a:rPr lang="zh-CN" altLang="en-US" smtClean="0"/>
              <a:t>中国计量学院     经管学院</a:t>
            </a:r>
          </a:p>
        </p:txBody>
      </p:sp>
      <p:sp>
        <p:nvSpPr>
          <p:cNvPr id="5" name="灯片编号占位符 4"/>
          <p:cNvSpPr>
            <a:spLocks noGrp="1"/>
          </p:cNvSpPr>
          <p:nvPr>
            <p:ph type="sldNum" sz="quarter" idx="12"/>
          </p:nvPr>
        </p:nvSpPr>
        <p:spPr/>
        <p:txBody>
          <a:bodyPr/>
          <a:lstStyle/>
          <a:p>
            <a:pPr>
              <a:defRPr/>
            </a:pPr>
            <a:fld id="{CBD529B8-2DD4-4299-A76F-DFADC421CCD6}" type="slidenum">
              <a:rPr lang="en-US" altLang="zh-CN" smtClean="0"/>
              <a:pPr>
                <a:defRPr/>
              </a:pPr>
              <a:t>11</a:t>
            </a:fld>
            <a:endParaRPr lang="en-US" altLang="zh-CN"/>
          </a:p>
        </p:txBody>
      </p:sp>
    </p:spTree>
  </p:cSld>
  <p:clrMapOvr>
    <a:masterClrMapping/>
  </p:clrMapOvr>
  <p:transition xmlns:p14="http://schemas.microsoft.com/office/powerpoint/2010/main" spd="med">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p>
            <a:r>
              <a:rPr lang="zh-CN" altLang="en-US" smtClean="0"/>
              <a:t>中国计量学院     经管学院</a:t>
            </a:r>
          </a:p>
        </p:txBody>
      </p:sp>
      <p:sp>
        <p:nvSpPr>
          <p:cNvPr id="26" name="灯片编号占位符 5"/>
          <p:cNvSpPr>
            <a:spLocks noGrp="1"/>
          </p:cNvSpPr>
          <p:nvPr>
            <p:ph type="sldNum" sz="quarter" idx="12"/>
          </p:nvPr>
        </p:nvSpPr>
        <p:spPr/>
        <p:txBody>
          <a:bodyPr/>
          <a:lstStyle/>
          <a:p>
            <a:pPr>
              <a:defRPr/>
            </a:pPr>
            <a:fld id="{1EA39BF5-FF83-41F6-876C-5F5150142A17}" type="slidenum">
              <a:rPr lang="en-US" altLang="zh-CN"/>
              <a:pPr>
                <a:defRPr/>
              </a:pPr>
              <a:t>12</a:t>
            </a:fld>
            <a:endParaRPr lang="en-US" altLang="zh-CN"/>
          </a:p>
        </p:txBody>
      </p:sp>
      <p:sp>
        <p:nvSpPr>
          <p:cNvPr id="14340" name="Rectangle 2"/>
          <p:cNvSpPr>
            <a:spLocks noGrp="1" noChangeArrowheads="1"/>
          </p:cNvSpPr>
          <p:nvPr>
            <p:ph type="title"/>
          </p:nvPr>
        </p:nvSpPr>
        <p:spPr/>
        <p:txBody>
          <a:bodyPr/>
          <a:lstStyle/>
          <a:p>
            <a:pPr eaLnBrk="1" hangingPunct="1"/>
            <a:r>
              <a:rPr lang="en-US" altLang="zh-CN" b="1" smtClean="0">
                <a:ea typeface="宋体" pitchFamily="2" charset="-122"/>
              </a:rPr>
              <a:t>2</a:t>
            </a:r>
            <a:r>
              <a:rPr lang="zh-CN" altLang="en-US" b="1" smtClean="0">
                <a:ea typeface="宋体" pitchFamily="2" charset="-122"/>
              </a:rPr>
              <a:t>、国际标准化组织（</a:t>
            </a:r>
            <a:r>
              <a:rPr lang="en-US" altLang="zh-CN" b="1" smtClean="0">
                <a:ea typeface="宋体" pitchFamily="2" charset="-122"/>
              </a:rPr>
              <a:t>ISO</a:t>
            </a:r>
            <a:r>
              <a:rPr lang="zh-CN" altLang="en-US" b="1" smtClean="0">
                <a:ea typeface="宋体" pitchFamily="2" charset="-122"/>
              </a:rPr>
              <a:t>）</a:t>
            </a:r>
          </a:p>
        </p:txBody>
      </p:sp>
      <p:sp>
        <p:nvSpPr>
          <p:cNvPr id="101382" name="AutoShape 6"/>
          <p:cNvSpPr>
            <a:spLocks noChangeArrowheads="1"/>
          </p:cNvSpPr>
          <p:nvPr/>
        </p:nvSpPr>
        <p:spPr bwMode="auto">
          <a:xfrm>
            <a:off x="3346450" y="112553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全体大会</a:t>
            </a:r>
          </a:p>
        </p:txBody>
      </p:sp>
      <p:sp>
        <p:nvSpPr>
          <p:cNvPr id="14342" name="Line 7"/>
          <p:cNvSpPr>
            <a:spLocks noChangeShapeType="1"/>
          </p:cNvSpPr>
          <p:nvPr/>
        </p:nvSpPr>
        <p:spPr bwMode="auto">
          <a:xfrm>
            <a:off x="4067175" y="1557338"/>
            <a:ext cx="0" cy="360362"/>
          </a:xfrm>
          <a:prstGeom prst="line">
            <a:avLst/>
          </a:prstGeom>
          <a:noFill/>
          <a:ln w="9525">
            <a:solidFill>
              <a:schemeClr val="tx1"/>
            </a:solidFill>
            <a:round/>
            <a:headEnd/>
            <a:tailEnd/>
          </a:ln>
        </p:spPr>
        <p:txBody>
          <a:bodyPr/>
          <a:lstStyle/>
          <a:p>
            <a:endParaRPr lang="zh-CN" altLang="en-US"/>
          </a:p>
        </p:txBody>
      </p:sp>
      <p:sp>
        <p:nvSpPr>
          <p:cNvPr id="101384" name="AutoShape 8"/>
          <p:cNvSpPr>
            <a:spLocks noChangeArrowheads="1"/>
          </p:cNvSpPr>
          <p:nvPr/>
        </p:nvSpPr>
        <p:spPr bwMode="auto">
          <a:xfrm>
            <a:off x="3059113" y="1916113"/>
            <a:ext cx="1944687" cy="792162"/>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理事会</a:t>
            </a:r>
          </a:p>
          <a:p>
            <a:pPr algn="ctr" eaLnBrk="0" hangingPunct="0">
              <a:defRPr/>
            </a:pPr>
            <a:endParaRPr lang="zh-CN" altLang="en-US" sz="1200" b="1">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主要官员和</a:t>
            </a:r>
            <a:r>
              <a:rPr lang="en-US" altLang="zh-CN" sz="1200" b="1">
                <a:solidFill>
                  <a:srgbClr val="9933FF"/>
                </a:solidFill>
                <a:effectLst>
                  <a:outerShdw blurRad="38100" dist="38100" dir="2700000" algn="tl">
                    <a:srgbClr val="C0C0C0"/>
                  </a:outerShdw>
                </a:effectLst>
                <a:latin typeface="Verdana" pitchFamily="34" charset="0"/>
              </a:rPr>
              <a:t>18</a:t>
            </a:r>
            <a:r>
              <a:rPr lang="zh-CN" altLang="en-US" sz="1200" b="1">
                <a:solidFill>
                  <a:srgbClr val="9933FF"/>
                </a:solidFill>
                <a:effectLst>
                  <a:outerShdw blurRad="38100" dist="38100" dir="2700000" algn="tl">
                    <a:srgbClr val="C0C0C0"/>
                  </a:outerShdw>
                </a:effectLst>
                <a:latin typeface="Verdana" pitchFamily="34" charset="0"/>
              </a:rPr>
              <a:t>名选出的成员</a:t>
            </a:r>
          </a:p>
        </p:txBody>
      </p:sp>
      <p:sp>
        <p:nvSpPr>
          <p:cNvPr id="101385" name="AutoShape 9"/>
          <p:cNvSpPr>
            <a:spLocks noChangeArrowheads="1"/>
          </p:cNvSpPr>
          <p:nvPr/>
        </p:nvSpPr>
        <p:spPr bwMode="auto">
          <a:xfrm>
            <a:off x="3348038" y="3068638"/>
            <a:ext cx="1368425" cy="431800"/>
          </a:xfrm>
          <a:prstGeom prst="roundRect">
            <a:avLst>
              <a:gd name="adj" fmla="val 16667"/>
            </a:avLst>
          </a:prstGeom>
          <a:noFill/>
          <a:ln w="38100">
            <a:solidFill>
              <a:srgbClr val="C00000"/>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中央秘书处</a:t>
            </a:r>
          </a:p>
        </p:txBody>
      </p:sp>
      <p:sp>
        <p:nvSpPr>
          <p:cNvPr id="101386" name="AutoShape 10"/>
          <p:cNvSpPr>
            <a:spLocks noChangeArrowheads="1"/>
          </p:cNvSpPr>
          <p:nvPr/>
        </p:nvSpPr>
        <p:spPr bwMode="auto">
          <a:xfrm>
            <a:off x="6948488" y="1773238"/>
            <a:ext cx="1439862" cy="719137"/>
          </a:xfrm>
          <a:prstGeom prst="roundRect">
            <a:avLst>
              <a:gd name="adj" fmla="val 16667"/>
            </a:avLst>
          </a:prstGeom>
          <a:ln w="38100">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技术管理局</a:t>
            </a:r>
          </a:p>
          <a:p>
            <a:pPr algn="ctr" eaLnBrk="0" hangingPunct="0">
              <a:defRPr/>
            </a:pPr>
            <a:r>
              <a:rPr lang="zh-CN" altLang="en-US" b="1">
                <a:effectLst>
                  <a:outerShdw blurRad="38100" dist="38100" dir="2700000" algn="tl">
                    <a:srgbClr val="C0C0C0"/>
                  </a:outerShdw>
                </a:effectLst>
                <a:latin typeface="Verdana" pitchFamily="34" charset="0"/>
              </a:rPr>
              <a:t>（</a:t>
            </a:r>
            <a:r>
              <a:rPr lang="en-US" altLang="zh-CN" b="1">
                <a:effectLst>
                  <a:outerShdw blurRad="38100" dist="38100" dir="2700000" algn="tl">
                    <a:srgbClr val="C0C0C0"/>
                  </a:outerShdw>
                </a:effectLst>
                <a:latin typeface="Verdana" pitchFamily="34" charset="0"/>
              </a:rPr>
              <a:t>TMB</a:t>
            </a:r>
            <a:r>
              <a:rPr lang="zh-CN" altLang="en-US" b="1">
                <a:effectLst>
                  <a:outerShdw blurRad="38100" dist="38100" dir="2700000" algn="tl">
                    <a:srgbClr val="C0C0C0"/>
                  </a:outerShdw>
                </a:effectLst>
                <a:latin typeface="Verdana" pitchFamily="34" charset="0"/>
              </a:rPr>
              <a:t>）</a:t>
            </a:r>
          </a:p>
        </p:txBody>
      </p:sp>
      <p:sp>
        <p:nvSpPr>
          <p:cNvPr id="101387" name="AutoShape 11"/>
          <p:cNvSpPr>
            <a:spLocks noChangeArrowheads="1"/>
          </p:cNvSpPr>
          <p:nvPr/>
        </p:nvSpPr>
        <p:spPr bwMode="auto">
          <a:xfrm>
            <a:off x="5508625" y="285273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标准样品委员会</a:t>
            </a:r>
          </a:p>
        </p:txBody>
      </p:sp>
      <p:sp>
        <p:nvSpPr>
          <p:cNvPr id="101388" name="AutoShape 12"/>
          <p:cNvSpPr>
            <a:spLocks noChangeArrowheads="1"/>
          </p:cNvSpPr>
          <p:nvPr/>
        </p:nvSpPr>
        <p:spPr bwMode="auto">
          <a:xfrm>
            <a:off x="5508625" y="3644900"/>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技术咨询组</a:t>
            </a:r>
          </a:p>
        </p:txBody>
      </p:sp>
      <p:sp>
        <p:nvSpPr>
          <p:cNvPr id="101389" name="AutoShape 13"/>
          <p:cNvSpPr>
            <a:spLocks noChangeArrowheads="1"/>
          </p:cNvSpPr>
          <p:nvPr/>
        </p:nvSpPr>
        <p:spPr bwMode="auto">
          <a:xfrm>
            <a:off x="5580063" y="4652963"/>
            <a:ext cx="1368425" cy="431800"/>
          </a:xfrm>
          <a:prstGeom prst="roundRect">
            <a:avLst>
              <a:gd name="adj" fmla="val 16667"/>
            </a:avLst>
          </a:prstGeom>
          <a:noFill/>
          <a:ln w="38100">
            <a:solidFill>
              <a:srgbClr val="C00000"/>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技术委员会</a:t>
            </a:r>
          </a:p>
        </p:txBody>
      </p:sp>
      <p:sp>
        <p:nvSpPr>
          <p:cNvPr id="101390" name="AutoShape 14"/>
          <p:cNvSpPr>
            <a:spLocks noChangeArrowheads="1"/>
          </p:cNvSpPr>
          <p:nvPr/>
        </p:nvSpPr>
        <p:spPr bwMode="auto">
          <a:xfrm>
            <a:off x="684213" y="1773238"/>
            <a:ext cx="1800225" cy="1150937"/>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600" b="1">
                <a:effectLst>
                  <a:outerShdw blurRad="38100" dist="38100" dir="2700000" algn="tl">
                    <a:srgbClr val="C0C0C0"/>
                  </a:outerShdw>
                </a:effectLst>
                <a:latin typeface="Verdana" pitchFamily="34" charset="0"/>
              </a:rPr>
              <a:t>政策制定委员会</a:t>
            </a:r>
          </a:p>
          <a:p>
            <a:pPr algn="ctr" eaLnBrk="0" hangingPunct="0">
              <a:defRPr/>
            </a:pPr>
            <a:endParaRPr lang="zh-CN" altLang="en-US" sz="1200" b="1">
              <a:solidFill>
                <a:srgbClr val="9933FF"/>
              </a:solidFill>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合格评定委员会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消费者政策委员会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发展中国家事务委员会</a:t>
            </a:r>
          </a:p>
        </p:txBody>
      </p:sp>
      <p:sp>
        <p:nvSpPr>
          <p:cNvPr id="101391" name="AutoShape 15"/>
          <p:cNvSpPr>
            <a:spLocks noChangeArrowheads="1"/>
          </p:cNvSpPr>
          <p:nvPr/>
        </p:nvSpPr>
        <p:spPr bwMode="auto">
          <a:xfrm>
            <a:off x="684213" y="3500438"/>
            <a:ext cx="1871662" cy="936625"/>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600" b="1">
                <a:effectLst>
                  <a:outerShdw blurRad="38100" dist="38100" dir="2700000" algn="tl">
                    <a:srgbClr val="C0C0C0"/>
                  </a:outerShdw>
                </a:effectLst>
                <a:latin typeface="Verdana" pitchFamily="34" charset="0"/>
              </a:rPr>
              <a:t>理事会常设委员会</a:t>
            </a:r>
          </a:p>
          <a:p>
            <a:pPr algn="ctr" eaLnBrk="0" hangingPunct="0">
              <a:defRPr/>
            </a:pPr>
            <a:endParaRPr lang="zh-CN" altLang="en-US" sz="1200" b="1">
              <a:solidFill>
                <a:srgbClr val="9933FF"/>
              </a:solidFill>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理事会常设财务委员会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理事会常设战略委员会</a:t>
            </a:r>
          </a:p>
        </p:txBody>
      </p:sp>
      <p:sp>
        <p:nvSpPr>
          <p:cNvPr id="101392" name="AutoShape 16"/>
          <p:cNvSpPr>
            <a:spLocks noChangeArrowheads="1"/>
          </p:cNvSpPr>
          <p:nvPr/>
        </p:nvSpPr>
        <p:spPr bwMode="auto">
          <a:xfrm>
            <a:off x="971550" y="515778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特别咨询组</a:t>
            </a:r>
          </a:p>
        </p:txBody>
      </p:sp>
      <p:sp>
        <p:nvSpPr>
          <p:cNvPr id="14352" name="Line 17"/>
          <p:cNvSpPr>
            <a:spLocks noChangeShapeType="1"/>
          </p:cNvSpPr>
          <p:nvPr/>
        </p:nvSpPr>
        <p:spPr bwMode="auto">
          <a:xfrm>
            <a:off x="4067175" y="2708275"/>
            <a:ext cx="0" cy="360363"/>
          </a:xfrm>
          <a:prstGeom prst="line">
            <a:avLst/>
          </a:prstGeom>
          <a:noFill/>
          <a:ln w="9525">
            <a:solidFill>
              <a:schemeClr val="tx1"/>
            </a:solidFill>
            <a:round/>
            <a:headEnd/>
            <a:tailEnd/>
          </a:ln>
        </p:spPr>
        <p:txBody>
          <a:bodyPr/>
          <a:lstStyle/>
          <a:p>
            <a:endParaRPr lang="zh-CN" altLang="en-US"/>
          </a:p>
        </p:txBody>
      </p:sp>
      <p:sp>
        <p:nvSpPr>
          <p:cNvPr id="14353" name="Line 18"/>
          <p:cNvSpPr>
            <a:spLocks noChangeShapeType="1"/>
          </p:cNvSpPr>
          <p:nvPr/>
        </p:nvSpPr>
        <p:spPr bwMode="auto">
          <a:xfrm>
            <a:off x="2484438" y="2276475"/>
            <a:ext cx="574675" cy="0"/>
          </a:xfrm>
          <a:prstGeom prst="line">
            <a:avLst/>
          </a:prstGeom>
          <a:noFill/>
          <a:ln w="9525">
            <a:solidFill>
              <a:schemeClr val="tx1"/>
            </a:solidFill>
            <a:round/>
            <a:headEnd/>
            <a:tailEnd/>
          </a:ln>
        </p:spPr>
        <p:txBody>
          <a:bodyPr/>
          <a:lstStyle/>
          <a:p>
            <a:endParaRPr lang="zh-CN" altLang="en-US"/>
          </a:p>
        </p:txBody>
      </p:sp>
      <p:sp>
        <p:nvSpPr>
          <p:cNvPr id="14354" name="Line 19"/>
          <p:cNvSpPr>
            <a:spLocks noChangeShapeType="1"/>
          </p:cNvSpPr>
          <p:nvPr/>
        </p:nvSpPr>
        <p:spPr bwMode="auto">
          <a:xfrm>
            <a:off x="2771775" y="2276475"/>
            <a:ext cx="0" cy="3097213"/>
          </a:xfrm>
          <a:prstGeom prst="line">
            <a:avLst/>
          </a:prstGeom>
          <a:noFill/>
          <a:ln w="9525">
            <a:solidFill>
              <a:schemeClr val="tx1"/>
            </a:solidFill>
            <a:round/>
            <a:headEnd/>
            <a:tailEnd/>
          </a:ln>
        </p:spPr>
        <p:txBody>
          <a:bodyPr/>
          <a:lstStyle/>
          <a:p>
            <a:endParaRPr lang="zh-CN" altLang="en-US"/>
          </a:p>
        </p:txBody>
      </p:sp>
      <p:sp>
        <p:nvSpPr>
          <p:cNvPr id="14355" name="Line 20"/>
          <p:cNvSpPr>
            <a:spLocks noChangeShapeType="1"/>
          </p:cNvSpPr>
          <p:nvPr/>
        </p:nvSpPr>
        <p:spPr bwMode="auto">
          <a:xfrm>
            <a:off x="2339975" y="5373688"/>
            <a:ext cx="431800" cy="0"/>
          </a:xfrm>
          <a:prstGeom prst="line">
            <a:avLst/>
          </a:prstGeom>
          <a:noFill/>
          <a:ln w="9525">
            <a:solidFill>
              <a:schemeClr val="tx1"/>
            </a:solidFill>
            <a:round/>
            <a:headEnd/>
            <a:tailEnd/>
          </a:ln>
        </p:spPr>
        <p:txBody>
          <a:bodyPr/>
          <a:lstStyle/>
          <a:p>
            <a:endParaRPr lang="zh-CN" altLang="en-US"/>
          </a:p>
        </p:txBody>
      </p:sp>
      <p:sp>
        <p:nvSpPr>
          <p:cNvPr id="14356" name="Line 21"/>
          <p:cNvSpPr>
            <a:spLocks noChangeShapeType="1"/>
          </p:cNvSpPr>
          <p:nvPr/>
        </p:nvSpPr>
        <p:spPr bwMode="auto">
          <a:xfrm>
            <a:off x="2555875" y="3933825"/>
            <a:ext cx="215900" cy="0"/>
          </a:xfrm>
          <a:prstGeom prst="line">
            <a:avLst/>
          </a:prstGeom>
          <a:noFill/>
          <a:ln w="9525">
            <a:solidFill>
              <a:schemeClr val="tx1"/>
            </a:solidFill>
            <a:round/>
            <a:headEnd/>
            <a:tailEnd/>
          </a:ln>
        </p:spPr>
        <p:txBody>
          <a:bodyPr/>
          <a:lstStyle/>
          <a:p>
            <a:endParaRPr lang="zh-CN" altLang="en-US"/>
          </a:p>
        </p:txBody>
      </p:sp>
      <p:sp>
        <p:nvSpPr>
          <p:cNvPr id="14357" name="Line 22"/>
          <p:cNvSpPr>
            <a:spLocks noChangeShapeType="1"/>
          </p:cNvSpPr>
          <p:nvPr/>
        </p:nvSpPr>
        <p:spPr bwMode="auto">
          <a:xfrm>
            <a:off x="5003800" y="2276475"/>
            <a:ext cx="1944688" cy="0"/>
          </a:xfrm>
          <a:prstGeom prst="line">
            <a:avLst/>
          </a:prstGeom>
          <a:noFill/>
          <a:ln w="9525">
            <a:solidFill>
              <a:schemeClr val="tx1"/>
            </a:solidFill>
            <a:round/>
            <a:headEnd/>
            <a:tailEnd/>
          </a:ln>
        </p:spPr>
        <p:txBody>
          <a:bodyPr/>
          <a:lstStyle/>
          <a:p>
            <a:endParaRPr lang="zh-CN" altLang="en-US"/>
          </a:p>
        </p:txBody>
      </p:sp>
      <p:sp>
        <p:nvSpPr>
          <p:cNvPr id="14358" name="Line 23"/>
          <p:cNvSpPr>
            <a:spLocks noChangeShapeType="1"/>
          </p:cNvSpPr>
          <p:nvPr/>
        </p:nvSpPr>
        <p:spPr bwMode="auto">
          <a:xfrm>
            <a:off x="7667625" y="2565400"/>
            <a:ext cx="0" cy="2303463"/>
          </a:xfrm>
          <a:prstGeom prst="line">
            <a:avLst/>
          </a:prstGeom>
          <a:noFill/>
          <a:ln w="9525">
            <a:solidFill>
              <a:schemeClr val="tx1"/>
            </a:solidFill>
            <a:round/>
            <a:headEnd/>
            <a:tailEnd/>
          </a:ln>
        </p:spPr>
        <p:txBody>
          <a:bodyPr/>
          <a:lstStyle/>
          <a:p>
            <a:endParaRPr lang="zh-CN" altLang="en-US"/>
          </a:p>
        </p:txBody>
      </p:sp>
      <p:sp>
        <p:nvSpPr>
          <p:cNvPr id="14359" name="Line 24"/>
          <p:cNvSpPr>
            <a:spLocks noChangeShapeType="1"/>
          </p:cNvSpPr>
          <p:nvPr/>
        </p:nvSpPr>
        <p:spPr bwMode="auto">
          <a:xfrm>
            <a:off x="6948488" y="4868863"/>
            <a:ext cx="719137" cy="0"/>
          </a:xfrm>
          <a:prstGeom prst="line">
            <a:avLst/>
          </a:prstGeom>
          <a:noFill/>
          <a:ln w="9525">
            <a:solidFill>
              <a:schemeClr val="tx1"/>
            </a:solidFill>
            <a:round/>
            <a:headEnd/>
            <a:tailEnd/>
          </a:ln>
        </p:spPr>
        <p:txBody>
          <a:bodyPr/>
          <a:lstStyle/>
          <a:p>
            <a:endParaRPr lang="zh-CN" altLang="en-US"/>
          </a:p>
        </p:txBody>
      </p:sp>
      <p:sp>
        <p:nvSpPr>
          <p:cNvPr id="14360" name="Line 25"/>
          <p:cNvSpPr>
            <a:spLocks noChangeShapeType="1"/>
          </p:cNvSpPr>
          <p:nvPr/>
        </p:nvSpPr>
        <p:spPr bwMode="auto">
          <a:xfrm>
            <a:off x="6877050" y="3860800"/>
            <a:ext cx="790575" cy="0"/>
          </a:xfrm>
          <a:prstGeom prst="line">
            <a:avLst/>
          </a:prstGeom>
          <a:noFill/>
          <a:ln w="9525">
            <a:solidFill>
              <a:schemeClr val="tx1"/>
            </a:solidFill>
            <a:round/>
            <a:headEnd/>
            <a:tailEnd/>
          </a:ln>
        </p:spPr>
        <p:txBody>
          <a:bodyPr/>
          <a:lstStyle/>
          <a:p>
            <a:endParaRPr lang="zh-CN" altLang="en-US"/>
          </a:p>
        </p:txBody>
      </p:sp>
      <p:sp>
        <p:nvSpPr>
          <p:cNvPr id="14361" name="Line 26"/>
          <p:cNvSpPr>
            <a:spLocks noChangeShapeType="1"/>
          </p:cNvSpPr>
          <p:nvPr/>
        </p:nvSpPr>
        <p:spPr bwMode="auto">
          <a:xfrm>
            <a:off x="6877050" y="3068638"/>
            <a:ext cx="790575" cy="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xmlns:p14="http://schemas.microsoft.com/office/powerpoint/2010/main" spd="med">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smtClean="0">
                <a:effectLst>
                  <a:outerShdw blurRad="38100" dist="38100" dir="2700000" algn="tl">
                    <a:srgbClr val="C0C0C0"/>
                  </a:outerShdw>
                </a:effectLst>
                <a:ea typeface="宋体" pitchFamily="2" charset="-122"/>
              </a:rPr>
              <a:t>全体成员大会</a:t>
            </a:r>
          </a:p>
        </p:txBody>
      </p:sp>
      <p:sp>
        <p:nvSpPr>
          <p:cNvPr id="3" name="内容占位符 2"/>
          <p:cNvSpPr>
            <a:spLocks noGrp="1"/>
          </p:cNvSpPr>
          <p:nvPr>
            <p:ph idx="1"/>
          </p:nvPr>
        </p:nvSpPr>
        <p:spPr>
          <a:xfrm>
            <a:off x="285750" y="1428750"/>
            <a:ext cx="7472363" cy="4752975"/>
          </a:xfrm>
        </p:spPr>
        <p:txBody>
          <a:bodyPr/>
          <a:lstStyle/>
          <a:p>
            <a:pPr>
              <a:lnSpc>
                <a:spcPct val="150000"/>
              </a:lnSpc>
              <a:defRPr/>
            </a:pPr>
            <a:r>
              <a:rPr lang="zh-CN" altLang="en-US" dirty="0" smtClean="0">
                <a:ea typeface="宋体" pitchFamily="2" charset="-122"/>
              </a:rPr>
              <a:t>全体成员大会是</a:t>
            </a:r>
            <a:r>
              <a:rPr lang="en-US" altLang="zh-CN" dirty="0" smtClean="0">
                <a:ea typeface="宋体" pitchFamily="2" charset="-122"/>
              </a:rPr>
              <a:t>ISO</a:t>
            </a:r>
            <a:r>
              <a:rPr lang="zh-CN" altLang="en-US" dirty="0" smtClean="0">
                <a:ea typeface="宋体" pitchFamily="2" charset="-122"/>
              </a:rPr>
              <a:t>的</a:t>
            </a:r>
            <a:r>
              <a:rPr lang="zh-CN" altLang="en-US" sz="3200" u="sng" dirty="0" smtClean="0">
                <a:solidFill>
                  <a:srgbClr val="FF0000"/>
                </a:solidFill>
                <a:effectLst>
                  <a:outerShdw blurRad="38100" dist="38100" dir="2700000" algn="tl">
                    <a:srgbClr val="C0C0C0"/>
                  </a:outerShdw>
                </a:effectLst>
                <a:ea typeface="宋体" pitchFamily="2" charset="-122"/>
              </a:rPr>
              <a:t>最高权力机构</a:t>
            </a:r>
            <a:r>
              <a:rPr lang="zh-CN" altLang="en-US" dirty="0" smtClean="0">
                <a:ea typeface="宋体" pitchFamily="2" charset="-122"/>
              </a:rPr>
              <a:t>，是</a:t>
            </a:r>
            <a:r>
              <a:rPr lang="en-US" altLang="zh-CN" dirty="0" smtClean="0">
                <a:ea typeface="宋体" pitchFamily="2" charset="-122"/>
              </a:rPr>
              <a:t>ISO</a:t>
            </a:r>
            <a:r>
              <a:rPr lang="zh-CN" altLang="en-US" dirty="0" smtClean="0">
                <a:ea typeface="宋体" pitchFamily="2" charset="-122"/>
              </a:rPr>
              <a:t>的</a:t>
            </a:r>
            <a:r>
              <a:rPr lang="zh-CN" altLang="en-US" sz="3200" u="sng" dirty="0" smtClean="0">
                <a:solidFill>
                  <a:srgbClr val="FF0000"/>
                </a:solidFill>
                <a:effectLst>
                  <a:outerShdw blurRad="38100" dist="38100" dir="2700000" algn="tl">
                    <a:srgbClr val="C0C0C0"/>
                  </a:outerShdw>
                </a:effectLst>
                <a:ea typeface="宋体" pitchFamily="2" charset="-122"/>
              </a:rPr>
              <a:t>非常设机构</a:t>
            </a:r>
            <a:r>
              <a:rPr lang="zh-CN" altLang="en-US" dirty="0" smtClean="0">
                <a:ea typeface="宋体" pitchFamily="2" charset="-122"/>
              </a:rPr>
              <a:t>。</a:t>
            </a:r>
            <a:endParaRPr lang="en-US" altLang="zh-CN" dirty="0" smtClean="0">
              <a:ea typeface="宋体" pitchFamily="2" charset="-122"/>
            </a:endParaRPr>
          </a:p>
          <a:p>
            <a:pPr>
              <a:lnSpc>
                <a:spcPct val="150000"/>
              </a:lnSpc>
              <a:defRPr/>
            </a:pPr>
            <a:r>
              <a:rPr lang="zh-CN" altLang="en-US" dirty="0" smtClean="0">
                <a:ea typeface="宋体" pitchFamily="2" charset="-122"/>
              </a:rPr>
              <a:t>每一年，</a:t>
            </a:r>
            <a:r>
              <a:rPr lang="en-US" altLang="zh-CN" dirty="0" smtClean="0">
                <a:ea typeface="宋体" pitchFamily="2" charset="-122"/>
              </a:rPr>
              <a:t>ISO</a:t>
            </a:r>
            <a:r>
              <a:rPr lang="zh-CN" altLang="en-US" dirty="0" smtClean="0">
                <a:ea typeface="宋体" pitchFamily="2" charset="-122"/>
              </a:rPr>
              <a:t>的主席、副主席、司库和秘书长等主要官员和三种类型的成员选出的代表共同召开大会。</a:t>
            </a:r>
          </a:p>
          <a:p>
            <a:pPr>
              <a:defRPr/>
            </a:pPr>
            <a:endParaRPr lang="zh-CN" altLang="en-US" dirty="0" smtClean="0">
              <a:ea typeface="宋体" pitchFamily="2" charset="-122"/>
            </a:endParaRPr>
          </a:p>
        </p:txBody>
      </p:sp>
      <p:sp>
        <p:nvSpPr>
          <p:cNvPr id="16388" name="页脚占位符 3"/>
          <p:cNvSpPr>
            <a:spLocks noGrp="1"/>
          </p:cNvSpPr>
          <p:nvPr>
            <p:ph type="ftr" sz="quarter" idx="11"/>
          </p:nvPr>
        </p:nvSpPr>
        <p:spPr>
          <a:noFill/>
        </p:spPr>
        <p:txBody>
          <a:bodyPr/>
          <a:lstStyle/>
          <a:p>
            <a:r>
              <a:rPr lang="zh-CN" altLang="en-US" smtClean="0"/>
              <a:t>中国计量学院     经管学院</a:t>
            </a:r>
          </a:p>
        </p:txBody>
      </p:sp>
      <p:sp>
        <p:nvSpPr>
          <p:cNvPr id="5" name="灯片编号占位符 4"/>
          <p:cNvSpPr>
            <a:spLocks noGrp="1"/>
          </p:cNvSpPr>
          <p:nvPr>
            <p:ph type="sldNum" sz="quarter" idx="12"/>
          </p:nvPr>
        </p:nvSpPr>
        <p:spPr/>
        <p:txBody>
          <a:bodyPr/>
          <a:lstStyle/>
          <a:p>
            <a:pPr>
              <a:defRPr/>
            </a:pPr>
            <a:fld id="{E2F4BCED-61DC-4FE4-BBEE-96EED41669CA}" type="slidenum">
              <a:rPr lang="en-US" altLang="zh-CN" smtClean="0"/>
              <a:pPr>
                <a:defRPr/>
              </a:pPr>
              <a:t>13</a:t>
            </a:fld>
            <a:endParaRPr lang="en-US" altLang="zh-CN"/>
          </a:p>
        </p:txBody>
      </p:sp>
    </p:spTree>
  </p:cSld>
  <p:clrMapOvr>
    <a:masterClrMapping/>
  </p:clrMapOvr>
  <p:transition xmlns:p14="http://schemas.microsoft.com/office/powerpoint/2010/main" spd="med">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p>
            <a:r>
              <a:rPr lang="zh-CN" altLang="en-US" smtClean="0"/>
              <a:t>中国计量学院     经管学院</a:t>
            </a:r>
          </a:p>
        </p:txBody>
      </p:sp>
      <p:sp>
        <p:nvSpPr>
          <p:cNvPr id="26" name="灯片编号占位符 5"/>
          <p:cNvSpPr>
            <a:spLocks noGrp="1"/>
          </p:cNvSpPr>
          <p:nvPr>
            <p:ph type="sldNum" sz="quarter" idx="12"/>
          </p:nvPr>
        </p:nvSpPr>
        <p:spPr/>
        <p:txBody>
          <a:bodyPr/>
          <a:lstStyle/>
          <a:p>
            <a:pPr>
              <a:defRPr/>
            </a:pPr>
            <a:fld id="{1EA39BF5-FF83-41F6-876C-5F5150142A17}" type="slidenum">
              <a:rPr lang="en-US" altLang="zh-CN"/>
              <a:pPr>
                <a:defRPr/>
              </a:pPr>
              <a:t>14</a:t>
            </a:fld>
            <a:endParaRPr lang="en-US" altLang="zh-CN"/>
          </a:p>
        </p:txBody>
      </p:sp>
      <p:sp>
        <p:nvSpPr>
          <p:cNvPr id="14340" name="Rectangle 2"/>
          <p:cNvSpPr>
            <a:spLocks noGrp="1" noChangeArrowheads="1"/>
          </p:cNvSpPr>
          <p:nvPr>
            <p:ph type="title"/>
          </p:nvPr>
        </p:nvSpPr>
        <p:spPr/>
        <p:txBody>
          <a:bodyPr/>
          <a:lstStyle/>
          <a:p>
            <a:pPr eaLnBrk="1" hangingPunct="1"/>
            <a:r>
              <a:rPr lang="en-US" altLang="zh-CN" b="1" smtClean="0">
                <a:ea typeface="宋体" pitchFamily="2" charset="-122"/>
              </a:rPr>
              <a:t>2</a:t>
            </a:r>
            <a:r>
              <a:rPr lang="zh-CN" altLang="en-US" b="1" smtClean="0">
                <a:ea typeface="宋体" pitchFamily="2" charset="-122"/>
              </a:rPr>
              <a:t>、国际标准化组织（</a:t>
            </a:r>
            <a:r>
              <a:rPr lang="en-US" altLang="zh-CN" b="1" smtClean="0">
                <a:ea typeface="宋体" pitchFamily="2" charset="-122"/>
              </a:rPr>
              <a:t>ISO</a:t>
            </a:r>
            <a:r>
              <a:rPr lang="zh-CN" altLang="en-US" b="1" smtClean="0">
                <a:ea typeface="宋体" pitchFamily="2" charset="-122"/>
              </a:rPr>
              <a:t>）</a:t>
            </a:r>
          </a:p>
        </p:txBody>
      </p:sp>
      <p:sp>
        <p:nvSpPr>
          <p:cNvPr id="101382" name="AutoShape 6"/>
          <p:cNvSpPr>
            <a:spLocks noChangeArrowheads="1"/>
          </p:cNvSpPr>
          <p:nvPr/>
        </p:nvSpPr>
        <p:spPr bwMode="auto">
          <a:xfrm>
            <a:off x="3346450" y="112553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全体大会</a:t>
            </a:r>
          </a:p>
        </p:txBody>
      </p:sp>
      <p:sp>
        <p:nvSpPr>
          <p:cNvPr id="14342" name="Line 7"/>
          <p:cNvSpPr>
            <a:spLocks noChangeShapeType="1"/>
          </p:cNvSpPr>
          <p:nvPr/>
        </p:nvSpPr>
        <p:spPr bwMode="auto">
          <a:xfrm>
            <a:off x="4067175" y="1557338"/>
            <a:ext cx="0" cy="360362"/>
          </a:xfrm>
          <a:prstGeom prst="line">
            <a:avLst/>
          </a:prstGeom>
          <a:noFill/>
          <a:ln w="9525">
            <a:solidFill>
              <a:schemeClr val="tx1"/>
            </a:solidFill>
            <a:round/>
            <a:headEnd/>
            <a:tailEnd/>
          </a:ln>
        </p:spPr>
        <p:txBody>
          <a:bodyPr/>
          <a:lstStyle/>
          <a:p>
            <a:endParaRPr lang="zh-CN" altLang="en-US"/>
          </a:p>
        </p:txBody>
      </p:sp>
      <p:sp>
        <p:nvSpPr>
          <p:cNvPr id="101384" name="AutoShape 8"/>
          <p:cNvSpPr>
            <a:spLocks noChangeArrowheads="1"/>
          </p:cNvSpPr>
          <p:nvPr/>
        </p:nvSpPr>
        <p:spPr bwMode="auto">
          <a:xfrm>
            <a:off x="3059113" y="1916113"/>
            <a:ext cx="1944687" cy="792162"/>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理事会</a:t>
            </a:r>
          </a:p>
          <a:p>
            <a:pPr algn="ctr" eaLnBrk="0" hangingPunct="0">
              <a:defRPr/>
            </a:pPr>
            <a:endParaRPr lang="zh-CN" altLang="en-US" sz="1200" b="1">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主要官员和</a:t>
            </a:r>
            <a:r>
              <a:rPr lang="en-US" altLang="zh-CN" sz="1200" b="1">
                <a:solidFill>
                  <a:srgbClr val="9933FF"/>
                </a:solidFill>
                <a:effectLst>
                  <a:outerShdw blurRad="38100" dist="38100" dir="2700000" algn="tl">
                    <a:srgbClr val="C0C0C0"/>
                  </a:outerShdw>
                </a:effectLst>
                <a:latin typeface="Verdana" pitchFamily="34" charset="0"/>
              </a:rPr>
              <a:t>18</a:t>
            </a:r>
            <a:r>
              <a:rPr lang="zh-CN" altLang="en-US" sz="1200" b="1">
                <a:solidFill>
                  <a:srgbClr val="9933FF"/>
                </a:solidFill>
                <a:effectLst>
                  <a:outerShdw blurRad="38100" dist="38100" dir="2700000" algn="tl">
                    <a:srgbClr val="C0C0C0"/>
                  </a:outerShdw>
                </a:effectLst>
                <a:latin typeface="Verdana" pitchFamily="34" charset="0"/>
              </a:rPr>
              <a:t>名选出的成员</a:t>
            </a:r>
          </a:p>
        </p:txBody>
      </p:sp>
      <p:sp>
        <p:nvSpPr>
          <p:cNvPr id="101385" name="AutoShape 9"/>
          <p:cNvSpPr>
            <a:spLocks noChangeArrowheads="1"/>
          </p:cNvSpPr>
          <p:nvPr/>
        </p:nvSpPr>
        <p:spPr bwMode="auto">
          <a:xfrm>
            <a:off x="3348038" y="3068638"/>
            <a:ext cx="1368425" cy="431800"/>
          </a:xfrm>
          <a:prstGeom prst="roundRect">
            <a:avLst>
              <a:gd name="adj" fmla="val 16667"/>
            </a:avLst>
          </a:prstGeom>
          <a:noFill/>
          <a:ln w="38100">
            <a:solidFill>
              <a:srgbClr val="C00000"/>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中央秘书处</a:t>
            </a:r>
          </a:p>
        </p:txBody>
      </p:sp>
      <p:sp>
        <p:nvSpPr>
          <p:cNvPr id="101386" name="AutoShape 10"/>
          <p:cNvSpPr>
            <a:spLocks noChangeArrowheads="1"/>
          </p:cNvSpPr>
          <p:nvPr/>
        </p:nvSpPr>
        <p:spPr bwMode="auto">
          <a:xfrm>
            <a:off x="6948488" y="1773238"/>
            <a:ext cx="1439862" cy="719137"/>
          </a:xfrm>
          <a:prstGeom prst="roundRect">
            <a:avLst>
              <a:gd name="adj" fmla="val 16667"/>
            </a:avLst>
          </a:prstGeom>
          <a:ln w="38100">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技术管理局</a:t>
            </a:r>
          </a:p>
          <a:p>
            <a:pPr algn="ctr" eaLnBrk="0" hangingPunct="0">
              <a:defRPr/>
            </a:pPr>
            <a:r>
              <a:rPr lang="zh-CN" altLang="en-US" b="1">
                <a:effectLst>
                  <a:outerShdw blurRad="38100" dist="38100" dir="2700000" algn="tl">
                    <a:srgbClr val="C0C0C0"/>
                  </a:outerShdw>
                </a:effectLst>
                <a:latin typeface="Verdana" pitchFamily="34" charset="0"/>
              </a:rPr>
              <a:t>（</a:t>
            </a:r>
            <a:r>
              <a:rPr lang="en-US" altLang="zh-CN" b="1">
                <a:effectLst>
                  <a:outerShdw blurRad="38100" dist="38100" dir="2700000" algn="tl">
                    <a:srgbClr val="C0C0C0"/>
                  </a:outerShdw>
                </a:effectLst>
                <a:latin typeface="Verdana" pitchFamily="34" charset="0"/>
              </a:rPr>
              <a:t>TMB</a:t>
            </a:r>
            <a:r>
              <a:rPr lang="zh-CN" altLang="en-US" b="1">
                <a:effectLst>
                  <a:outerShdw blurRad="38100" dist="38100" dir="2700000" algn="tl">
                    <a:srgbClr val="C0C0C0"/>
                  </a:outerShdw>
                </a:effectLst>
                <a:latin typeface="Verdana" pitchFamily="34" charset="0"/>
              </a:rPr>
              <a:t>）</a:t>
            </a:r>
          </a:p>
        </p:txBody>
      </p:sp>
      <p:sp>
        <p:nvSpPr>
          <p:cNvPr id="101387" name="AutoShape 11"/>
          <p:cNvSpPr>
            <a:spLocks noChangeArrowheads="1"/>
          </p:cNvSpPr>
          <p:nvPr/>
        </p:nvSpPr>
        <p:spPr bwMode="auto">
          <a:xfrm>
            <a:off x="5508625" y="285273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标准样品委员会</a:t>
            </a:r>
          </a:p>
        </p:txBody>
      </p:sp>
      <p:sp>
        <p:nvSpPr>
          <p:cNvPr id="101388" name="AutoShape 12"/>
          <p:cNvSpPr>
            <a:spLocks noChangeArrowheads="1"/>
          </p:cNvSpPr>
          <p:nvPr/>
        </p:nvSpPr>
        <p:spPr bwMode="auto">
          <a:xfrm>
            <a:off x="5508625" y="3644900"/>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技术咨询组</a:t>
            </a:r>
          </a:p>
        </p:txBody>
      </p:sp>
      <p:sp>
        <p:nvSpPr>
          <p:cNvPr id="101389" name="AutoShape 13"/>
          <p:cNvSpPr>
            <a:spLocks noChangeArrowheads="1"/>
          </p:cNvSpPr>
          <p:nvPr/>
        </p:nvSpPr>
        <p:spPr bwMode="auto">
          <a:xfrm>
            <a:off x="5580063" y="4652963"/>
            <a:ext cx="1368425" cy="431800"/>
          </a:xfrm>
          <a:prstGeom prst="roundRect">
            <a:avLst>
              <a:gd name="adj" fmla="val 16667"/>
            </a:avLst>
          </a:prstGeom>
          <a:noFill/>
          <a:ln w="38100">
            <a:solidFill>
              <a:srgbClr val="C00000"/>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技术委员会</a:t>
            </a:r>
          </a:p>
        </p:txBody>
      </p:sp>
      <p:sp>
        <p:nvSpPr>
          <p:cNvPr id="101390" name="AutoShape 14"/>
          <p:cNvSpPr>
            <a:spLocks noChangeArrowheads="1"/>
          </p:cNvSpPr>
          <p:nvPr/>
        </p:nvSpPr>
        <p:spPr bwMode="auto">
          <a:xfrm>
            <a:off x="684213" y="1773238"/>
            <a:ext cx="1800225" cy="1150937"/>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600" b="1">
                <a:effectLst>
                  <a:outerShdw blurRad="38100" dist="38100" dir="2700000" algn="tl">
                    <a:srgbClr val="C0C0C0"/>
                  </a:outerShdw>
                </a:effectLst>
                <a:latin typeface="Verdana" pitchFamily="34" charset="0"/>
              </a:rPr>
              <a:t>政策制定委员会</a:t>
            </a:r>
          </a:p>
          <a:p>
            <a:pPr algn="ctr" eaLnBrk="0" hangingPunct="0">
              <a:defRPr/>
            </a:pPr>
            <a:endParaRPr lang="zh-CN" altLang="en-US" sz="1200" b="1">
              <a:solidFill>
                <a:srgbClr val="9933FF"/>
              </a:solidFill>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合格评定委员会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消费者政策委员会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发展中国家事务委员会</a:t>
            </a:r>
          </a:p>
        </p:txBody>
      </p:sp>
      <p:sp>
        <p:nvSpPr>
          <p:cNvPr id="101391" name="AutoShape 15"/>
          <p:cNvSpPr>
            <a:spLocks noChangeArrowheads="1"/>
          </p:cNvSpPr>
          <p:nvPr/>
        </p:nvSpPr>
        <p:spPr bwMode="auto">
          <a:xfrm>
            <a:off x="684213" y="3500438"/>
            <a:ext cx="1871662" cy="936625"/>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600" b="1">
                <a:effectLst>
                  <a:outerShdw blurRad="38100" dist="38100" dir="2700000" algn="tl">
                    <a:srgbClr val="C0C0C0"/>
                  </a:outerShdw>
                </a:effectLst>
                <a:latin typeface="Verdana" pitchFamily="34" charset="0"/>
              </a:rPr>
              <a:t>理事会常设委员会</a:t>
            </a:r>
          </a:p>
          <a:p>
            <a:pPr algn="ctr" eaLnBrk="0" hangingPunct="0">
              <a:defRPr/>
            </a:pPr>
            <a:endParaRPr lang="zh-CN" altLang="en-US" sz="1200" b="1">
              <a:solidFill>
                <a:srgbClr val="9933FF"/>
              </a:solidFill>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理事会常设财务委员会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理事会常设战略委员会</a:t>
            </a:r>
          </a:p>
        </p:txBody>
      </p:sp>
      <p:sp>
        <p:nvSpPr>
          <p:cNvPr id="101392" name="AutoShape 16"/>
          <p:cNvSpPr>
            <a:spLocks noChangeArrowheads="1"/>
          </p:cNvSpPr>
          <p:nvPr/>
        </p:nvSpPr>
        <p:spPr bwMode="auto">
          <a:xfrm>
            <a:off x="971550" y="515778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特别咨询组</a:t>
            </a:r>
          </a:p>
        </p:txBody>
      </p:sp>
      <p:sp>
        <p:nvSpPr>
          <p:cNvPr id="14352" name="Line 17"/>
          <p:cNvSpPr>
            <a:spLocks noChangeShapeType="1"/>
          </p:cNvSpPr>
          <p:nvPr/>
        </p:nvSpPr>
        <p:spPr bwMode="auto">
          <a:xfrm>
            <a:off x="4067175" y="2708275"/>
            <a:ext cx="0" cy="360363"/>
          </a:xfrm>
          <a:prstGeom prst="line">
            <a:avLst/>
          </a:prstGeom>
          <a:noFill/>
          <a:ln w="9525">
            <a:solidFill>
              <a:schemeClr val="tx1"/>
            </a:solidFill>
            <a:round/>
            <a:headEnd/>
            <a:tailEnd/>
          </a:ln>
        </p:spPr>
        <p:txBody>
          <a:bodyPr/>
          <a:lstStyle/>
          <a:p>
            <a:endParaRPr lang="zh-CN" altLang="en-US"/>
          </a:p>
        </p:txBody>
      </p:sp>
      <p:sp>
        <p:nvSpPr>
          <p:cNvPr id="14353" name="Line 18"/>
          <p:cNvSpPr>
            <a:spLocks noChangeShapeType="1"/>
          </p:cNvSpPr>
          <p:nvPr/>
        </p:nvSpPr>
        <p:spPr bwMode="auto">
          <a:xfrm>
            <a:off x="2484438" y="2276475"/>
            <a:ext cx="574675" cy="0"/>
          </a:xfrm>
          <a:prstGeom prst="line">
            <a:avLst/>
          </a:prstGeom>
          <a:noFill/>
          <a:ln w="9525">
            <a:solidFill>
              <a:schemeClr val="tx1"/>
            </a:solidFill>
            <a:round/>
            <a:headEnd/>
            <a:tailEnd/>
          </a:ln>
        </p:spPr>
        <p:txBody>
          <a:bodyPr/>
          <a:lstStyle/>
          <a:p>
            <a:endParaRPr lang="zh-CN" altLang="en-US"/>
          </a:p>
        </p:txBody>
      </p:sp>
      <p:sp>
        <p:nvSpPr>
          <p:cNvPr id="14354" name="Line 19"/>
          <p:cNvSpPr>
            <a:spLocks noChangeShapeType="1"/>
          </p:cNvSpPr>
          <p:nvPr/>
        </p:nvSpPr>
        <p:spPr bwMode="auto">
          <a:xfrm>
            <a:off x="2771775" y="2276475"/>
            <a:ext cx="0" cy="3097213"/>
          </a:xfrm>
          <a:prstGeom prst="line">
            <a:avLst/>
          </a:prstGeom>
          <a:noFill/>
          <a:ln w="9525">
            <a:solidFill>
              <a:schemeClr val="tx1"/>
            </a:solidFill>
            <a:round/>
            <a:headEnd/>
            <a:tailEnd/>
          </a:ln>
        </p:spPr>
        <p:txBody>
          <a:bodyPr/>
          <a:lstStyle/>
          <a:p>
            <a:endParaRPr lang="zh-CN" altLang="en-US"/>
          </a:p>
        </p:txBody>
      </p:sp>
      <p:sp>
        <p:nvSpPr>
          <p:cNvPr id="14355" name="Line 20"/>
          <p:cNvSpPr>
            <a:spLocks noChangeShapeType="1"/>
          </p:cNvSpPr>
          <p:nvPr/>
        </p:nvSpPr>
        <p:spPr bwMode="auto">
          <a:xfrm>
            <a:off x="2339975" y="5373688"/>
            <a:ext cx="431800" cy="0"/>
          </a:xfrm>
          <a:prstGeom prst="line">
            <a:avLst/>
          </a:prstGeom>
          <a:noFill/>
          <a:ln w="9525">
            <a:solidFill>
              <a:schemeClr val="tx1"/>
            </a:solidFill>
            <a:round/>
            <a:headEnd/>
            <a:tailEnd/>
          </a:ln>
        </p:spPr>
        <p:txBody>
          <a:bodyPr/>
          <a:lstStyle/>
          <a:p>
            <a:endParaRPr lang="zh-CN" altLang="en-US"/>
          </a:p>
        </p:txBody>
      </p:sp>
      <p:sp>
        <p:nvSpPr>
          <p:cNvPr id="14356" name="Line 21"/>
          <p:cNvSpPr>
            <a:spLocks noChangeShapeType="1"/>
          </p:cNvSpPr>
          <p:nvPr/>
        </p:nvSpPr>
        <p:spPr bwMode="auto">
          <a:xfrm>
            <a:off x="2555875" y="3933825"/>
            <a:ext cx="215900" cy="0"/>
          </a:xfrm>
          <a:prstGeom prst="line">
            <a:avLst/>
          </a:prstGeom>
          <a:noFill/>
          <a:ln w="9525">
            <a:solidFill>
              <a:schemeClr val="tx1"/>
            </a:solidFill>
            <a:round/>
            <a:headEnd/>
            <a:tailEnd/>
          </a:ln>
        </p:spPr>
        <p:txBody>
          <a:bodyPr/>
          <a:lstStyle/>
          <a:p>
            <a:endParaRPr lang="zh-CN" altLang="en-US"/>
          </a:p>
        </p:txBody>
      </p:sp>
      <p:sp>
        <p:nvSpPr>
          <p:cNvPr id="14357" name="Line 22"/>
          <p:cNvSpPr>
            <a:spLocks noChangeShapeType="1"/>
          </p:cNvSpPr>
          <p:nvPr/>
        </p:nvSpPr>
        <p:spPr bwMode="auto">
          <a:xfrm>
            <a:off x="5003800" y="2276475"/>
            <a:ext cx="1944688" cy="0"/>
          </a:xfrm>
          <a:prstGeom prst="line">
            <a:avLst/>
          </a:prstGeom>
          <a:noFill/>
          <a:ln w="9525">
            <a:solidFill>
              <a:schemeClr val="tx1"/>
            </a:solidFill>
            <a:round/>
            <a:headEnd/>
            <a:tailEnd/>
          </a:ln>
        </p:spPr>
        <p:txBody>
          <a:bodyPr/>
          <a:lstStyle/>
          <a:p>
            <a:endParaRPr lang="zh-CN" altLang="en-US"/>
          </a:p>
        </p:txBody>
      </p:sp>
      <p:sp>
        <p:nvSpPr>
          <p:cNvPr id="14358" name="Line 23"/>
          <p:cNvSpPr>
            <a:spLocks noChangeShapeType="1"/>
          </p:cNvSpPr>
          <p:nvPr/>
        </p:nvSpPr>
        <p:spPr bwMode="auto">
          <a:xfrm>
            <a:off x="7667625" y="2565400"/>
            <a:ext cx="0" cy="2303463"/>
          </a:xfrm>
          <a:prstGeom prst="line">
            <a:avLst/>
          </a:prstGeom>
          <a:noFill/>
          <a:ln w="9525">
            <a:solidFill>
              <a:schemeClr val="tx1"/>
            </a:solidFill>
            <a:round/>
            <a:headEnd/>
            <a:tailEnd/>
          </a:ln>
        </p:spPr>
        <p:txBody>
          <a:bodyPr/>
          <a:lstStyle/>
          <a:p>
            <a:endParaRPr lang="zh-CN" altLang="en-US"/>
          </a:p>
        </p:txBody>
      </p:sp>
      <p:sp>
        <p:nvSpPr>
          <p:cNvPr id="14359" name="Line 24"/>
          <p:cNvSpPr>
            <a:spLocks noChangeShapeType="1"/>
          </p:cNvSpPr>
          <p:nvPr/>
        </p:nvSpPr>
        <p:spPr bwMode="auto">
          <a:xfrm>
            <a:off x="6948488" y="4868863"/>
            <a:ext cx="719137" cy="0"/>
          </a:xfrm>
          <a:prstGeom prst="line">
            <a:avLst/>
          </a:prstGeom>
          <a:noFill/>
          <a:ln w="9525">
            <a:solidFill>
              <a:schemeClr val="tx1"/>
            </a:solidFill>
            <a:round/>
            <a:headEnd/>
            <a:tailEnd/>
          </a:ln>
        </p:spPr>
        <p:txBody>
          <a:bodyPr/>
          <a:lstStyle/>
          <a:p>
            <a:endParaRPr lang="zh-CN" altLang="en-US"/>
          </a:p>
        </p:txBody>
      </p:sp>
      <p:sp>
        <p:nvSpPr>
          <p:cNvPr id="14360" name="Line 25"/>
          <p:cNvSpPr>
            <a:spLocks noChangeShapeType="1"/>
          </p:cNvSpPr>
          <p:nvPr/>
        </p:nvSpPr>
        <p:spPr bwMode="auto">
          <a:xfrm>
            <a:off x="6877050" y="3860800"/>
            <a:ext cx="790575" cy="0"/>
          </a:xfrm>
          <a:prstGeom prst="line">
            <a:avLst/>
          </a:prstGeom>
          <a:noFill/>
          <a:ln w="9525">
            <a:solidFill>
              <a:schemeClr val="tx1"/>
            </a:solidFill>
            <a:round/>
            <a:headEnd/>
            <a:tailEnd/>
          </a:ln>
        </p:spPr>
        <p:txBody>
          <a:bodyPr/>
          <a:lstStyle/>
          <a:p>
            <a:endParaRPr lang="zh-CN" altLang="en-US"/>
          </a:p>
        </p:txBody>
      </p:sp>
      <p:sp>
        <p:nvSpPr>
          <p:cNvPr id="14361" name="Line 26"/>
          <p:cNvSpPr>
            <a:spLocks noChangeShapeType="1"/>
          </p:cNvSpPr>
          <p:nvPr/>
        </p:nvSpPr>
        <p:spPr bwMode="auto">
          <a:xfrm>
            <a:off x="6877050" y="3068638"/>
            <a:ext cx="790575" cy="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xmlns:p14="http://schemas.microsoft.com/office/powerpoint/2010/main" spd="med">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smtClean="0">
                <a:effectLst>
                  <a:outerShdw blurRad="38100" dist="38100" dir="2700000" algn="tl">
                    <a:srgbClr val="C0C0C0"/>
                  </a:outerShdw>
                </a:effectLst>
                <a:ea typeface="宋体" pitchFamily="2" charset="-122"/>
              </a:rPr>
              <a:t>理事会</a:t>
            </a:r>
          </a:p>
        </p:txBody>
      </p:sp>
      <p:sp>
        <p:nvSpPr>
          <p:cNvPr id="3" name="内容占位符 2"/>
          <p:cNvSpPr>
            <a:spLocks noGrp="1"/>
          </p:cNvSpPr>
          <p:nvPr>
            <p:ph idx="1"/>
          </p:nvPr>
        </p:nvSpPr>
        <p:spPr>
          <a:xfrm>
            <a:off x="457200" y="1285875"/>
            <a:ext cx="7186613" cy="5038725"/>
          </a:xfrm>
        </p:spPr>
        <p:txBody>
          <a:bodyPr/>
          <a:lstStyle/>
          <a:p>
            <a:pPr>
              <a:lnSpc>
                <a:spcPct val="130000"/>
              </a:lnSpc>
              <a:defRPr/>
            </a:pPr>
            <a:r>
              <a:rPr lang="zh-CN" altLang="en-US" sz="2400" dirty="0" smtClean="0">
                <a:ea typeface="宋体" pitchFamily="2" charset="-122"/>
              </a:rPr>
              <a:t>理事会是</a:t>
            </a:r>
            <a:r>
              <a:rPr lang="en-US" altLang="zh-CN" sz="2400" dirty="0" smtClean="0">
                <a:ea typeface="宋体" pitchFamily="2" charset="-122"/>
              </a:rPr>
              <a:t>ISO</a:t>
            </a:r>
            <a:r>
              <a:rPr lang="zh-CN" altLang="en-US" sz="2400" dirty="0" smtClean="0">
                <a:ea typeface="宋体" pitchFamily="2" charset="-122"/>
              </a:rPr>
              <a:t>的</a:t>
            </a:r>
            <a:r>
              <a:rPr lang="zh-CN" altLang="en-US" i="1" u="sng" dirty="0" smtClean="0">
                <a:solidFill>
                  <a:srgbClr val="FF0000"/>
                </a:solidFill>
                <a:effectLst>
                  <a:outerShdw blurRad="38100" dist="38100" dir="2700000" algn="tl">
                    <a:srgbClr val="C0C0C0"/>
                  </a:outerShdw>
                </a:effectLst>
                <a:ea typeface="宋体" pitchFamily="2" charset="-122"/>
              </a:rPr>
              <a:t>常设管理机构</a:t>
            </a:r>
            <a:r>
              <a:rPr lang="zh-CN" altLang="en-US" sz="2400" dirty="0" smtClean="0">
                <a:ea typeface="宋体" pitchFamily="2" charset="-122"/>
              </a:rPr>
              <a:t>，主要负责全体成员大会休会期间的日常工作。</a:t>
            </a:r>
            <a:endParaRPr lang="en-US" altLang="zh-CN" sz="2400" dirty="0" smtClean="0">
              <a:ea typeface="宋体" pitchFamily="2" charset="-122"/>
            </a:endParaRPr>
          </a:p>
          <a:p>
            <a:pPr>
              <a:lnSpc>
                <a:spcPct val="130000"/>
              </a:lnSpc>
              <a:defRPr/>
            </a:pPr>
            <a:r>
              <a:rPr lang="zh-CN" altLang="en-US" sz="2400" dirty="0" smtClean="0">
                <a:ea typeface="宋体" pitchFamily="2" charset="-122"/>
              </a:rPr>
              <a:t>由</a:t>
            </a:r>
            <a:r>
              <a:rPr lang="en-US" altLang="zh-CN" sz="2400" dirty="0" smtClean="0">
                <a:ea typeface="宋体" pitchFamily="2" charset="-122"/>
              </a:rPr>
              <a:t>ISO</a:t>
            </a:r>
            <a:r>
              <a:rPr lang="zh-CN" altLang="en-US" sz="2400" dirty="0" smtClean="0">
                <a:ea typeface="宋体" pitchFamily="2" charset="-122"/>
              </a:rPr>
              <a:t>的正副主席、司库、秘书长和</a:t>
            </a:r>
            <a:r>
              <a:rPr lang="en-US" altLang="zh-CN" sz="2400" dirty="0" smtClean="0">
                <a:ea typeface="宋体" pitchFamily="2" charset="-122"/>
              </a:rPr>
              <a:t>20</a:t>
            </a:r>
            <a:r>
              <a:rPr lang="zh-CN" altLang="en-US" sz="2400" dirty="0" smtClean="0">
                <a:ea typeface="宋体" pitchFamily="2" charset="-122"/>
              </a:rPr>
              <a:t>个理事成员国组成。</a:t>
            </a:r>
            <a:endParaRPr lang="en-US" altLang="zh-CN" sz="2400" dirty="0" smtClean="0">
              <a:ea typeface="宋体" pitchFamily="2" charset="-122"/>
            </a:endParaRPr>
          </a:p>
          <a:p>
            <a:pPr>
              <a:lnSpc>
                <a:spcPct val="130000"/>
              </a:lnSpc>
              <a:defRPr/>
            </a:pPr>
            <a:r>
              <a:rPr lang="zh-CN" altLang="en-US" sz="2400" dirty="0" smtClean="0">
                <a:ea typeface="宋体" pitchFamily="2" charset="-122"/>
              </a:rPr>
              <a:t>主要任务是讨论决定</a:t>
            </a:r>
            <a:r>
              <a:rPr lang="en-US" altLang="zh-CN" sz="2400" dirty="0" smtClean="0">
                <a:ea typeface="宋体" pitchFamily="2" charset="-122"/>
              </a:rPr>
              <a:t>ISO</a:t>
            </a:r>
            <a:r>
              <a:rPr lang="zh-CN" altLang="en-US" sz="2400" dirty="0" smtClean="0">
                <a:ea typeface="宋体" pitchFamily="2" charset="-122"/>
              </a:rPr>
              <a:t>工作中的重大问题；任命司库、秘书长和政策制定委员会主席；选举技术管理局（</a:t>
            </a:r>
            <a:r>
              <a:rPr lang="en-US" altLang="zh-CN" sz="2400" dirty="0" smtClean="0">
                <a:ea typeface="宋体" pitchFamily="2" charset="-122"/>
              </a:rPr>
              <a:t>TMB</a:t>
            </a:r>
            <a:r>
              <a:rPr lang="zh-CN" altLang="en-US" sz="2400" dirty="0" smtClean="0">
                <a:ea typeface="宋体" pitchFamily="2" charset="-122"/>
              </a:rPr>
              <a:t>）成员，并确定其职权范围；审查通过</a:t>
            </a:r>
            <a:r>
              <a:rPr lang="en-US" altLang="zh-CN" sz="2400" dirty="0" smtClean="0">
                <a:ea typeface="宋体" pitchFamily="2" charset="-122"/>
              </a:rPr>
              <a:t>ISO</a:t>
            </a:r>
            <a:r>
              <a:rPr lang="zh-CN" altLang="en-US" sz="2400" dirty="0" smtClean="0">
                <a:ea typeface="宋体" pitchFamily="2" charset="-122"/>
              </a:rPr>
              <a:t>中央秘书处的财务预算。</a:t>
            </a:r>
            <a:endParaRPr lang="en-US" altLang="zh-CN" sz="2400" dirty="0" smtClean="0">
              <a:ea typeface="宋体" pitchFamily="2" charset="-122"/>
            </a:endParaRPr>
          </a:p>
        </p:txBody>
      </p:sp>
      <p:sp>
        <p:nvSpPr>
          <p:cNvPr id="17412" name="页脚占位符 3"/>
          <p:cNvSpPr>
            <a:spLocks noGrp="1"/>
          </p:cNvSpPr>
          <p:nvPr>
            <p:ph type="ftr" sz="quarter" idx="11"/>
          </p:nvPr>
        </p:nvSpPr>
        <p:spPr>
          <a:noFill/>
        </p:spPr>
        <p:txBody>
          <a:bodyPr/>
          <a:lstStyle/>
          <a:p>
            <a:r>
              <a:rPr lang="zh-CN" altLang="en-US" smtClean="0"/>
              <a:t>中国计量学院     经管学院</a:t>
            </a:r>
          </a:p>
        </p:txBody>
      </p:sp>
      <p:sp>
        <p:nvSpPr>
          <p:cNvPr id="5" name="灯片编号占位符 4"/>
          <p:cNvSpPr>
            <a:spLocks noGrp="1"/>
          </p:cNvSpPr>
          <p:nvPr>
            <p:ph type="sldNum" sz="quarter" idx="12"/>
          </p:nvPr>
        </p:nvSpPr>
        <p:spPr/>
        <p:txBody>
          <a:bodyPr/>
          <a:lstStyle/>
          <a:p>
            <a:pPr>
              <a:defRPr/>
            </a:pPr>
            <a:fld id="{FBA09F58-FC29-4F76-9097-1766A5C3BEA4}" type="slidenum">
              <a:rPr lang="en-US" altLang="zh-CN" smtClean="0"/>
              <a:pPr>
                <a:defRPr/>
              </a:pPr>
              <a:t>15</a:t>
            </a:fld>
            <a:endParaRPr lang="en-US" altLang="zh-CN"/>
          </a:p>
        </p:txBody>
      </p:sp>
    </p:spTree>
  </p:cSld>
  <p:clrMapOvr>
    <a:masterClrMapping/>
  </p:clrMapOvr>
  <p:transition xmlns:p14="http://schemas.microsoft.com/office/powerpoint/2010/main" spd="med">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p>
            <a:r>
              <a:rPr lang="zh-CN" altLang="en-US" smtClean="0"/>
              <a:t>中国计量学院     经管学院</a:t>
            </a:r>
          </a:p>
        </p:txBody>
      </p:sp>
      <p:sp>
        <p:nvSpPr>
          <p:cNvPr id="26" name="灯片编号占位符 5"/>
          <p:cNvSpPr>
            <a:spLocks noGrp="1"/>
          </p:cNvSpPr>
          <p:nvPr>
            <p:ph type="sldNum" sz="quarter" idx="12"/>
          </p:nvPr>
        </p:nvSpPr>
        <p:spPr/>
        <p:txBody>
          <a:bodyPr/>
          <a:lstStyle/>
          <a:p>
            <a:pPr>
              <a:defRPr/>
            </a:pPr>
            <a:fld id="{1EA39BF5-FF83-41F6-876C-5F5150142A17}" type="slidenum">
              <a:rPr lang="en-US" altLang="zh-CN"/>
              <a:pPr>
                <a:defRPr/>
              </a:pPr>
              <a:t>16</a:t>
            </a:fld>
            <a:endParaRPr lang="en-US" altLang="zh-CN"/>
          </a:p>
        </p:txBody>
      </p:sp>
      <p:sp>
        <p:nvSpPr>
          <p:cNvPr id="14340" name="Rectangle 2"/>
          <p:cNvSpPr>
            <a:spLocks noGrp="1" noChangeArrowheads="1"/>
          </p:cNvSpPr>
          <p:nvPr>
            <p:ph type="title"/>
          </p:nvPr>
        </p:nvSpPr>
        <p:spPr/>
        <p:txBody>
          <a:bodyPr/>
          <a:lstStyle/>
          <a:p>
            <a:pPr eaLnBrk="1" hangingPunct="1"/>
            <a:r>
              <a:rPr lang="en-US" altLang="zh-CN" b="1" smtClean="0">
                <a:ea typeface="宋体" pitchFamily="2" charset="-122"/>
              </a:rPr>
              <a:t>2</a:t>
            </a:r>
            <a:r>
              <a:rPr lang="zh-CN" altLang="en-US" b="1" smtClean="0">
                <a:ea typeface="宋体" pitchFamily="2" charset="-122"/>
              </a:rPr>
              <a:t>、国际标准化组织（</a:t>
            </a:r>
            <a:r>
              <a:rPr lang="en-US" altLang="zh-CN" b="1" smtClean="0">
                <a:ea typeface="宋体" pitchFamily="2" charset="-122"/>
              </a:rPr>
              <a:t>ISO</a:t>
            </a:r>
            <a:r>
              <a:rPr lang="zh-CN" altLang="en-US" b="1" smtClean="0">
                <a:ea typeface="宋体" pitchFamily="2" charset="-122"/>
              </a:rPr>
              <a:t>）</a:t>
            </a:r>
          </a:p>
        </p:txBody>
      </p:sp>
      <p:sp>
        <p:nvSpPr>
          <p:cNvPr id="101382" name="AutoShape 6"/>
          <p:cNvSpPr>
            <a:spLocks noChangeArrowheads="1"/>
          </p:cNvSpPr>
          <p:nvPr/>
        </p:nvSpPr>
        <p:spPr bwMode="auto">
          <a:xfrm>
            <a:off x="3346450" y="112553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全体大会</a:t>
            </a:r>
          </a:p>
        </p:txBody>
      </p:sp>
      <p:sp>
        <p:nvSpPr>
          <p:cNvPr id="14342" name="Line 7"/>
          <p:cNvSpPr>
            <a:spLocks noChangeShapeType="1"/>
          </p:cNvSpPr>
          <p:nvPr/>
        </p:nvSpPr>
        <p:spPr bwMode="auto">
          <a:xfrm>
            <a:off x="4067175" y="1557338"/>
            <a:ext cx="0" cy="360362"/>
          </a:xfrm>
          <a:prstGeom prst="line">
            <a:avLst/>
          </a:prstGeom>
          <a:noFill/>
          <a:ln w="9525">
            <a:solidFill>
              <a:schemeClr val="tx1"/>
            </a:solidFill>
            <a:round/>
            <a:headEnd/>
            <a:tailEnd/>
          </a:ln>
        </p:spPr>
        <p:txBody>
          <a:bodyPr/>
          <a:lstStyle/>
          <a:p>
            <a:endParaRPr lang="zh-CN" altLang="en-US"/>
          </a:p>
        </p:txBody>
      </p:sp>
      <p:sp>
        <p:nvSpPr>
          <p:cNvPr id="101384" name="AutoShape 8"/>
          <p:cNvSpPr>
            <a:spLocks noChangeArrowheads="1"/>
          </p:cNvSpPr>
          <p:nvPr/>
        </p:nvSpPr>
        <p:spPr bwMode="auto">
          <a:xfrm>
            <a:off x="3059113" y="1916113"/>
            <a:ext cx="1944687" cy="792162"/>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理事会</a:t>
            </a:r>
          </a:p>
          <a:p>
            <a:pPr algn="ctr" eaLnBrk="0" hangingPunct="0">
              <a:defRPr/>
            </a:pPr>
            <a:endParaRPr lang="zh-CN" altLang="en-US" sz="1200" b="1">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主要官员和</a:t>
            </a:r>
            <a:r>
              <a:rPr lang="en-US" altLang="zh-CN" sz="1200" b="1">
                <a:solidFill>
                  <a:srgbClr val="9933FF"/>
                </a:solidFill>
                <a:effectLst>
                  <a:outerShdw blurRad="38100" dist="38100" dir="2700000" algn="tl">
                    <a:srgbClr val="C0C0C0"/>
                  </a:outerShdw>
                </a:effectLst>
                <a:latin typeface="Verdana" pitchFamily="34" charset="0"/>
              </a:rPr>
              <a:t>18</a:t>
            </a:r>
            <a:r>
              <a:rPr lang="zh-CN" altLang="en-US" sz="1200" b="1">
                <a:solidFill>
                  <a:srgbClr val="9933FF"/>
                </a:solidFill>
                <a:effectLst>
                  <a:outerShdw blurRad="38100" dist="38100" dir="2700000" algn="tl">
                    <a:srgbClr val="C0C0C0"/>
                  </a:outerShdw>
                </a:effectLst>
                <a:latin typeface="Verdana" pitchFamily="34" charset="0"/>
              </a:rPr>
              <a:t>名选出的成员</a:t>
            </a:r>
          </a:p>
        </p:txBody>
      </p:sp>
      <p:sp>
        <p:nvSpPr>
          <p:cNvPr id="101385" name="AutoShape 9"/>
          <p:cNvSpPr>
            <a:spLocks noChangeArrowheads="1"/>
          </p:cNvSpPr>
          <p:nvPr/>
        </p:nvSpPr>
        <p:spPr bwMode="auto">
          <a:xfrm>
            <a:off x="3348038" y="3068638"/>
            <a:ext cx="1368425" cy="431800"/>
          </a:xfrm>
          <a:prstGeom prst="roundRect">
            <a:avLst>
              <a:gd name="adj" fmla="val 16667"/>
            </a:avLst>
          </a:prstGeom>
          <a:noFill/>
          <a:ln w="38100">
            <a:solidFill>
              <a:srgbClr val="C00000"/>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中央秘书处</a:t>
            </a:r>
          </a:p>
        </p:txBody>
      </p:sp>
      <p:sp>
        <p:nvSpPr>
          <p:cNvPr id="101386" name="AutoShape 10"/>
          <p:cNvSpPr>
            <a:spLocks noChangeArrowheads="1"/>
          </p:cNvSpPr>
          <p:nvPr/>
        </p:nvSpPr>
        <p:spPr bwMode="auto">
          <a:xfrm>
            <a:off x="6948488" y="1773238"/>
            <a:ext cx="1439862" cy="719137"/>
          </a:xfrm>
          <a:prstGeom prst="roundRect">
            <a:avLst>
              <a:gd name="adj" fmla="val 16667"/>
            </a:avLst>
          </a:prstGeom>
          <a:ln w="38100">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技术管理局</a:t>
            </a:r>
          </a:p>
          <a:p>
            <a:pPr algn="ctr" eaLnBrk="0" hangingPunct="0">
              <a:defRPr/>
            </a:pPr>
            <a:r>
              <a:rPr lang="zh-CN" altLang="en-US" b="1">
                <a:effectLst>
                  <a:outerShdw blurRad="38100" dist="38100" dir="2700000" algn="tl">
                    <a:srgbClr val="C0C0C0"/>
                  </a:outerShdw>
                </a:effectLst>
                <a:latin typeface="Verdana" pitchFamily="34" charset="0"/>
              </a:rPr>
              <a:t>（</a:t>
            </a:r>
            <a:r>
              <a:rPr lang="en-US" altLang="zh-CN" b="1">
                <a:effectLst>
                  <a:outerShdw blurRad="38100" dist="38100" dir="2700000" algn="tl">
                    <a:srgbClr val="C0C0C0"/>
                  </a:outerShdw>
                </a:effectLst>
                <a:latin typeface="Verdana" pitchFamily="34" charset="0"/>
              </a:rPr>
              <a:t>TMB</a:t>
            </a:r>
            <a:r>
              <a:rPr lang="zh-CN" altLang="en-US" b="1">
                <a:effectLst>
                  <a:outerShdw blurRad="38100" dist="38100" dir="2700000" algn="tl">
                    <a:srgbClr val="C0C0C0"/>
                  </a:outerShdw>
                </a:effectLst>
                <a:latin typeface="Verdana" pitchFamily="34" charset="0"/>
              </a:rPr>
              <a:t>）</a:t>
            </a:r>
          </a:p>
        </p:txBody>
      </p:sp>
      <p:sp>
        <p:nvSpPr>
          <p:cNvPr id="101387" name="AutoShape 11"/>
          <p:cNvSpPr>
            <a:spLocks noChangeArrowheads="1"/>
          </p:cNvSpPr>
          <p:nvPr/>
        </p:nvSpPr>
        <p:spPr bwMode="auto">
          <a:xfrm>
            <a:off x="5508625" y="285273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标准样品委员会</a:t>
            </a:r>
          </a:p>
        </p:txBody>
      </p:sp>
      <p:sp>
        <p:nvSpPr>
          <p:cNvPr id="101388" name="AutoShape 12"/>
          <p:cNvSpPr>
            <a:spLocks noChangeArrowheads="1"/>
          </p:cNvSpPr>
          <p:nvPr/>
        </p:nvSpPr>
        <p:spPr bwMode="auto">
          <a:xfrm>
            <a:off x="5508625" y="3644900"/>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技术咨询组</a:t>
            </a:r>
          </a:p>
        </p:txBody>
      </p:sp>
      <p:sp>
        <p:nvSpPr>
          <p:cNvPr id="101389" name="AutoShape 13"/>
          <p:cNvSpPr>
            <a:spLocks noChangeArrowheads="1"/>
          </p:cNvSpPr>
          <p:nvPr/>
        </p:nvSpPr>
        <p:spPr bwMode="auto">
          <a:xfrm>
            <a:off x="5580063" y="4652963"/>
            <a:ext cx="1368425" cy="431800"/>
          </a:xfrm>
          <a:prstGeom prst="roundRect">
            <a:avLst>
              <a:gd name="adj" fmla="val 16667"/>
            </a:avLst>
          </a:prstGeom>
          <a:noFill/>
          <a:ln w="38100">
            <a:solidFill>
              <a:srgbClr val="C00000"/>
            </a:solidFill>
            <a:round/>
            <a:headEnd/>
            <a:tailEnd/>
          </a:ln>
          <a:effectLst/>
        </p:spPr>
        <p:txBody>
          <a:bodyPr wrap="none" anchor="ctr"/>
          <a:lstStyle/>
          <a:p>
            <a:pPr algn="ctr" eaLnBrk="0" hangingPunct="0">
              <a:defRPr/>
            </a:pPr>
            <a:r>
              <a:rPr lang="zh-CN" altLang="en-US" sz="1400" b="1">
                <a:effectLst>
                  <a:outerShdw blurRad="38100" dist="38100" dir="2700000" algn="tl">
                    <a:srgbClr val="C0C0C0"/>
                  </a:outerShdw>
                </a:effectLst>
                <a:latin typeface="Verdana" pitchFamily="34" charset="0"/>
              </a:rPr>
              <a:t>技术委员会</a:t>
            </a:r>
          </a:p>
        </p:txBody>
      </p:sp>
      <p:sp>
        <p:nvSpPr>
          <p:cNvPr id="101390" name="AutoShape 14"/>
          <p:cNvSpPr>
            <a:spLocks noChangeArrowheads="1"/>
          </p:cNvSpPr>
          <p:nvPr/>
        </p:nvSpPr>
        <p:spPr bwMode="auto">
          <a:xfrm>
            <a:off x="684213" y="1773238"/>
            <a:ext cx="1800225" cy="1150937"/>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600" b="1">
                <a:effectLst>
                  <a:outerShdw blurRad="38100" dist="38100" dir="2700000" algn="tl">
                    <a:srgbClr val="C0C0C0"/>
                  </a:outerShdw>
                </a:effectLst>
                <a:latin typeface="Verdana" pitchFamily="34" charset="0"/>
              </a:rPr>
              <a:t>政策制定委员会</a:t>
            </a:r>
          </a:p>
          <a:p>
            <a:pPr algn="ctr" eaLnBrk="0" hangingPunct="0">
              <a:defRPr/>
            </a:pPr>
            <a:endParaRPr lang="zh-CN" altLang="en-US" sz="1200" b="1">
              <a:solidFill>
                <a:srgbClr val="9933FF"/>
              </a:solidFill>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合格评定委员会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消费者政策委员会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发展中国家事务委员会</a:t>
            </a:r>
          </a:p>
        </p:txBody>
      </p:sp>
      <p:sp>
        <p:nvSpPr>
          <p:cNvPr id="101391" name="AutoShape 15"/>
          <p:cNvSpPr>
            <a:spLocks noChangeArrowheads="1"/>
          </p:cNvSpPr>
          <p:nvPr/>
        </p:nvSpPr>
        <p:spPr bwMode="auto">
          <a:xfrm>
            <a:off x="684213" y="3500438"/>
            <a:ext cx="1871662" cy="936625"/>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sz="1600" b="1">
                <a:effectLst>
                  <a:outerShdw blurRad="38100" dist="38100" dir="2700000" algn="tl">
                    <a:srgbClr val="C0C0C0"/>
                  </a:outerShdw>
                </a:effectLst>
                <a:latin typeface="Verdana" pitchFamily="34" charset="0"/>
              </a:rPr>
              <a:t>理事会常设委员会</a:t>
            </a:r>
          </a:p>
          <a:p>
            <a:pPr algn="ctr" eaLnBrk="0" hangingPunct="0">
              <a:defRPr/>
            </a:pPr>
            <a:endParaRPr lang="zh-CN" altLang="en-US" sz="1200" b="1">
              <a:solidFill>
                <a:srgbClr val="9933FF"/>
              </a:solidFill>
              <a:effectLst>
                <a:outerShdw blurRad="38100" dist="38100" dir="2700000" algn="tl">
                  <a:srgbClr val="C0C0C0"/>
                </a:outerShdw>
              </a:effectLst>
              <a:latin typeface="Verdana" pitchFamily="34" charset="0"/>
            </a:endParaRP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理事会常设财务委员会</a:t>
            </a:r>
          </a:p>
          <a:p>
            <a:pPr algn="ctr" eaLnBrk="0" hangingPunct="0">
              <a:defRPr/>
            </a:pPr>
            <a:r>
              <a:rPr lang="zh-CN" altLang="en-US" sz="1200" b="1">
                <a:solidFill>
                  <a:srgbClr val="9933FF"/>
                </a:solidFill>
                <a:effectLst>
                  <a:outerShdw blurRad="38100" dist="38100" dir="2700000" algn="tl">
                    <a:srgbClr val="C0C0C0"/>
                  </a:outerShdw>
                </a:effectLst>
                <a:latin typeface="Verdana" pitchFamily="34" charset="0"/>
              </a:rPr>
              <a:t>理事会常设战略委员会</a:t>
            </a:r>
          </a:p>
        </p:txBody>
      </p:sp>
      <p:sp>
        <p:nvSpPr>
          <p:cNvPr id="101392" name="AutoShape 16"/>
          <p:cNvSpPr>
            <a:spLocks noChangeArrowheads="1"/>
          </p:cNvSpPr>
          <p:nvPr/>
        </p:nvSpPr>
        <p:spPr bwMode="auto">
          <a:xfrm>
            <a:off x="971550" y="5157788"/>
            <a:ext cx="1368425" cy="431800"/>
          </a:xfrm>
          <a:prstGeom prst="roundRect">
            <a:avLst>
              <a:gd name="adj" fmla="val 16667"/>
            </a:avLst>
          </a:prstGeom>
          <a:noFill/>
          <a:ln w="38100">
            <a:solidFill>
              <a:schemeClr val="tx1"/>
            </a:solidFill>
            <a:round/>
            <a:headEnd/>
            <a:tailEnd/>
          </a:ln>
          <a:effectLst/>
        </p:spPr>
        <p:txBody>
          <a:bodyPr wrap="none" anchor="ctr"/>
          <a:lstStyle/>
          <a:p>
            <a:pPr algn="ctr" eaLnBrk="0" hangingPunct="0">
              <a:defRPr/>
            </a:pPr>
            <a:r>
              <a:rPr lang="zh-CN" altLang="en-US" b="1">
                <a:effectLst>
                  <a:outerShdw blurRad="38100" dist="38100" dir="2700000" algn="tl">
                    <a:srgbClr val="C0C0C0"/>
                  </a:outerShdw>
                </a:effectLst>
                <a:latin typeface="Verdana" pitchFamily="34" charset="0"/>
              </a:rPr>
              <a:t>特别咨询组</a:t>
            </a:r>
          </a:p>
        </p:txBody>
      </p:sp>
      <p:sp>
        <p:nvSpPr>
          <p:cNvPr id="14352" name="Line 17"/>
          <p:cNvSpPr>
            <a:spLocks noChangeShapeType="1"/>
          </p:cNvSpPr>
          <p:nvPr/>
        </p:nvSpPr>
        <p:spPr bwMode="auto">
          <a:xfrm>
            <a:off x="4067175" y="2708275"/>
            <a:ext cx="0" cy="360363"/>
          </a:xfrm>
          <a:prstGeom prst="line">
            <a:avLst/>
          </a:prstGeom>
          <a:noFill/>
          <a:ln w="9525">
            <a:solidFill>
              <a:schemeClr val="tx1"/>
            </a:solidFill>
            <a:round/>
            <a:headEnd/>
            <a:tailEnd/>
          </a:ln>
        </p:spPr>
        <p:txBody>
          <a:bodyPr/>
          <a:lstStyle/>
          <a:p>
            <a:endParaRPr lang="zh-CN" altLang="en-US"/>
          </a:p>
        </p:txBody>
      </p:sp>
      <p:sp>
        <p:nvSpPr>
          <p:cNvPr id="14353" name="Line 18"/>
          <p:cNvSpPr>
            <a:spLocks noChangeShapeType="1"/>
          </p:cNvSpPr>
          <p:nvPr/>
        </p:nvSpPr>
        <p:spPr bwMode="auto">
          <a:xfrm>
            <a:off x="2484438" y="2276475"/>
            <a:ext cx="574675" cy="0"/>
          </a:xfrm>
          <a:prstGeom prst="line">
            <a:avLst/>
          </a:prstGeom>
          <a:noFill/>
          <a:ln w="9525">
            <a:solidFill>
              <a:schemeClr val="tx1"/>
            </a:solidFill>
            <a:round/>
            <a:headEnd/>
            <a:tailEnd/>
          </a:ln>
        </p:spPr>
        <p:txBody>
          <a:bodyPr/>
          <a:lstStyle/>
          <a:p>
            <a:endParaRPr lang="zh-CN" altLang="en-US"/>
          </a:p>
        </p:txBody>
      </p:sp>
      <p:sp>
        <p:nvSpPr>
          <p:cNvPr id="14354" name="Line 19"/>
          <p:cNvSpPr>
            <a:spLocks noChangeShapeType="1"/>
          </p:cNvSpPr>
          <p:nvPr/>
        </p:nvSpPr>
        <p:spPr bwMode="auto">
          <a:xfrm>
            <a:off x="2771775" y="2276475"/>
            <a:ext cx="0" cy="3097213"/>
          </a:xfrm>
          <a:prstGeom prst="line">
            <a:avLst/>
          </a:prstGeom>
          <a:noFill/>
          <a:ln w="9525">
            <a:solidFill>
              <a:schemeClr val="tx1"/>
            </a:solidFill>
            <a:round/>
            <a:headEnd/>
            <a:tailEnd/>
          </a:ln>
        </p:spPr>
        <p:txBody>
          <a:bodyPr/>
          <a:lstStyle/>
          <a:p>
            <a:endParaRPr lang="zh-CN" altLang="en-US"/>
          </a:p>
        </p:txBody>
      </p:sp>
      <p:sp>
        <p:nvSpPr>
          <p:cNvPr id="14355" name="Line 20"/>
          <p:cNvSpPr>
            <a:spLocks noChangeShapeType="1"/>
          </p:cNvSpPr>
          <p:nvPr/>
        </p:nvSpPr>
        <p:spPr bwMode="auto">
          <a:xfrm>
            <a:off x="2339975" y="5373688"/>
            <a:ext cx="431800" cy="0"/>
          </a:xfrm>
          <a:prstGeom prst="line">
            <a:avLst/>
          </a:prstGeom>
          <a:noFill/>
          <a:ln w="9525">
            <a:solidFill>
              <a:schemeClr val="tx1"/>
            </a:solidFill>
            <a:round/>
            <a:headEnd/>
            <a:tailEnd/>
          </a:ln>
        </p:spPr>
        <p:txBody>
          <a:bodyPr/>
          <a:lstStyle/>
          <a:p>
            <a:endParaRPr lang="zh-CN" altLang="en-US"/>
          </a:p>
        </p:txBody>
      </p:sp>
      <p:sp>
        <p:nvSpPr>
          <p:cNvPr id="14356" name="Line 21"/>
          <p:cNvSpPr>
            <a:spLocks noChangeShapeType="1"/>
          </p:cNvSpPr>
          <p:nvPr/>
        </p:nvSpPr>
        <p:spPr bwMode="auto">
          <a:xfrm>
            <a:off x="2555875" y="3933825"/>
            <a:ext cx="215900" cy="0"/>
          </a:xfrm>
          <a:prstGeom prst="line">
            <a:avLst/>
          </a:prstGeom>
          <a:noFill/>
          <a:ln w="9525">
            <a:solidFill>
              <a:schemeClr val="tx1"/>
            </a:solidFill>
            <a:round/>
            <a:headEnd/>
            <a:tailEnd/>
          </a:ln>
        </p:spPr>
        <p:txBody>
          <a:bodyPr/>
          <a:lstStyle/>
          <a:p>
            <a:endParaRPr lang="zh-CN" altLang="en-US"/>
          </a:p>
        </p:txBody>
      </p:sp>
      <p:sp>
        <p:nvSpPr>
          <p:cNvPr id="14357" name="Line 22"/>
          <p:cNvSpPr>
            <a:spLocks noChangeShapeType="1"/>
          </p:cNvSpPr>
          <p:nvPr/>
        </p:nvSpPr>
        <p:spPr bwMode="auto">
          <a:xfrm>
            <a:off x="5003800" y="2276475"/>
            <a:ext cx="1944688" cy="0"/>
          </a:xfrm>
          <a:prstGeom prst="line">
            <a:avLst/>
          </a:prstGeom>
          <a:noFill/>
          <a:ln w="9525">
            <a:solidFill>
              <a:schemeClr val="tx1"/>
            </a:solidFill>
            <a:round/>
            <a:headEnd/>
            <a:tailEnd/>
          </a:ln>
        </p:spPr>
        <p:txBody>
          <a:bodyPr/>
          <a:lstStyle/>
          <a:p>
            <a:endParaRPr lang="zh-CN" altLang="en-US"/>
          </a:p>
        </p:txBody>
      </p:sp>
      <p:sp>
        <p:nvSpPr>
          <p:cNvPr id="14358" name="Line 23"/>
          <p:cNvSpPr>
            <a:spLocks noChangeShapeType="1"/>
          </p:cNvSpPr>
          <p:nvPr/>
        </p:nvSpPr>
        <p:spPr bwMode="auto">
          <a:xfrm>
            <a:off x="7667625" y="2565400"/>
            <a:ext cx="0" cy="2303463"/>
          </a:xfrm>
          <a:prstGeom prst="line">
            <a:avLst/>
          </a:prstGeom>
          <a:noFill/>
          <a:ln w="9525">
            <a:solidFill>
              <a:schemeClr val="tx1"/>
            </a:solidFill>
            <a:round/>
            <a:headEnd/>
            <a:tailEnd/>
          </a:ln>
        </p:spPr>
        <p:txBody>
          <a:bodyPr/>
          <a:lstStyle/>
          <a:p>
            <a:endParaRPr lang="zh-CN" altLang="en-US"/>
          </a:p>
        </p:txBody>
      </p:sp>
      <p:sp>
        <p:nvSpPr>
          <p:cNvPr id="14359" name="Line 24"/>
          <p:cNvSpPr>
            <a:spLocks noChangeShapeType="1"/>
          </p:cNvSpPr>
          <p:nvPr/>
        </p:nvSpPr>
        <p:spPr bwMode="auto">
          <a:xfrm>
            <a:off x="6948488" y="4868863"/>
            <a:ext cx="719137" cy="0"/>
          </a:xfrm>
          <a:prstGeom prst="line">
            <a:avLst/>
          </a:prstGeom>
          <a:noFill/>
          <a:ln w="9525">
            <a:solidFill>
              <a:schemeClr val="tx1"/>
            </a:solidFill>
            <a:round/>
            <a:headEnd/>
            <a:tailEnd/>
          </a:ln>
        </p:spPr>
        <p:txBody>
          <a:bodyPr/>
          <a:lstStyle/>
          <a:p>
            <a:endParaRPr lang="zh-CN" altLang="en-US"/>
          </a:p>
        </p:txBody>
      </p:sp>
      <p:sp>
        <p:nvSpPr>
          <p:cNvPr id="14360" name="Line 25"/>
          <p:cNvSpPr>
            <a:spLocks noChangeShapeType="1"/>
          </p:cNvSpPr>
          <p:nvPr/>
        </p:nvSpPr>
        <p:spPr bwMode="auto">
          <a:xfrm>
            <a:off x="6877050" y="3860800"/>
            <a:ext cx="790575" cy="0"/>
          </a:xfrm>
          <a:prstGeom prst="line">
            <a:avLst/>
          </a:prstGeom>
          <a:noFill/>
          <a:ln w="9525">
            <a:solidFill>
              <a:schemeClr val="tx1"/>
            </a:solidFill>
            <a:round/>
            <a:headEnd/>
            <a:tailEnd/>
          </a:ln>
        </p:spPr>
        <p:txBody>
          <a:bodyPr/>
          <a:lstStyle/>
          <a:p>
            <a:endParaRPr lang="zh-CN" altLang="en-US"/>
          </a:p>
        </p:txBody>
      </p:sp>
      <p:sp>
        <p:nvSpPr>
          <p:cNvPr id="14361" name="Line 26"/>
          <p:cNvSpPr>
            <a:spLocks noChangeShapeType="1"/>
          </p:cNvSpPr>
          <p:nvPr/>
        </p:nvSpPr>
        <p:spPr bwMode="auto">
          <a:xfrm>
            <a:off x="6877050" y="3068638"/>
            <a:ext cx="790575" cy="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xmlns:p14="http://schemas.microsoft.com/office/powerpoint/2010/main" spd="med">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smtClean="0">
                <a:effectLst>
                  <a:outerShdw blurRad="38100" dist="38100" dir="2700000" algn="tl">
                    <a:srgbClr val="C0C0C0"/>
                  </a:outerShdw>
                </a:effectLst>
                <a:ea typeface="宋体" pitchFamily="2" charset="-122"/>
              </a:rPr>
              <a:t>中央秘书处</a:t>
            </a:r>
          </a:p>
        </p:txBody>
      </p:sp>
      <p:sp>
        <p:nvSpPr>
          <p:cNvPr id="18435" name="内容占位符 2"/>
          <p:cNvSpPr>
            <a:spLocks noGrp="1"/>
          </p:cNvSpPr>
          <p:nvPr>
            <p:ph idx="1"/>
          </p:nvPr>
        </p:nvSpPr>
        <p:spPr>
          <a:xfrm>
            <a:off x="500063" y="1500188"/>
            <a:ext cx="7472362" cy="4895850"/>
          </a:xfrm>
        </p:spPr>
        <p:txBody>
          <a:bodyPr/>
          <a:lstStyle/>
          <a:p>
            <a:pPr algn="just">
              <a:lnSpc>
                <a:spcPct val="150000"/>
              </a:lnSpc>
            </a:pPr>
            <a:r>
              <a:rPr lang="zh-CN" altLang="en-US" sz="2400" smtClean="0">
                <a:ea typeface="宋体" pitchFamily="2" charset="-122"/>
              </a:rPr>
              <a:t>中央秘书处是</a:t>
            </a:r>
            <a:r>
              <a:rPr lang="en-US" altLang="zh-CN" sz="2400" smtClean="0">
                <a:ea typeface="宋体" pitchFamily="2" charset="-122"/>
              </a:rPr>
              <a:t>ISO</a:t>
            </a:r>
            <a:r>
              <a:rPr lang="zh-CN" altLang="en-US" sz="2400" smtClean="0">
                <a:ea typeface="宋体" pitchFamily="2" charset="-122"/>
              </a:rPr>
              <a:t>的日常行政机构，由秘书长和下属成员组成，主要担任全体成员大会、理事会、政策制定委员会及其附属机构、技术管理局及其下属委员会的资料收集、整理工作，并且编辑出版</a:t>
            </a:r>
            <a:r>
              <a:rPr lang="en-US" altLang="zh-CN" sz="2400" smtClean="0">
                <a:ea typeface="宋体" pitchFamily="2" charset="-122"/>
              </a:rPr>
              <a:t>ISO</a:t>
            </a:r>
            <a:r>
              <a:rPr lang="zh-CN" altLang="en-US" sz="2400" smtClean="0">
                <a:ea typeface="宋体" pitchFamily="2" charset="-122"/>
              </a:rPr>
              <a:t>的各种出版物，代表</a:t>
            </a:r>
            <a:r>
              <a:rPr lang="en-US" altLang="zh-CN" sz="2400" smtClean="0">
                <a:ea typeface="宋体" pitchFamily="2" charset="-122"/>
              </a:rPr>
              <a:t>ISO</a:t>
            </a:r>
            <a:r>
              <a:rPr lang="zh-CN" altLang="en-US" sz="2400" smtClean="0">
                <a:ea typeface="宋体" pitchFamily="2" charset="-122"/>
              </a:rPr>
              <a:t>与其他国际组织联系。</a:t>
            </a:r>
          </a:p>
          <a:p>
            <a:pPr algn="just"/>
            <a:endParaRPr lang="zh-CN" altLang="en-US" smtClean="0">
              <a:ea typeface="宋体" pitchFamily="2" charset="-122"/>
            </a:endParaRPr>
          </a:p>
        </p:txBody>
      </p:sp>
      <p:sp>
        <p:nvSpPr>
          <p:cNvPr id="18436" name="页脚占位符 3"/>
          <p:cNvSpPr>
            <a:spLocks noGrp="1"/>
          </p:cNvSpPr>
          <p:nvPr>
            <p:ph type="ftr" sz="quarter" idx="11"/>
          </p:nvPr>
        </p:nvSpPr>
        <p:spPr>
          <a:noFill/>
        </p:spPr>
        <p:txBody>
          <a:bodyPr/>
          <a:lstStyle/>
          <a:p>
            <a:r>
              <a:rPr lang="zh-CN" altLang="en-US" smtClean="0"/>
              <a:t>中国计量学院     经管学院</a:t>
            </a:r>
          </a:p>
        </p:txBody>
      </p:sp>
      <p:sp>
        <p:nvSpPr>
          <p:cNvPr id="5" name="灯片编号占位符 4"/>
          <p:cNvSpPr>
            <a:spLocks noGrp="1"/>
          </p:cNvSpPr>
          <p:nvPr>
            <p:ph type="sldNum" sz="quarter" idx="12"/>
          </p:nvPr>
        </p:nvSpPr>
        <p:spPr/>
        <p:txBody>
          <a:bodyPr/>
          <a:lstStyle/>
          <a:p>
            <a:pPr>
              <a:defRPr/>
            </a:pPr>
            <a:fld id="{6186B8C6-DC8A-400C-B240-560B82E7150E}" type="slidenum">
              <a:rPr lang="en-US" altLang="zh-CN" smtClean="0"/>
              <a:pPr>
                <a:defRPr/>
              </a:pPr>
              <a:t>17</a:t>
            </a:fld>
            <a:endParaRPr lang="en-US" altLang="zh-CN"/>
          </a:p>
        </p:txBody>
      </p:sp>
    </p:spTree>
  </p:cSld>
  <p:clrMapOvr>
    <a:masterClrMapping/>
  </p:clrMapOvr>
  <p:transition xmlns:p14="http://schemas.microsoft.com/office/powerpoint/2010/main" spd="med">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5AD471D6-5646-4B51-9811-CF338D38FFD7}" type="slidenum">
              <a:rPr lang="en-US" altLang="zh-CN"/>
              <a:pPr>
                <a:defRPr/>
              </a:pPr>
              <a:t>18</a:t>
            </a:fld>
            <a:endParaRPr lang="en-US" altLang="zh-CN"/>
          </a:p>
        </p:txBody>
      </p:sp>
      <p:sp>
        <p:nvSpPr>
          <p:cNvPr id="11268"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000000">
                      <a:alpha val="43137"/>
                    </a:srgbClr>
                  </a:outerShdw>
                </a:effectLst>
                <a:ea typeface="宋体" pitchFamily="2" charset="-122"/>
              </a:rPr>
              <a:t>3</a:t>
            </a:r>
            <a:r>
              <a:rPr lang="zh-CN" altLang="en-US" b="1" dirty="0" smtClean="0">
                <a:effectLst>
                  <a:outerShdw blurRad="38100" dist="38100" dir="2700000" algn="tl">
                    <a:srgbClr val="000000">
                      <a:alpha val="43137"/>
                    </a:srgbClr>
                  </a:outerShdw>
                </a:effectLst>
                <a:ea typeface="宋体" pitchFamily="2" charset="-122"/>
              </a:rPr>
              <a:t>、国际电工委员会（</a:t>
            </a:r>
            <a:r>
              <a:rPr lang="en-US" altLang="zh-CN" b="1" dirty="0" smtClean="0">
                <a:effectLst>
                  <a:outerShdw blurRad="38100" dist="38100" dir="2700000" algn="tl">
                    <a:srgbClr val="000000">
                      <a:alpha val="43137"/>
                    </a:srgbClr>
                  </a:outerShdw>
                </a:effectLst>
                <a:ea typeface="宋体" pitchFamily="2" charset="-122"/>
              </a:rPr>
              <a:t>IEC</a:t>
            </a:r>
            <a:r>
              <a:rPr lang="zh-CN" altLang="en-US" b="1" dirty="0" smtClean="0">
                <a:effectLst>
                  <a:outerShdw blurRad="38100" dist="38100" dir="2700000" algn="tl">
                    <a:srgbClr val="000000">
                      <a:alpha val="43137"/>
                    </a:srgbClr>
                  </a:outerShdw>
                </a:effectLst>
                <a:ea typeface="宋体" pitchFamily="2" charset="-122"/>
              </a:rPr>
              <a:t>）</a:t>
            </a:r>
          </a:p>
        </p:txBody>
      </p:sp>
      <p:sp>
        <p:nvSpPr>
          <p:cNvPr id="11269" name="Rectangle 3"/>
          <p:cNvSpPr>
            <a:spLocks noGrp="1" noChangeArrowheads="1"/>
          </p:cNvSpPr>
          <p:nvPr>
            <p:ph type="body" idx="1"/>
          </p:nvPr>
        </p:nvSpPr>
        <p:spPr>
          <a:xfrm>
            <a:off x="457200" y="1341438"/>
            <a:ext cx="7643813" cy="4983162"/>
          </a:xfrm>
        </p:spPr>
        <p:txBody>
          <a:bodyPr/>
          <a:lstStyle/>
          <a:p>
            <a:pPr eaLnBrk="1" hangingPunct="1">
              <a:lnSpc>
                <a:spcPct val="125000"/>
              </a:lnSpc>
              <a:defRPr/>
            </a:pPr>
            <a:r>
              <a:rPr lang="en-US" altLang="zh-CN" sz="3200" dirty="0" smtClean="0">
                <a:ea typeface="宋体" pitchFamily="2" charset="-122"/>
              </a:rPr>
              <a:t>IEC</a:t>
            </a:r>
            <a:r>
              <a:rPr lang="zh-CN" altLang="en-US" i="1" u="sng" dirty="0" smtClean="0">
                <a:solidFill>
                  <a:srgbClr val="CC0099"/>
                </a:solidFill>
                <a:ea typeface="宋体" pitchFamily="2" charset="-122"/>
              </a:rPr>
              <a:t>（</a:t>
            </a:r>
            <a:r>
              <a:rPr lang="en-US" altLang="zh-CN" sz="1800" i="1" u="sng" dirty="0" smtClean="0">
                <a:solidFill>
                  <a:srgbClr val="CC0099"/>
                </a:solidFill>
                <a:ea typeface="宋体" pitchFamily="2" charset="-122"/>
              </a:rPr>
              <a:t>International </a:t>
            </a:r>
            <a:r>
              <a:rPr lang="en-US" altLang="zh-CN" sz="1800" i="1" u="sng" dirty="0" err="1" smtClean="0">
                <a:solidFill>
                  <a:srgbClr val="CC0099"/>
                </a:solidFill>
                <a:ea typeface="宋体" pitchFamily="2" charset="-122"/>
              </a:rPr>
              <a:t>Electrotechnical</a:t>
            </a:r>
            <a:r>
              <a:rPr lang="en-US" altLang="zh-CN" sz="1800" i="1" u="sng" dirty="0" smtClean="0">
                <a:solidFill>
                  <a:srgbClr val="CC0099"/>
                </a:solidFill>
                <a:ea typeface="宋体" pitchFamily="2" charset="-122"/>
              </a:rPr>
              <a:t> Commission</a:t>
            </a:r>
            <a:r>
              <a:rPr lang="en-US" altLang="zh-CN" sz="3200" dirty="0" smtClean="0">
                <a:ea typeface="宋体" pitchFamily="2" charset="-122"/>
              </a:rPr>
              <a:t> </a:t>
            </a:r>
            <a:r>
              <a:rPr lang="zh-CN" altLang="en-US" i="1" u="sng" dirty="0" smtClean="0">
                <a:solidFill>
                  <a:srgbClr val="CC0099"/>
                </a:solidFill>
                <a:ea typeface="宋体" pitchFamily="2" charset="-122"/>
              </a:rPr>
              <a:t>）是从事电工电子领域国际标准化活动的非政府性国际机构。</a:t>
            </a:r>
          </a:p>
          <a:p>
            <a:pPr eaLnBrk="1" hangingPunct="1">
              <a:lnSpc>
                <a:spcPct val="125000"/>
              </a:lnSpc>
              <a:defRPr/>
            </a:pPr>
            <a:r>
              <a:rPr lang="zh-CN" altLang="en-US" sz="3600" i="1" u="sng" dirty="0" smtClean="0">
                <a:solidFill>
                  <a:srgbClr val="FF3300"/>
                </a:solidFill>
                <a:effectLst>
                  <a:outerShdw blurRad="38100" dist="38100" dir="2700000" algn="tl">
                    <a:srgbClr val="000000">
                      <a:alpha val="43137"/>
                    </a:srgbClr>
                  </a:outerShdw>
                </a:effectLst>
                <a:ea typeface="宋体" pitchFamily="2" charset="-122"/>
              </a:rPr>
              <a:t>宗旨</a:t>
            </a:r>
            <a:r>
              <a:rPr lang="zh-CN" altLang="en-US" sz="3200" dirty="0" smtClean="0">
                <a:ea typeface="宋体" pitchFamily="2" charset="-122"/>
              </a:rPr>
              <a:t>：</a:t>
            </a:r>
            <a:r>
              <a:rPr lang="zh-CN" altLang="en-US" dirty="0" smtClean="0">
                <a:ea typeface="宋体" pitchFamily="2" charset="-122"/>
              </a:rPr>
              <a:t>促进电工电子工程中标准化及相关问题的国际合作，增进相互了解。</a:t>
            </a:r>
          </a:p>
          <a:p>
            <a:pPr eaLnBrk="1" hangingPunct="1">
              <a:lnSpc>
                <a:spcPct val="125000"/>
              </a:lnSpc>
              <a:defRPr/>
            </a:pPr>
            <a:r>
              <a:rPr lang="zh-CN" altLang="en-US" sz="3600" i="1" u="sng" dirty="0" smtClean="0">
                <a:solidFill>
                  <a:srgbClr val="FF3300"/>
                </a:solidFill>
                <a:effectLst>
                  <a:outerShdw blurRad="38100" dist="38100" dir="2700000" algn="tl">
                    <a:srgbClr val="000000">
                      <a:alpha val="43137"/>
                    </a:srgbClr>
                  </a:outerShdw>
                </a:effectLst>
                <a:ea typeface="宋体" pitchFamily="2" charset="-122"/>
              </a:rPr>
              <a:t>主要任务</a:t>
            </a:r>
            <a:r>
              <a:rPr lang="zh-CN" altLang="en-US" dirty="0" smtClean="0">
                <a:ea typeface="宋体" pitchFamily="2" charset="-122"/>
              </a:rPr>
              <a:t>：制定国际标准和发行各种出版物。</a:t>
            </a:r>
          </a:p>
        </p:txBody>
      </p:sp>
    </p:spTree>
  </p:cSld>
  <p:clrMapOvr>
    <a:masterClrMapping/>
  </p:clrMapOvr>
  <p:transition xmlns:p14="http://schemas.microsoft.com/office/powerpoint/2010/main" spd="med">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53091DA5-A0A3-463F-AF25-2D1C27002381}" type="slidenum">
              <a:rPr lang="en-US" altLang="zh-CN"/>
              <a:pPr>
                <a:defRPr/>
              </a:pPr>
              <a:t>19</a:t>
            </a:fld>
            <a:endParaRPr lang="en-US" altLang="zh-CN"/>
          </a:p>
        </p:txBody>
      </p:sp>
      <p:sp>
        <p:nvSpPr>
          <p:cNvPr id="12292"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000000">
                      <a:alpha val="43137"/>
                    </a:srgbClr>
                  </a:outerShdw>
                </a:effectLst>
                <a:ea typeface="宋体" pitchFamily="2" charset="-122"/>
              </a:rPr>
              <a:t>3</a:t>
            </a:r>
            <a:r>
              <a:rPr lang="zh-CN" altLang="en-US" b="1" dirty="0" smtClean="0">
                <a:effectLst>
                  <a:outerShdw blurRad="38100" dist="38100" dir="2700000" algn="tl">
                    <a:srgbClr val="000000">
                      <a:alpha val="43137"/>
                    </a:srgbClr>
                  </a:outerShdw>
                </a:effectLst>
                <a:ea typeface="宋体" pitchFamily="2" charset="-122"/>
              </a:rPr>
              <a:t>、国际电工委员会（</a:t>
            </a:r>
            <a:r>
              <a:rPr lang="en-US" altLang="zh-CN" b="1" dirty="0" smtClean="0">
                <a:effectLst>
                  <a:outerShdw blurRad="38100" dist="38100" dir="2700000" algn="tl">
                    <a:srgbClr val="000000">
                      <a:alpha val="43137"/>
                    </a:srgbClr>
                  </a:outerShdw>
                </a:effectLst>
                <a:ea typeface="宋体" pitchFamily="2" charset="-122"/>
              </a:rPr>
              <a:t>IEC</a:t>
            </a:r>
            <a:r>
              <a:rPr lang="zh-CN" altLang="en-US" b="1" dirty="0" smtClean="0">
                <a:effectLst>
                  <a:outerShdw blurRad="38100" dist="38100" dir="2700000" algn="tl">
                    <a:srgbClr val="000000">
                      <a:alpha val="43137"/>
                    </a:srgbClr>
                  </a:outerShdw>
                </a:effectLst>
                <a:ea typeface="宋体" pitchFamily="2" charset="-122"/>
              </a:rPr>
              <a:t>）</a:t>
            </a:r>
          </a:p>
        </p:txBody>
      </p:sp>
      <p:sp>
        <p:nvSpPr>
          <p:cNvPr id="12293" name="Rectangle 3"/>
          <p:cNvSpPr>
            <a:spLocks noGrp="1" noChangeArrowheads="1"/>
          </p:cNvSpPr>
          <p:nvPr>
            <p:ph type="body" idx="1"/>
          </p:nvPr>
        </p:nvSpPr>
        <p:spPr>
          <a:xfrm>
            <a:off x="428625" y="1143000"/>
            <a:ext cx="7643813" cy="5214938"/>
          </a:xfrm>
        </p:spPr>
        <p:txBody>
          <a:bodyPr/>
          <a:lstStyle/>
          <a:p>
            <a:pPr algn="ctr" eaLnBrk="1" hangingPunct="1">
              <a:lnSpc>
                <a:spcPct val="125000"/>
              </a:lnSpc>
              <a:defRPr/>
            </a:pPr>
            <a:r>
              <a:rPr lang="en-US" altLang="zh-CN" sz="3200" smtClean="0">
                <a:solidFill>
                  <a:srgbClr val="FF0000"/>
                </a:solidFill>
                <a:effectLst>
                  <a:outerShdw blurRad="38100" dist="38100" dir="2700000" algn="tl">
                    <a:srgbClr val="C0C0C0"/>
                  </a:outerShdw>
                </a:effectLst>
                <a:ea typeface="宋体" pitchFamily="2" charset="-122"/>
              </a:rPr>
              <a:t>IEC </a:t>
            </a:r>
            <a:r>
              <a:rPr lang="zh-CN" altLang="en-US" sz="2400" smtClean="0">
                <a:ea typeface="宋体" pitchFamily="2" charset="-122"/>
              </a:rPr>
              <a:t>与</a:t>
            </a:r>
            <a:r>
              <a:rPr lang="en-US" altLang="zh-CN" sz="3200" smtClean="0">
                <a:solidFill>
                  <a:srgbClr val="FF0000"/>
                </a:solidFill>
                <a:effectLst>
                  <a:outerShdw blurRad="38100" dist="38100" dir="2700000" algn="tl">
                    <a:srgbClr val="C0C0C0"/>
                  </a:outerShdw>
                </a:effectLst>
                <a:ea typeface="宋体" pitchFamily="2" charset="-122"/>
              </a:rPr>
              <a:t> ISO</a:t>
            </a:r>
            <a:endParaRPr lang="en-US" altLang="zh-CN" sz="2400" smtClean="0">
              <a:solidFill>
                <a:srgbClr val="FF0000"/>
              </a:solidFill>
              <a:effectLst>
                <a:outerShdw blurRad="38100" dist="38100" dir="2700000" algn="tl">
                  <a:srgbClr val="C0C0C0"/>
                </a:outerShdw>
              </a:effectLst>
              <a:ea typeface="宋体" pitchFamily="2" charset="-122"/>
            </a:endParaRPr>
          </a:p>
          <a:p>
            <a:pPr>
              <a:defRPr/>
            </a:pPr>
            <a:r>
              <a:rPr lang="en-US" altLang="zh-CN" sz="2400" smtClean="0">
                <a:ea typeface="宋体" pitchFamily="2" charset="-122"/>
              </a:rPr>
              <a:t>1947</a:t>
            </a:r>
            <a:r>
              <a:rPr lang="zh-CN" altLang="en-US" sz="2400" smtClean="0">
                <a:ea typeface="宋体" pitchFamily="2" charset="-122"/>
              </a:rPr>
              <a:t>年，</a:t>
            </a:r>
            <a:r>
              <a:rPr lang="en-US" altLang="zh-CN" sz="2400" smtClean="0">
                <a:ea typeface="宋体" pitchFamily="2" charset="-122"/>
              </a:rPr>
              <a:t>IEC</a:t>
            </a:r>
            <a:r>
              <a:rPr lang="zh-CN" altLang="en-US" sz="2400" smtClean="0">
                <a:ea typeface="宋体" pitchFamily="2" charset="-122"/>
              </a:rPr>
              <a:t>作为一个电工部门并入国际标准化组织</a:t>
            </a:r>
            <a:r>
              <a:rPr lang="en-US" altLang="zh-CN" sz="2400" smtClean="0">
                <a:ea typeface="宋体" pitchFamily="2" charset="-122"/>
              </a:rPr>
              <a:t>(ISO)</a:t>
            </a:r>
            <a:r>
              <a:rPr lang="zh-CN" altLang="en-US" sz="2400" smtClean="0">
                <a:ea typeface="宋体" pitchFamily="2" charset="-122"/>
              </a:rPr>
              <a:t>，</a:t>
            </a:r>
            <a:r>
              <a:rPr lang="en-US" altLang="zh-CN" sz="2400" smtClean="0">
                <a:ea typeface="宋体" pitchFamily="2" charset="-122"/>
              </a:rPr>
              <a:t>1976</a:t>
            </a:r>
            <a:r>
              <a:rPr lang="zh-CN" altLang="en-US" sz="2400" smtClean="0">
                <a:ea typeface="宋体" pitchFamily="2" charset="-122"/>
              </a:rPr>
              <a:t>年又从</a:t>
            </a:r>
            <a:r>
              <a:rPr lang="en-US" altLang="zh-CN" sz="2400" smtClean="0">
                <a:ea typeface="宋体" pitchFamily="2" charset="-122"/>
              </a:rPr>
              <a:t>ISO</a:t>
            </a:r>
            <a:r>
              <a:rPr lang="zh-CN" altLang="en-US" sz="2400" smtClean="0">
                <a:ea typeface="宋体" pitchFamily="2" charset="-122"/>
              </a:rPr>
              <a:t>分离出来。</a:t>
            </a:r>
          </a:p>
          <a:p>
            <a:pPr>
              <a:defRPr/>
            </a:pPr>
            <a:r>
              <a:rPr lang="en-US" altLang="zh-CN" sz="2400" smtClean="0">
                <a:ea typeface="宋体" pitchFamily="2" charset="-122"/>
              </a:rPr>
              <a:t>(1)ISO</a:t>
            </a:r>
            <a:r>
              <a:rPr lang="zh-CN" altLang="en-US" sz="2400" smtClean="0">
                <a:ea typeface="宋体" pitchFamily="2" charset="-122"/>
              </a:rPr>
              <a:t>和</a:t>
            </a:r>
            <a:r>
              <a:rPr lang="en-US" altLang="zh-CN" sz="2400" smtClean="0">
                <a:ea typeface="宋体" pitchFamily="2" charset="-122"/>
              </a:rPr>
              <a:t>IEC</a:t>
            </a:r>
            <a:r>
              <a:rPr lang="zh-CN" altLang="en-US" sz="2400" smtClean="0">
                <a:ea typeface="宋体" pitchFamily="2" charset="-122"/>
              </a:rPr>
              <a:t>两大国际组织之间是</a:t>
            </a:r>
            <a:r>
              <a:rPr lang="zh-CN" altLang="en-US" u="sng" smtClean="0">
                <a:solidFill>
                  <a:srgbClr val="9933FF"/>
                </a:solidFill>
                <a:effectLst>
                  <a:outerShdw blurRad="38100" dist="38100" dir="2700000" algn="tl">
                    <a:srgbClr val="C0C0C0"/>
                  </a:outerShdw>
                </a:effectLst>
                <a:ea typeface="宋体" pitchFamily="2" charset="-122"/>
              </a:rPr>
              <a:t>互为补充</a:t>
            </a:r>
            <a:r>
              <a:rPr lang="zh-CN" altLang="en-US" sz="2400" smtClean="0">
                <a:ea typeface="宋体" pitchFamily="2" charset="-122"/>
              </a:rPr>
              <a:t>的关系，其目标是为了共同建立国际标准化体系，保持密切联系和合作关系；</a:t>
            </a:r>
          </a:p>
          <a:p>
            <a:pPr>
              <a:defRPr/>
            </a:pPr>
            <a:r>
              <a:rPr lang="en-US" altLang="zh-CN" sz="2400" smtClean="0">
                <a:ea typeface="宋体" pitchFamily="2" charset="-122"/>
              </a:rPr>
              <a:t>(2)</a:t>
            </a:r>
            <a:r>
              <a:rPr lang="zh-CN" altLang="en-US" sz="2400" smtClean="0">
                <a:ea typeface="宋体" pitchFamily="2" charset="-122"/>
              </a:rPr>
              <a:t>在法律上，两大组织是</a:t>
            </a:r>
            <a:r>
              <a:rPr lang="zh-CN" altLang="en-US" u="sng" smtClean="0">
                <a:solidFill>
                  <a:srgbClr val="9933FF"/>
                </a:solidFill>
                <a:effectLst>
                  <a:outerShdw blurRad="38100" dist="38100" dir="2700000" algn="tl">
                    <a:srgbClr val="C0C0C0"/>
                  </a:outerShdw>
                </a:effectLst>
                <a:ea typeface="宋体" pitchFamily="2" charset="-122"/>
              </a:rPr>
              <a:t>各自独立的</a:t>
            </a:r>
            <a:r>
              <a:rPr lang="zh-CN" altLang="en-US" sz="2400" smtClean="0">
                <a:ea typeface="宋体" pitchFamily="2" charset="-122"/>
              </a:rPr>
              <a:t>，</a:t>
            </a:r>
            <a:r>
              <a:rPr lang="en-US" altLang="zh-CN" sz="2400" smtClean="0">
                <a:ea typeface="宋体" pitchFamily="2" charset="-122"/>
              </a:rPr>
              <a:t>IEC</a:t>
            </a:r>
            <a:r>
              <a:rPr lang="zh-CN" altLang="en-US" sz="2400" smtClean="0">
                <a:ea typeface="宋体" pitchFamily="2" charset="-122"/>
              </a:rPr>
              <a:t>主要负责电气工程和电子工程领域国际标准化工作，其他领域工作由</a:t>
            </a:r>
            <a:r>
              <a:rPr lang="en-US" altLang="zh-CN" sz="2400" smtClean="0">
                <a:ea typeface="宋体" pitchFamily="2" charset="-122"/>
              </a:rPr>
              <a:t>ISO</a:t>
            </a:r>
            <a:r>
              <a:rPr lang="zh-CN" altLang="en-US" sz="2400" smtClean="0">
                <a:ea typeface="宋体" pitchFamily="2" charset="-122"/>
              </a:rPr>
              <a:t>负责；</a:t>
            </a:r>
          </a:p>
          <a:p>
            <a:pPr>
              <a:defRPr/>
            </a:pPr>
            <a:r>
              <a:rPr lang="en-US" altLang="zh-CN" sz="2400" smtClean="0">
                <a:ea typeface="宋体" pitchFamily="2" charset="-122"/>
              </a:rPr>
              <a:t>(3)</a:t>
            </a:r>
            <a:r>
              <a:rPr lang="zh-CN" altLang="en-US" sz="2400" smtClean="0">
                <a:ea typeface="宋体" pitchFamily="2" charset="-122"/>
              </a:rPr>
              <a:t>当出现无法确认的应属于电工技术还是属于非电工技术领域的国际标准化问题的时候，应由两者共同</a:t>
            </a:r>
            <a:r>
              <a:rPr lang="zh-CN" altLang="en-US" u="sng" smtClean="0">
                <a:solidFill>
                  <a:srgbClr val="9933FF"/>
                </a:solidFill>
                <a:effectLst>
                  <a:outerShdw blurRad="38100" dist="38100" dir="2700000" algn="tl">
                    <a:srgbClr val="C0C0C0"/>
                  </a:outerShdw>
                </a:effectLst>
                <a:ea typeface="宋体" pitchFamily="2" charset="-122"/>
              </a:rPr>
              <a:t>协商解决。</a:t>
            </a:r>
            <a:r>
              <a:rPr lang="zh-CN" altLang="en-US" sz="2400" smtClean="0">
                <a:ea typeface="宋体" pitchFamily="2" charset="-122"/>
              </a:rPr>
              <a:t/>
            </a:r>
            <a:br>
              <a:rPr lang="zh-CN" altLang="en-US" sz="2400" smtClean="0">
                <a:ea typeface="宋体" pitchFamily="2" charset="-122"/>
              </a:rPr>
            </a:br>
            <a:endParaRPr lang="zh-CN" altLang="en-US" sz="2400" smtClean="0">
              <a:ea typeface="宋体" pitchFamily="2" charset="-122"/>
            </a:endParaRPr>
          </a:p>
        </p:txBody>
      </p:sp>
    </p:spTree>
  </p:cSld>
  <p:clrMapOvr>
    <a:masterClrMapping/>
  </p:clrMapOvr>
  <p:transition xmlns:p14="http://schemas.microsoft.com/office/powerpoint/2010/main" spd="med">
    <p:zoom dir="in"/>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B7E245AD-7BF0-45F1-9CD6-DA195EE72F54}" type="slidenum">
              <a:rPr lang="en-US" altLang="zh-CN"/>
              <a:pPr>
                <a:defRPr/>
              </a:pPr>
              <a:t>2</a:t>
            </a:fld>
            <a:endParaRPr lang="en-US" altLang="zh-CN"/>
          </a:p>
        </p:txBody>
      </p:sp>
      <p:sp>
        <p:nvSpPr>
          <p:cNvPr id="38914" name="Rectangle 2"/>
          <p:cNvSpPr>
            <a:spLocks noGrp="1" noChangeArrowheads="1"/>
          </p:cNvSpPr>
          <p:nvPr>
            <p:ph type="title"/>
          </p:nvPr>
        </p:nvSpPr>
        <p:spPr>
          <a:xfrm>
            <a:off x="1042988" y="381000"/>
            <a:ext cx="7489825" cy="563563"/>
          </a:xfrm>
        </p:spPr>
        <p:txBody>
          <a:bodyPr/>
          <a:lstStyle/>
          <a:p>
            <a:pPr eaLnBrk="1" hangingPunct="1"/>
            <a:r>
              <a:rPr lang="zh-CN" altLang="en-US" sz="2800" b="1" dirty="0" smtClean="0">
                <a:ea typeface="宋体" pitchFamily="2" charset="-122"/>
              </a:rPr>
              <a:t>一、国际标准化机构简介</a:t>
            </a:r>
          </a:p>
        </p:txBody>
      </p:sp>
      <p:sp>
        <p:nvSpPr>
          <p:cNvPr id="38915" name="Rectangle 3"/>
          <p:cNvSpPr>
            <a:spLocks noGrp="1" noChangeArrowheads="1"/>
          </p:cNvSpPr>
          <p:nvPr>
            <p:ph type="body" idx="1"/>
          </p:nvPr>
        </p:nvSpPr>
        <p:spPr>
          <a:xfrm>
            <a:off x="323850" y="1196975"/>
            <a:ext cx="7632700" cy="4767263"/>
          </a:xfrm>
        </p:spPr>
        <p:txBody>
          <a:bodyPr/>
          <a:lstStyle/>
          <a:p>
            <a:pPr indent="628650" eaLnBrk="1" hangingPunct="1">
              <a:lnSpc>
                <a:spcPct val="120000"/>
              </a:lnSpc>
              <a:buFont typeface="Wingdings" pitchFamily="2" charset="2"/>
              <a:buNone/>
            </a:pPr>
            <a:r>
              <a:rPr lang="en-US" altLang="zh-CN" sz="2400" dirty="0" smtClean="0">
                <a:ea typeface="宋体" pitchFamily="2" charset="-122"/>
              </a:rPr>
              <a:t>1</a:t>
            </a:r>
            <a:r>
              <a:rPr lang="zh-CN" altLang="en-US" sz="2400" dirty="0" smtClean="0">
                <a:ea typeface="宋体" pitchFamily="2" charset="-122"/>
              </a:rPr>
              <a:t>、国际标准化的发展</a:t>
            </a:r>
          </a:p>
          <a:p>
            <a:pPr indent="628650" eaLnBrk="1" hangingPunct="1">
              <a:lnSpc>
                <a:spcPct val="140000"/>
              </a:lnSpc>
              <a:spcBef>
                <a:spcPct val="35000"/>
              </a:spcBef>
              <a:buFont typeface="Wingdings" pitchFamily="2" charset="2"/>
              <a:buNone/>
            </a:pPr>
            <a:r>
              <a:rPr lang="zh-CN" altLang="en-US" sz="2400" dirty="0" smtClean="0">
                <a:ea typeface="宋体" pitchFamily="2" charset="-122"/>
              </a:rPr>
              <a:t>国际标准化：</a:t>
            </a:r>
            <a:r>
              <a:rPr lang="zh-CN" altLang="en-US" sz="2400" i="1" u="sng" dirty="0" smtClean="0">
                <a:solidFill>
                  <a:srgbClr val="CC0099"/>
                </a:solidFill>
                <a:ea typeface="宋体" pitchFamily="2" charset="-122"/>
              </a:rPr>
              <a:t>在国际范围内，由众多国家和组织共同参与的标准化活动。</a:t>
            </a:r>
          </a:p>
          <a:p>
            <a:pPr indent="628650" eaLnBrk="1" hangingPunct="1">
              <a:lnSpc>
                <a:spcPct val="140000"/>
              </a:lnSpc>
              <a:spcBef>
                <a:spcPct val="35000"/>
              </a:spcBef>
              <a:buFont typeface="Wingdings" pitchFamily="2" charset="2"/>
              <a:buNone/>
            </a:pPr>
            <a:r>
              <a:rPr lang="zh-CN" altLang="en-US" sz="3200" i="1" u="sng" dirty="0" smtClean="0">
                <a:solidFill>
                  <a:srgbClr val="FF3300"/>
                </a:solidFill>
                <a:ea typeface="宋体" pitchFamily="2" charset="-122"/>
              </a:rPr>
              <a:t>目的</a:t>
            </a:r>
            <a:r>
              <a:rPr lang="zh-CN" altLang="en-US" sz="2400" dirty="0" smtClean="0">
                <a:ea typeface="宋体" pitchFamily="2" charset="-122"/>
              </a:rPr>
              <a:t>：旨在协调各国、各地区的标准化活动，研究、制定并推广采用国际标准，并就标准化有关问题进行交流了研讨，以促进可持续发展。</a:t>
            </a:r>
          </a:p>
          <a:p>
            <a:pPr indent="628650" eaLnBrk="1" hangingPunct="1">
              <a:lnSpc>
                <a:spcPct val="140000"/>
              </a:lnSpc>
              <a:spcBef>
                <a:spcPct val="35000"/>
              </a:spcBef>
              <a:buFont typeface="Wingdings" pitchFamily="2" charset="2"/>
              <a:buNone/>
            </a:pPr>
            <a:r>
              <a:rPr lang="zh-CN" altLang="en-US" sz="3200" i="1" u="sng" dirty="0" smtClean="0">
                <a:solidFill>
                  <a:srgbClr val="FF3300"/>
                </a:solidFill>
                <a:ea typeface="宋体" pitchFamily="2" charset="-122"/>
              </a:rPr>
              <a:t>起源</a:t>
            </a:r>
            <a:r>
              <a:rPr lang="zh-CN" altLang="en-US" sz="2400" dirty="0" smtClean="0">
                <a:ea typeface="宋体" pitchFamily="2" charset="-122"/>
              </a:rPr>
              <a:t>：国家之间的科技、文化交流和贸易往来。</a:t>
            </a:r>
          </a:p>
        </p:txBody>
      </p:sp>
    </p:spTree>
  </p:cSld>
  <p:clrMapOvr>
    <a:masterClrMapping/>
  </p:clrMapOvr>
  <p:transition xmlns:p14="http://schemas.microsoft.com/office/powerpoint/2010/main" spd="med">
    <p:zoom dir="in"/>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0" fill="hold">
                                          <p:stCondLst>
                                            <p:cond delay="0"/>
                                          </p:stCondLst>
                                        </p:cTn>
                                        <p:tgtEl>
                                          <p:spTgt spid="38914"/>
                                        </p:tgtEl>
                                        <p:attrNameLst>
                                          <p:attrName>style.visibility</p:attrName>
                                        </p:attrNameLst>
                                      </p:cBhvr>
                                      <p:to>
                                        <p:strVal val="visible"/>
                                      </p:to>
                                    </p:set>
                                    <p:anim calcmode="lin" valueType="num">
                                      <p:cBhvr>
                                        <p:cTn id="7" dur="1000" fill="hold"/>
                                        <p:tgtEl>
                                          <p:spTgt spid="38914"/>
                                        </p:tgtEl>
                                        <p:attrNameLst>
                                          <p:attrName>ppt_w</p:attrName>
                                        </p:attrNameLst>
                                      </p:cBhvr>
                                      <p:tavLst>
                                        <p:tav tm="0">
                                          <p:val>
                                            <p:strVal val="#ppt_w+.3"/>
                                          </p:val>
                                        </p:tav>
                                        <p:tav tm="100000">
                                          <p:val>
                                            <p:strVal val="#ppt_w"/>
                                          </p:val>
                                        </p:tav>
                                      </p:tavLst>
                                    </p:anim>
                                    <p:anim calcmode="lin" valueType="num">
                                      <p:cBhvr>
                                        <p:cTn id="8" dur="1000" fill="hold"/>
                                        <p:tgtEl>
                                          <p:spTgt spid="38914"/>
                                        </p:tgtEl>
                                        <p:attrNameLst>
                                          <p:attrName>ppt_h</p:attrName>
                                        </p:attrNameLst>
                                      </p:cBhvr>
                                      <p:tavLst>
                                        <p:tav tm="0">
                                          <p:val>
                                            <p:strVal val="#ppt_h"/>
                                          </p:val>
                                        </p:tav>
                                        <p:tav tm="100000">
                                          <p:val>
                                            <p:strVal val="#ppt_h"/>
                                          </p:val>
                                        </p:tav>
                                      </p:tavLst>
                                    </p:anim>
                                    <p:animEffect transition="in" filter="fade">
                                      <p:cBhvr>
                                        <p:cTn id="9" dur="1000"/>
                                        <p:tgtEl>
                                          <p:spTgt spid="38914"/>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0" fill="hold">
                                          <p:stCondLst>
                                            <p:cond delay="0"/>
                                          </p:stCondLst>
                                        </p:cTn>
                                        <p:tgtEl>
                                          <p:spTgt spid="38915">
                                            <p:txEl>
                                              <p:pRg st="0" end="0"/>
                                            </p:txEl>
                                          </p:spTgt>
                                        </p:tgtEl>
                                        <p:attrNameLst>
                                          <p:attrName>style.visibility</p:attrName>
                                        </p:attrNameLst>
                                      </p:cBhvr>
                                      <p:to>
                                        <p:strVal val="visible"/>
                                      </p:to>
                                    </p:set>
                                    <p:anim calcmode="lin" valueType="num">
                                      <p:cBhvr>
                                        <p:cTn id="14" dur="1000" fill="hold"/>
                                        <p:tgtEl>
                                          <p:spTgt spid="38915">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3891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891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0" fill="hold">
                                          <p:stCondLst>
                                            <p:cond delay="0"/>
                                          </p:stCondLst>
                                        </p:cTn>
                                        <p:tgtEl>
                                          <p:spTgt spid="38915">
                                            <p:txEl>
                                              <p:pRg st="1" end="1"/>
                                            </p:txEl>
                                          </p:spTgt>
                                        </p:tgtEl>
                                        <p:attrNameLst>
                                          <p:attrName>style.visibility</p:attrName>
                                        </p:attrNameLst>
                                      </p:cBhvr>
                                      <p:to>
                                        <p:strVal val="visible"/>
                                      </p:to>
                                    </p:set>
                                    <p:anim calcmode="lin" valueType="num">
                                      <p:cBhvr>
                                        <p:cTn id="21" dur="1000" fill="hold"/>
                                        <p:tgtEl>
                                          <p:spTgt spid="38915">
                                            <p:txEl>
                                              <p:pRg st="1" end="1"/>
                                            </p:txEl>
                                          </p:spTgt>
                                        </p:tgtEl>
                                        <p:attrNameLst>
                                          <p:attrName>ppt_w</p:attrName>
                                        </p:attrNameLst>
                                      </p:cBhvr>
                                      <p:tavLst>
                                        <p:tav tm="0">
                                          <p:val>
                                            <p:strVal val="#ppt_w+.3"/>
                                          </p:val>
                                        </p:tav>
                                        <p:tav tm="100000">
                                          <p:val>
                                            <p:strVal val="#ppt_w"/>
                                          </p:val>
                                        </p:tav>
                                      </p:tavLst>
                                    </p:anim>
                                    <p:anim calcmode="lin" valueType="num">
                                      <p:cBhvr>
                                        <p:cTn id="22" dur="1000" fill="hold"/>
                                        <p:tgtEl>
                                          <p:spTgt spid="38915">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3891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0" fill="hold">
                                          <p:stCondLst>
                                            <p:cond delay="0"/>
                                          </p:stCondLst>
                                        </p:cTn>
                                        <p:tgtEl>
                                          <p:spTgt spid="38915">
                                            <p:txEl>
                                              <p:pRg st="2" end="2"/>
                                            </p:txEl>
                                          </p:spTgt>
                                        </p:tgtEl>
                                        <p:attrNameLst>
                                          <p:attrName>style.visibility</p:attrName>
                                        </p:attrNameLst>
                                      </p:cBhvr>
                                      <p:to>
                                        <p:strVal val="visible"/>
                                      </p:to>
                                    </p:set>
                                    <p:anim calcmode="lin" valueType="num">
                                      <p:cBhvr>
                                        <p:cTn id="28" dur="1000" fill="hold"/>
                                        <p:tgtEl>
                                          <p:spTgt spid="38915">
                                            <p:txEl>
                                              <p:pRg st="2" end="2"/>
                                            </p:txEl>
                                          </p:spTgt>
                                        </p:tgtEl>
                                        <p:attrNameLst>
                                          <p:attrName>ppt_w</p:attrName>
                                        </p:attrNameLst>
                                      </p:cBhvr>
                                      <p:tavLst>
                                        <p:tav tm="0">
                                          <p:val>
                                            <p:strVal val="#ppt_w+.3"/>
                                          </p:val>
                                        </p:tav>
                                        <p:tav tm="100000">
                                          <p:val>
                                            <p:strVal val="#ppt_w"/>
                                          </p:val>
                                        </p:tav>
                                      </p:tavLst>
                                    </p:anim>
                                    <p:anim calcmode="lin" valueType="num">
                                      <p:cBhvr>
                                        <p:cTn id="29" dur="1000" fill="hold"/>
                                        <p:tgtEl>
                                          <p:spTgt spid="38915">
                                            <p:txEl>
                                              <p:pRg st="2" end="2"/>
                                            </p:txEl>
                                          </p:spTgt>
                                        </p:tgtEl>
                                        <p:attrNameLst>
                                          <p:attrName>ppt_h</p:attrName>
                                        </p:attrNameLst>
                                      </p:cBhvr>
                                      <p:tavLst>
                                        <p:tav tm="0">
                                          <p:val>
                                            <p:strVal val="#ppt_h"/>
                                          </p:val>
                                        </p:tav>
                                        <p:tav tm="100000">
                                          <p:val>
                                            <p:strVal val="#ppt_h"/>
                                          </p:val>
                                        </p:tav>
                                      </p:tavLst>
                                    </p:anim>
                                    <p:animEffect transition="in" filter="fade">
                                      <p:cBhvr>
                                        <p:cTn id="30" dur="1000"/>
                                        <p:tgtEl>
                                          <p:spTgt spid="389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0" fill="hold">
                                          <p:stCondLst>
                                            <p:cond delay="0"/>
                                          </p:stCondLst>
                                        </p:cTn>
                                        <p:tgtEl>
                                          <p:spTgt spid="38915">
                                            <p:txEl>
                                              <p:pRg st="3" end="3"/>
                                            </p:txEl>
                                          </p:spTgt>
                                        </p:tgtEl>
                                        <p:attrNameLst>
                                          <p:attrName>style.visibility</p:attrName>
                                        </p:attrNameLst>
                                      </p:cBhvr>
                                      <p:to>
                                        <p:strVal val="visible"/>
                                      </p:to>
                                    </p:set>
                                    <p:anim calcmode="lin" valueType="num">
                                      <p:cBhvr>
                                        <p:cTn id="35" dur="1000" fill="hold"/>
                                        <p:tgtEl>
                                          <p:spTgt spid="38915">
                                            <p:txEl>
                                              <p:pRg st="3" end="3"/>
                                            </p:txEl>
                                          </p:spTgt>
                                        </p:tgtEl>
                                        <p:attrNameLst>
                                          <p:attrName>ppt_w</p:attrName>
                                        </p:attrNameLst>
                                      </p:cBhvr>
                                      <p:tavLst>
                                        <p:tav tm="0">
                                          <p:val>
                                            <p:strVal val="#ppt_w+.3"/>
                                          </p:val>
                                        </p:tav>
                                        <p:tav tm="100000">
                                          <p:val>
                                            <p:strVal val="#ppt_w"/>
                                          </p:val>
                                        </p:tav>
                                      </p:tavLst>
                                    </p:anim>
                                    <p:anim calcmode="lin" valueType="num">
                                      <p:cBhvr>
                                        <p:cTn id="36" dur="1000" fill="hold"/>
                                        <p:tgtEl>
                                          <p:spTgt spid="38915">
                                            <p:txEl>
                                              <p:pRg st="3" end="3"/>
                                            </p:txEl>
                                          </p:spTgt>
                                        </p:tgtEl>
                                        <p:attrNameLst>
                                          <p:attrName>ppt_h</p:attrName>
                                        </p:attrNameLst>
                                      </p:cBhvr>
                                      <p:tavLst>
                                        <p:tav tm="0">
                                          <p:val>
                                            <p:strVal val="#ppt_h"/>
                                          </p:val>
                                        </p:tav>
                                        <p:tav tm="100000">
                                          <p:val>
                                            <p:strVal val="#ppt_h"/>
                                          </p:val>
                                        </p:tav>
                                      </p:tavLst>
                                    </p:anim>
                                    <p:animEffect transition="in" filter="fade">
                                      <p:cBhvr>
                                        <p:cTn id="37" dur="1000"/>
                                        <p:tgtEl>
                                          <p:spTgt spid="38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0BF974AD-26C6-4367-B243-774EFA436BB9}" type="slidenum">
              <a:rPr lang="en-US" altLang="zh-CN"/>
              <a:pPr>
                <a:defRPr/>
              </a:pPr>
              <a:t>20</a:t>
            </a:fld>
            <a:endParaRPr lang="en-US" altLang="zh-CN"/>
          </a:p>
        </p:txBody>
      </p:sp>
      <p:sp>
        <p:nvSpPr>
          <p:cNvPr id="12292"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000000">
                      <a:alpha val="43137"/>
                    </a:srgbClr>
                  </a:outerShdw>
                </a:effectLst>
                <a:ea typeface="宋体" pitchFamily="2" charset="-122"/>
              </a:rPr>
              <a:t>3</a:t>
            </a:r>
            <a:r>
              <a:rPr lang="zh-CN" altLang="en-US" b="1" dirty="0" smtClean="0">
                <a:effectLst>
                  <a:outerShdw blurRad="38100" dist="38100" dir="2700000" algn="tl">
                    <a:srgbClr val="000000">
                      <a:alpha val="43137"/>
                    </a:srgbClr>
                  </a:outerShdw>
                </a:effectLst>
                <a:ea typeface="宋体" pitchFamily="2" charset="-122"/>
              </a:rPr>
              <a:t>、国际电工委员会（</a:t>
            </a:r>
            <a:r>
              <a:rPr lang="en-US" altLang="zh-CN" b="1" dirty="0" smtClean="0">
                <a:effectLst>
                  <a:outerShdw blurRad="38100" dist="38100" dir="2700000" algn="tl">
                    <a:srgbClr val="000000">
                      <a:alpha val="43137"/>
                    </a:srgbClr>
                  </a:outerShdw>
                </a:effectLst>
                <a:ea typeface="宋体" pitchFamily="2" charset="-122"/>
              </a:rPr>
              <a:t>IEC</a:t>
            </a:r>
            <a:r>
              <a:rPr lang="zh-CN" altLang="en-US" b="1" dirty="0" smtClean="0">
                <a:effectLst>
                  <a:outerShdw blurRad="38100" dist="38100" dir="2700000" algn="tl">
                    <a:srgbClr val="000000">
                      <a:alpha val="43137"/>
                    </a:srgbClr>
                  </a:outerShdw>
                </a:effectLst>
                <a:ea typeface="宋体" pitchFamily="2" charset="-122"/>
              </a:rPr>
              <a:t>）</a:t>
            </a:r>
          </a:p>
        </p:txBody>
      </p:sp>
      <p:sp>
        <p:nvSpPr>
          <p:cNvPr id="12293" name="Rectangle 3"/>
          <p:cNvSpPr>
            <a:spLocks noGrp="1" noChangeArrowheads="1"/>
          </p:cNvSpPr>
          <p:nvPr>
            <p:ph type="body" idx="1"/>
          </p:nvPr>
        </p:nvSpPr>
        <p:spPr>
          <a:xfrm>
            <a:off x="457200" y="1341438"/>
            <a:ext cx="7643813" cy="4983162"/>
          </a:xfrm>
        </p:spPr>
        <p:txBody>
          <a:bodyPr/>
          <a:lstStyle/>
          <a:p>
            <a:pPr eaLnBrk="1" hangingPunct="1">
              <a:lnSpc>
                <a:spcPct val="125000"/>
              </a:lnSpc>
              <a:defRPr/>
            </a:pPr>
            <a:r>
              <a:rPr lang="zh-CN" altLang="en-US" sz="3200" i="1" u="sng" dirty="0" smtClean="0">
                <a:solidFill>
                  <a:srgbClr val="FF3300"/>
                </a:solidFill>
                <a:effectLst>
                  <a:outerShdw blurRad="38100" dist="38100" dir="2700000" algn="tl">
                    <a:srgbClr val="000000">
                      <a:alpha val="43137"/>
                    </a:srgbClr>
                  </a:outerShdw>
                </a:effectLst>
                <a:ea typeface="宋体" pitchFamily="2" charset="-122"/>
              </a:rPr>
              <a:t>发展</a:t>
            </a:r>
            <a:r>
              <a:rPr lang="zh-CN" altLang="en-US" dirty="0" smtClean="0">
                <a:effectLst>
                  <a:outerShdw blurRad="38100" dist="38100" dir="2700000" algn="tl">
                    <a:srgbClr val="000000">
                      <a:alpha val="43137"/>
                    </a:srgbClr>
                  </a:outerShdw>
                </a:effectLst>
                <a:ea typeface="宋体" pitchFamily="2" charset="-122"/>
              </a:rPr>
              <a:t>：</a:t>
            </a:r>
            <a:endParaRPr lang="en-US" altLang="zh-CN" dirty="0" smtClean="0">
              <a:effectLst>
                <a:outerShdw blurRad="38100" dist="38100" dir="2700000" algn="tl">
                  <a:srgbClr val="000000">
                    <a:alpha val="43137"/>
                  </a:srgbClr>
                </a:outerShdw>
              </a:effectLst>
              <a:ea typeface="宋体" pitchFamily="2" charset="-122"/>
            </a:endParaRPr>
          </a:p>
          <a:p>
            <a:pPr eaLnBrk="1" hangingPunct="1">
              <a:lnSpc>
                <a:spcPct val="125000"/>
              </a:lnSpc>
              <a:defRPr/>
            </a:pPr>
            <a:r>
              <a:rPr lang="zh-CN" altLang="en-US" sz="2400" dirty="0" smtClean="0">
                <a:ea typeface="宋体" pitchFamily="2" charset="-122"/>
              </a:rPr>
              <a:t>目前</a:t>
            </a:r>
            <a:r>
              <a:rPr lang="en-US" altLang="zh-CN" sz="2400" dirty="0" smtClean="0">
                <a:ea typeface="宋体" pitchFamily="2" charset="-122"/>
              </a:rPr>
              <a:t>IEC</a:t>
            </a:r>
            <a:r>
              <a:rPr lang="zh-CN" altLang="en-US" sz="2400" dirty="0" smtClean="0">
                <a:ea typeface="宋体" pitchFamily="2" charset="-122"/>
              </a:rPr>
              <a:t>的工作领域已由单纯研究电气设备、电机的名词术语和功率等问题扩展到电子、电力、微电子及其应用、通讯、视听、机器人、信息技术、新型医疗器械和核仪表等电工技术的各个方面。</a:t>
            </a:r>
            <a:r>
              <a:rPr lang="en-US" altLang="zh-CN" sz="2400" dirty="0" smtClean="0">
                <a:ea typeface="宋体" pitchFamily="2" charset="-122"/>
              </a:rPr>
              <a:t>IEC</a:t>
            </a:r>
            <a:r>
              <a:rPr lang="zh-CN" altLang="en-US" sz="2400" dirty="0" smtClean="0">
                <a:ea typeface="宋体" pitchFamily="2" charset="-122"/>
              </a:rPr>
              <a:t>标准已涉及了世界市场中的</a:t>
            </a:r>
            <a:r>
              <a:rPr lang="en-US" altLang="zh-CN" sz="2400" dirty="0" smtClean="0">
                <a:ea typeface="宋体" pitchFamily="2" charset="-122"/>
              </a:rPr>
              <a:t>35%</a:t>
            </a:r>
            <a:r>
              <a:rPr lang="zh-CN" altLang="en-US" sz="2400" dirty="0" smtClean="0">
                <a:ea typeface="宋体" pitchFamily="2" charset="-122"/>
              </a:rPr>
              <a:t>的产品，到本世纪末，这个数字可达</a:t>
            </a:r>
            <a:r>
              <a:rPr lang="en-US" altLang="zh-CN" sz="2400" dirty="0" smtClean="0">
                <a:ea typeface="宋体" pitchFamily="2" charset="-122"/>
              </a:rPr>
              <a:t>50%</a:t>
            </a:r>
            <a:r>
              <a:rPr lang="zh-CN" altLang="en-US" sz="2400" dirty="0" smtClean="0">
                <a:ea typeface="宋体" pitchFamily="2" charset="-122"/>
              </a:rPr>
              <a:t>。</a:t>
            </a:r>
            <a:br>
              <a:rPr lang="zh-CN" altLang="en-US" sz="2400" dirty="0" smtClean="0">
                <a:ea typeface="宋体" pitchFamily="2" charset="-122"/>
              </a:rPr>
            </a:br>
            <a:endParaRPr lang="zh-CN" altLang="en-US" sz="2400" dirty="0" smtClean="0">
              <a:ea typeface="宋体" pitchFamily="2" charset="-122"/>
            </a:endParaRPr>
          </a:p>
        </p:txBody>
      </p:sp>
    </p:spTree>
  </p:cSld>
  <p:clrMapOvr>
    <a:masterClrMapping/>
  </p:clrMapOvr>
  <p:transition xmlns:p14="http://schemas.microsoft.com/office/powerpoint/2010/main" spd="med">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smtClean="0">
                <a:effectLst>
                  <a:outerShdw blurRad="38100" dist="38100" dir="2700000" algn="tl">
                    <a:srgbClr val="C0C0C0"/>
                  </a:outerShdw>
                </a:effectLst>
                <a:ea typeface="宋体" pitchFamily="2" charset="-122"/>
              </a:rPr>
              <a:t>主要工作</a:t>
            </a:r>
          </a:p>
        </p:txBody>
      </p:sp>
      <p:sp>
        <p:nvSpPr>
          <p:cNvPr id="23555" name="内容占位符 2"/>
          <p:cNvSpPr>
            <a:spLocks noGrp="1"/>
          </p:cNvSpPr>
          <p:nvPr>
            <p:ph idx="1"/>
          </p:nvPr>
        </p:nvSpPr>
        <p:spPr>
          <a:xfrm>
            <a:off x="457200" y="1076325"/>
            <a:ext cx="7829550" cy="5248275"/>
          </a:xfrm>
        </p:spPr>
        <p:txBody>
          <a:bodyPr/>
          <a:lstStyle/>
          <a:p>
            <a:r>
              <a:rPr lang="en-US" altLang="zh-CN" smtClean="0">
                <a:ea typeface="宋体" pitchFamily="2" charset="-122"/>
              </a:rPr>
              <a:t>1</a:t>
            </a:r>
            <a:r>
              <a:rPr lang="zh-CN" altLang="en-US" smtClean="0">
                <a:ea typeface="宋体" pitchFamily="2" charset="-122"/>
              </a:rPr>
              <a:t>）议定共同的表达方法</a:t>
            </a:r>
            <a:endParaRPr lang="en-US" altLang="zh-CN" smtClean="0">
              <a:ea typeface="宋体" pitchFamily="2" charset="-122"/>
            </a:endParaRPr>
          </a:p>
          <a:p>
            <a:r>
              <a:rPr lang="zh-CN" altLang="en-US" sz="2400" i="1" smtClean="0">
                <a:solidFill>
                  <a:srgbClr val="9933FF"/>
                </a:solidFill>
                <a:ea typeface="宋体" pitchFamily="2" charset="-122"/>
              </a:rPr>
              <a:t>如名词术语、电路图的图形符号、单位及其文字符号，以及电磁理论等； </a:t>
            </a:r>
            <a:endParaRPr lang="en-US" altLang="zh-CN" sz="2400" i="1" smtClean="0">
              <a:solidFill>
                <a:srgbClr val="9933FF"/>
              </a:solidFill>
              <a:ea typeface="宋体" pitchFamily="2" charset="-122"/>
            </a:endParaRPr>
          </a:p>
          <a:p>
            <a:r>
              <a:rPr lang="en-US" altLang="zh-CN" smtClean="0">
                <a:ea typeface="宋体" pitchFamily="2" charset="-122"/>
              </a:rPr>
              <a:t>2</a:t>
            </a:r>
            <a:r>
              <a:rPr lang="zh-CN" altLang="en-US" smtClean="0">
                <a:ea typeface="宋体" pitchFamily="2" charset="-122"/>
              </a:rPr>
              <a:t>）制定试验或说明性能的标准方法</a:t>
            </a:r>
            <a:endParaRPr lang="en-US" altLang="zh-CN" smtClean="0">
              <a:ea typeface="宋体" pitchFamily="2" charset="-122"/>
            </a:endParaRPr>
          </a:p>
          <a:p>
            <a:r>
              <a:rPr lang="zh-CN" altLang="en-US" sz="2400" i="1" smtClean="0">
                <a:solidFill>
                  <a:srgbClr val="9933FF"/>
                </a:solidFill>
                <a:ea typeface="宋体" pitchFamily="2" charset="-122"/>
              </a:rPr>
              <a:t>使有关质量或性能的叙述简洁明了，无须另定最低的要求； </a:t>
            </a:r>
            <a:endParaRPr lang="en-US" altLang="zh-CN" sz="2400" i="1" smtClean="0">
              <a:solidFill>
                <a:srgbClr val="9933FF"/>
              </a:solidFill>
              <a:ea typeface="宋体" pitchFamily="2" charset="-122"/>
            </a:endParaRPr>
          </a:p>
          <a:p>
            <a:r>
              <a:rPr lang="en-US" altLang="zh-CN" smtClean="0">
                <a:ea typeface="宋体" pitchFamily="2" charset="-122"/>
              </a:rPr>
              <a:t>3</a:t>
            </a:r>
            <a:r>
              <a:rPr lang="zh-CN" altLang="en-US" smtClean="0">
                <a:ea typeface="宋体" pitchFamily="2" charset="-122"/>
              </a:rPr>
              <a:t>）就这些标准试验方法制定产品质量或性能指标；</a:t>
            </a:r>
            <a:endParaRPr lang="en-US" altLang="zh-CN" smtClean="0">
              <a:ea typeface="宋体" pitchFamily="2" charset="-122"/>
            </a:endParaRPr>
          </a:p>
          <a:p>
            <a:r>
              <a:rPr lang="en-US" altLang="zh-CN" smtClean="0">
                <a:ea typeface="宋体" pitchFamily="2" charset="-122"/>
              </a:rPr>
              <a:t>4</a:t>
            </a:r>
            <a:r>
              <a:rPr lang="zh-CN" altLang="en-US" smtClean="0">
                <a:ea typeface="宋体" pitchFamily="2" charset="-122"/>
              </a:rPr>
              <a:t>）议定影响机械或电气互换性的特性简化品种，以便进行大批量的连续生产； </a:t>
            </a:r>
            <a:endParaRPr lang="en-US" altLang="zh-CN" smtClean="0">
              <a:ea typeface="宋体" pitchFamily="2" charset="-122"/>
            </a:endParaRPr>
          </a:p>
          <a:p>
            <a:r>
              <a:rPr lang="zh-CN" altLang="en-US" smtClean="0">
                <a:ea typeface="宋体" pitchFamily="2" charset="-122"/>
              </a:rPr>
              <a:t> </a:t>
            </a:r>
            <a:r>
              <a:rPr lang="en-US" altLang="zh-CN" smtClean="0">
                <a:ea typeface="宋体" pitchFamily="2" charset="-122"/>
              </a:rPr>
              <a:t>5</a:t>
            </a:r>
            <a:r>
              <a:rPr lang="zh-CN" altLang="en-US" smtClean="0">
                <a:ea typeface="宋体" pitchFamily="2" charset="-122"/>
              </a:rPr>
              <a:t>）制定有关人身安全的技术标准。</a:t>
            </a:r>
          </a:p>
        </p:txBody>
      </p:sp>
      <p:sp>
        <p:nvSpPr>
          <p:cNvPr id="23556" name="页脚占位符 3"/>
          <p:cNvSpPr>
            <a:spLocks noGrp="1"/>
          </p:cNvSpPr>
          <p:nvPr>
            <p:ph type="ftr" sz="quarter" idx="11"/>
          </p:nvPr>
        </p:nvSpPr>
        <p:spPr>
          <a:noFill/>
        </p:spPr>
        <p:txBody>
          <a:bodyPr/>
          <a:lstStyle/>
          <a:p>
            <a:r>
              <a:rPr lang="zh-CN" altLang="en-US" smtClean="0"/>
              <a:t>中国计量学院     经管学院</a:t>
            </a:r>
          </a:p>
        </p:txBody>
      </p:sp>
      <p:sp>
        <p:nvSpPr>
          <p:cNvPr id="5" name="灯片编号占位符 4"/>
          <p:cNvSpPr>
            <a:spLocks noGrp="1"/>
          </p:cNvSpPr>
          <p:nvPr>
            <p:ph type="sldNum" sz="quarter" idx="12"/>
          </p:nvPr>
        </p:nvSpPr>
        <p:spPr/>
        <p:txBody>
          <a:bodyPr/>
          <a:lstStyle/>
          <a:p>
            <a:pPr>
              <a:defRPr/>
            </a:pPr>
            <a:fld id="{6E16CD0E-E779-4446-98D5-991DC91BED64}" type="slidenum">
              <a:rPr lang="en-US" altLang="zh-CN" smtClean="0"/>
              <a:pPr>
                <a:defRPr/>
              </a:pPr>
              <a:t>21</a:t>
            </a:fld>
            <a:endParaRPr lang="en-US" altLang="zh-CN"/>
          </a:p>
        </p:txBody>
      </p:sp>
    </p:spTree>
  </p:cSld>
  <p:clrMapOvr>
    <a:masterClrMapping/>
  </p:clrMapOvr>
  <p:transition xmlns:p14="http://schemas.microsoft.com/office/powerpoint/2010/main" spd="med">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b="1" smtClean="0">
                <a:ea typeface="宋体" pitchFamily="2" charset="-122"/>
              </a:rPr>
              <a:t>3</a:t>
            </a:r>
            <a:r>
              <a:rPr lang="zh-CN" altLang="en-US" b="1" smtClean="0">
                <a:ea typeface="宋体" pitchFamily="2" charset="-122"/>
              </a:rPr>
              <a:t>、国际电工委员会（</a:t>
            </a:r>
            <a:r>
              <a:rPr lang="en-US" altLang="zh-CN" b="1" smtClean="0">
                <a:ea typeface="宋体" pitchFamily="2" charset="-122"/>
              </a:rPr>
              <a:t>IEC</a:t>
            </a:r>
            <a:r>
              <a:rPr lang="zh-CN" altLang="en-US" b="1" smtClean="0">
                <a:ea typeface="宋体" pitchFamily="2" charset="-122"/>
              </a:rPr>
              <a:t>）</a:t>
            </a:r>
            <a:endParaRPr lang="zh-CN" altLang="en-US" smtClean="0">
              <a:ea typeface="宋体" pitchFamily="2" charset="-122"/>
            </a:endParaRPr>
          </a:p>
        </p:txBody>
      </p:sp>
      <p:sp>
        <p:nvSpPr>
          <p:cNvPr id="24579" name="页脚占位符 3"/>
          <p:cNvSpPr>
            <a:spLocks noGrp="1"/>
          </p:cNvSpPr>
          <p:nvPr>
            <p:ph type="ftr" sz="quarter" idx="11"/>
          </p:nvPr>
        </p:nvSpPr>
        <p:spPr>
          <a:noFill/>
        </p:spPr>
        <p:txBody>
          <a:bodyPr/>
          <a:lstStyle/>
          <a:p>
            <a:r>
              <a:rPr lang="zh-CN" altLang="en-US" smtClean="0"/>
              <a:t>中国计量学院     经管学院</a:t>
            </a:r>
          </a:p>
        </p:txBody>
      </p:sp>
      <p:sp>
        <p:nvSpPr>
          <p:cNvPr id="5" name="灯片编号占位符 4"/>
          <p:cNvSpPr>
            <a:spLocks noGrp="1"/>
          </p:cNvSpPr>
          <p:nvPr>
            <p:ph type="sldNum" sz="quarter" idx="12"/>
          </p:nvPr>
        </p:nvSpPr>
        <p:spPr/>
        <p:txBody>
          <a:bodyPr/>
          <a:lstStyle/>
          <a:p>
            <a:pPr>
              <a:defRPr/>
            </a:pPr>
            <a:fld id="{4C8E1B21-CFBA-4D3B-9343-DF25A89E5630}" type="slidenum">
              <a:rPr lang="en-US" altLang="zh-CN" smtClean="0"/>
              <a:pPr>
                <a:defRPr/>
              </a:pPr>
              <a:t>22</a:t>
            </a:fld>
            <a:endParaRPr lang="en-US" altLang="zh-CN"/>
          </a:p>
        </p:txBody>
      </p:sp>
      <p:pic>
        <p:nvPicPr>
          <p:cNvPr id="24581" name="Picture 4"/>
          <p:cNvPicPr>
            <a:picLocks noGrp="1" noChangeAspect="1" noChangeArrowheads="1"/>
          </p:cNvPicPr>
          <p:nvPr>
            <p:ph idx="1"/>
          </p:nvPr>
        </p:nvPicPr>
        <p:blipFill>
          <a:blip r:embed="rId2"/>
          <a:srcRect/>
          <a:stretch>
            <a:fillRect/>
          </a:stretch>
        </p:blipFill>
        <p:spPr>
          <a:xfrm>
            <a:off x="428625" y="1104900"/>
            <a:ext cx="7786688" cy="5324475"/>
          </a:xfrm>
          <a:noFill/>
        </p:spPr>
      </p:pic>
    </p:spTree>
  </p:cSld>
  <p:clrMapOvr>
    <a:masterClrMapping/>
  </p:clrMapOvr>
  <p:transition xmlns:p14="http://schemas.microsoft.com/office/powerpoint/2010/main" spd="med">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smtClean="0">
                <a:effectLst>
                  <a:outerShdw blurRad="38100" dist="38100" dir="2700000" algn="tl">
                    <a:srgbClr val="C0C0C0"/>
                  </a:outerShdw>
                </a:effectLst>
                <a:ea typeface="宋体" pitchFamily="2" charset="-122"/>
              </a:rPr>
              <a:t>理事会</a:t>
            </a:r>
          </a:p>
        </p:txBody>
      </p:sp>
      <p:sp>
        <p:nvSpPr>
          <p:cNvPr id="3" name="内容占位符 2"/>
          <p:cNvSpPr>
            <a:spLocks noGrp="1"/>
          </p:cNvSpPr>
          <p:nvPr>
            <p:ph idx="1"/>
          </p:nvPr>
        </p:nvSpPr>
        <p:spPr>
          <a:xfrm>
            <a:off x="457200" y="1076325"/>
            <a:ext cx="7758113" cy="5248275"/>
          </a:xfrm>
        </p:spPr>
        <p:txBody>
          <a:bodyPr/>
          <a:lstStyle/>
          <a:p>
            <a:pPr>
              <a:lnSpc>
                <a:spcPct val="120000"/>
              </a:lnSpc>
              <a:defRPr/>
            </a:pPr>
            <a:r>
              <a:rPr lang="zh-CN" altLang="en-US" sz="2400" smtClean="0">
                <a:ea typeface="宋体" pitchFamily="2" charset="-122"/>
              </a:rPr>
              <a:t>是</a:t>
            </a:r>
            <a:r>
              <a:rPr lang="en-US" altLang="zh-CN" sz="2400" smtClean="0">
                <a:ea typeface="宋体" pitchFamily="2" charset="-122"/>
              </a:rPr>
              <a:t>IEC</a:t>
            </a:r>
            <a:r>
              <a:rPr lang="zh-CN" altLang="en-US" sz="3200" u="sng" smtClean="0">
                <a:solidFill>
                  <a:srgbClr val="9933FF"/>
                </a:solidFill>
                <a:effectLst>
                  <a:outerShdw blurRad="38100" dist="38100" dir="2700000" algn="tl">
                    <a:srgbClr val="C0C0C0"/>
                  </a:outerShdw>
                </a:effectLst>
                <a:ea typeface="宋体" pitchFamily="2" charset="-122"/>
              </a:rPr>
              <a:t>最高权力和立法机构</a:t>
            </a:r>
            <a:r>
              <a:rPr lang="zh-CN" altLang="en-US" sz="2400" smtClean="0">
                <a:ea typeface="宋体" pitchFamily="2" charset="-122"/>
              </a:rPr>
              <a:t>，是国家委员会的全体大会，由主席、上届主席或当选的下届主席、前任主席、副主席、司库、秘书长和国家委员会主席组成，每年至少召开</a:t>
            </a:r>
            <a:r>
              <a:rPr lang="en-US" altLang="zh-CN" sz="2400" smtClean="0">
                <a:ea typeface="宋体" pitchFamily="2" charset="-122"/>
              </a:rPr>
              <a:t>1</a:t>
            </a:r>
            <a:r>
              <a:rPr lang="zh-CN" altLang="en-US" sz="2400" smtClean="0">
                <a:ea typeface="宋体" pitchFamily="2" charset="-122"/>
              </a:rPr>
              <a:t>次会议。</a:t>
            </a:r>
            <a:br>
              <a:rPr lang="zh-CN" altLang="en-US" sz="2400" smtClean="0">
                <a:ea typeface="宋体" pitchFamily="2" charset="-122"/>
              </a:rPr>
            </a:br>
            <a:r>
              <a:rPr lang="zh-CN" altLang="en-US" sz="2400" smtClean="0">
                <a:ea typeface="宋体" pitchFamily="2" charset="-122"/>
              </a:rPr>
              <a:t>理事会负责</a:t>
            </a:r>
            <a:r>
              <a:rPr lang="en-US" altLang="zh-CN" sz="2400" smtClean="0">
                <a:ea typeface="宋体" pitchFamily="2" charset="-122"/>
              </a:rPr>
              <a:t>IEC</a:t>
            </a:r>
            <a:r>
              <a:rPr lang="zh-CN" altLang="en-US" sz="2400" smtClean="0">
                <a:ea typeface="宋体" pitchFamily="2" charset="-122"/>
              </a:rPr>
              <a:t>政策和长期战略目标及财政目标；选举理事局、标准化管理局及合格评定局成员和主席；修改国际电工委员会（</a:t>
            </a:r>
            <a:r>
              <a:rPr lang="en-US" altLang="zh-CN" sz="2400" smtClean="0">
                <a:ea typeface="宋体" pitchFamily="2" charset="-122"/>
              </a:rPr>
              <a:t>IEC</a:t>
            </a:r>
            <a:r>
              <a:rPr lang="zh-CN" altLang="en-US" sz="2400" smtClean="0">
                <a:ea typeface="宋体" pitchFamily="2" charset="-122"/>
              </a:rPr>
              <a:t>）章程及程序规则等。闭会期间，将所有管理工作委托给理事局，而标准化和合格评定领域的具体管理工作，分别由标准化管理局（</a:t>
            </a:r>
            <a:r>
              <a:rPr lang="en-US" altLang="zh-CN" sz="2400" smtClean="0">
                <a:ea typeface="宋体" pitchFamily="2" charset="-122"/>
              </a:rPr>
              <a:t>SMB</a:t>
            </a:r>
            <a:r>
              <a:rPr lang="zh-CN" altLang="en-US" sz="2400" smtClean="0">
                <a:ea typeface="宋体" pitchFamily="2" charset="-122"/>
              </a:rPr>
              <a:t>）和合格评定局（</a:t>
            </a:r>
            <a:r>
              <a:rPr lang="en-US" altLang="zh-CN" sz="2400" smtClean="0">
                <a:ea typeface="宋体" pitchFamily="2" charset="-122"/>
              </a:rPr>
              <a:t>CAB</a:t>
            </a:r>
            <a:r>
              <a:rPr lang="zh-CN" altLang="en-US" sz="2400" smtClean="0">
                <a:ea typeface="宋体" pitchFamily="2" charset="-122"/>
              </a:rPr>
              <a:t>）负责。</a:t>
            </a:r>
          </a:p>
        </p:txBody>
      </p:sp>
      <p:sp>
        <p:nvSpPr>
          <p:cNvPr id="25604" name="页脚占位符 3"/>
          <p:cNvSpPr>
            <a:spLocks noGrp="1"/>
          </p:cNvSpPr>
          <p:nvPr>
            <p:ph type="ftr" sz="quarter" idx="11"/>
          </p:nvPr>
        </p:nvSpPr>
        <p:spPr>
          <a:noFill/>
        </p:spPr>
        <p:txBody>
          <a:bodyPr/>
          <a:lstStyle/>
          <a:p>
            <a:r>
              <a:rPr lang="zh-CN" altLang="en-US" smtClean="0"/>
              <a:t>中国计量学院     经管学院</a:t>
            </a:r>
          </a:p>
        </p:txBody>
      </p:sp>
      <p:sp>
        <p:nvSpPr>
          <p:cNvPr id="5" name="灯片编号占位符 4"/>
          <p:cNvSpPr>
            <a:spLocks noGrp="1"/>
          </p:cNvSpPr>
          <p:nvPr>
            <p:ph type="sldNum" sz="quarter" idx="12"/>
          </p:nvPr>
        </p:nvSpPr>
        <p:spPr/>
        <p:txBody>
          <a:bodyPr/>
          <a:lstStyle/>
          <a:p>
            <a:pPr>
              <a:defRPr/>
            </a:pPr>
            <a:fld id="{14D2B466-DAEC-48EE-9BED-C921FD295B7E}" type="slidenum">
              <a:rPr lang="en-US" altLang="zh-CN" smtClean="0"/>
              <a:pPr>
                <a:defRPr/>
              </a:pPr>
              <a:t>23</a:t>
            </a:fld>
            <a:endParaRPr lang="en-US" altLang="zh-CN"/>
          </a:p>
        </p:txBody>
      </p:sp>
    </p:spTree>
  </p:cSld>
  <p:clrMapOvr>
    <a:masterClrMapping/>
  </p:clrMapOvr>
  <p:transition xmlns:p14="http://schemas.microsoft.com/office/powerpoint/2010/main" spd="med">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smtClean="0">
                <a:effectLst>
                  <a:outerShdw blurRad="38100" dist="38100" dir="2700000" algn="tl">
                    <a:srgbClr val="C0C0C0"/>
                  </a:outerShdw>
                </a:effectLst>
                <a:ea typeface="宋体" pitchFamily="2" charset="-122"/>
              </a:rPr>
              <a:t>理事局（</a:t>
            </a:r>
            <a:r>
              <a:rPr lang="en-US" altLang="zh-CN" b="1" smtClean="0">
                <a:effectLst>
                  <a:outerShdw blurRad="38100" dist="38100" dir="2700000" algn="tl">
                    <a:srgbClr val="C0C0C0"/>
                  </a:outerShdw>
                </a:effectLst>
                <a:ea typeface="宋体" pitchFamily="2" charset="-122"/>
              </a:rPr>
              <a:t>CB</a:t>
            </a:r>
            <a:r>
              <a:rPr lang="zh-CN" altLang="en-US" b="1" smtClean="0">
                <a:effectLst>
                  <a:outerShdw blurRad="38100" dist="38100" dir="2700000" algn="tl">
                    <a:srgbClr val="C0C0C0"/>
                  </a:outerShdw>
                </a:effectLst>
                <a:ea typeface="宋体" pitchFamily="2" charset="-122"/>
              </a:rPr>
              <a:t>）</a:t>
            </a:r>
          </a:p>
        </p:txBody>
      </p:sp>
      <p:sp>
        <p:nvSpPr>
          <p:cNvPr id="3" name="内容占位符 2"/>
          <p:cNvSpPr>
            <a:spLocks noGrp="1"/>
          </p:cNvSpPr>
          <p:nvPr>
            <p:ph idx="1"/>
          </p:nvPr>
        </p:nvSpPr>
        <p:spPr>
          <a:xfrm>
            <a:off x="457200" y="1285875"/>
            <a:ext cx="7472363" cy="5038725"/>
          </a:xfrm>
        </p:spPr>
        <p:txBody>
          <a:bodyPr/>
          <a:lstStyle/>
          <a:p>
            <a:pPr>
              <a:lnSpc>
                <a:spcPct val="150000"/>
              </a:lnSpc>
              <a:defRPr/>
            </a:pPr>
            <a:r>
              <a:rPr lang="zh-CN" altLang="en-US" sz="2400" smtClean="0">
                <a:ea typeface="宋体" pitchFamily="2" charset="-122"/>
              </a:rPr>
              <a:t>是主持</a:t>
            </a:r>
            <a:r>
              <a:rPr lang="en-US" altLang="zh-CN" sz="2400" smtClean="0">
                <a:ea typeface="宋体" pitchFamily="2" charset="-122"/>
              </a:rPr>
              <a:t>IEC</a:t>
            </a:r>
            <a:r>
              <a:rPr lang="zh-CN" altLang="en-US" sz="2400" smtClean="0">
                <a:ea typeface="宋体" pitchFamily="2" charset="-122"/>
              </a:rPr>
              <a:t>工作的</a:t>
            </a:r>
            <a:r>
              <a:rPr lang="zh-CN" altLang="en-US" sz="3200" u="sng" smtClean="0">
                <a:solidFill>
                  <a:srgbClr val="9933FF"/>
                </a:solidFill>
                <a:effectLst>
                  <a:outerShdw blurRad="38100" dist="38100" dir="2700000" algn="tl">
                    <a:srgbClr val="C0C0C0"/>
                  </a:outerShdw>
                </a:effectLst>
                <a:ea typeface="宋体" pitchFamily="2" charset="-122"/>
              </a:rPr>
              <a:t>最高决策机构</a:t>
            </a:r>
            <a:r>
              <a:rPr lang="zh-CN" altLang="en-US" sz="2400" smtClean="0">
                <a:ea typeface="宋体" pitchFamily="2" charset="-122"/>
              </a:rPr>
              <a:t>，负责提出并落实理事会制定的政策，由国际电工委员会（</a:t>
            </a:r>
            <a:r>
              <a:rPr lang="en-US" altLang="zh-CN" sz="2400" smtClean="0">
                <a:ea typeface="宋体" pitchFamily="2" charset="-122"/>
              </a:rPr>
              <a:t>IEC</a:t>
            </a:r>
            <a:r>
              <a:rPr lang="zh-CN" altLang="en-US" sz="2400" smtClean="0">
                <a:ea typeface="宋体" pitchFamily="2" charset="-122"/>
              </a:rPr>
              <a:t>）官员和</a:t>
            </a:r>
            <a:r>
              <a:rPr lang="en-US" altLang="zh-CN" sz="2400" smtClean="0">
                <a:ea typeface="宋体" pitchFamily="2" charset="-122"/>
              </a:rPr>
              <a:t>15</a:t>
            </a:r>
            <a:r>
              <a:rPr lang="zh-CN" altLang="en-US" sz="2400" smtClean="0">
                <a:ea typeface="宋体" pitchFamily="2" charset="-122"/>
              </a:rPr>
              <a:t>名由理事会选出的投票成员组成。通常情况下，每年至少召开</a:t>
            </a:r>
            <a:r>
              <a:rPr lang="en-US" altLang="zh-CN" sz="2400" smtClean="0">
                <a:ea typeface="宋体" pitchFamily="2" charset="-122"/>
              </a:rPr>
              <a:t>2</a:t>
            </a:r>
            <a:r>
              <a:rPr lang="zh-CN" altLang="en-US" sz="2400" smtClean="0">
                <a:ea typeface="宋体" pitchFamily="2" charset="-122"/>
              </a:rPr>
              <a:t>次会议。</a:t>
            </a:r>
            <a:br>
              <a:rPr lang="zh-CN" altLang="en-US" sz="2400" smtClean="0">
                <a:ea typeface="宋体" pitchFamily="2" charset="-122"/>
              </a:rPr>
            </a:br>
            <a:r>
              <a:rPr lang="zh-CN" altLang="en-US" sz="2400" smtClean="0">
                <a:ea typeface="宋体" pitchFamily="2" charset="-122"/>
              </a:rPr>
              <a:t>负责为理事会会议批准日程和准备文件，接收并审议标准化管理局 （</a:t>
            </a:r>
            <a:r>
              <a:rPr lang="en-US" altLang="zh-CN" sz="2400" smtClean="0">
                <a:ea typeface="宋体" pitchFamily="2" charset="-122"/>
              </a:rPr>
              <a:t>SMB</a:t>
            </a:r>
            <a:r>
              <a:rPr lang="zh-CN" altLang="en-US" sz="2400" smtClean="0">
                <a:ea typeface="宋体" pitchFamily="2" charset="-122"/>
              </a:rPr>
              <a:t>）和合格评定局（</a:t>
            </a:r>
            <a:r>
              <a:rPr lang="en-US" altLang="zh-CN" sz="2400" smtClean="0">
                <a:ea typeface="宋体" pitchFamily="2" charset="-122"/>
              </a:rPr>
              <a:t>CAB</a:t>
            </a:r>
            <a:r>
              <a:rPr lang="zh-CN" altLang="en-US" sz="2400" smtClean="0">
                <a:ea typeface="宋体" pitchFamily="2" charset="-122"/>
              </a:rPr>
              <a:t>）的报告。根据需要，可设立咨询机构，并指定咨询机构的主席及其成员。</a:t>
            </a:r>
            <a:r>
              <a:rPr lang="zh-CN" altLang="en-US" smtClean="0">
                <a:ea typeface="宋体" pitchFamily="2" charset="-122"/>
              </a:rPr>
              <a:t/>
            </a:r>
            <a:br>
              <a:rPr lang="zh-CN" altLang="en-US" smtClean="0">
                <a:ea typeface="宋体" pitchFamily="2" charset="-122"/>
              </a:rPr>
            </a:br>
            <a:endParaRPr lang="zh-CN" altLang="en-US" smtClean="0">
              <a:ea typeface="宋体" pitchFamily="2" charset="-122"/>
            </a:endParaRPr>
          </a:p>
        </p:txBody>
      </p:sp>
      <p:sp>
        <p:nvSpPr>
          <p:cNvPr id="26628" name="页脚占位符 3"/>
          <p:cNvSpPr>
            <a:spLocks noGrp="1"/>
          </p:cNvSpPr>
          <p:nvPr>
            <p:ph type="ftr" sz="quarter" idx="11"/>
          </p:nvPr>
        </p:nvSpPr>
        <p:spPr>
          <a:noFill/>
        </p:spPr>
        <p:txBody>
          <a:bodyPr/>
          <a:lstStyle/>
          <a:p>
            <a:r>
              <a:rPr lang="zh-CN" altLang="en-US" smtClean="0"/>
              <a:t>中国计量学院     经管学院</a:t>
            </a:r>
          </a:p>
        </p:txBody>
      </p:sp>
      <p:sp>
        <p:nvSpPr>
          <p:cNvPr id="5" name="灯片编号占位符 4"/>
          <p:cNvSpPr>
            <a:spLocks noGrp="1"/>
          </p:cNvSpPr>
          <p:nvPr>
            <p:ph type="sldNum" sz="quarter" idx="12"/>
          </p:nvPr>
        </p:nvSpPr>
        <p:spPr/>
        <p:txBody>
          <a:bodyPr/>
          <a:lstStyle/>
          <a:p>
            <a:pPr>
              <a:defRPr/>
            </a:pPr>
            <a:fld id="{A96F9C6D-50C4-4580-9C8A-8BE79BD0D091}" type="slidenum">
              <a:rPr lang="en-US" altLang="zh-CN" smtClean="0"/>
              <a:pPr>
                <a:defRPr/>
              </a:pPr>
              <a:t>24</a:t>
            </a:fld>
            <a:endParaRPr lang="en-US" altLang="zh-CN"/>
          </a:p>
        </p:txBody>
      </p:sp>
    </p:spTree>
  </p:cSld>
  <p:clrMapOvr>
    <a:masterClrMapping/>
  </p:clrMapOvr>
  <p:transition xmlns:p14="http://schemas.microsoft.com/office/powerpoint/2010/main" spd="med">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smtClean="0">
                <a:effectLst>
                  <a:outerShdw blurRad="38100" dist="38100" dir="2700000" algn="tl">
                    <a:srgbClr val="C0C0C0"/>
                  </a:outerShdw>
                </a:effectLst>
                <a:ea typeface="宋体" pitchFamily="2" charset="-122"/>
              </a:rPr>
              <a:t>管理咨询委员会（</a:t>
            </a:r>
            <a:r>
              <a:rPr lang="en-US" altLang="zh-CN" b="1" smtClean="0">
                <a:effectLst>
                  <a:outerShdw blurRad="38100" dist="38100" dir="2700000" algn="tl">
                    <a:srgbClr val="C0C0C0"/>
                  </a:outerShdw>
                </a:effectLst>
                <a:ea typeface="宋体" pitchFamily="2" charset="-122"/>
              </a:rPr>
              <a:t>MAC</a:t>
            </a:r>
            <a:r>
              <a:rPr lang="zh-CN" altLang="en-US" b="1" smtClean="0">
                <a:effectLst>
                  <a:outerShdw blurRad="38100" dist="38100" dir="2700000" algn="tl">
                    <a:srgbClr val="C0C0C0"/>
                  </a:outerShdw>
                </a:effectLst>
                <a:ea typeface="宋体" pitchFamily="2" charset="-122"/>
              </a:rPr>
              <a:t>）</a:t>
            </a:r>
          </a:p>
        </p:txBody>
      </p:sp>
      <p:sp>
        <p:nvSpPr>
          <p:cNvPr id="3" name="内容占位符 2"/>
          <p:cNvSpPr>
            <a:spLocks noGrp="1"/>
          </p:cNvSpPr>
          <p:nvPr>
            <p:ph idx="1"/>
          </p:nvPr>
        </p:nvSpPr>
        <p:spPr/>
        <p:txBody>
          <a:bodyPr/>
          <a:lstStyle/>
          <a:p>
            <a:pPr>
              <a:defRPr/>
            </a:pPr>
            <a:r>
              <a:rPr lang="zh-CN" altLang="en-US" sz="2400" smtClean="0">
                <a:effectLst>
                  <a:outerShdw blurRad="38100" dist="38100" dir="2700000" algn="tl">
                    <a:srgbClr val="C0C0C0"/>
                  </a:outerShdw>
                </a:effectLst>
                <a:ea typeface="宋体" pitchFamily="2" charset="-122"/>
              </a:rPr>
              <a:t>（</a:t>
            </a:r>
            <a:r>
              <a:rPr lang="en-US" altLang="zh-CN" sz="2400" smtClean="0">
                <a:effectLst>
                  <a:outerShdw blurRad="38100" dist="38100" dir="2700000" algn="tl">
                    <a:srgbClr val="C0C0C0"/>
                  </a:outerShdw>
                </a:effectLst>
                <a:ea typeface="宋体" pitchFamily="2" charset="-122"/>
              </a:rPr>
              <a:t>1</a:t>
            </a:r>
            <a:r>
              <a:rPr lang="zh-CN" altLang="en-US" sz="2400" smtClean="0">
                <a:effectLst>
                  <a:outerShdw blurRad="38100" dist="38100" dir="2700000" algn="tl">
                    <a:srgbClr val="C0C0C0"/>
                  </a:outerShdw>
                </a:effectLst>
                <a:ea typeface="宋体" pitchFamily="2" charset="-122"/>
              </a:rPr>
              <a:t>）主席未来技术咨询委员会（</a:t>
            </a:r>
            <a:r>
              <a:rPr lang="en-US" altLang="zh-CN" sz="2400" smtClean="0">
                <a:effectLst>
                  <a:outerShdw blurRad="38100" dist="38100" dir="2700000" algn="tl">
                    <a:srgbClr val="C0C0C0"/>
                  </a:outerShdw>
                </a:effectLst>
                <a:ea typeface="宋体" pitchFamily="2" charset="-122"/>
              </a:rPr>
              <a:t>PACT</a:t>
            </a:r>
            <a:r>
              <a:rPr lang="zh-CN" altLang="en-US" sz="2400" smtClean="0">
                <a:effectLst>
                  <a:outerShdw blurRad="38100" dist="38100" dir="2700000" algn="tl">
                    <a:srgbClr val="C0C0C0"/>
                  </a:outerShdw>
                </a:effectLst>
                <a:ea typeface="宋体" pitchFamily="2" charset="-122"/>
              </a:rPr>
              <a:t>）</a:t>
            </a:r>
            <a:r>
              <a:rPr lang="zh-CN" altLang="en-US" smtClean="0">
                <a:ea typeface="宋体" pitchFamily="2" charset="-122"/>
              </a:rPr>
              <a:t/>
            </a:r>
            <a:br>
              <a:rPr lang="zh-CN" altLang="en-US" smtClean="0">
                <a:ea typeface="宋体" pitchFamily="2" charset="-122"/>
              </a:rPr>
            </a:br>
            <a:r>
              <a:rPr lang="zh-CN" altLang="en-US" smtClean="0">
                <a:ea typeface="宋体" pitchFamily="2" charset="-122"/>
              </a:rPr>
              <a:t>     </a:t>
            </a:r>
            <a:r>
              <a:rPr lang="en-US" altLang="zh-CN" sz="2000" smtClean="0">
                <a:solidFill>
                  <a:srgbClr val="9933FF"/>
                </a:solidFill>
                <a:ea typeface="宋体" pitchFamily="2" charset="-122"/>
              </a:rPr>
              <a:t>PACT</a:t>
            </a:r>
            <a:r>
              <a:rPr lang="zh-CN" altLang="en-US" sz="2000" smtClean="0">
                <a:solidFill>
                  <a:srgbClr val="9933FF"/>
                </a:solidFill>
                <a:ea typeface="宋体" pitchFamily="2" charset="-122"/>
              </a:rPr>
              <a:t>是</a:t>
            </a:r>
            <a:r>
              <a:rPr lang="en-US" altLang="zh-CN" sz="2000" smtClean="0">
                <a:solidFill>
                  <a:srgbClr val="9933FF"/>
                </a:solidFill>
                <a:ea typeface="宋体" pitchFamily="2" charset="-122"/>
              </a:rPr>
              <a:t>IEC</a:t>
            </a:r>
            <a:r>
              <a:rPr lang="zh-CN" altLang="en-US" sz="2000" smtClean="0">
                <a:solidFill>
                  <a:srgbClr val="9933FF"/>
                </a:solidFill>
                <a:ea typeface="宋体" pitchFamily="2" charset="-122"/>
              </a:rPr>
              <a:t>主席的咨询机构，就拟开展或已经开展的标准化工作的新技术向</a:t>
            </a:r>
            <a:r>
              <a:rPr lang="en-US" altLang="zh-CN" sz="2000" smtClean="0">
                <a:solidFill>
                  <a:srgbClr val="9933FF"/>
                </a:solidFill>
                <a:ea typeface="宋体" pitchFamily="2" charset="-122"/>
              </a:rPr>
              <a:t>IEC</a:t>
            </a:r>
            <a:r>
              <a:rPr lang="zh-CN" altLang="en-US" sz="2000" smtClean="0">
                <a:solidFill>
                  <a:srgbClr val="9933FF"/>
                </a:solidFill>
                <a:ea typeface="宋体" pitchFamily="2" charset="-122"/>
              </a:rPr>
              <a:t>主席提出建议。</a:t>
            </a:r>
            <a:r>
              <a:rPr lang="zh-CN" altLang="en-US" smtClean="0">
                <a:ea typeface="宋体" pitchFamily="2" charset="-122"/>
              </a:rPr>
              <a:t/>
            </a:r>
            <a:br>
              <a:rPr lang="zh-CN" altLang="en-US" smtClean="0">
                <a:ea typeface="宋体" pitchFamily="2" charset="-122"/>
              </a:rPr>
            </a:br>
            <a:r>
              <a:rPr lang="zh-CN" altLang="en-US" sz="2400" smtClean="0">
                <a:effectLst>
                  <a:outerShdw blurRad="38100" dist="38100" dir="2700000" algn="tl">
                    <a:srgbClr val="C0C0C0"/>
                  </a:outerShdw>
                </a:effectLst>
                <a:ea typeface="宋体" pitchFamily="2" charset="-122"/>
              </a:rPr>
              <a:t>（</a:t>
            </a:r>
            <a:r>
              <a:rPr lang="en-US" altLang="zh-CN" sz="2400" smtClean="0">
                <a:effectLst>
                  <a:outerShdw blurRad="38100" dist="38100" dir="2700000" algn="tl">
                    <a:srgbClr val="C0C0C0"/>
                  </a:outerShdw>
                </a:effectLst>
                <a:ea typeface="宋体" pitchFamily="2" charset="-122"/>
              </a:rPr>
              <a:t>2</a:t>
            </a:r>
            <a:r>
              <a:rPr lang="zh-CN" altLang="en-US" sz="2400" smtClean="0">
                <a:effectLst>
                  <a:outerShdw blurRad="38100" dist="38100" dir="2700000" algn="tl">
                    <a:srgbClr val="C0C0C0"/>
                  </a:outerShdw>
                </a:effectLst>
                <a:ea typeface="宋体" pitchFamily="2" charset="-122"/>
              </a:rPr>
              <a:t>）营销委员会（</a:t>
            </a:r>
            <a:r>
              <a:rPr lang="en-US" altLang="zh-CN" sz="2400" smtClean="0">
                <a:effectLst>
                  <a:outerShdw blurRad="38100" dist="38100" dir="2700000" algn="tl">
                    <a:srgbClr val="C0C0C0"/>
                  </a:outerShdw>
                </a:effectLst>
                <a:ea typeface="宋体" pitchFamily="2" charset="-122"/>
              </a:rPr>
              <a:t>MC</a:t>
            </a:r>
            <a:r>
              <a:rPr lang="zh-CN" altLang="en-US" sz="2400" smtClean="0">
                <a:effectLst>
                  <a:outerShdw blurRad="38100" dist="38100" dir="2700000" algn="tl">
                    <a:srgbClr val="C0C0C0"/>
                  </a:outerShdw>
                </a:effectLst>
                <a:ea typeface="宋体" pitchFamily="2" charset="-122"/>
              </a:rPr>
              <a:t>）</a:t>
            </a:r>
            <a:r>
              <a:rPr lang="zh-CN" altLang="en-US" smtClean="0">
                <a:ea typeface="宋体" pitchFamily="2" charset="-122"/>
              </a:rPr>
              <a:t/>
            </a:r>
            <a:br>
              <a:rPr lang="zh-CN" altLang="en-US" smtClean="0">
                <a:ea typeface="宋体" pitchFamily="2" charset="-122"/>
              </a:rPr>
            </a:br>
            <a:r>
              <a:rPr lang="zh-CN" altLang="en-US" smtClean="0">
                <a:ea typeface="宋体" pitchFamily="2" charset="-122"/>
              </a:rPr>
              <a:t>        </a:t>
            </a:r>
            <a:r>
              <a:rPr lang="en-US" altLang="zh-CN" sz="2000" smtClean="0">
                <a:solidFill>
                  <a:srgbClr val="9933FF"/>
                </a:solidFill>
                <a:ea typeface="宋体" pitchFamily="2" charset="-122"/>
              </a:rPr>
              <a:t>MC</a:t>
            </a:r>
            <a:r>
              <a:rPr lang="zh-CN" altLang="en-US" sz="2000" smtClean="0">
                <a:solidFill>
                  <a:srgbClr val="9933FF"/>
                </a:solidFill>
                <a:ea typeface="宋体" pitchFamily="2" charset="-122"/>
              </a:rPr>
              <a:t>是理事局（</a:t>
            </a:r>
            <a:r>
              <a:rPr lang="en-US" altLang="zh-CN" sz="2000" smtClean="0">
                <a:solidFill>
                  <a:srgbClr val="9933FF"/>
                </a:solidFill>
                <a:ea typeface="宋体" pitchFamily="2" charset="-122"/>
              </a:rPr>
              <a:t>CB</a:t>
            </a:r>
            <a:r>
              <a:rPr lang="zh-CN" altLang="en-US" sz="2000" smtClean="0">
                <a:solidFill>
                  <a:srgbClr val="9933FF"/>
                </a:solidFill>
                <a:ea typeface="宋体" pitchFamily="2" charset="-122"/>
              </a:rPr>
              <a:t>）的咨询机构，其任务是吸引对市场需求最敏感的关键人物积极参与</a:t>
            </a:r>
            <a:r>
              <a:rPr lang="en-US" altLang="zh-CN" sz="2000" smtClean="0">
                <a:solidFill>
                  <a:srgbClr val="9933FF"/>
                </a:solidFill>
                <a:ea typeface="宋体" pitchFamily="2" charset="-122"/>
              </a:rPr>
              <a:t>IEC</a:t>
            </a:r>
            <a:r>
              <a:rPr lang="zh-CN" altLang="en-US" sz="2000" smtClean="0">
                <a:solidFill>
                  <a:srgbClr val="9933FF"/>
                </a:solidFill>
                <a:ea typeface="宋体" pitchFamily="2" charset="-122"/>
              </a:rPr>
              <a:t>活动。</a:t>
            </a:r>
            <a:r>
              <a:rPr lang="zh-CN" altLang="en-US" smtClean="0">
                <a:ea typeface="宋体" pitchFamily="2" charset="-122"/>
              </a:rPr>
              <a:t/>
            </a:r>
            <a:br>
              <a:rPr lang="zh-CN" altLang="en-US" smtClean="0">
                <a:ea typeface="宋体" pitchFamily="2" charset="-122"/>
              </a:rPr>
            </a:br>
            <a:r>
              <a:rPr lang="zh-CN" altLang="en-US" sz="2400" smtClean="0">
                <a:effectLst>
                  <a:outerShdw blurRad="38100" dist="38100" dir="2700000" algn="tl">
                    <a:srgbClr val="C0C0C0"/>
                  </a:outerShdw>
                </a:effectLst>
                <a:ea typeface="宋体" pitchFamily="2" charset="-122"/>
              </a:rPr>
              <a:t>（</a:t>
            </a:r>
            <a:r>
              <a:rPr lang="en-US" altLang="zh-CN" sz="2400" smtClean="0">
                <a:effectLst>
                  <a:outerShdw blurRad="38100" dist="38100" dir="2700000" algn="tl">
                    <a:srgbClr val="C0C0C0"/>
                  </a:outerShdw>
                </a:effectLst>
                <a:ea typeface="宋体" pitchFamily="2" charset="-122"/>
              </a:rPr>
              <a:t>3</a:t>
            </a:r>
            <a:r>
              <a:rPr lang="zh-CN" altLang="en-US" sz="2400" smtClean="0">
                <a:effectLst>
                  <a:outerShdw blurRad="38100" dist="38100" dir="2700000" algn="tl">
                    <a:srgbClr val="C0C0C0"/>
                  </a:outerShdw>
                </a:effectLst>
                <a:ea typeface="宋体" pitchFamily="2" charset="-122"/>
              </a:rPr>
              <a:t>）销售政策委员会（</a:t>
            </a:r>
            <a:r>
              <a:rPr lang="en-US" altLang="zh-CN" sz="2400" smtClean="0">
                <a:effectLst>
                  <a:outerShdw blurRad="38100" dist="38100" dir="2700000" algn="tl">
                    <a:srgbClr val="C0C0C0"/>
                  </a:outerShdw>
                </a:effectLst>
                <a:ea typeface="宋体" pitchFamily="2" charset="-122"/>
              </a:rPr>
              <a:t>SPC</a:t>
            </a:r>
            <a:r>
              <a:rPr lang="zh-CN" altLang="en-US" sz="2400" smtClean="0">
                <a:effectLst>
                  <a:outerShdw blurRad="38100" dist="38100" dir="2700000" algn="tl">
                    <a:srgbClr val="C0C0C0"/>
                  </a:outerShdw>
                </a:effectLst>
                <a:ea typeface="宋体" pitchFamily="2" charset="-122"/>
              </a:rPr>
              <a:t>）</a:t>
            </a:r>
            <a:r>
              <a:rPr lang="zh-CN" altLang="en-US" smtClean="0">
                <a:ea typeface="宋体" pitchFamily="2" charset="-122"/>
              </a:rPr>
              <a:t/>
            </a:r>
            <a:br>
              <a:rPr lang="zh-CN" altLang="en-US" smtClean="0">
                <a:ea typeface="宋体" pitchFamily="2" charset="-122"/>
              </a:rPr>
            </a:br>
            <a:r>
              <a:rPr lang="zh-CN" altLang="en-US" smtClean="0">
                <a:ea typeface="宋体" pitchFamily="2" charset="-122"/>
              </a:rPr>
              <a:t>        </a:t>
            </a:r>
            <a:r>
              <a:rPr lang="en-US" altLang="zh-CN" sz="2000" smtClean="0">
                <a:solidFill>
                  <a:srgbClr val="9933FF"/>
                </a:solidFill>
                <a:ea typeface="宋体" pitchFamily="2" charset="-122"/>
              </a:rPr>
              <a:t>SPC</a:t>
            </a:r>
            <a:r>
              <a:rPr lang="zh-CN" altLang="en-US" sz="2000" smtClean="0">
                <a:solidFill>
                  <a:srgbClr val="9933FF"/>
                </a:solidFill>
                <a:ea typeface="宋体" pitchFamily="2" charset="-122"/>
              </a:rPr>
              <a:t>是理事局（</a:t>
            </a:r>
            <a:r>
              <a:rPr lang="en-US" altLang="zh-CN" sz="2000" smtClean="0">
                <a:solidFill>
                  <a:srgbClr val="9933FF"/>
                </a:solidFill>
                <a:ea typeface="宋体" pitchFamily="2" charset="-122"/>
              </a:rPr>
              <a:t>CB</a:t>
            </a:r>
            <a:r>
              <a:rPr lang="zh-CN" altLang="en-US" sz="2000" smtClean="0">
                <a:solidFill>
                  <a:srgbClr val="9933FF"/>
                </a:solidFill>
                <a:ea typeface="宋体" pitchFamily="2" charset="-122"/>
              </a:rPr>
              <a:t>）的咨询机构，协助</a:t>
            </a:r>
            <a:r>
              <a:rPr lang="en-US" altLang="zh-CN" sz="2000" smtClean="0">
                <a:solidFill>
                  <a:srgbClr val="9933FF"/>
                </a:solidFill>
                <a:ea typeface="宋体" pitchFamily="2" charset="-122"/>
              </a:rPr>
              <a:t>IEC</a:t>
            </a:r>
            <a:r>
              <a:rPr lang="zh-CN" altLang="en-US" sz="2000" smtClean="0">
                <a:solidFill>
                  <a:srgbClr val="9933FF"/>
                </a:solidFill>
                <a:ea typeface="宋体" pitchFamily="2" charset="-122"/>
              </a:rPr>
              <a:t>制定销售政策和产品战略。</a:t>
            </a:r>
            <a:r>
              <a:rPr lang="zh-CN" altLang="en-US" smtClean="0">
                <a:ea typeface="宋体" pitchFamily="2" charset="-122"/>
              </a:rPr>
              <a:t/>
            </a:r>
            <a:br>
              <a:rPr lang="zh-CN" altLang="en-US" smtClean="0">
                <a:ea typeface="宋体" pitchFamily="2" charset="-122"/>
              </a:rPr>
            </a:br>
            <a:r>
              <a:rPr lang="zh-CN" altLang="en-US" sz="2400" smtClean="0">
                <a:effectLst>
                  <a:outerShdw blurRad="38100" dist="38100" dir="2700000" algn="tl">
                    <a:srgbClr val="C0C0C0"/>
                  </a:outerShdw>
                </a:effectLst>
                <a:ea typeface="宋体" pitchFamily="2" charset="-122"/>
              </a:rPr>
              <a:t>（</a:t>
            </a:r>
            <a:r>
              <a:rPr lang="en-US" altLang="zh-CN" sz="2400" smtClean="0">
                <a:effectLst>
                  <a:outerShdw blurRad="38100" dist="38100" dir="2700000" algn="tl">
                    <a:srgbClr val="C0C0C0"/>
                  </a:outerShdw>
                </a:effectLst>
                <a:ea typeface="宋体" pitchFamily="2" charset="-122"/>
              </a:rPr>
              <a:t>4</a:t>
            </a:r>
            <a:r>
              <a:rPr lang="zh-CN" altLang="en-US" sz="2400" smtClean="0">
                <a:effectLst>
                  <a:outerShdw blurRad="38100" dist="38100" dir="2700000" algn="tl">
                    <a:srgbClr val="C0C0C0"/>
                  </a:outerShdw>
                </a:effectLst>
                <a:ea typeface="宋体" pitchFamily="2" charset="-122"/>
              </a:rPr>
              <a:t>）财务委员会（</a:t>
            </a:r>
            <a:r>
              <a:rPr lang="en-US" altLang="zh-CN" sz="2400" smtClean="0">
                <a:effectLst>
                  <a:outerShdw blurRad="38100" dist="38100" dir="2700000" algn="tl">
                    <a:srgbClr val="C0C0C0"/>
                  </a:outerShdw>
                </a:effectLst>
                <a:ea typeface="宋体" pitchFamily="2" charset="-122"/>
              </a:rPr>
              <a:t>CDF</a:t>
            </a:r>
            <a:r>
              <a:rPr lang="zh-CN" altLang="en-US" sz="2400" smtClean="0">
                <a:effectLst>
                  <a:outerShdw blurRad="38100" dist="38100" dir="2700000" algn="tl">
                    <a:srgbClr val="C0C0C0"/>
                  </a:outerShdw>
                </a:effectLst>
                <a:ea typeface="宋体" pitchFamily="2" charset="-122"/>
              </a:rPr>
              <a:t>）</a:t>
            </a:r>
            <a:r>
              <a:rPr lang="zh-CN" altLang="en-US" smtClean="0">
                <a:ea typeface="宋体" pitchFamily="2" charset="-122"/>
              </a:rPr>
              <a:t/>
            </a:r>
            <a:br>
              <a:rPr lang="zh-CN" altLang="en-US" smtClean="0">
                <a:ea typeface="宋体" pitchFamily="2" charset="-122"/>
              </a:rPr>
            </a:br>
            <a:r>
              <a:rPr lang="zh-CN" altLang="en-US" smtClean="0">
                <a:ea typeface="宋体" pitchFamily="2" charset="-122"/>
              </a:rPr>
              <a:t>        </a:t>
            </a:r>
            <a:r>
              <a:rPr lang="en-US" altLang="zh-CN" sz="2000" smtClean="0">
                <a:solidFill>
                  <a:srgbClr val="9933FF"/>
                </a:solidFill>
                <a:ea typeface="宋体" pitchFamily="2" charset="-122"/>
              </a:rPr>
              <a:t>CDF</a:t>
            </a:r>
            <a:r>
              <a:rPr lang="zh-CN" altLang="en-US" sz="2000" smtClean="0">
                <a:solidFill>
                  <a:srgbClr val="9933FF"/>
                </a:solidFill>
                <a:ea typeface="宋体" pitchFamily="2" charset="-122"/>
              </a:rPr>
              <a:t>是</a:t>
            </a:r>
            <a:r>
              <a:rPr lang="en-US" altLang="zh-CN" sz="2000" smtClean="0">
                <a:solidFill>
                  <a:srgbClr val="9933FF"/>
                </a:solidFill>
                <a:ea typeface="宋体" pitchFamily="2" charset="-122"/>
              </a:rPr>
              <a:t>IEC</a:t>
            </a:r>
            <a:r>
              <a:rPr lang="zh-CN" altLang="en-US" sz="2000" smtClean="0">
                <a:solidFill>
                  <a:srgbClr val="9933FF"/>
                </a:solidFill>
                <a:ea typeface="宋体" pitchFamily="2" charset="-122"/>
              </a:rPr>
              <a:t>司库的协商委员会，负责就所有与</a:t>
            </a:r>
            <a:r>
              <a:rPr lang="en-US" altLang="zh-CN" sz="2000" smtClean="0">
                <a:solidFill>
                  <a:srgbClr val="9933FF"/>
                </a:solidFill>
                <a:ea typeface="宋体" pitchFamily="2" charset="-122"/>
              </a:rPr>
              <a:t>IEC</a:t>
            </a:r>
            <a:r>
              <a:rPr lang="zh-CN" altLang="en-US" sz="2000" smtClean="0">
                <a:solidFill>
                  <a:srgbClr val="9933FF"/>
                </a:solidFill>
                <a:ea typeface="宋体" pitchFamily="2" charset="-122"/>
              </a:rPr>
              <a:t>财务有关的事宜提出建议，协调和增进财政部门和国家委员会之间的联系，并在</a:t>
            </a:r>
            <a:r>
              <a:rPr lang="en-US" altLang="zh-CN" sz="2000" smtClean="0">
                <a:solidFill>
                  <a:srgbClr val="9933FF"/>
                </a:solidFill>
                <a:ea typeface="宋体" pitchFamily="2" charset="-122"/>
              </a:rPr>
              <a:t>IEC</a:t>
            </a:r>
            <a:r>
              <a:rPr lang="zh-CN" altLang="en-US" sz="2000" smtClean="0">
                <a:solidFill>
                  <a:srgbClr val="9933FF"/>
                </a:solidFill>
                <a:ea typeface="宋体" pitchFamily="2" charset="-122"/>
              </a:rPr>
              <a:t>官员和国家委员会之间交换财务信息。</a:t>
            </a:r>
            <a:r>
              <a:rPr lang="zh-CN" altLang="en-US" smtClean="0">
                <a:ea typeface="宋体" pitchFamily="2" charset="-122"/>
              </a:rPr>
              <a:t/>
            </a:r>
            <a:br>
              <a:rPr lang="zh-CN" altLang="en-US" smtClean="0">
                <a:ea typeface="宋体" pitchFamily="2" charset="-122"/>
              </a:rPr>
            </a:br>
            <a:endParaRPr lang="zh-CN" altLang="en-US" smtClean="0">
              <a:ea typeface="宋体" pitchFamily="2" charset="-122"/>
            </a:endParaRPr>
          </a:p>
        </p:txBody>
      </p:sp>
      <p:sp>
        <p:nvSpPr>
          <p:cNvPr id="27652" name="页脚占位符 3"/>
          <p:cNvSpPr>
            <a:spLocks noGrp="1"/>
          </p:cNvSpPr>
          <p:nvPr>
            <p:ph type="ftr" sz="quarter" idx="11"/>
          </p:nvPr>
        </p:nvSpPr>
        <p:spPr>
          <a:noFill/>
        </p:spPr>
        <p:txBody>
          <a:bodyPr/>
          <a:lstStyle/>
          <a:p>
            <a:r>
              <a:rPr lang="zh-CN" altLang="en-US" smtClean="0"/>
              <a:t>中国计量学院     经管学院</a:t>
            </a:r>
          </a:p>
        </p:txBody>
      </p:sp>
      <p:sp>
        <p:nvSpPr>
          <p:cNvPr id="5" name="灯片编号占位符 4"/>
          <p:cNvSpPr>
            <a:spLocks noGrp="1"/>
          </p:cNvSpPr>
          <p:nvPr>
            <p:ph type="sldNum" sz="quarter" idx="12"/>
          </p:nvPr>
        </p:nvSpPr>
        <p:spPr/>
        <p:txBody>
          <a:bodyPr/>
          <a:lstStyle/>
          <a:p>
            <a:pPr>
              <a:defRPr/>
            </a:pPr>
            <a:fld id="{E396ADA7-B4AE-47E3-B48D-27CA67ECC8C1}" type="slidenum">
              <a:rPr lang="en-US" altLang="zh-CN" smtClean="0"/>
              <a:pPr>
                <a:defRPr/>
              </a:pPr>
              <a:t>25</a:t>
            </a:fld>
            <a:endParaRPr lang="en-US" altLang="zh-CN"/>
          </a:p>
        </p:txBody>
      </p:sp>
    </p:spTree>
  </p:cSld>
  <p:clrMapOvr>
    <a:masterClrMapping/>
  </p:clrMapOvr>
  <p:transition xmlns:p14="http://schemas.microsoft.com/office/powerpoint/2010/main" spd="med">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zh-CN" altLang="en-US" b="1" dirty="0" smtClean="0">
                <a:effectLst>
                  <a:outerShdw blurRad="38100" dist="38100" dir="2700000" algn="tl">
                    <a:srgbClr val="000000">
                      <a:alpha val="43137"/>
                    </a:srgbClr>
                  </a:outerShdw>
                </a:effectLst>
                <a:ea typeface="宋体" pitchFamily="2" charset="-122"/>
              </a:rPr>
              <a:t>标准化管理局（</a:t>
            </a:r>
            <a:r>
              <a:rPr lang="en-US" altLang="zh-CN" b="1" dirty="0" smtClean="0">
                <a:effectLst>
                  <a:outerShdw blurRad="38100" dist="38100" dir="2700000" algn="tl">
                    <a:srgbClr val="000000">
                      <a:alpha val="43137"/>
                    </a:srgbClr>
                  </a:outerShdw>
                </a:effectLst>
                <a:ea typeface="宋体" pitchFamily="2" charset="-122"/>
              </a:rPr>
              <a:t>SMB</a:t>
            </a:r>
            <a:r>
              <a:rPr lang="zh-CN" altLang="en-US" b="1" dirty="0" smtClean="0">
                <a:effectLst>
                  <a:outerShdw blurRad="38100" dist="38100" dir="2700000" algn="tl">
                    <a:srgbClr val="000000">
                      <a:alpha val="43137"/>
                    </a:srgbClr>
                  </a:outerShdw>
                </a:effectLst>
                <a:ea typeface="宋体" pitchFamily="2" charset="-122"/>
              </a:rPr>
              <a:t>）</a:t>
            </a:r>
          </a:p>
        </p:txBody>
      </p:sp>
      <p:sp>
        <p:nvSpPr>
          <p:cNvPr id="28675" name="Rectangle 3"/>
          <p:cNvSpPr>
            <a:spLocks noGrp="1" noChangeArrowheads="1"/>
          </p:cNvSpPr>
          <p:nvPr>
            <p:ph type="body" idx="1"/>
          </p:nvPr>
        </p:nvSpPr>
        <p:spPr>
          <a:xfrm>
            <a:off x="457200" y="1571625"/>
            <a:ext cx="7615238" cy="4752975"/>
          </a:xfrm>
        </p:spPr>
        <p:txBody>
          <a:bodyPr/>
          <a:lstStyle/>
          <a:p>
            <a:pPr>
              <a:lnSpc>
                <a:spcPct val="150000"/>
              </a:lnSpc>
            </a:pPr>
            <a:r>
              <a:rPr lang="en-US" altLang="zh-CN" sz="2400" smtClean="0">
                <a:ea typeface="宋体" pitchFamily="2" charset="-122"/>
              </a:rPr>
              <a:t>SMB</a:t>
            </a:r>
            <a:r>
              <a:rPr lang="zh-CN" altLang="en-US" sz="2400" smtClean="0">
                <a:ea typeface="宋体" pitchFamily="2" charset="-122"/>
              </a:rPr>
              <a:t>由</a:t>
            </a:r>
            <a:r>
              <a:rPr lang="en-US" altLang="zh-CN" sz="2400" smtClean="0">
                <a:ea typeface="宋体" pitchFamily="2" charset="-122"/>
              </a:rPr>
              <a:t>1</a:t>
            </a:r>
            <a:r>
              <a:rPr lang="zh-CN" altLang="en-US" sz="2400" smtClean="0">
                <a:ea typeface="宋体" pitchFamily="2" charset="-122"/>
              </a:rPr>
              <a:t>名主席、</a:t>
            </a:r>
            <a:r>
              <a:rPr lang="en-US" altLang="zh-CN" sz="2400" smtClean="0">
                <a:ea typeface="宋体" pitchFamily="2" charset="-122"/>
              </a:rPr>
              <a:t>IEC</a:t>
            </a:r>
            <a:r>
              <a:rPr lang="zh-CN" altLang="en-US" sz="2400" smtClean="0">
                <a:ea typeface="宋体" pitchFamily="2" charset="-122"/>
              </a:rPr>
              <a:t>秘书长、由理事会选举的</a:t>
            </a:r>
            <a:r>
              <a:rPr lang="en-US" altLang="zh-CN" sz="2400" smtClean="0">
                <a:ea typeface="宋体" pitchFamily="2" charset="-122"/>
              </a:rPr>
              <a:t>15</a:t>
            </a:r>
            <a:r>
              <a:rPr lang="zh-CN" altLang="en-US" sz="2400" smtClean="0">
                <a:ea typeface="宋体" pitchFamily="2" charset="-122"/>
              </a:rPr>
              <a:t>个成员（可更换）组成。</a:t>
            </a:r>
            <a:endParaRPr lang="en-US" altLang="zh-CN" sz="2400" smtClean="0">
              <a:ea typeface="宋体" pitchFamily="2" charset="-122"/>
            </a:endParaRPr>
          </a:p>
          <a:p>
            <a:pPr>
              <a:lnSpc>
                <a:spcPct val="150000"/>
              </a:lnSpc>
            </a:pPr>
            <a:r>
              <a:rPr lang="en-US" altLang="zh-CN" sz="2400" smtClean="0">
                <a:ea typeface="宋体" pitchFamily="2" charset="-122"/>
              </a:rPr>
              <a:t>SMB</a:t>
            </a:r>
            <a:r>
              <a:rPr lang="zh-CN" altLang="en-US" sz="2400" smtClean="0">
                <a:ea typeface="宋体" pitchFamily="2" charset="-122"/>
              </a:rPr>
              <a:t>每年召开</a:t>
            </a:r>
            <a:r>
              <a:rPr lang="en-US" altLang="zh-CN" sz="2400" smtClean="0">
                <a:ea typeface="宋体" pitchFamily="2" charset="-122"/>
              </a:rPr>
              <a:t>3</a:t>
            </a:r>
            <a:r>
              <a:rPr lang="zh-CN" altLang="en-US" sz="2400" smtClean="0">
                <a:ea typeface="宋体" pitchFamily="2" charset="-122"/>
              </a:rPr>
              <a:t>次会议。</a:t>
            </a:r>
            <a:endParaRPr lang="en-US" altLang="zh-CN" sz="2400" smtClean="0">
              <a:ea typeface="宋体" pitchFamily="2" charset="-122"/>
            </a:endParaRPr>
          </a:p>
          <a:p>
            <a:pPr>
              <a:lnSpc>
                <a:spcPct val="150000"/>
              </a:lnSpc>
            </a:pPr>
            <a:r>
              <a:rPr lang="zh-CN" altLang="en-US" sz="2400" smtClean="0">
                <a:ea typeface="宋体" pitchFamily="2" charset="-122"/>
              </a:rPr>
              <a:t>建立和解散</a:t>
            </a:r>
            <a:r>
              <a:rPr lang="en-US" altLang="zh-CN" sz="2400" smtClean="0">
                <a:ea typeface="宋体" pitchFamily="2" charset="-122"/>
              </a:rPr>
              <a:t>IEC</a:t>
            </a:r>
            <a:r>
              <a:rPr lang="zh-CN" altLang="en-US" sz="2400" smtClean="0">
                <a:ea typeface="宋体" pitchFamily="2" charset="-122"/>
              </a:rPr>
              <a:t>技术委员会（</a:t>
            </a:r>
            <a:r>
              <a:rPr lang="en-US" altLang="zh-CN" sz="2400" smtClean="0">
                <a:ea typeface="宋体" pitchFamily="2" charset="-122"/>
              </a:rPr>
              <a:t>TC</a:t>
            </a:r>
            <a:r>
              <a:rPr lang="zh-CN" altLang="en-US" sz="2400" smtClean="0">
                <a:ea typeface="宋体" pitchFamily="2" charset="-122"/>
              </a:rPr>
              <a:t>）；指定</a:t>
            </a:r>
            <a:r>
              <a:rPr lang="en-US" altLang="zh-CN" sz="2400" smtClean="0">
                <a:ea typeface="宋体" pitchFamily="2" charset="-122"/>
              </a:rPr>
              <a:t>TC</a:t>
            </a:r>
            <a:r>
              <a:rPr lang="zh-CN" altLang="en-US" sz="2400" smtClean="0">
                <a:ea typeface="宋体" pitchFamily="2" charset="-122"/>
              </a:rPr>
              <a:t>秘书处和</a:t>
            </a:r>
            <a:r>
              <a:rPr lang="en-US" altLang="zh-CN" sz="2400" smtClean="0">
                <a:ea typeface="宋体" pitchFamily="2" charset="-122"/>
              </a:rPr>
              <a:t>TC</a:t>
            </a:r>
            <a:r>
              <a:rPr lang="zh-CN" altLang="en-US" sz="2400" smtClean="0">
                <a:ea typeface="宋体" pitchFamily="2" charset="-122"/>
              </a:rPr>
              <a:t>主席；保证依据</a:t>
            </a:r>
            <a:r>
              <a:rPr lang="en-US" altLang="zh-CN" sz="2400" smtClean="0">
                <a:ea typeface="宋体" pitchFamily="2" charset="-122"/>
              </a:rPr>
              <a:t>IEC</a:t>
            </a:r>
            <a:r>
              <a:rPr lang="zh-CN" altLang="en-US" sz="2400" smtClean="0">
                <a:ea typeface="宋体" pitchFamily="2" charset="-122"/>
              </a:rPr>
              <a:t>行业局、技术咨询委员会和技术委员会的建议确定优先工作项目；确定其工作范围、标准制、修订时间表；保持与其他国际组织的联系。</a:t>
            </a:r>
          </a:p>
        </p:txBody>
      </p:sp>
    </p:spTree>
  </p:cSld>
  <p:clrMapOvr>
    <a:masterClrMapping/>
  </p:clrMapOvr>
  <p:transition xmlns:p14="http://schemas.microsoft.com/office/powerpoint/2010/main" spd="med">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71563" y="357188"/>
            <a:ext cx="6705600" cy="563562"/>
          </a:xfrm>
        </p:spPr>
        <p:txBody>
          <a:bodyPr/>
          <a:lstStyle/>
          <a:p>
            <a:r>
              <a:rPr lang="zh-CN" altLang="en-US" b="1" smtClean="0">
                <a:ea typeface="宋体" pitchFamily="2" charset="-122"/>
              </a:rPr>
              <a:t>技术委员会（</a:t>
            </a:r>
            <a:r>
              <a:rPr lang="en-US" altLang="zh-CN" b="1" smtClean="0">
                <a:ea typeface="宋体" pitchFamily="2" charset="-122"/>
              </a:rPr>
              <a:t>TC</a:t>
            </a:r>
            <a:r>
              <a:rPr lang="zh-CN" altLang="en-US" b="1" smtClean="0">
                <a:ea typeface="宋体" pitchFamily="2" charset="-122"/>
              </a:rPr>
              <a:t>）</a:t>
            </a:r>
          </a:p>
        </p:txBody>
      </p:sp>
      <p:sp>
        <p:nvSpPr>
          <p:cNvPr id="29699" name="Rectangle 3"/>
          <p:cNvSpPr>
            <a:spLocks noGrp="1" noChangeArrowheads="1"/>
          </p:cNvSpPr>
          <p:nvPr>
            <p:ph type="body" idx="1"/>
          </p:nvPr>
        </p:nvSpPr>
        <p:spPr>
          <a:xfrm>
            <a:off x="285750" y="1428750"/>
            <a:ext cx="7758113" cy="4467225"/>
          </a:xfrm>
        </p:spPr>
        <p:txBody>
          <a:bodyPr/>
          <a:lstStyle/>
          <a:p>
            <a:pPr>
              <a:lnSpc>
                <a:spcPct val="150000"/>
              </a:lnSpc>
            </a:pPr>
            <a:r>
              <a:rPr lang="en-US" altLang="zh-CN" smtClean="0">
                <a:ea typeface="宋体" pitchFamily="2" charset="-122"/>
              </a:rPr>
              <a:t>TC</a:t>
            </a:r>
            <a:r>
              <a:rPr lang="zh-CN" altLang="en-US" smtClean="0">
                <a:ea typeface="宋体" pitchFamily="2" charset="-122"/>
              </a:rPr>
              <a:t>是承担标准制、修订工作的技术机构，下设分技术委员会（</a:t>
            </a:r>
            <a:r>
              <a:rPr lang="en-US" altLang="zh-CN" smtClean="0">
                <a:ea typeface="宋体" pitchFamily="2" charset="-122"/>
              </a:rPr>
              <a:t>SC</a:t>
            </a:r>
            <a:r>
              <a:rPr lang="zh-CN" altLang="en-US" smtClean="0">
                <a:ea typeface="宋体" pitchFamily="2" charset="-122"/>
              </a:rPr>
              <a:t>）和项目组（</a:t>
            </a:r>
            <a:r>
              <a:rPr lang="en-US" altLang="zh-CN" smtClean="0">
                <a:ea typeface="宋体" pitchFamily="2" charset="-122"/>
              </a:rPr>
              <a:t>PT</a:t>
            </a:r>
            <a:r>
              <a:rPr lang="zh-CN" altLang="en-US" smtClean="0">
                <a:ea typeface="宋体" pitchFamily="2" charset="-122"/>
              </a:rPr>
              <a:t>）。 </a:t>
            </a:r>
          </a:p>
          <a:p>
            <a:pPr>
              <a:lnSpc>
                <a:spcPct val="150000"/>
              </a:lnSpc>
            </a:pPr>
            <a:r>
              <a:rPr lang="en-US" altLang="zh-CN" smtClean="0">
                <a:ea typeface="宋体" pitchFamily="2" charset="-122"/>
              </a:rPr>
              <a:t>     TC</a:t>
            </a:r>
            <a:r>
              <a:rPr lang="zh-CN" altLang="en-US" smtClean="0">
                <a:ea typeface="宋体" pitchFamily="2" charset="-122"/>
              </a:rPr>
              <a:t>、</a:t>
            </a:r>
            <a:r>
              <a:rPr lang="en-US" altLang="zh-CN" smtClean="0">
                <a:ea typeface="宋体" pitchFamily="2" charset="-122"/>
              </a:rPr>
              <a:t>SC</a:t>
            </a:r>
            <a:r>
              <a:rPr lang="zh-CN" altLang="en-US" smtClean="0">
                <a:ea typeface="宋体" pitchFamily="2" charset="-122"/>
              </a:rPr>
              <a:t>由各成员国自愿参加，主席和秘书经选举产生，由执行委员会任命。截至</a:t>
            </a:r>
            <a:r>
              <a:rPr lang="en-US" altLang="zh-CN" smtClean="0">
                <a:ea typeface="宋体" pitchFamily="2" charset="-122"/>
              </a:rPr>
              <a:t>2003</a:t>
            </a:r>
            <a:r>
              <a:rPr lang="zh-CN" altLang="en-US" smtClean="0">
                <a:ea typeface="宋体" pitchFamily="2" charset="-122"/>
              </a:rPr>
              <a:t>年底，</a:t>
            </a:r>
            <a:r>
              <a:rPr lang="en-US" altLang="zh-CN" smtClean="0">
                <a:ea typeface="宋体" pitchFamily="2" charset="-122"/>
              </a:rPr>
              <a:t>IEC</a:t>
            </a:r>
            <a:r>
              <a:rPr lang="zh-CN" altLang="en-US" smtClean="0">
                <a:ea typeface="宋体" pitchFamily="2" charset="-122"/>
              </a:rPr>
              <a:t>共有</a:t>
            </a:r>
            <a:r>
              <a:rPr lang="en-US" altLang="zh-CN" smtClean="0">
                <a:ea typeface="宋体" pitchFamily="2" charset="-122"/>
              </a:rPr>
              <a:t>87</a:t>
            </a:r>
            <a:r>
              <a:rPr lang="zh-CN" altLang="en-US" smtClean="0">
                <a:ea typeface="宋体" pitchFamily="2" charset="-122"/>
              </a:rPr>
              <a:t>个</a:t>
            </a:r>
            <a:r>
              <a:rPr lang="en-US" altLang="zh-CN" smtClean="0">
                <a:ea typeface="宋体" pitchFamily="2" charset="-122"/>
              </a:rPr>
              <a:t>TC</a:t>
            </a:r>
            <a:r>
              <a:rPr lang="zh-CN" altLang="en-US" smtClean="0">
                <a:ea typeface="宋体" pitchFamily="2" charset="-122"/>
              </a:rPr>
              <a:t>、</a:t>
            </a:r>
            <a:r>
              <a:rPr lang="en-US" altLang="zh-CN" smtClean="0">
                <a:ea typeface="宋体" pitchFamily="2" charset="-122"/>
              </a:rPr>
              <a:t>85</a:t>
            </a:r>
            <a:r>
              <a:rPr lang="zh-CN" altLang="en-US" smtClean="0">
                <a:ea typeface="宋体" pitchFamily="2" charset="-122"/>
              </a:rPr>
              <a:t>个</a:t>
            </a:r>
            <a:r>
              <a:rPr lang="en-US" altLang="zh-CN" smtClean="0">
                <a:ea typeface="宋体" pitchFamily="2" charset="-122"/>
              </a:rPr>
              <a:t>SC</a:t>
            </a:r>
            <a:r>
              <a:rPr lang="zh-CN" altLang="en-US" smtClean="0">
                <a:ea typeface="宋体" pitchFamily="2" charset="-122"/>
              </a:rPr>
              <a:t>和</a:t>
            </a:r>
            <a:r>
              <a:rPr lang="en-US" altLang="zh-CN" smtClean="0">
                <a:ea typeface="宋体" pitchFamily="2" charset="-122"/>
              </a:rPr>
              <a:t>975</a:t>
            </a:r>
            <a:r>
              <a:rPr lang="zh-CN" altLang="en-US" smtClean="0">
                <a:ea typeface="宋体" pitchFamily="2" charset="-122"/>
              </a:rPr>
              <a:t>个</a:t>
            </a:r>
            <a:r>
              <a:rPr lang="en-US" altLang="zh-CN" smtClean="0">
                <a:ea typeface="宋体" pitchFamily="2" charset="-122"/>
              </a:rPr>
              <a:t>PT</a:t>
            </a:r>
            <a:r>
              <a:rPr lang="zh-CN" altLang="en-US" smtClean="0">
                <a:ea typeface="宋体" pitchFamily="2" charset="-122"/>
              </a:rPr>
              <a:t>，大约有</a:t>
            </a:r>
            <a:r>
              <a:rPr lang="en-US" altLang="zh-CN" smtClean="0">
                <a:ea typeface="宋体" pitchFamily="2" charset="-122"/>
              </a:rPr>
              <a:t>1</a:t>
            </a:r>
            <a:r>
              <a:rPr lang="zh-CN" altLang="en-US" smtClean="0">
                <a:ea typeface="宋体" pitchFamily="2" charset="-122"/>
              </a:rPr>
              <a:t>万名专家参与标准的制、修订工作。</a:t>
            </a:r>
          </a:p>
          <a:p>
            <a:endParaRPr lang="zh-CN" altLang="en-US" smtClean="0">
              <a:ea typeface="宋体" pitchFamily="2" charset="-122"/>
            </a:endParaRPr>
          </a:p>
        </p:txBody>
      </p:sp>
    </p:spTree>
  </p:cSld>
  <p:clrMapOvr>
    <a:masterClrMapping/>
  </p:clrMapOvr>
  <p:transition xmlns:p14="http://schemas.microsoft.com/office/powerpoint/2010/main" spd="med">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b="1" smtClean="0">
                <a:ea typeface="宋体" pitchFamily="2" charset="-122"/>
              </a:rPr>
              <a:t>IS0</a:t>
            </a:r>
            <a:r>
              <a:rPr lang="zh-CN" altLang="en-US" b="1" smtClean="0">
                <a:ea typeface="宋体" pitchFamily="2" charset="-122"/>
              </a:rPr>
              <a:t>／</a:t>
            </a:r>
            <a:r>
              <a:rPr lang="en-US" altLang="zh-CN" b="1" smtClean="0">
                <a:ea typeface="宋体" pitchFamily="2" charset="-122"/>
              </a:rPr>
              <a:t>IEC</a:t>
            </a:r>
            <a:r>
              <a:rPr lang="zh-CN" altLang="en-US" b="1" smtClean="0">
                <a:ea typeface="宋体" pitchFamily="2" charset="-122"/>
              </a:rPr>
              <a:t>联合技术机构</a:t>
            </a:r>
          </a:p>
        </p:txBody>
      </p:sp>
      <p:sp>
        <p:nvSpPr>
          <p:cNvPr id="30723" name="Rectangle 3"/>
          <p:cNvSpPr>
            <a:spLocks noGrp="1" noChangeArrowheads="1"/>
          </p:cNvSpPr>
          <p:nvPr>
            <p:ph type="body" idx="1"/>
          </p:nvPr>
        </p:nvSpPr>
        <p:spPr>
          <a:xfrm>
            <a:off x="457200" y="1571625"/>
            <a:ext cx="7258050" cy="4752975"/>
          </a:xfrm>
        </p:spPr>
        <p:txBody>
          <a:bodyPr/>
          <a:lstStyle/>
          <a:p>
            <a:pPr>
              <a:lnSpc>
                <a:spcPct val="150000"/>
              </a:lnSpc>
              <a:buFontTx/>
              <a:buNone/>
            </a:pPr>
            <a:r>
              <a:rPr lang="en-US" altLang="zh-CN" smtClean="0">
                <a:ea typeface="宋体" pitchFamily="2" charset="-122"/>
              </a:rPr>
              <a:t>ISO</a:t>
            </a:r>
            <a:r>
              <a:rPr lang="zh-CN" altLang="en-US" smtClean="0">
                <a:ea typeface="宋体" pitchFamily="2" charset="-122"/>
              </a:rPr>
              <a:t>／</a:t>
            </a:r>
            <a:r>
              <a:rPr lang="en-US" altLang="zh-CN" smtClean="0">
                <a:ea typeface="宋体" pitchFamily="2" charset="-122"/>
              </a:rPr>
              <a:t>IEC</a:t>
            </a:r>
            <a:r>
              <a:rPr lang="zh-CN" altLang="en-US" smtClean="0">
                <a:ea typeface="宋体" pitchFamily="2" charset="-122"/>
              </a:rPr>
              <a:t>联合技术机构有：</a:t>
            </a:r>
            <a:endParaRPr lang="en-US" altLang="zh-CN" smtClean="0">
              <a:ea typeface="宋体" pitchFamily="2" charset="-122"/>
            </a:endParaRPr>
          </a:p>
          <a:p>
            <a:pPr>
              <a:lnSpc>
                <a:spcPct val="150000"/>
              </a:lnSpc>
              <a:buFontTx/>
              <a:buNone/>
            </a:pPr>
            <a:r>
              <a:rPr lang="zh-CN" altLang="en-US" smtClean="0">
                <a:ea typeface="宋体" pitchFamily="2" charset="-122"/>
              </a:rPr>
              <a:t>联合技术委员会（</a:t>
            </a:r>
            <a:r>
              <a:rPr lang="en-US" altLang="zh-CN" smtClean="0">
                <a:ea typeface="宋体" pitchFamily="2" charset="-122"/>
              </a:rPr>
              <a:t>JTC l</a:t>
            </a:r>
            <a:r>
              <a:rPr lang="zh-CN" altLang="en-US" smtClean="0">
                <a:ea typeface="宋体" pitchFamily="2" charset="-122"/>
              </a:rPr>
              <a:t>）</a:t>
            </a:r>
            <a:endParaRPr lang="en-US" altLang="zh-CN" smtClean="0">
              <a:ea typeface="宋体" pitchFamily="2" charset="-122"/>
            </a:endParaRPr>
          </a:p>
          <a:p>
            <a:pPr>
              <a:lnSpc>
                <a:spcPct val="150000"/>
              </a:lnSpc>
              <a:buFontTx/>
              <a:buNone/>
            </a:pPr>
            <a:r>
              <a:rPr lang="zh-CN" altLang="en-US" smtClean="0">
                <a:ea typeface="宋体" pitchFamily="2" charset="-122"/>
              </a:rPr>
              <a:t>联合技术计划委员会（</a:t>
            </a:r>
            <a:r>
              <a:rPr lang="en-US" altLang="zh-CN" smtClean="0">
                <a:ea typeface="宋体" pitchFamily="2" charset="-122"/>
              </a:rPr>
              <a:t>JTPC</a:t>
            </a:r>
            <a:r>
              <a:rPr lang="zh-CN" altLang="en-US" smtClean="0">
                <a:ea typeface="宋体" pitchFamily="2" charset="-122"/>
              </a:rPr>
              <a:t>）</a:t>
            </a:r>
            <a:endParaRPr lang="en-US" altLang="zh-CN" smtClean="0">
              <a:ea typeface="宋体" pitchFamily="2" charset="-122"/>
            </a:endParaRPr>
          </a:p>
          <a:p>
            <a:pPr>
              <a:lnSpc>
                <a:spcPct val="150000"/>
              </a:lnSpc>
              <a:buFontTx/>
              <a:buNone/>
            </a:pPr>
            <a:r>
              <a:rPr lang="zh-CN" altLang="en-US" smtClean="0">
                <a:ea typeface="宋体" pitchFamily="2" charset="-122"/>
              </a:rPr>
              <a:t>联合技术咨询委员会（</a:t>
            </a:r>
            <a:r>
              <a:rPr lang="en-US" altLang="zh-CN" smtClean="0">
                <a:ea typeface="宋体" pitchFamily="2" charset="-122"/>
              </a:rPr>
              <a:t>JTAG</a:t>
            </a:r>
            <a:r>
              <a:rPr lang="zh-CN" altLang="en-US" smtClean="0">
                <a:ea typeface="宋体" pitchFamily="2" charset="-122"/>
              </a:rPr>
              <a:t>）等。</a:t>
            </a:r>
          </a:p>
          <a:p>
            <a:endParaRPr lang="zh-CN" altLang="en-US" smtClean="0">
              <a:ea typeface="宋体" pitchFamily="2" charset="-122"/>
            </a:endParaRPr>
          </a:p>
        </p:txBody>
      </p:sp>
    </p:spTree>
  </p:cSld>
  <p:clrMapOvr>
    <a:masterClrMapping/>
  </p:clrMapOvr>
  <p:transition xmlns:p14="http://schemas.microsoft.com/office/powerpoint/2010/main" spd="med">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CABC60D2-51D4-4E26-8020-935BA6200362}" type="slidenum">
              <a:rPr lang="en-US" altLang="zh-CN"/>
              <a:pPr>
                <a:defRPr/>
              </a:pPr>
              <a:t>29</a:t>
            </a:fld>
            <a:endParaRPr lang="en-US" altLang="zh-CN"/>
          </a:p>
        </p:txBody>
      </p:sp>
      <p:sp>
        <p:nvSpPr>
          <p:cNvPr id="23556"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000000">
                      <a:alpha val="43137"/>
                    </a:srgbClr>
                  </a:outerShdw>
                </a:effectLst>
                <a:ea typeface="宋体" pitchFamily="2" charset="-122"/>
              </a:rPr>
              <a:t>4</a:t>
            </a:r>
            <a:r>
              <a:rPr lang="zh-CN" altLang="en-US" b="1" dirty="0" smtClean="0">
                <a:effectLst>
                  <a:outerShdw blurRad="38100" dist="38100" dir="2700000" algn="tl">
                    <a:srgbClr val="000000">
                      <a:alpha val="43137"/>
                    </a:srgbClr>
                  </a:outerShdw>
                </a:effectLst>
                <a:ea typeface="宋体" pitchFamily="2" charset="-122"/>
              </a:rPr>
              <a:t>、国际电信联盟（</a:t>
            </a:r>
            <a:r>
              <a:rPr lang="en-US" altLang="zh-CN" b="1" dirty="0" smtClean="0">
                <a:effectLst>
                  <a:outerShdw blurRad="38100" dist="38100" dir="2700000" algn="tl">
                    <a:srgbClr val="000000">
                      <a:alpha val="43137"/>
                    </a:srgbClr>
                  </a:outerShdw>
                </a:effectLst>
                <a:ea typeface="宋体" pitchFamily="2" charset="-122"/>
              </a:rPr>
              <a:t>ITU</a:t>
            </a:r>
            <a:r>
              <a:rPr lang="zh-CN" altLang="en-US" b="1" dirty="0" smtClean="0">
                <a:effectLst>
                  <a:outerShdw blurRad="38100" dist="38100" dir="2700000" algn="tl">
                    <a:srgbClr val="000000">
                      <a:alpha val="43137"/>
                    </a:srgbClr>
                  </a:outerShdw>
                </a:effectLst>
                <a:ea typeface="宋体" pitchFamily="2" charset="-122"/>
              </a:rPr>
              <a:t>）</a:t>
            </a:r>
          </a:p>
        </p:txBody>
      </p:sp>
      <p:sp>
        <p:nvSpPr>
          <p:cNvPr id="32773" name="Rectangle 3"/>
          <p:cNvSpPr>
            <a:spLocks noGrp="1" noChangeArrowheads="1"/>
          </p:cNvSpPr>
          <p:nvPr>
            <p:ph type="body" idx="1"/>
          </p:nvPr>
        </p:nvSpPr>
        <p:spPr>
          <a:xfrm>
            <a:off x="457200" y="1341438"/>
            <a:ext cx="7643813" cy="4983162"/>
          </a:xfrm>
        </p:spPr>
        <p:txBody>
          <a:bodyPr/>
          <a:lstStyle/>
          <a:p>
            <a:pPr eaLnBrk="1" hangingPunct="1">
              <a:lnSpc>
                <a:spcPct val="125000"/>
              </a:lnSpc>
            </a:pPr>
            <a:r>
              <a:rPr lang="en-US" altLang="zh-CN" smtClean="0">
                <a:ea typeface="宋体" pitchFamily="2" charset="-122"/>
              </a:rPr>
              <a:t>ITU</a:t>
            </a:r>
            <a:r>
              <a:rPr lang="zh-CN" altLang="en-US" sz="2400" i="1" u="sng" smtClean="0">
                <a:solidFill>
                  <a:srgbClr val="CC0099"/>
                </a:solidFill>
                <a:ea typeface="宋体" pitchFamily="2" charset="-122"/>
              </a:rPr>
              <a:t>（</a:t>
            </a:r>
            <a:r>
              <a:rPr lang="en-US" altLang="zh-CN" sz="1600" i="1" u="sng" smtClean="0">
                <a:solidFill>
                  <a:srgbClr val="CC0099"/>
                </a:solidFill>
                <a:ea typeface="宋体" pitchFamily="2" charset="-122"/>
              </a:rPr>
              <a:t>International Telecommunication Union</a:t>
            </a:r>
            <a:r>
              <a:rPr lang="en-US" altLang="zh-CN" sz="2400" smtClean="0">
                <a:ea typeface="宋体" pitchFamily="2" charset="-122"/>
              </a:rPr>
              <a:t> </a:t>
            </a:r>
            <a:r>
              <a:rPr lang="zh-CN" altLang="en-US" sz="2400" i="1" u="sng" smtClean="0">
                <a:solidFill>
                  <a:srgbClr val="CC0099"/>
                </a:solidFill>
                <a:ea typeface="宋体" pitchFamily="2" charset="-122"/>
              </a:rPr>
              <a:t>）是联合国系统中处理有关电信事宜的政府间国际组织，简称国际电联。</a:t>
            </a:r>
          </a:p>
          <a:p>
            <a:pPr eaLnBrk="1" hangingPunct="1">
              <a:lnSpc>
                <a:spcPct val="125000"/>
              </a:lnSpc>
            </a:pPr>
            <a:r>
              <a:rPr lang="zh-CN" altLang="en-US" sz="3200" i="1" u="sng" smtClean="0">
                <a:solidFill>
                  <a:srgbClr val="FF3300"/>
                </a:solidFill>
                <a:ea typeface="宋体" pitchFamily="2" charset="-122"/>
              </a:rPr>
              <a:t>宗旨</a:t>
            </a:r>
            <a:r>
              <a:rPr lang="zh-CN" altLang="en-US" smtClean="0">
                <a:ea typeface="宋体" pitchFamily="2" charset="-122"/>
              </a:rPr>
              <a:t>：</a:t>
            </a:r>
            <a:r>
              <a:rPr lang="zh-CN" altLang="en-US" sz="2400" smtClean="0">
                <a:ea typeface="宋体" pitchFamily="2" charset="-122"/>
              </a:rPr>
              <a:t>维护和扩大会员国之间的合作，以改进和合理使用各种电信；促进提供对发展中国家的援助；促进技术设施的发展及其最有效的运营，以提高电信业务的效率；扩大技术设施的用途并尽量使之为公众普遍利用；促进电信业务的使用，为和平联系提供方便。</a:t>
            </a:r>
          </a:p>
        </p:txBody>
      </p:sp>
    </p:spTree>
  </p:cSld>
  <p:clrMapOvr>
    <a:masterClrMapping/>
  </p:clrMapOvr>
  <p:transition xmlns:p14="http://schemas.microsoft.com/office/powerpoint/2010/main" spd="med">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0A9262FD-4FD6-4D12-8731-5ECB98442524}" type="slidenum">
              <a:rPr lang="en-US" altLang="zh-CN"/>
              <a:pPr>
                <a:defRPr/>
              </a:pPr>
              <a:t>3</a:t>
            </a:fld>
            <a:endParaRPr lang="en-US" altLang="zh-CN"/>
          </a:p>
        </p:txBody>
      </p:sp>
      <p:sp>
        <p:nvSpPr>
          <p:cNvPr id="7172" name="Rectangle 2"/>
          <p:cNvSpPr>
            <a:spLocks noGrp="1" noChangeArrowheads="1"/>
          </p:cNvSpPr>
          <p:nvPr>
            <p:ph type="title"/>
          </p:nvPr>
        </p:nvSpPr>
        <p:spPr/>
        <p:txBody>
          <a:bodyPr/>
          <a:lstStyle/>
          <a:p>
            <a:pPr eaLnBrk="1" hangingPunct="1"/>
            <a:r>
              <a:rPr lang="zh-CN" altLang="en-US" sz="2800" b="1" smtClean="0">
                <a:ea typeface="宋体" pitchFamily="2" charset="-122"/>
              </a:rPr>
              <a:t>国际标准化的起源</a:t>
            </a:r>
          </a:p>
        </p:txBody>
      </p:sp>
      <p:sp>
        <p:nvSpPr>
          <p:cNvPr id="7173" name="Rectangle 3"/>
          <p:cNvSpPr>
            <a:spLocks noGrp="1" noChangeArrowheads="1"/>
          </p:cNvSpPr>
          <p:nvPr>
            <p:ph type="body" idx="1"/>
          </p:nvPr>
        </p:nvSpPr>
        <p:spPr>
          <a:xfrm>
            <a:off x="285720" y="1628775"/>
            <a:ext cx="7670830" cy="4695825"/>
          </a:xfrm>
        </p:spPr>
        <p:txBody>
          <a:bodyPr/>
          <a:lstStyle/>
          <a:p>
            <a:pPr indent="446088" eaLnBrk="1" hangingPunct="1">
              <a:lnSpc>
                <a:spcPct val="130000"/>
              </a:lnSpc>
            </a:pPr>
            <a:r>
              <a:rPr lang="en-US" altLang="zh-CN" sz="2400" dirty="0" smtClean="0">
                <a:ea typeface="宋体" pitchFamily="2" charset="-122"/>
              </a:rPr>
              <a:t>1886</a:t>
            </a:r>
            <a:r>
              <a:rPr lang="zh-CN" altLang="en-US" sz="2400" dirty="0" smtClean="0">
                <a:ea typeface="宋体" pitchFamily="2" charset="-122"/>
              </a:rPr>
              <a:t>年</a:t>
            </a:r>
            <a:r>
              <a:rPr lang="en-US" altLang="zh-CN" sz="2400" dirty="0" smtClean="0">
                <a:ea typeface="宋体" pitchFamily="2" charset="-122"/>
              </a:rPr>
              <a:t>9</a:t>
            </a:r>
            <a:r>
              <a:rPr lang="zh-CN" altLang="en-US" sz="2400" dirty="0" smtClean="0">
                <a:ea typeface="宋体" pitchFamily="2" charset="-122"/>
              </a:rPr>
              <a:t>月，在德国召开了由欧、美</a:t>
            </a:r>
            <a:r>
              <a:rPr lang="en-US" altLang="zh-CN" sz="2400" dirty="0" smtClean="0">
                <a:ea typeface="宋体" pitchFamily="2" charset="-122"/>
              </a:rPr>
              <a:t>10</a:t>
            </a:r>
            <a:r>
              <a:rPr lang="zh-CN" altLang="en-US" sz="2400" dirty="0" smtClean="0">
                <a:ea typeface="宋体" pitchFamily="2" charset="-122"/>
              </a:rPr>
              <a:t>国代表参加的会议，决定创立</a:t>
            </a:r>
            <a:r>
              <a:rPr lang="zh-CN" altLang="en-US" u="sng" dirty="0" smtClean="0">
                <a:solidFill>
                  <a:srgbClr val="FF0000"/>
                </a:solidFill>
                <a:ea typeface="宋体" pitchFamily="2" charset="-122"/>
              </a:rPr>
              <a:t>国际材料实验协会</a:t>
            </a:r>
            <a:r>
              <a:rPr lang="zh-CN" altLang="en-US" sz="2400" dirty="0" smtClean="0">
                <a:ea typeface="宋体" pitchFamily="2" charset="-122"/>
              </a:rPr>
              <a:t>（</a:t>
            </a:r>
            <a:r>
              <a:rPr lang="en-US" altLang="zh-CN" sz="2400" dirty="0" smtClean="0">
                <a:ea typeface="宋体" pitchFamily="2" charset="-122"/>
              </a:rPr>
              <a:t>IATM</a:t>
            </a:r>
            <a:r>
              <a:rPr lang="zh-CN" altLang="en-US" sz="2400" dirty="0" smtClean="0">
                <a:ea typeface="宋体" pitchFamily="2" charset="-122"/>
              </a:rPr>
              <a:t>）。提出要以一种新的形式进行工作，以买足国际上科学、技术、工业和贸易发展的需要。</a:t>
            </a:r>
          </a:p>
          <a:p>
            <a:pPr indent="446088" eaLnBrk="1" hangingPunct="1">
              <a:lnSpc>
                <a:spcPct val="130000"/>
              </a:lnSpc>
            </a:pPr>
            <a:r>
              <a:rPr lang="en-US" altLang="zh-CN" sz="3200" dirty="0" smtClean="0">
                <a:solidFill>
                  <a:srgbClr val="FF0000"/>
                </a:solidFill>
                <a:ea typeface="宋体" pitchFamily="2" charset="-122"/>
              </a:rPr>
              <a:t>IATM</a:t>
            </a:r>
            <a:r>
              <a:rPr lang="zh-CN" altLang="en-US" sz="2400" dirty="0" smtClean="0">
                <a:ea typeface="宋体" pitchFamily="2" charset="-122"/>
              </a:rPr>
              <a:t>是世界上最早、最大的非盈利性标准制定组织之一，任务是制订材料、产品、系统和服务的特性和性能标准及促进有关知识的发展。 </a:t>
            </a:r>
          </a:p>
          <a:p>
            <a:pPr indent="446088" eaLnBrk="1" hangingPunct="1"/>
            <a:endParaRPr lang="en-US" altLang="zh-CN" sz="2400" dirty="0" smtClean="0">
              <a:ea typeface="宋体" pitchFamily="2" charset="-122"/>
            </a:endParaRPr>
          </a:p>
        </p:txBody>
      </p:sp>
    </p:spTree>
  </p:cSld>
  <p:clrMapOvr>
    <a:masterClrMapping/>
  </p:clrMapOvr>
  <p:transition xmlns:p14="http://schemas.microsoft.com/office/powerpoint/2010/main" spd="med">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6C627658-BF3C-42D5-8401-7F8B5B03D24A}" type="slidenum">
              <a:rPr lang="en-US" altLang="zh-CN"/>
              <a:pPr>
                <a:defRPr/>
              </a:pPr>
              <a:t>30</a:t>
            </a:fld>
            <a:endParaRPr lang="en-US" altLang="zh-CN"/>
          </a:p>
        </p:txBody>
      </p:sp>
      <p:sp>
        <p:nvSpPr>
          <p:cNvPr id="24580"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000000">
                      <a:alpha val="43137"/>
                    </a:srgbClr>
                  </a:outerShdw>
                </a:effectLst>
                <a:ea typeface="宋体" pitchFamily="2" charset="-122"/>
              </a:rPr>
              <a:t>4</a:t>
            </a:r>
            <a:r>
              <a:rPr lang="zh-CN" altLang="en-US" b="1" dirty="0" smtClean="0">
                <a:effectLst>
                  <a:outerShdw blurRad="38100" dist="38100" dir="2700000" algn="tl">
                    <a:srgbClr val="000000">
                      <a:alpha val="43137"/>
                    </a:srgbClr>
                  </a:outerShdw>
                </a:effectLst>
                <a:ea typeface="宋体" pitchFamily="2" charset="-122"/>
              </a:rPr>
              <a:t>、国际电信联盟（</a:t>
            </a:r>
            <a:r>
              <a:rPr lang="en-US" altLang="zh-CN" b="1" dirty="0" smtClean="0">
                <a:effectLst>
                  <a:outerShdw blurRad="38100" dist="38100" dir="2700000" algn="tl">
                    <a:srgbClr val="000000">
                      <a:alpha val="43137"/>
                    </a:srgbClr>
                  </a:outerShdw>
                </a:effectLst>
                <a:ea typeface="宋体" pitchFamily="2" charset="-122"/>
              </a:rPr>
              <a:t>ITU</a:t>
            </a:r>
            <a:r>
              <a:rPr lang="zh-CN" altLang="en-US" b="1" dirty="0" smtClean="0">
                <a:effectLst>
                  <a:outerShdw blurRad="38100" dist="38100" dir="2700000" algn="tl">
                    <a:srgbClr val="000000">
                      <a:alpha val="43137"/>
                    </a:srgbClr>
                  </a:outerShdw>
                </a:effectLst>
                <a:ea typeface="宋体" pitchFamily="2" charset="-122"/>
              </a:rPr>
              <a:t>）</a:t>
            </a:r>
          </a:p>
        </p:txBody>
      </p:sp>
      <p:sp>
        <p:nvSpPr>
          <p:cNvPr id="33797" name="Rectangle 3"/>
          <p:cNvSpPr>
            <a:spLocks noGrp="1" noChangeArrowheads="1"/>
          </p:cNvSpPr>
          <p:nvPr>
            <p:ph type="body" idx="1"/>
          </p:nvPr>
        </p:nvSpPr>
        <p:spPr>
          <a:xfrm>
            <a:off x="457200" y="1341438"/>
            <a:ext cx="7643813" cy="4983162"/>
          </a:xfrm>
        </p:spPr>
        <p:txBody>
          <a:bodyPr/>
          <a:lstStyle/>
          <a:p>
            <a:pPr eaLnBrk="1" hangingPunct="1">
              <a:lnSpc>
                <a:spcPct val="125000"/>
              </a:lnSpc>
            </a:pPr>
            <a:r>
              <a:rPr lang="zh-CN" altLang="en-US" sz="3200" i="1" u="sng" smtClean="0">
                <a:solidFill>
                  <a:srgbClr val="FF3300"/>
                </a:solidFill>
                <a:ea typeface="宋体" pitchFamily="2" charset="-122"/>
              </a:rPr>
              <a:t>发展</a:t>
            </a:r>
            <a:r>
              <a:rPr lang="zh-CN" altLang="en-US" smtClean="0">
                <a:ea typeface="宋体" pitchFamily="2" charset="-122"/>
              </a:rPr>
              <a:t>：</a:t>
            </a:r>
            <a:r>
              <a:rPr lang="zh-CN" altLang="en-US" sz="2400" smtClean="0">
                <a:ea typeface="宋体" pitchFamily="2" charset="-122"/>
              </a:rPr>
              <a:t>其前身为根据１８６５年签订的</a:t>
            </a:r>
            <a:r>
              <a:rPr lang="en-US" altLang="zh-CN" sz="2400" smtClean="0">
                <a:ea typeface="宋体" pitchFamily="2" charset="-122"/>
              </a:rPr>
              <a:t>《</a:t>
            </a:r>
            <a:r>
              <a:rPr lang="zh-CN" altLang="en-US" sz="2400" smtClean="0">
                <a:ea typeface="宋体" pitchFamily="2" charset="-122"/>
              </a:rPr>
              <a:t>国际电报公约</a:t>
            </a:r>
            <a:r>
              <a:rPr lang="en-US" altLang="zh-CN" sz="2400" smtClean="0">
                <a:ea typeface="宋体" pitchFamily="2" charset="-122"/>
              </a:rPr>
              <a:t>》</a:t>
            </a:r>
            <a:r>
              <a:rPr lang="zh-CN" altLang="en-US" sz="2400" smtClean="0">
                <a:ea typeface="宋体" pitchFamily="2" charset="-122"/>
              </a:rPr>
              <a:t>成立的国际电报联盟和１９０６年由德、英、法、美和日本等２７个国家在柏林签订的</a:t>
            </a:r>
            <a:r>
              <a:rPr lang="en-US" altLang="zh-CN" sz="2400" smtClean="0">
                <a:ea typeface="宋体" pitchFamily="2" charset="-122"/>
              </a:rPr>
              <a:t>《</a:t>
            </a:r>
            <a:r>
              <a:rPr lang="zh-CN" altLang="en-US" sz="2400" smtClean="0">
                <a:ea typeface="宋体" pitchFamily="2" charset="-122"/>
              </a:rPr>
              <a:t>国际无线电公约</a:t>
            </a:r>
            <a:r>
              <a:rPr lang="en-US" altLang="zh-CN" sz="2400" smtClean="0">
                <a:ea typeface="宋体" pitchFamily="2" charset="-122"/>
              </a:rPr>
              <a:t>》</a:t>
            </a:r>
            <a:r>
              <a:rPr lang="zh-CN" altLang="en-US" sz="2400" smtClean="0">
                <a:ea typeface="宋体" pitchFamily="2" charset="-122"/>
              </a:rPr>
              <a:t>。１９３２年，７０多个国家的代表在马德里开会，决定把两个公约合并为</a:t>
            </a:r>
            <a:r>
              <a:rPr lang="en-US" altLang="zh-CN" sz="2400" smtClean="0">
                <a:ea typeface="宋体" pitchFamily="2" charset="-122"/>
              </a:rPr>
              <a:t>《</a:t>
            </a:r>
            <a:r>
              <a:rPr lang="zh-CN" altLang="en-US" sz="2400" smtClean="0">
                <a:ea typeface="宋体" pitchFamily="2" charset="-122"/>
                <a:hlinkClick r:id="rId2"/>
              </a:rPr>
              <a:t>国际电信公约</a:t>
            </a:r>
            <a:r>
              <a:rPr lang="en-US" altLang="zh-CN" sz="2400" smtClean="0">
                <a:ea typeface="宋体" pitchFamily="2" charset="-122"/>
              </a:rPr>
              <a:t>》</a:t>
            </a:r>
            <a:r>
              <a:rPr lang="zh-CN" altLang="en-US" sz="2400" smtClean="0">
                <a:ea typeface="宋体" pitchFamily="2" charset="-122"/>
              </a:rPr>
              <a:t>并将国际电报联盟改名为国际电信联盟。１９３４年１月１日新公约生效，该联盟正式成立。１９４７年，国际电信联盟成为联合国的一个专门机构，总部从瑞士的伯尔尼迁到日内瓦。</a:t>
            </a:r>
            <a:br>
              <a:rPr lang="zh-CN" altLang="en-US" sz="2400" smtClean="0">
                <a:ea typeface="宋体" pitchFamily="2" charset="-122"/>
              </a:rPr>
            </a:br>
            <a:endParaRPr lang="zh-CN" altLang="en-US" sz="2400" smtClean="0">
              <a:ea typeface="宋体" pitchFamily="2" charset="-122"/>
            </a:endParaRPr>
          </a:p>
        </p:txBody>
      </p:sp>
    </p:spTree>
  </p:cSld>
  <p:clrMapOvr>
    <a:masterClrMapping/>
  </p:clrMapOvr>
  <p:transition xmlns:p14="http://schemas.microsoft.com/office/powerpoint/2010/main" spd="med">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D10EF691-700D-405A-A2BA-6FD1DC6CAA98}" type="slidenum">
              <a:rPr lang="en-US" altLang="zh-CN"/>
              <a:pPr>
                <a:defRPr/>
              </a:pPr>
              <a:t>31</a:t>
            </a:fld>
            <a:endParaRPr lang="en-US" altLang="zh-CN"/>
          </a:p>
        </p:txBody>
      </p:sp>
      <p:sp>
        <p:nvSpPr>
          <p:cNvPr id="25604"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000000">
                      <a:alpha val="43137"/>
                    </a:srgbClr>
                  </a:outerShdw>
                </a:effectLst>
                <a:ea typeface="宋体" pitchFamily="2" charset="-122"/>
              </a:rPr>
              <a:t>4</a:t>
            </a:r>
            <a:r>
              <a:rPr lang="zh-CN" altLang="en-US" b="1" dirty="0" smtClean="0">
                <a:effectLst>
                  <a:outerShdw blurRad="38100" dist="38100" dir="2700000" algn="tl">
                    <a:srgbClr val="000000">
                      <a:alpha val="43137"/>
                    </a:srgbClr>
                  </a:outerShdw>
                </a:effectLst>
                <a:ea typeface="宋体" pitchFamily="2" charset="-122"/>
              </a:rPr>
              <a:t>、国际电信联盟（</a:t>
            </a:r>
            <a:r>
              <a:rPr lang="en-US" altLang="zh-CN" b="1" dirty="0" smtClean="0">
                <a:effectLst>
                  <a:outerShdw blurRad="38100" dist="38100" dir="2700000" algn="tl">
                    <a:srgbClr val="000000">
                      <a:alpha val="43137"/>
                    </a:srgbClr>
                  </a:outerShdw>
                </a:effectLst>
                <a:ea typeface="宋体" pitchFamily="2" charset="-122"/>
              </a:rPr>
              <a:t>ITU</a:t>
            </a:r>
            <a:r>
              <a:rPr lang="zh-CN" altLang="en-US" b="1" dirty="0" smtClean="0">
                <a:effectLst>
                  <a:outerShdw blurRad="38100" dist="38100" dir="2700000" algn="tl">
                    <a:srgbClr val="000000">
                      <a:alpha val="43137"/>
                    </a:srgbClr>
                  </a:outerShdw>
                </a:effectLst>
                <a:ea typeface="宋体" pitchFamily="2" charset="-122"/>
              </a:rPr>
              <a:t>）</a:t>
            </a:r>
          </a:p>
        </p:txBody>
      </p:sp>
      <p:sp>
        <p:nvSpPr>
          <p:cNvPr id="34821" name="Rectangle 3"/>
          <p:cNvSpPr>
            <a:spLocks noGrp="1" noChangeArrowheads="1"/>
          </p:cNvSpPr>
          <p:nvPr>
            <p:ph type="body" idx="1"/>
          </p:nvPr>
        </p:nvSpPr>
        <p:spPr>
          <a:xfrm>
            <a:off x="468313" y="1341438"/>
            <a:ext cx="7991475" cy="4983162"/>
          </a:xfrm>
        </p:spPr>
        <p:txBody>
          <a:bodyPr/>
          <a:lstStyle/>
          <a:p>
            <a:pPr eaLnBrk="1" hangingPunct="1">
              <a:lnSpc>
                <a:spcPct val="125000"/>
              </a:lnSpc>
            </a:pPr>
            <a:r>
              <a:rPr lang="zh-CN" altLang="en-US" sz="3200" i="1" u="sng" dirty="0" smtClean="0">
                <a:solidFill>
                  <a:srgbClr val="FF3300"/>
                </a:solidFill>
                <a:ea typeface="宋体" pitchFamily="2" charset="-122"/>
              </a:rPr>
              <a:t>机构</a:t>
            </a:r>
            <a:r>
              <a:rPr lang="zh-CN" altLang="en-US" dirty="0" smtClean="0">
                <a:ea typeface="宋体" pitchFamily="2" charset="-122"/>
              </a:rPr>
              <a:t>：</a:t>
            </a:r>
            <a:r>
              <a:rPr lang="zh-CN" altLang="en-US" sz="2400" dirty="0" smtClean="0">
                <a:ea typeface="宋体" pitchFamily="2" charset="-122"/>
              </a:rPr>
              <a:t>无线电通信部、电信标准化部、电信发展部 。</a:t>
            </a:r>
            <a:endParaRPr lang="zh-CN" altLang="en-US" sz="3200" i="1" u="sng" dirty="0" smtClean="0">
              <a:solidFill>
                <a:srgbClr val="FF3300"/>
              </a:solidFill>
              <a:ea typeface="宋体" pitchFamily="2" charset="-122"/>
            </a:endParaRPr>
          </a:p>
          <a:p>
            <a:pPr eaLnBrk="1" hangingPunct="1">
              <a:lnSpc>
                <a:spcPct val="125000"/>
              </a:lnSpc>
            </a:pPr>
            <a:r>
              <a:rPr lang="zh-CN" altLang="en-US" sz="3200" i="1" u="sng" dirty="0" smtClean="0">
                <a:solidFill>
                  <a:srgbClr val="FF3300"/>
                </a:solidFill>
                <a:ea typeface="宋体" pitchFamily="2" charset="-122"/>
              </a:rPr>
              <a:t>成员</a:t>
            </a:r>
            <a:r>
              <a:rPr lang="zh-CN" altLang="en-US" dirty="0" smtClean="0">
                <a:ea typeface="宋体" pitchFamily="2" charset="-122"/>
              </a:rPr>
              <a:t>：</a:t>
            </a:r>
            <a:r>
              <a:rPr lang="zh-CN" altLang="en-US" sz="2400" dirty="0" smtClean="0">
                <a:ea typeface="宋体" pitchFamily="2" charset="-122"/>
              </a:rPr>
              <a:t>其成员包括</a:t>
            </a:r>
            <a:r>
              <a:rPr lang="en-US" altLang="zh-CN" sz="2400" dirty="0" smtClean="0">
                <a:ea typeface="宋体" pitchFamily="2" charset="-122"/>
              </a:rPr>
              <a:t>193</a:t>
            </a:r>
            <a:r>
              <a:rPr lang="zh-CN" altLang="en-US" sz="2400" dirty="0" smtClean="0">
                <a:ea typeface="宋体" pitchFamily="2" charset="-122"/>
              </a:rPr>
              <a:t>个成员国和</a:t>
            </a:r>
            <a:r>
              <a:rPr lang="en-US" altLang="zh-CN" sz="2400" dirty="0" smtClean="0">
                <a:ea typeface="宋体" pitchFamily="2" charset="-122"/>
              </a:rPr>
              <a:t>700</a:t>
            </a:r>
            <a:r>
              <a:rPr lang="zh-CN" altLang="en-US" sz="2400" dirty="0" smtClean="0">
                <a:ea typeface="宋体" pitchFamily="2" charset="-122"/>
              </a:rPr>
              <a:t>多个部门成员及部门准成员 。</a:t>
            </a:r>
          </a:p>
          <a:p>
            <a:pPr eaLnBrk="1" hangingPunct="1">
              <a:lnSpc>
                <a:spcPct val="125000"/>
              </a:lnSpc>
            </a:pPr>
            <a:r>
              <a:rPr lang="zh-CN" altLang="en-US" sz="3200" i="1" u="sng" dirty="0" smtClean="0">
                <a:solidFill>
                  <a:srgbClr val="FF3300"/>
                </a:solidFill>
                <a:ea typeface="宋体" pitchFamily="2" charset="-122"/>
              </a:rPr>
              <a:t>我国</a:t>
            </a:r>
            <a:r>
              <a:rPr lang="zh-CN" altLang="en-US" sz="2400" dirty="0" smtClean="0">
                <a:ea typeface="宋体" pitchFamily="2" charset="-122"/>
              </a:rPr>
              <a:t>：</a:t>
            </a:r>
            <a:r>
              <a:rPr lang="en-US" altLang="zh-CN" sz="1800" dirty="0" smtClean="0">
                <a:ea typeface="宋体" pitchFamily="2" charset="-122"/>
              </a:rPr>
              <a:t>1920</a:t>
            </a:r>
            <a:r>
              <a:rPr lang="zh-CN" altLang="en-US" sz="1800" dirty="0" smtClean="0">
                <a:ea typeface="宋体" pitchFamily="2" charset="-122"/>
              </a:rPr>
              <a:t>年加入国际电报联盟。</a:t>
            </a:r>
          </a:p>
          <a:p>
            <a:pPr eaLnBrk="1" hangingPunct="1">
              <a:lnSpc>
                <a:spcPct val="125000"/>
              </a:lnSpc>
            </a:pPr>
            <a:r>
              <a:rPr lang="zh-CN" altLang="en-US" sz="2400" dirty="0" smtClean="0">
                <a:ea typeface="宋体" pitchFamily="2" charset="-122"/>
              </a:rPr>
              <a:t>            </a:t>
            </a:r>
            <a:r>
              <a:rPr lang="en-US" altLang="zh-CN" sz="1800" dirty="0" smtClean="0">
                <a:ea typeface="宋体" pitchFamily="2" charset="-122"/>
              </a:rPr>
              <a:t>1932</a:t>
            </a:r>
            <a:r>
              <a:rPr lang="zh-CN" altLang="en-US" sz="1800" dirty="0" smtClean="0">
                <a:ea typeface="宋体" pitchFamily="2" charset="-122"/>
              </a:rPr>
              <a:t>年第一次派代表出席国际电联全权代表大会。</a:t>
            </a:r>
          </a:p>
          <a:p>
            <a:pPr eaLnBrk="1" hangingPunct="1">
              <a:lnSpc>
                <a:spcPct val="125000"/>
              </a:lnSpc>
            </a:pPr>
            <a:r>
              <a:rPr lang="zh-CN" altLang="en-US" sz="2400" dirty="0" smtClean="0">
                <a:ea typeface="宋体" pitchFamily="2" charset="-122"/>
              </a:rPr>
              <a:t>            </a:t>
            </a:r>
            <a:r>
              <a:rPr lang="en-US" altLang="zh-CN" sz="1800" dirty="0" smtClean="0">
                <a:ea typeface="宋体" pitchFamily="2" charset="-122"/>
              </a:rPr>
              <a:t>1917</a:t>
            </a:r>
            <a:r>
              <a:rPr lang="zh-CN" altLang="en-US" sz="1800" dirty="0" smtClean="0">
                <a:ea typeface="宋体" pitchFamily="2" charset="-122"/>
              </a:rPr>
              <a:t>年，首次入选行政理事会</a:t>
            </a:r>
          </a:p>
          <a:p>
            <a:pPr eaLnBrk="1" hangingPunct="1">
              <a:lnSpc>
                <a:spcPct val="125000"/>
              </a:lnSpc>
            </a:pPr>
            <a:r>
              <a:rPr lang="zh-CN" altLang="en-US" sz="1800" dirty="0" smtClean="0">
                <a:ea typeface="宋体" pitchFamily="2" charset="-122"/>
              </a:rPr>
              <a:t>                </a:t>
            </a:r>
            <a:r>
              <a:rPr lang="en-US" altLang="zh-CN" sz="1800" dirty="0" smtClean="0">
                <a:ea typeface="宋体" pitchFamily="2" charset="-122"/>
              </a:rPr>
              <a:t>1972</a:t>
            </a:r>
            <a:r>
              <a:rPr lang="zh-CN" altLang="en-US" sz="1800" dirty="0" smtClean="0">
                <a:ea typeface="宋体" pitchFamily="2" charset="-122"/>
              </a:rPr>
              <a:t>年，重新回复成员国地位。</a:t>
            </a:r>
            <a:r>
              <a:rPr lang="zh-CN" altLang="en-US" sz="2400" dirty="0" smtClean="0">
                <a:ea typeface="宋体" pitchFamily="2" charset="-122"/>
              </a:rPr>
              <a:t/>
            </a:r>
            <a:br>
              <a:rPr lang="zh-CN" altLang="en-US" sz="2400" dirty="0" smtClean="0">
                <a:ea typeface="宋体" pitchFamily="2" charset="-122"/>
              </a:rPr>
            </a:br>
            <a:endParaRPr lang="zh-CN" altLang="en-US" sz="2400" dirty="0" smtClean="0">
              <a:ea typeface="宋体" pitchFamily="2" charset="-122"/>
            </a:endParaRPr>
          </a:p>
        </p:txBody>
      </p:sp>
    </p:spTree>
  </p:cSld>
  <p:clrMapOvr>
    <a:masterClrMapping/>
  </p:clrMapOvr>
  <p:transition xmlns:p14="http://schemas.microsoft.com/office/powerpoint/2010/main" spd="med">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a:spLocks noGrp="1"/>
          </p:cNvSpPr>
          <p:nvPr>
            <p:ph type="ftr" sz="quarter" idx="11"/>
          </p:nvPr>
        </p:nvSpPr>
        <p:spPr>
          <a:noFill/>
        </p:spPr>
        <p:txBody>
          <a:bodyPr/>
          <a:lstStyle/>
          <a:p>
            <a:r>
              <a:rPr lang="zh-CN" altLang="en-US" smtClean="0"/>
              <a:t>中国计量学院     经管学院</a:t>
            </a:r>
          </a:p>
        </p:txBody>
      </p:sp>
      <p:sp>
        <p:nvSpPr>
          <p:cNvPr id="27" name="灯片编号占位符 5"/>
          <p:cNvSpPr>
            <a:spLocks noGrp="1"/>
          </p:cNvSpPr>
          <p:nvPr>
            <p:ph type="sldNum" sz="quarter" idx="12"/>
          </p:nvPr>
        </p:nvSpPr>
        <p:spPr/>
        <p:txBody>
          <a:bodyPr/>
          <a:lstStyle/>
          <a:p>
            <a:pPr>
              <a:defRPr/>
            </a:pPr>
            <a:fld id="{6F75E383-DCB3-44C4-B90E-7997D9B83783}" type="slidenum">
              <a:rPr lang="en-US" altLang="zh-CN"/>
              <a:pPr>
                <a:defRPr/>
              </a:pPr>
              <a:t>32</a:t>
            </a:fld>
            <a:endParaRPr lang="en-US" altLang="zh-CN"/>
          </a:p>
        </p:txBody>
      </p:sp>
      <p:sp>
        <p:nvSpPr>
          <p:cNvPr id="5124" name="Rectangle 2"/>
          <p:cNvSpPr>
            <a:spLocks noGrp="1" noChangeArrowheads="1"/>
          </p:cNvSpPr>
          <p:nvPr>
            <p:ph type="title"/>
          </p:nvPr>
        </p:nvSpPr>
        <p:spPr/>
        <p:txBody>
          <a:bodyPr/>
          <a:lstStyle/>
          <a:p>
            <a:pPr eaLnBrk="1" hangingPunct="1"/>
            <a:r>
              <a:rPr lang="zh-CN" altLang="en-US" b="1" dirty="0" smtClean="0">
                <a:ea typeface="宋体" pitchFamily="2" charset="-122"/>
              </a:rPr>
              <a:t>第六章   国际标准化</a:t>
            </a:r>
          </a:p>
        </p:txBody>
      </p:sp>
      <p:grpSp>
        <p:nvGrpSpPr>
          <p:cNvPr id="2" name="Group 3"/>
          <p:cNvGrpSpPr>
            <a:grpSpLocks/>
          </p:cNvGrpSpPr>
          <p:nvPr/>
        </p:nvGrpSpPr>
        <p:grpSpPr bwMode="auto">
          <a:xfrm>
            <a:off x="1828800" y="1752600"/>
            <a:ext cx="762000" cy="665163"/>
            <a:chOff x="1110" y="2656"/>
            <a:chExt cx="1549" cy="1351"/>
          </a:xfrm>
        </p:grpSpPr>
        <p:sp>
          <p:nvSpPr>
            <p:cNvPr id="514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514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9523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grpSp>
        <p:nvGrpSpPr>
          <p:cNvPr id="3" name="Group 7"/>
          <p:cNvGrpSpPr>
            <a:grpSpLocks/>
          </p:cNvGrpSpPr>
          <p:nvPr/>
        </p:nvGrpSpPr>
        <p:grpSpPr bwMode="auto">
          <a:xfrm>
            <a:off x="1828800" y="2667000"/>
            <a:ext cx="762000" cy="665163"/>
            <a:chOff x="3174" y="2656"/>
            <a:chExt cx="1549" cy="1351"/>
          </a:xfrm>
        </p:grpSpPr>
        <p:sp>
          <p:nvSpPr>
            <p:cNvPr id="514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514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9524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5127" name="Line 11"/>
          <p:cNvSpPr>
            <a:spLocks noChangeShapeType="1"/>
          </p:cNvSpPr>
          <p:nvPr/>
        </p:nvSpPr>
        <p:spPr bwMode="auto">
          <a:xfrm>
            <a:off x="2438400" y="2362200"/>
            <a:ext cx="48006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5128" name="Text Box 12"/>
          <p:cNvSpPr txBox="1">
            <a:spLocks noChangeArrowheads="1"/>
          </p:cNvSpPr>
          <p:nvPr/>
        </p:nvSpPr>
        <p:spPr bwMode="auto">
          <a:xfrm>
            <a:off x="3276600" y="1809750"/>
            <a:ext cx="3295664" cy="461665"/>
          </a:xfrm>
          <a:prstGeom prst="rect">
            <a:avLst/>
          </a:prstGeom>
          <a:noFill/>
          <a:ln w="9525" algn="ctr">
            <a:noFill/>
            <a:miter lim="800000"/>
            <a:headEnd/>
            <a:tailEnd/>
          </a:ln>
        </p:spPr>
        <p:txBody>
          <a:bodyPr wrap="square">
            <a:spAutoFit/>
          </a:bodyPr>
          <a:lstStyle/>
          <a:p>
            <a:pPr eaLnBrk="0" hangingPunct="0"/>
            <a:r>
              <a:rPr lang="zh-CN" altLang="en-US" sz="2400" b="1" dirty="0"/>
              <a:t>国际标准化</a:t>
            </a:r>
            <a:r>
              <a:rPr lang="zh-CN" altLang="en-US" sz="2400" b="1" dirty="0" smtClean="0"/>
              <a:t>机构简介</a:t>
            </a:r>
            <a:endParaRPr lang="zh-CN" altLang="en-US" sz="2400" b="1" dirty="0"/>
          </a:p>
        </p:txBody>
      </p:sp>
      <p:sp>
        <p:nvSpPr>
          <p:cNvPr id="5129" name="Text Box 13"/>
          <p:cNvSpPr txBox="1">
            <a:spLocks noChangeArrowheads="1"/>
          </p:cNvSpPr>
          <p:nvPr/>
        </p:nvSpPr>
        <p:spPr bwMode="gray">
          <a:xfrm>
            <a:off x="2025650" y="1851025"/>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1</a:t>
            </a:r>
          </a:p>
        </p:txBody>
      </p:sp>
      <p:sp>
        <p:nvSpPr>
          <p:cNvPr id="5130" name="Line 14"/>
          <p:cNvSpPr>
            <a:spLocks noChangeShapeType="1"/>
          </p:cNvSpPr>
          <p:nvPr/>
        </p:nvSpPr>
        <p:spPr bwMode="auto">
          <a:xfrm>
            <a:off x="2438400" y="3276600"/>
            <a:ext cx="48006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5131" name="Text Box 15"/>
          <p:cNvSpPr txBox="1">
            <a:spLocks noChangeArrowheads="1"/>
          </p:cNvSpPr>
          <p:nvPr/>
        </p:nvSpPr>
        <p:spPr bwMode="auto">
          <a:xfrm>
            <a:off x="3276600" y="2724150"/>
            <a:ext cx="3438525" cy="461963"/>
          </a:xfrm>
          <a:prstGeom prst="rect">
            <a:avLst/>
          </a:prstGeom>
          <a:noFill/>
          <a:ln w="9525" algn="ctr">
            <a:noFill/>
            <a:miter lim="800000"/>
            <a:headEnd/>
            <a:tailEnd/>
          </a:ln>
        </p:spPr>
        <p:txBody>
          <a:bodyPr>
            <a:spAutoFit/>
          </a:bodyPr>
          <a:lstStyle/>
          <a:p>
            <a:pPr eaLnBrk="0" hangingPunct="0"/>
            <a:r>
              <a:rPr lang="zh-CN" altLang="en-US" sz="2400" b="1" dirty="0" smtClean="0"/>
              <a:t>制定国际标准的程序</a:t>
            </a:r>
            <a:endParaRPr lang="zh-CN" altLang="en-US" sz="2400" b="1" dirty="0"/>
          </a:p>
        </p:txBody>
      </p:sp>
      <p:sp>
        <p:nvSpPr>
          <p:cNvPr id="5132" name="Text Box 16"/>
          <p:cNvSpPr txBox="1">
            <a:spLocks noChangeArrowheads="1"/>
          </p:cNvSpPr>
          <p:nvPr/>
        </p:nvSpPr>
        <p:spPr bwMode="gray">
          <a:xfrm>
            <a:off x="2025650" y="2765425"/>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2</a:t>
            </a:r>
          </a:p>
        </p:txBody>
      </p:sp>
      <p:grpSp>
        <p:nvGrpSpPr>
          <p:cNvPr id="4" name="Group 17"/>
          <p:cNvGrpSpPr>
            <a:grpSpLocks/>
          </p:cNvGrpSpPr>
          <p:nvPr/>
        </p:nvGrpSpPr>
        <p:grpSpPr bwMode="auto">
          <a:xfrm>
            <a:off x="1828800" y="3559175"/>
            <a:ext cx="762000" cy="665163"/>
            <a:chOff x="1110" y="2656"/>
            <a:chExt cx="1549" cy="1351"/>
          </a:xfrm>
        </p:grpSpPr>
        <p:sp>
          <p:nvSpPr>
            <p:cNvPr id="513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513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9525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5134" name="Line 25"/>
          <p:cNvSpPr>
            <a:spLocks noChangeShapeType="1"/>
          </p:cNvSpPr>
          <p:nvPr/>
        </p:nvSpPr>
        <p:spPr bwMode="auto">
          <a:xfrm>
            <a:off x="2438400" y="4168775"/>
            <a:ext cx="48006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5135" name="Text Box 27"/>
          <p:cNvSpPr txBox="1">
            <a:spLocks noChangeArrowheads="1"/>
          </p:cNvSpPr>
          <p:nvPr/>
        </p:nvSpPr>
        <p:spPr bwMode="gray">
          <a:xfrm>
            <a:off x="2025650" y="365760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3</a:t>
            </a:r>
          </a:p>
        </p:txBody>
      </p:sp>
      <p:sp>
        <p:nvSpPr>
          <p:cNvPr id="5136" name="Text Box 30"/>
          <p:cNvSpPr txBox="1">
            <a:spLocks noChangeArrowheads="1"/>
          </p:cNvSpPr>
          <p:nvPr/>
        </p:nvSpPr>
        <p:spPr bwMode="gray">
          <a:xfrm>
            <a:off x="2025650" y="457200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4</a:t>
            </a:r>
          </a:p>
        </p:txBody>
      </p:sp>
      <p:sp>
        <p:nvSpPr>
          <p:cNvPr id="5137" name="Text Box 31"/>
          <p:cNvSpPr txBox="1">
            <a:spLocks noChangeArrowheads="1"/>
          </p:cNvSpPr>
          <p:nvPr/>
        </p:nvSpPr>
        <p:spPr bwMode="auto">
          <a:xfrm>
            <a:off x="3276600" y="3716338"/>
            <a:ext cx="3671888" cy="457200"/>
          </a:xfrm>
          <a:prstGeom prst="rect">
            <a:avLst/>
          </a:prstGeom>
          <a:noFill/>
          <a:ln w="9525" algn="ctr">
            <a:noFill/>
            <a:miter lim="800000"/>
            <a:headEnd/>
            <a:tailEnd/>
          </a:ln>
        </p:spPr>
        <p:txBody>
          <a:bodyPr>
            <a:spAutoFit/>
          </a:bodyPr>
          <a:lstStyle/>
          <a:p>
            <a:pPr eaLnBrk="0" hangingPunct="0"/>
            <a:r>
              <a:rPr lang="zh-CN" altLang="en-US" sz="2400" b="1" dirty="0" smtClean="0"/>
              <a:t>参与国际标准化活动建议</a:t>
            </a:r>
            <a:endParaRPr lang="zh-CN" altLang="en-US" sz="2400" b="1" dirty="0"/>
          </a:p>
        </p:txBody>
      </p:sp>
    </p:spTree>
  </p:cSld>
  <p:clrMapOvr>
    <a:masterClrMapping/>
  </p:clrMapOvr>
  <p:transition xmlns:p14="http://schemas.microsoft.com/office/powerpoint/2010/main" spd="med">
    <p:zoom dir="in"/>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b="1" dirty="0" smtClean="0">
                <a:effectLst>
                  <a:outerShdw blurRad="38100" dist="38100" dir="2700000" algn="tl">
                    <a:srgbClr val="000000"/>
                  </a:outerShdw>
                </a:effectLst>
                <a:latin typeface="宋体" pitchFamily="2" charset="-122"/>
                <a:ea typeface="宋体" pitchFamily="2" charset="-122"/>
              </a:rPr>
              <a:t>二、制定国际标准的程序</a:t>
            </a:r>
            <a:endParaRPr lang="zh-CN" altLang="en-US" dirty="0">
              <a:latin typeface="宋体" pitchFamily="2" charset="-122"/>
              <a:ea typeface="宋体" pitchFamily="2" charset="-122"/>
            </a:endParaRPr>
          </a:p>
        </p:txBody>
      </p:sp>
      <p:sp>
        <p:nvSpPr>
          <p:cNvPr id="36867" name="内容占位符 2"/>
          <p:cNvSpPr>
            <a:spLocks noGrp="1"/>
          </p:cNvSpPr>
          <p:nvPr>
            <p:ph idx="1"/>
          </p:nvPr>
        </p:nvSpPr>
        <p:spPr>
          <a:xfrm>
            <a:off x="428625" y="1571625"/>
            <a:ext cx="7143750" cy="4252913"/>
          </a:xfrm>
        </p:spPr>
        <p:txBody>
          <a:bodyPr/>
          <a:lstStyle/>
          <a:p>
            <a:pPr>
              <a:lnSpc>
                <a:spcPct val="150000"/>
              </a:lnSpc>
              <a:buFont typeface="+mj-lt"/>
              <a:buAutoNum type="arabicPeriod"/>
            </a:pPr>
            <a:r>
              <a:rPr lang="en-US" altLang="zh-CN" sz="3200" dirty="0" smtClean="0">
                <a:latin typeface="楷体_GB2312" pitchFamily="49" charset="-122"/>
                <a:ea typeface="楷体_GB2312" pitchFamily="49" charset="-122"/>
              </a:rPr>
              <a:t>ISO/IEC</a:t>
            </a:r>
            <a:r>
              <a:rPr lang="zh-CN" altLang="en-US" sz="3200" dirty="0" smtClean="0">
                <a:latin typeface="楷体_GB2312" pitchFamily="49" charset="-122"/>
                <a:ea typeface="楷体_GB2312" pitchFamily="49" charset="-122"/>
              </a:rPr>
              <a:t>技术工作依据的主要文件</a:t>
            </a:r>
          </a:p>
          <a:p>
            <a:pPr>
              <a:lnSpc>
                <a:spcPct val="150000"/>
              </a:lnSpc>
              <a:buFont typeface="+mj-lt"/>
              <a:buAutoNum type="arabicPeriod"/>
            </a:pPr>
            <a:r>
              <a:rPr lang="en-US" altLang="zh-CN" sz="3200" dirty="0" smtClean="0">
                <a:latin typeface="楷体_GB2312" pitchFamily="49" charset="-122"/>
                <a:ea typeface="楷体_GB2312" pitchFamily="49" charset="-122"/>
              </a:rPr>
              <a:t>ISO/IEC</a:t>
            </a:r>
            <a:r>
              <a:rPr lang="zh-CN" altLang="en-US" sz="3200" dirty="0" smtClean="0">
                <a:latin typeface="楷体_GB2312" pitchFamily="49" charset="-122"/>
                <a:ea typeface="楷体_GB2312" pitchFamily="49" charset="-122"/>
              </a:rPr>
              <a:t>技术工作的组织机构及职责</a:t>
            </a:r>
          </a:p>
          <a:p>
            <a:pPr>
              <a:lnSpc>
                <a:spcPct val="150000"/>
              </a:lnSpc>
              <a:buFont typeface="+mj-lt"/>
              <a:buAutoNum type="arabicPeriod"/>
            </a:pPr>
            <a:r>
              <a:rPr lang="en-US" altLang="zh-CN" sz="3200" dirty="0" smtClean="0">
                <a:ea typeface="楷体_GB2312" pitchFamily="49" charset="-122"/>
              </a:rPr>
              <a:t>ISO/IEC</a:t>
            </a:r>
            <a:r>
              <a:rPr lang="zh-CN" altLang="en-US" sz="3200" dirty="0" smtClean="0">
                <a:ea typeface="楷体_GB2312" pitchFamily="49" charset="-122"/>
              </a:rPr>
              <a:t>国际标准的制定</a:t>
            </a:r>
          </a:p>
          <a:p>
            <a:pPr>
              <a:lnSpc>
                <a:spcPct val="150000"/>
              </a:lnSpc>
              <a:buFont typeface="+mj-lt"/>
              <a:buAutoNum type="arabicPeriod"/>
            </a:pPr>
            <a:r>
              <a:rPr lang="zh-CN" altLang="en-US" sz="3200" dirty="0" smtClean="0">
                <a:ea typeface="楷体_GB2312" pitchFamily="49" charset="-122"/>
              </a:rPr>
              <a:t>制定国际标准的基本原则</a:t>
            </a:r>
          </a:p>
          <a:p>
            <a:pPr>
              <a:lnSpc>
                <a:spcPct val="150000"/>
              </a:lnSpc>
              <a:buFont typeface="+mj-lt"/>
              <a:buAutoNum type="arabicPeriod"/>
            </a:pPr>
            <a:r>
              <a:rPr lang="zh-CN" altLang="en-US" sz="3200" dirty="0" smtClean="0">
                <a:ea typeface="楷体_GB2312" pitchFamily="49" charset="-122"/>
              </a:rPr>
              <a:t>技术工作会议</a:t>
            </a:r>
            <a:endParaRPr lang="zh-CN" altLang="en-US" dirty="0" smtClean="0">
              <a:ea typeface="宋体" pitchFamily="2" charset="-122"/>
            </a:endParaRPr>
          </a:p>
        </p:txBody>
      </p:sp>
      <p:sp>
        <p:nvSpPr>
          <p:cNvPr id="36868" name="页脚占位符 3"/>
          <p:cNvSpPr>
            <a:spLocks noGrp="1"/>
          </p:cNvSpPr>
          <p:nvPr>
            <p:ph type="ftr" sz="quarter" idx="11"/>
          </p:nvPr>
        </p:nvSpPr>
        <p:spPr>
          <a:noFill/>
        </p:spPr>
        <p:txBody>
          <a:bodyPr/>
          <a:lstStyle/>
          <a:p>
            <a:r>
              <a:rPr lang="zh-CN" altLang="en-US" smtClean="0"/>
              <a:t>中国计量学院     经管学院</a:t>
            </a:r>
          </a:p>
        </p:txBody>
      </p:sp>
      <p:sp>
        <p:nvSpPr>
          <p:cNvPr id="5" name="灯片编号占位符 4"/>
          <p:cNvSpPr>
            <a:spLocks noGrp="1"/>
          </p:cNvSpPr>
          <p:nvPr>
            <p:ph type="sldNum" sz="quarter" idx="12"/>
          </p:nvPr>
        </p:nvSpPr>
        <p:spPr/>
        <p:txBody>
          <a:bodyPr/>
          <a:lstStyle/>
          <a:p>
            <a:pPr>
              <a:defRPr/>
            </a:pPr>
            <a:fld id="{D9A2B801-8F38-4864-8E32-299F48B67B26}" type="slidenum">
              <a:rPr lang="en-US" altLang="zh-CN" smtClean="0"/>
              <a:pPr>
                <a:defRPr/>
              </a:pPr>
              <a:t>33</a:t>
            </a:fld>
            <a:endParaRPr lang="en-US" altLang="zh-CN"/>
          </a:p>
        </p:txBody>
      </p:sp>
    </p:spTree>
  </p:cSld>
  <p:clrMapOvr>
    <a:masterClrMapping/>
  </p:clrMapOvr>
  <p:transition xmlns:p14="http://schemas.microsoft.com/office/powerpoint/2010/main" spd="med">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a:xfrm>
            <a:off x="1143000" y="214313"/>
            <a:ext cx="7286625" cy="911225"/>
          </a:xfrm>
        </p:spPr>
        <p:txBody>
          <a:bodyPr/>
          <a:lstStyle/>
          <a:p>
            <a:r>
              <a:rPr lang="en-US" altLang="zh-CN" b="1" dirty="0" smtClean="0">
                <a:latin typeface="宋体" pitchFamily="2" charset="-122"/>
                <a:ea typeface="宋体" pitchFamily="2" charset="-122"/>
              </a:rPr>
              <a:t>1</a:t>
            </a:r>
            <a:r>
              <a:rPr lang="zh-CN" altLang="en-US" b="1" dirty="0" smtClean="0">
                <a:latin typeface="宋体" pitchFamily="2" charset="-122"/>
                <a:ea typeface="宋体" pitchFamily="2" charset="-122"/>
              </a:rPr>
              <a:t>、</a:t>
            </a:r>
            <a:r>
              <a:rPr lang="en-US" altLang="zh-CN" b="1" dirty="0" smtClean="0">
                <a:latin typeface="宋体" pitchFamily="2" charset="-122"/>
                <a:ea typeface="宋体" pitchFamily="2" charset="-122"/>
              </a:rPr>
              <a:t>ISO/IEC</a:t>
            </a:r>
            <a:r>
              <a:rPr lang="zh-CN" altLang="en-US" b="1" dirty="0" smtClean="0">
                <a:latin typeface="宋体" pitchFamily="2" charset="-122"/>
                <a:ea typeface="宋体" pitchFamily="2" charset="-122"/>
              </a:rPr>
              <a:t>技术工作依据的主要文件</a:t>
            </a:r>
          </a:p>
        </p:txBody>
      </p:sp>
      <p:sp>
        <p:nvSpPr>
          <p:cNvPr id="37891" name="Text Box 6"/>
          <p:cNvSpPr txBox="1">
            <a:spLocks noChangeArrowheads="1"/>
          </p:cNvSpPr>
          <p:nvPr/>
        </p:nvSpPr>
        <p:spPr bwMode="auto">
          <a:xfrm>
            <a:off x="0" y="1357313"/>
            <a:ext cx="8929688" cy="4314825"/>
          </a:xfrm>
          <a:prstGeom prst="rect">
            <a:avLst/>
          </a:prstGeom>
          <a:noFill/>
          <a:ln w="9525">
            <a:noFill/>
            <a:miter lim="800000"/>
            <a:headEnd/>
            <a:tailEnd/>
          </a:ln>
        </p:spPr>
        <p:txBody>
          <a:bodyPr>
            <a:spAutoFit/>
          </a:bodyPr>
          <a:lstStyle/>
          <a:p>
            <a:pPr marL="381000" indent="-381000">
              <a:lnSpc>
                <a:spcPct val="140000"/>
              </a:lnSpc>
            </a:pPr>
            <a:r>
              <a:rPr kumimoji="1" lang="zh-CN" altLang="en-US" sz="3200" b="1" dirty="0">
                <a:solidFill>
                  <a:srgbClr val="0099FF"/>
                </a:solidFill>
                <a:latin typeface="楷体_GB2312" pitchFamily="49" charset="-122"/>
                <a:ea typeface="楷体_GB2312" pitchFamily="49" charset="-122"/>
              </a:rPr>
              <a:t> </a:t>
            </a:r>
            <a:r>
              <a:rPr kumimoji="1" lang="en-US" altLang="zh-CN" sz="2800" b="1" dirty="0">
                <a:latin typeface="宋体" pitchFamily="2" charset="-122"/>
              </a:rPr>
              <a:t>ISO/IEC </a:t>
            </a:r>
            <a:r>
              <a:rPr kumimoji="1" lang="zh-CN" altLang="en-US" sz="2800" b="1" dirty="0">
                <a:latin typeface="宋体" pitchFamily="2" charset="-122"/>
              </a:rPr>
              <a:t>导则 </a:t>
            </a:r>
          </a:p>
          <a:p>
            <a:pPr marL="381000" indent="-381000">
              <a:lnSpc>
                <a:spcPct val="140000"/>
              </a:lnSpc>
            </a:pPr>
            <a:r>
              <a:rPr kumimoji="1" lang="zh-CN" altLang="en-US" sz="2800" b="1" dirty="0">
                <a:latin typeface="宋体" pitchFamily="2" charset="-122"/>
              </a:rPr>
              <a:t>    第1部分：</a:t>
            </a:r>
            <a:r>
              <a:rPr kumimoji="1" lang="zh-CN" altLang="en-US" sz="2800" b="1" dirty="0" smtClean="0">
                <a:latin typeface="宋体" pitchFamily="2" charset="-122"/>
              </a:rPr>
              <a:t>技术工作程序</a:t>
            </a:r>
            <a:endParaRPr kumimoji="1" lang="en-US" altLang="zh-CN" sz="2800" b="1" dirty="0" smtClean="0">
              <a:latin typeface="宋体" pitchFamily="2" charset="-122"/>
            </a:endParaRPr>
          </a:p>
          <a:p>
            <a:pPr marL="381000" indent="-381000">
              <a:lnSpc>
                <a:spcPct val="140000"/>
              </a:lnSpc>
            </a:pPr>
            <a:r>
              <a:rPr kumimoji="1" lang="zh-CN" altLang="en-US" sz="2800" b="1" dirty="0" smtClean="0">
                <a:latin typeface="宋体" pitchFamily="2" charset="-122"/>
              </a:rPr>
              <a:t>    </a:t>
            </a:r>
            <a:r>
              <a:rPr kumimoji="1" lang="zh-CN" altLang="en-US" sz="2800" b="1" dirty="0">
                <a:latin typeface="宋体" pitchFamily="2" charset="-122"/>
              </a:rPr>
              <a:t>第2部分：</a:t>
            </a:r>
            <a:r>
              <a:rPr kumimoji="1" lang="zh-CN" altLang="en-US" sz="2800" b="1" dirty="0" smtClean="0">
                <a:latin typeface="宋体" pitchFamily="2" charset="-122"/>
              </a:rPr>
              <a:t>国际标准结构及编写规则</a:t>
            </a:r>
            <a:endParaRPr kumimoji="1" lang="zh-CN" altLang="en-US" sz="2800" b="1" dirty="0">
              <a:latin typeface="宋体" pitchFamily="2" charset="-122"/>
            </a:endParaRPr>
          </a:p>
          <a:p>
            <a:pPr marL="381000" indent="-381000">
              <a:lnSpc>
                <a:spcPct val="140000"/>
              </a:lnSpc>
            </a:pPr>
            <a:r>
              <a:rPr kumimoji="1" lang="zh-CN" altLang="en-US" sz="2800" b="1" dirty="0">
                <a:latin typeface="宋体" pitchFamily="2" charset="-122"/>
              </a:rPr>
              <a:t>    补充部分：</a:t>
            </a:r>
            <a:r>
              <a:rPr kumimoji="1" lang="en-US" altLang="zh-CN" sz="2800" b="1" dirty="0">
                <a:latin typeface="宋体" pitchFamily="2" charset="-122"/>
              </a:rPr>
              <a:t>IEC</a:t>
            </a:r>
            <a:r>
              <a:rPr kumimoji="1" lang="zh-CN" altLang="en-US" sz="2800" b="1" dirty="0" smtClean="0">
                <a:latin typeface="宋体" pitchFamily="2" charset="-122"/>
              </a:rPr>
              <a:t>专用程序</a:t>
            </a:r>
            <a:endParaRPr kumimoji="1" lang="zh-CN" altLang="en-US" sz="2800" b="1" dirty="0">
              <a:latin typeface="宋体" pitchFamily="2" charset="-122"/>
            </a:endParaRPr>
          </a:p>
          <a:p>
            <a:pPr marL="381000" indent="-381000">
              <a:lnSpc>
                <a:spcPct val="140000"/>
              </a:lnSpc>
            </a:pPr>
            <a:r>
              <a:rPr kumimoji="1" lang="zh-CN" altLang="en-US" sz="2800" b="1" dirty="0">
                <a:latin typeface="宋体" pitchFamily="2" charset="-122"/>
              </a:rPr>
              <a:t>    补充部分：</a:t>
            </a:r>
            <a:r>
              <a:rPr kumimoji="1" lang="en-US" altLang="zh-CN" sz="2800" b="1" dirty="0">
                <a:latin typeface="宋体" pitchFamily="2" charset="-122"/>
              </a:rPr>
              <a:t>ISO</a:t>
            </a:r>
            <a:r>
              <a:rPr kumimoji="1" lang="zh-CN" altLang="en-US" sz="2800" b="1" dirty="0" smtClean="0">
                <a:latin typeface="宋体" pitchFamily="2" charset="-122"/>
              </a:rPr>
              <a:t>专用程序</a:t>
            </a:r>
            <a:endParaRPr kumimoji="1" lang="zh-CN" altLang="en-US" sz="2800" b="1" dirty="0">
              <a:latin typeface="宋体" pitchFamily="2" charset="-122"/>
            </a:endParaRPr>
          </a:p>
          <a:p>
            <a:pPr marL="381000" indent="-381000">
              <a:lnSpc>
                <a:spcPct val="140000"/>
              </a:lnSpc>
            </a:pPr>
            <a:r>
              <a:rPr kumimoji="1" lang="zh-CN" altLang="en-US" sz="2800" b="1" dirty="0">
                <a:latin typeface="宋体" pitchFamily="2" charset="-122"/>
              </a:rPr>
              <a:t>    </a:t>
            </a:r>
            <a:r>
              <a:rPr kumimoji="1" lang="en-US" altLang="zh-CN" sz="2800" b="1" dirty="0">
                <a:latin typeface="宋体" pitchFamily="2" charset="-122"/>
              </a:rPr>
              <a:t>ISO/IEC/JTC1</a:t>
            </a:r>
            <a:r>
              <a:rPr kumimoji="1" lang="zh-CN" altLang="en-US" sz="2800" b="1" dirty="0" smtClean="0">
                <a:latin typeface="宋体" pitchFamily="2" charset="-122"/>
              </a:rPr>
              <a:t>技术工作程序</a:t>
            </a:r>
            <a:endParaRPr kumimoji="1" lang="zh-CN" altLang="en-US" sz="2800" b="1" dirty="0">
              <a:latin typeface="宋体" pitchFamily="2" charset="-122"/>
            </a:endParaRPr>
          </a:p>
          <a:p>
            <a:pPr marL="381000" indent="-381000">
              <a:lnSpc>
                <a:spcPct val="140000"/>
              </a:lnSpc>
            </a:pPr>
            <a:r>
              <a:rPr kumimoji="1" lang="zh-CN" altLang="en-US" sz="2400" b="1" dirty="0">
                <a:solidFill>
                  <a:srgbClr val="0099FF"/>
                </a:solidFill>
                <a:latin typeface="楷体_GB2312" pitchFamily="49" charset="-122"/>
                <a:ea typeface="楷体_GB2312" pitchFamily="49" charset="-122"/>
              </a:rPr>
              <a:t>                 </a:t>
            </a:r>
          </a:p>
        </p:txBody>
      </p:sp>
    </p:spTree>
  </p:cSld>
  <p:clrMapOvr>
    <a:masterClrMapping/>
  </p:clrMapOvr>
  <p:transition xmlns:p14="http://schemas.microsoft.com/office/powerpoint/2010/main" spd="med">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noChangeArrowheads="1"/>
          </p:cNvSpPr>
          <p:nvPr>
            <p:ph type="title"/>
          </p:nvPr>
        </p:nvSpPr>
        <p:spPr>
          <a:xfrm>
            <a:off x="1071563" y="357188"/>
            <a:ext cx="6705600" cy="563562"/>
          </a:xfrm>
        </p:spPr>
        <p:txBody>
          <a:bodyPr/>
          <a:lstStyle/>
          <a:p>
            <a:pPr>
              <a:defRPr/>
            </a:pPr>
            <a:r>
              <a:rPr lang="en-US" altLang="zh-CN" b="1" dirty="0" smtClean="0">
                <a:effectLst>
                  <a:outerShdw blurRad="38100" dist="38100" dir="2700000" algn="tl">
                    <a:srgbClr val="000000">
                      <a:alpha val="43137"/>
                    </a:srgbClr>
                  </a:outerShdw>
                </a:effectLst>
                <a:latin typeface="宋体" pitchFamily="2" charset="-122"/>
                <a:ea typeface="宋体" pitchFamily="2" charset="-122"/>
              </a:rPr>
              <a:t>2</a:t>
            </a:r>
            <a:r>
              <a:rPr lang="zh-CN" altLang="en-US" b="1" dirty="0" smtClean="0">
                <a:effectLst>
                  <a:outerShdw blurRad="38100" dist="38100" dir="2700000" algn="tl">
                    <a:srgbClr val="000000">
                      <a:alpha val="43137"/>
                    </a:srgbClr>
                  </a:outerShdw>
                </a:effectLst>
                <a:latin typeface="宋体" pitchFamily="2" charset="-122"/>
                <a:ea typeface="宋体" pitchFamily="2" charset="-122"/>
              </a:rPr>
              <a:t>、技术</a:t>
            </a:r>
            <a:r>
              <a:rPr lang="zh-CN" altLang="en-US" b="1" dirty="0">
                <a:effectLst>
                  <a:outerShdw blurRad="38100" dist="38100" dir="2700000" algn="tl">
                    <a:srgbClr val="000000">
                      <a:alpha val="43137"/>
                    </a:srgbClr>
                  </a:outerShdw>
                </a:effectLst>
                <a:latin typeface="宋体" pitchFamily="2" charset="-122"/>
                <a:ea typeface="宋体" pitchFamily="2" charset="-122"/>
              </a:rPr>
              <a:t>工作的组织机构及职责</a:t>
            </a:r>
          </a:p>
        </p:txBody>
      </p:sp>
      <p:sp>
        <p:nvSpPr>
          <p:cNvPr id="38915" name="Rectangle 1027"/>
          <p:cNvSpPr>
            <a:spLocks noGrp="1" noChangeArrowheads="1"/>
          </p:cNvSpPr>
          <p:nvPr>
            <p:ph type="body" idx="1"/>
          </p:nvPr>
        </p:nvSpPr>
        <p:spPr>
          <a:xfrm>
            <a:off x="684213" y="1557338"/>
            <a:ext cx="7245350" cy="3881437"/>
          </a:xfrm>
        </p:spPr>
        <p:txBody>
          <a:bodyPr/>
          <a:lstStyle/>
          <a:p>
            <a:pPr>
              <a:buFont typeface="Wingdings" pitchFamily="2" charset="2"/>
              <a:buChar char="u"/>
            </a:pPr>
            <a:r>
              <a:rPr lang="zh-CN" altLang="en-US" sz="2400" dirty="0" smtClean="0">
                <a:ea typeface="宋体" pitchFamily="2" charset="-122"/>
              </a:rPr>
              <a:t>技术管理局：</a:t>
            </a:r>
            <a:r>
              <a:rPr lang="en-US" altLang="zh-CN" sz="2400" dirty="0" smtClean="0">
                <a:ea typeface="宋体" pitchFamily="2" charset="-122"/>
              </a:rPr>
              <a:t>TMB</a:t>
            </a:r>
          </a:p>
          <a:p>
            <a:pPr lvl="1">
              <a:buFont typeface="Wingdings" pitchFamily="2" charset="2"/>
              <a:buChar char="u"/>
            </a:pPr>
            <a:r>
              <a:rPr lang="en-US" altLang="zh-CN" sz="2400" dirty="0" smtClean="0">
                <a:ea typeface="宋体" pitchFamily="2" charset="-122"/>
              </a:rPr>
              <a:t>ISO：</a:t>
            </a:r>
            <a:r>
              <a:rPr lang="zh-CN" altLang="en-US" sz="2400" dirty="0" smtClean="0">
                <a:ea typeface="宋体" pitchFamily="2" charset="-122"/>
              </a:rPr>
              <a:t>技术管理局（</a:t>
            </a:r>
            <a:r>
              <a:rPr lang="en-US" altLang="zh-CN" sz="2400" dirty="0" smtClean="0">
                <a:ea typeface="宋体" pitchFamily="2" charset="-122"/>
              </a:rPr>
              <a:t>TMB）</a:t>
            </a:r>
          </a:p>
          <a:p>
            <a:pPr lvl="1">
              <a:buFont typeface="Wingdings" pitchFamily="2" charset="2"/>
              <a:buChar char="u"/>
            </a:pPr>
            <a:r>
              <a:rPr lang="en-US" altLang="zh-CN" sz="2400" dirty="0" smtClean="0">
                <a:ea typeface="宋体" pitchFamily="2" charset="-122"/>
              </a:rPr>
              <a:t>IEC：</a:t>
            </a:r>
            <a:r>
              <a:rPr lang="zh-CN" altLang="en-US" sz="2400" dirty="0" smtClean="0">
                <a:ea typeface="宋体" pitchFamily="2" charset="-122"/>
              </a:rPr>
              <a:t>标准化管理局（</a:t>
            </a:r>
            <a:r>
              <a:rPr lang="en-US" altLang="zh-CN" sz="2400" dirty="0" smtClean="0">
                <a:ea typeface="宋体" pitchFamily="2" charset="-122"/>
              </a:rPr>
              <a:t>SMB）</a:t>
            </a:r>
          </a:p>
          <a:p>
            <a:pPr>
              <a:buFont typeface="Wingdings" pitchFamily="2" charset="2"/>
              <a:buChar char="u"/>
            </a:pPr>
            <a:r>
              <a:rPr lang="zh-CN" altLang="en-US" sz="2400" dirty="0" smtClean="0">
                <a:ea typeface="宋体" pitchFamily="2" charset="-122"/>
              </a:rPr>
              <a:t>技术咨询组</a:t>
            </a:r>
            <a:r>
              <a:rPr lang="en-US" altLang="zh-CN" sz="2400" dirty="0" smtClean="0">
                <a:ea typeface="宋体" pitchFamily="2" charset="-122"/>
              </a:rPr>
              <a:t>TAG</a:t>
            </a:r>
          </a:p>
          <a:p>
            <a:pPr lvl="1">
              <a:buFont typeface="Wingdings" pitchFamily="2" charset="2"/>
              <a:buChar char="u"/>
            </a:pPr>
            <a:r>
              <a:rPr lang="en-US" altLang="zh-CN" sz="2400" dirty="0" smtClean="0">
                <a:ea typeface="宋体" pitchFamily="2" charset="-122"/>
              </a:rPr>
              <a:t>ISO：</a:t>
            </a:r>
            <a:r>
              <a:rPr lang="zh-CN" altLang="en-US" sz="2400" dirty="0" smtClean="0">
                <a:ea typeface="宋体" pitchFamily="2" charset="-122"/>
              </a:rPr>
              <a:t>技术咨询组（</a:t>
            </a:r>
            <a:r>
              <a:rPr lang="en-US" altLang="zh-CN" sz="2400" dirty="0" smtClean="0">
                <a:ea typeface="宋体" pitchFamily="2" charset="-122"/>
              </a:rPr>
              <a:t>TAG）</a:t>
            </a:r>
          </a:p>
          <a:p>
            <a:pPr lvl="1">
              <a:buFont typeface="Wingdings" pitchFamily="2" charset="2"/>
              <a:buChar char="u"/>
            </a:pPr>
            <a:r>
              <a:rPr lang="en-US" altLang="zh-CN" sz="2400" dirty="0" smtClean="0">
                <a:ea typeface="宋体" pitchFamily="2" charset="-122"/>
              </a:rPr>
              <a:t>IEC：</a:t>
            </a:r>
            <a:r>
              <a:rPr lang="zh-CN" altLang="en-US" sz="2400" dirty="0" smtClean="0">
                <a:ea typeface="宋体" pitchFamily="2" charset="-122"/>
              </a:rPr>
              <a:t>咨询委员会 (</a:t>
            </a:r>
            <a:r>
              <a:rPr lang="en-US" altLang="zh-CN" sz="2400" dirty="0" smtClean="0">
                <a:ea typeface="宋体" pitchFamily="2" charset="-122"/>
              </a:rPr>
              <a:t>AC)</a:t>
            </a:r>
          </a:p>
          <a:p>
            <a:pPr>
              <a:buFont typeface="Wingdings" pitchFamily="2" charset="2"/>
              <a:buChar char="u"/>
            </a:pPr>
            <a:r>
              <a:rPr lang="zh-CN" altLang="en-US" sz="2400" dirty="0" smtClean="0">
                <a:ea typeface="宋体" pitchFamily="2" charset="-122"/>
              </a:rPr>
              <a:t>技术委员会（</a:t>
            </a:r>
            <a:r>
              <a:rPr lang="en-US" altLang="zh-CN" sz="2400" dirty="0" smtClean="0">
                <a:ea typeface="宋体" pitchFamily="2" charset="-122"/>
              </a:rPr>
              <a:t>TC）</a:t>
            </a:r>
            <a:r>
              <a:rPr lang="zh-CN" altLang="en-US" sz="2400" dirty="0" smtClean="0">
                <a:ea typeface="宋体" pitchFamily="2" charset="-122"/>
              </a:rPr>
              <a:t>和分委员会（</a:t>
            </a:r>
            <a:r>
              <a:rPr lang="en-US" altLang="zh-CN" sz="2400" dirty="0" smtClean="0">
                <a:ea typeface="宋体" pitchFamily="2" charset="-122"/>
              </a:rPr>
              <a:t>SC）</a:t>
            </a:r>
          </a:p>
          <a:p>
            <a:pPr>
              <a:buFont typeface="Wingdings" pitchFamily="2" charset="2"/>
              <a:buChar char="u"/>
            </a:pPr>
            <a:r>
              <a:rPr lang="zh-CN" altLang="en-US" sz="2400" dirty="0" smtClean="0">
                <a:ea typeface="宋体" pitchFamily="2" charset="-122"/>
              </a:rPr>
              <a:t>工作组（</a:t>
            </a:r>
            <a:r>
              <a:rPr lang="en-US" altLang="zh-CN" sz="2400" dirty="0" smtClean="0">
                <a:ea typeface="宋体" pitchFamily="2" charset="-122"/>
              </a:rPr>
              <a:t>WG）</a:t>
            </a:r>
          </a:p>
        </p:txBody>
      </p:sp>
    </p:spTree>
  </p:cSld>
  <p:clrMapOvr>
    <a:masterClrMapping/>
  </p:clrMapOvr>
  <p:transition xmlns:p14="http://schemas.microsoft.com/office/powerpoint/2010/main" spd="med">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026"/>
          <p:cNvSpPr>
            <a:spLocks noGrp="1" noChangeArrowheads="1"/>
          </p:cNvSpPr>
          <p:nvPr>
            <p:ph type="title"/>
          </p:nvPr>
        </p:nvSpPr>
        <p:spPr>
          <a:xfrm>
            <a:off x="1214438" y="285750"/>
            <a:ext cx="7000875" cy="563563"/>
          </a:xfrm>
        </p:spPr>
        <p:txBody>
          <a:bodyPr/>
          <a:lstStyle/>
          <a:p>
            <a:pPr>
              <a:defRPr/>
            </a:pPr>
            <a:r>
              <a:rPr lang="zh-CN" altLang="en-US" b="1" dirty="0" smtClean="0">
                <a:solidFill>
                  <a:srgbClr val="FFFF00"/>
                </a:solidFill>
                <a:effectLst>
                  <a:outerShdw blurRad="38100" dist="38100" dir="2700000" algn="tl">
                    <a:srgbClr val="000000">
                      <a:alpha val="43137"/>
                    </a:srgbClr>
                  </a:outerShdw>
                </a:effectLst>
                <a:latin typeface="宋体" pitchFamily="2" charset="-122"/>
                <a:ea typeface="宋体" pitchFamily="2" charset="-122"/>
              </a:rPr>
              <a:t>技术</a:t>
            </a:r>
            <a:r>
              <a:rPr lang="zh-CN" altLang="en-US" b="1" dirty="0">
                <a:solidFill>
                  <a:srgbClr val="FFFF00"/>
                </a:solidFill>
                <a:effectLst>
                  <a:outerShdw blurRad="38100" dist="38100" dir="2700000" algn="tl">
                    <a:srgbClr val="000000">
                      <a:alpha val="43137"/>
                    </a:srgbClr>
                  </a:outerShdw>
                </a:effectLst>
                <a:latin typeface="宋体" pitchFamily="2" charset="-122"/>
                <a:ea typeface="宋体" pitchFamily="2" charset="-122"/>
              </a:rPr>
              <a:t>管理局</a:t>
            </a:r>
          </a:p>
        </p:txBody>
      </p:sp>
      <p:sp>
        <p:nvSpPr>
          <p:cNvPr id="123907" name="Rectangle 1027"/>
          <p:cNvSpPr>
            <a:spLocks noGrp="1" noChangeArrowheads="1"/>
          </p:cNvSpPr>
          <p:nvPr>
            <p:ph type="body" idx="1"/>
          </p:nvPr>
        </p:nvSpPr>
        <p:spPr>
          <a:xfrm>
            <a:off x="285750" y="1357313"/>
            <a:ext cx="8286750" cy="5214937"/>
          </a:xfrm>
        </p:spPr>
        <p:txBody>
          <a:bodyPr/>
          <a:lstStyle/>
          <a:p>
            <a:pPr>
              <a:buFont typeface="Wingdings" pitchFamily="2" charset="2"/>
              <a:buNone/>
              <a:defRPr/>
            </a:pPr>
            <a:r>
              <a:rPr lang="zh-CN" altLang="en-US" sz="2400" smtClean="0">
                <a:effectLst>
                  <a:outerShdw blurRad="38100" dist="38100" dir="2700000" algn="tl">
                    <a:srgbClr val="C0C0C0"/>
                  </a:outerShdw>
                </a:effectLst>
                <a:ea typeface="宋体" pitchFamily="2" charset="-122"/>
              </a:rPr>
              <a:t>全面负责技术管理工作，职责：</a:t>
            </a:r>
          </a:p>
          <a:p>
            <a:pPr>
              <a:defRPr/>
            </a:pPr>
            <a:r>
              <a:rPr lang="zh-CN" altLang="en-US" sz="2400" smtClean="0">
                <a:effectLst>
                  <a:outerShdw blurRad="38100" dist="38100" dir="2700000" algn="tl">
                    <a:srgbClr val="C0C0C0"/>
                  </a:outerShdw>
                </a:effectLst>
                <a:ea typeface="宋体" pitchFamily="2" charset="-122"/>
              </a:rPr>
              <a:t>建立</a:t>
            </a:r>
            <a:r>
              <a:rPr lang="en-US" altLang="zh-CN" sz="2400" smtClean="0">
                <a:effectLst>
                  <a:outerShdw blurRad="38100" dist="38100" dir="2700000" algn="tl">
                    <a:srgbClr val="C0C0C0"/>
                  </a:outerShdw>
                </a:effectLst>
                <a:ea typeface="宋体" pitchFamily="2" charset="-122"/>
              </a:rPr>
              <a:t>TC，</a:t>
            </a:r>
            <a:r>
              <a:rPr lang="zh-CN" altLang="en-US" sz="2400" smtClean="0">
                <a:effectLst>
                  <a:outerShdw blurRad="38100" dist="38100" dir="2700000" algn="tl">
                    <a:srgbClr val="C0C0C0"/>
                  </a:outerShdw>
                </a:effectLst>
                <a:ea typeface="宋体" pitchFamily="2" charset="-122"/>
              </a:rPr>
              <a:t>任命</a:t>
            </a:r>
            <a:r>
              <a:rPr lang="en-US" altLang="zh-CN" sz="2400" smtClean="0">
                <a:effectLst>
                  <a:outerShdw blurRad="38100" dist="38100" dir="2700000" algn="tl">
                    <a:srgbClr val="C0C0C0"/>
                  </a:outerShdw>
                </a:effectLst>
                <a:ea typeface="宋体" pitchFamily="2" charset="-122"/>
              </a:rPr>
              <a:t>TC</a:t>
            </a:r>
            <a:r>
              <a:rPr lang="zh-CN" altLang="en-US" sz="2400" smtClean="0">
                <a:effectLst>
                  <a:outerShdw blurRad="38100" dist="38100" dir="2700000" algn="tl">
                    <a:srgbClr val="C0C0C0"/>
                  </a:outerShdw>
                </a:effectLst>
                <a:ea typeface="宋体" pitchFamily="2" charset="-122"/>
              </a:rPr>
              <a:t>主席，批准</a:t>
            </a:r>
            <a:r>
              <a:rPr lang="en-US" altLang="zh-CN" sz="2400" smtClean="0">
                <a:effectLst>
                  <a:outerShdw blurRad="38100" dist="38100" dir="2700000" algn="tl">
                    <a:srgbClr val="C0C0C0"/>
                  </a:outerShdw>
                </a:effectLst>
                <a:ea typeface="宋体" pitchFamily="2" charset="-122"/>
              </a:rPr>
              <a:t>TC</a:t>
            </a:r>
            <a:r>
              <a:rPr lang="zh-CN" altLang="en-US" sz="2400" smtClean="0">
                <a:effectLst>
                  <a:outerShdw blurRad="38100" dist="38100" dir="2700000" algn="tl">
                    <a:srgbClr val="C0C0C0"/>
                  </a:outerShdw>
                </a:effectLst>
                <a:ea typeface="宋体" pitchFamily="2" charset="-122"/>
              </a:rPr>
              <a:t>名称和工作计划；</a:t>
            </a:r>
          </a:p>
          <a:p>
            <a:pPr>
              <a:defRPr/>
            </a:pPr>
            <a:r>
              <a:rPr lang="zh-CN" altLang="en-US" sz="2400" smtClean="0">
                <a:effectLst>
                  <a:outerShdw blurRad="38100" dist="38100" dir="2700000" algn="tl">
                    <a:srgbClr val="C0C0C0"/>
                  </a:outerShdw>
                </a:effectLst>
                <a:ea typeface="宋体" pitchFamily="2" charset="-122"/>
              </a:rPr>
              <a:t>负责</a:t>
            </a:r>
            <a:r>
              <a:rPr lang="en-US" altLang="zh-CN" sz="2400" smtClean="0">
                <a:effectLst>
                  <a:outerShdw blurRad="38100" dist="38100" dir="2700000" algn="tl">
                    <a:srgbClr val="C0C0C0"/>
                  </a:outerShdw>
                </a:effectLst>
                <a:ea typeface="宋体" pitchFamily="2" charset="-122"/>
              </a:rPr>
              <a:t>TC（</a:t>
            </a:r>
            <a:r>
              <a:rPr lang="zh-CN" altLang="en-US" sz="2400" smtClean="0">
                <a:effectLst>
                  <a:outerShdw blurRad="38100" dist="38100" dir="2700000" algn="tl">
                    <a:srgbClr val="C0C0C0"/>
                  </a:outerShdw>
                </a:effectLst>
                <a:ea typeface="宋体" pitchFamily="2" charset="-122"/>
              </a:rPr>
              <a:t>或</a:t>
            </a:r>
            <a:r>
              <a:rPr lang="en-US" altLang="zh-CN" sz="2400" smtClean="0">
                <a:effectLst>
                  <a:outerShdw blurRad="38100" dist="38100" dir="2700000" algn="tl">
                    <a:srgbClr val="C0C0C0"/>
                  </a:outerShdw>
                </a:effectLst>
                <a:ea typeface="宋体" pitchFamily="2" charset="-122"/>
              </a:rPr>
              <a:t>SC）</a:t>
            </a:r>
            <a:r>
              <a:rPr lang="zh-CN" altLang="en-US" sz="2400" smtClean="0">
                <a:effectLst>
                  <a:outerShdw blurRad="38100" dist="38100" dir="2700000" algn="tl">
                    <a:srgbClr val="C0C0C0"/>
                  </a:outerShdw>
                </a:effectLst>
                <a:ea typeface="宋体" pitchFamily="2" charset="-122"/>
              </a:rPr>
              <a:t>秘书处的分工或重新分工；</a:t>
            </a:r>
          </a:p>
          <a:p>
            <a:pPr>
              <a:defRPr/>
            </a:pPr>
            <a:r>
              <a:rPr lang="zh-CN" altLang="en-US" sz="2400" smtClean="0">
                <a:effectLst>
                  <a:outerShdw blurRad="38100" dist="38100" dir="2700000" algn="tl">
                    <a:srgbClr val="C0C0C0"/>
                  </a:outerShdw>
                </a:effectLst>
                <a:ea typeface="宋体" pitchFamily="2" charset="-122"/>
              </a:rPr>
              <a:t>批准</a:t>
            </a:r>
            <a:r>
              <a:rPr lang="en-US" altLang="zh-CN" sz="2400" smtClean="0">
                <a:effectLst>
                  <a:outerShdw blurRad="38100" dist="38100" dir="2700000" algn="tl">
                    <a:srgbClr val="C0C0C0"/>
                  </a:outerShdw>
                </a:effectLst>
                <a:ea typeface="宋体" pitchFamily="2" charset="-122"/>
              </a:rPr>
              <a:t>TC</a:t>
            </a:r>
            <a:r>
              <a:rPr lang="zh-CN" altLang="en-US" sz="2400" smtClean="0">
                <a:effectLst>
                  <a:outerShdw blurRad="38100" dist="38100" dir="2700000" algn="tl">
                    <a:srgbClr val="C0C0C0"/>
                  </a:outerShdw>
                </a:effectLst>
                <a:ea typeface="宋体" pitchFamily="2" charset="-122"/>
              </a:rPr>
              <a:t>对</a:t>
            </a:r>
            <a:r>
              <a:rPr lang="en-US" altLang="zh-CN" sz="2400" smtClean="0">
                <a:effectLst>
                  <a:outerShdw blurRad="38100" dist="38100" dir="2700000" algn="tl">
                    <a:srgbClr val="C0C0C0"/>
                  </a:outerShdw>
                </a:effectLst>
                <a:ea typeface="宋体" pitchFamily="2" charset="-122"/>
              </a:rPr>
              <a:t>SC</a:t>
            </a:r>
            <a:r>
              <a:rPr lang="zh-CN" altLang="en-US" sz="2400" smtClean="0">
                <a:effectLst>
                  <a:outerShdw blurRad="38100" dist="38100" dir="2700000" algn="tl">
                    <a:srgbClr val="C0C0C0"/>
                  </a:outerShdw>
                </a:effectLst>
                <a:ea typeface="宋体" pitchFamily="2" charset="-122"/>
              </a:rPr>
              <a:t>的建立和解散；</a:t>
            </a:r>
          </a:p>
          <a:p>
            <a:pPr>
              <a:defRPr/>
            </a:pPr>
            <a:r>
              <a:rPr lang="zh-CN" altLang="en-US" sz="2400" smtClean="0">
                <a:effectLst>
                  <a:outerShdw blurRad="38100" dist="38100" dir="2700000" algn="tl">
                    <a:srgbClr val="C0C0C0"/>
                  </a:outerShdw>
                </a:effectLst>
                <a:ea typeface="宋体" pitchFamily="2" charset="-122"/>
              </a:rPr>
              <a:t>协调技术工作：一个主题几个</a:t>
            </a:r>
            <a:r>
              <a:rPr lang="en-US" altLang="zh-CN" sz="2400" smtClean="0">
                <a:effectLst>
                  <a:outerShdw blurRad="38100" dist="38100" dir="2700000" algn="tl">
                    <a:srgbClr val="C0C0C0"/>
                  </a:outerShdw>
                </a:effectLst>
                <a:ea typeface="宋体" pitchFamily="2" charset="-122"/>
              </a:rPr>
              <a:t>TC</a:t>
            </a:r>
            <a:r>
              <a:rPr lang="zh-CN" altLang="en-US" sz="2400" smtClean="0">
                <a:effectLst>
                  <a:outerShdw blurRad="38100" dist="38100" dir="2700000" algn="tl">
                    <a:srgbClr val="C0C0C0"/>
                  </a:outerShdw>
                </a:effectLst>
                <a:ea typeface="宋体" pitchFamily="2" charset="-122"/>
              </a:rPr>
              <a:t>共同关心、需要协调 的标准；</a:t>
            </a:r>
          </a:p>
          <a:p>
            <a:pPr>
              <a:defRPr/>
            </a:pPr>
            <a:r>
              <a:rPr lang="zh-CN" altLang="en-US" sz="2400" smtClean="0">
                <a:effectLst>
                  <a:outerShdw blurRad="38100" dist="38100" dir="2700000" algn="tl">
                    <a:srgbClr val="C0C0C0"/>
                  </a:outerShdw>
                </a:effectLst>
                <a:ea typeface="宋体" pitchFamily="2" charset="-122"/>
              </a:rPr>
              <a:t>监督技术工作的进展情况，采取适当的措施；</a:t>
            </a:r>
          </a:p>
          <a:p>
            <a:pPr>
              <a:defRPr/>
            </a:pPr>
            <a:r>
              <a:rPr lang="zh-CN" altLang="en-US" sz="2400" smtClean="0">
                <a:effectLst>
                  <a:outerShdw blurRad="38100" dist="38100" dir="2700000" algn="tl">
                    <a:srgbClr val="C0C0C0"/>
                  </a:outerShdw>
                </a:effectLst>
                <a:ea typeface="宋体" pitchFamily="2" charset="-122"/>
              </a:rPr>
              <a:t>审查对新技术领域的工作需求，并进行规划；</a:t>
            </a:r>
          </a:p>
          <a:p>
            <a:pPr>
              <a:defRPr/>
            </a:pPr>
            <a:r>
              <a:rPr lang="zh-CN" altLang="en-US" sz="2400" smtClean="0">
                <a:effectLst>
                  <a:outerShdw blurRad="38100" dist="38100" dir="2700000" algn="tl">
                    <a:srgbClr val="C0C0C0"/>
                  </a:outerShdw>
                </a:effectLst>
                <a:ea typeface="宋体" pitchFamily="2" charset="-122"/>
              </a:rPr>
              <a:t>维护</a:t>
            </a:r>
            <a:r>
              <a:rPr lang="en-US" altLang="zh-CN" sz="2400" smtClean="0">
                <a:effectLst>
                  <a:outerShdw blurRad="38100" dist="38100" dir="2700000" algn="tl">
                    <a:srgbClr val="C0C0C0"/>
                  </a:outerShdw>
                </a:effectLst>
                <a:ea typeface="宋体" pitchFamily="2" charset="-122"/>
              </a:rPr>
              <a:t>ISO/IEC</a:t>
            </a:r>
            <a:r>
              <a:rPr lang="zh-CN" altLang="en-US" sz="2400" smtClean="0">
                <a:effectLst>
                  <a:outerShdw blurRad="38100" dist="38100" dir="2700000" algn="tl">
                    <a:srgbClr val="C0C0C0"/>
                  </a:outerShdw>
                </a:effectLst>
                <a:ea typeface="宋体" pitchFamily="2" charset="-122"/>
              </a:rPr>
              <a:t>导则和其他技术工作规则；</a:t>
            </a:r>
          </a:p>
          <a:p>
            <a:pPr>
              <a:defRPr/>
            </a:pPr>
            <a:r>
              <a:rPr lang="zh-CN" altLang="en-US" sz="2400" smtClean="0">
                <a:effectLst>
                  <a:outerShdw blurRad="38100" dist="38100" dir="2700000" algn="tl">
                    <a:srgbClr val="C0C0C0"/>
                  </a:outerShdw>
                </a:effectLst>
                <a:ea typeface="宋体" pitchFamily="2" charset="-122"/>
              </a:rPr>
              <a:t>对国家成员体提出原则问题和对有关决议的投诉问题予以考虑。</a:t>
            </a:r>
          </a:p>
          <a:p>
            <a:pPr>
              <a:defRPr/>
            </a:pPr>
            <a:endParaRPr lang="zh-CN" altLang="en-US" sz="2000" smtClean="0">
              <a:solidFill>
                <a:srgbClr val="0099FF"/>
              </a:solidFill>
              <a:ea typeface="宋体" pitchFamily="2" charset="-122"/>
            </a:endParaRPr>
          </a:p>
          <a:p>
            <a:pPr>
              <a:buFont typeface="Wingdings" pitchFamily="2" charset="2"/>
              <a:buNone/>
              <a:defRPr/>
            </a:pPr>
            <a:endParaRPr lang="zh-CN" altLang="en-US" sz="2000" smtClean="0">
              <a:solidFill>
                <a:srgbClr val="0099FF"/>
              </a:solidFill>
              <a:ea typeface="宋体" pitchFamily="2" charset="-122"/>
            </a:endParaRPr>
          </a:p>
          <a:p>
            <a:pPr>
              <a:buFont typeface="Wingdings" pitchFamily="2" charset="2"/>
              <a:buNone/>
              <a:defRPr/>
            </a:pPr>
            <a:endParaRPr lang="en-US" altLang="zh-CN" sz="2000" smtClean="0">
              <a:solidFill>
                <a:srgbClr val="0099FF"/>
              </a:solidFill>
              <a:ea typeface="宋体" pitchFamily="2" charset="-122"/>
            </a:endParaRPr>
          </a:p>
        </p:txBody>
      </p:sp>
    </p:spTree>
  </p:cSld>
  <p:clrMapOvr>
    <a:masterClrMapping/>
  </p:clrMapOvr>
  <p:transition xmlns:p14="http://schemas.microsoft.com/office/powerpoint/2010/main" spd="med">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214438" y="214290"/>
            <a:ext cx="7929562" cy="841398"/>
          </a:xfrm>
        </p:spPr>
        <p:txBody>
          <a:bodyPr/>
          <a:lstStyle/>
          <a:p>
            <a:pPr>
              <a:defRPr/>
            </a:pPr>
            <a:r>
              <a:rPr lang="zh-CN" altLang="en-US" b="1" dirty="0" smtClean="0">
                <a:solidFill>
                  <a:srgbClr val="FFFF00"/>
                </a:solidFill>
                <a:effectLst>
                  <a:outerShdw blurRad="38100" dist="38100" dir="2700000" algn="tl">
                    <a:srgbClr val="000000">
                      <a:alpha val="43137"/>
                    </a:srgbClr>
                  </a:outerShdw>
                </a:effectLst>
                <a:latin typeface="宋体" pitchFamily="2" charset="-122"/>
                <a:ea typeface="宋体" pitchFamily="2" charset="-122"/>
              </a:rPr>
              <a:t>技术咨询组</a:t>
            </a:r>
            <a:r>
              <a:rPr lang="en-US" altLang="zh-CN" b="1" dirty="0" smtClean="0">
                <a:solidFill>
                  <a:srgbClr val="FFFF00"/>
                </a:solidFill>
                <a:effectLst>
                  <a:outerShdw blurRad="38100" dist="38100" dir="2700000" algn="tl">
                    <a:srgbClr val="000000">
                      <a:alpha val="43137"/>
                    </a:srgbClr>
                  </a:outerShdw>
                </a:effectLst>
                <a:latin typeface="宋体" pitchFamily="2" charset="-122"/>
                <a:ea typeface="宋体" pitchFamily="2" charset="-122"/>
              </a:rPr>
              <a:t>ISO/TAG,IEC/AC</a:t>
            </a:r>
            <a:endParaRPr lang="zh-CN" altLang="en-US" sz="5400" b="1" dirty="0">
              <a:solidFill>
                <a:srgbClr val="FFFF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40963" name="Rectangle 3"/>
          <p:cNvSpPr>
            <a:spLocks noGrp="1" noChangeArrowheads="1"/>
          </p:cNvSpPr>
          <p:nvPr>
            <p:ph type="body" idx="1"/>
          </p:nvPr>
        </p:nvSpPr>
        <p:spPr>
          <a:xfrm>
            <a:off x="285751" y="1428750"/>
            <a:ext cx="7715273" cy="4895850"/>
          </a:xfrm>
        </p:spPr>
        <p:txBody>
          <a:bodyPr/>
          <a:lstStyle/>
          <a:p>
            <a:pPr>
              <a:lnSpc>
                <a:spcPct val="150000"/>
              </a:lnSpc>
            </a:pPr>
            <a:r>
              <a:rPr lang="zh-CN" altLang="en-US" u="sng" dirty="0" smtClean="0">
                <a:solidFill>
                  <a:srgbClr val="C00000"/>
                </a:solidFill>
                <a:effectLst>
                  <a:outerShdw blurRad="38100" dist="38100" dir="2700000" algn="tl">
                    <a:srgbClr val="000000">
                      <a:alpha val="43137"/>
                    </a:srgbClr>
                  </a:outerShdw>
                </a:effectLst>
                <a:ea typeface="宋体" pitchFamily="2" charset="-122"/>
              </a:rPr>
              <a:t>建立：</a:t>
            </a:r>
            <a:r>
              <a:rPr lang="zh-CN" altLang="en-US" sz="2400" dirty="0" smtClean="0">
                <a:ea typeface="宋体" pitchFamily="2" charset="-122"/>
              </a:rPr>
              <a:t>由</a:t>
            </a:r>
            <a:r>
              <a:rPr lang="en-US" altLang="zh-CN" sz="2400" dirty="0" smtClean="0">
                <a:ea typeface="宋体" pitchFamily="2" charset="-122"/>
              </a:rPr>
              <a:t>ISO/TMB</a:t>
            </a:r>
            <a:r>
              <a:rPr lang="zh-CN" altLang="en-US" sz="2400" dirty="0" smtClean="0">
                <a:ea typeface="宋体" pitchFamily="2" charset="-122"/>
              </a:rPr>
              <a:t>或</a:t>
            </a:r>
            <a:r>
              <a:rPr lang="en-US" altLang="zh-CN" sz="2400" dirty="0" smtClean="0">
                <a:ea typeface="宋体" pitchFamily="2" charset="-122"/>
              </a:rPr>
              <a:t>IEC/SMB</a:t>
            </a:r>
            <a:r>
              <a:rPr lang="zh-CN" altLang="en-US" sz="2400" dirty="0" smtClean="0">
                <a:ea typeface="宋体" pitchFamily="2" charset="-122"/>
              </a:rPr>
              <a:t>分别建立或联合建立并规定任务。</a:t>
            </a:r>
          </a:p>
          <a:p>
            <a:pPr>
              <a:lnSpc>
                <a:spcPct val="150000"/>
              </a:lnSpc>
            </a:pPr>
            <a:r>
              <a:rPr lang="zh-CN" altLang="en-US" u="sng" dirty="0" smtClean="0">
                <a:solidFill>
                  <a:srgbClr val="C00000"/>
                </a:solidFill>
                <a:effectLst>
                  <a:outerShdw blurRad="38100" dist="38100" dir="2700000" algn="tl">
                    <a:srgbClr val="000000">
                      <a:alpha val="43137"/>
                    </a:srgbClr>
                  </a:outerShdw>
                </a:effectLst>
                <a:ea typeface="宋体" pitchFamily="2" charset="-122"/>
              </a:rPr>
              <a:t>任务：</a:t>
            </a:r>
            <a:r>
              <a:rPr lang="zh-CN" altLang="en-US" sz="2400" dirty="0" smtClean="0">
                <a:ea typeface="宋体" pitchFamily="2" charset="-122"/>
              </a:rPr>
              <a:t>就基础问题、行业和跨行业协调、相干规划及新工作需求等    问题向技术管理局提出建议；对有关出版物，例如，国际标准、技术规范、可公开提供的规范和技术报告的起草或协调提出建议，但是不能起草、制定这些文件，除非技术管理局予以特批。</a:t>
            </a:r>
          </a:p>
        </p:txBody>
      </p:sp>
    </p:spTree>
  </p:cSld>
  <p:clrMapOvr>
    <a:masterClrMapping/>
  </p:clrMapOvr>
  <p:transition xmlns:p14="http://schemas.microsoft.com/office/powerpoint/2010/main" spd="med">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a:defRPr/>
            </a:pPr>
            <a:r>
              <a:rPr lang="zh-CN" altLang="en-US" b="1" smtClean="0">
                <a:solidFill>
                  <a:srgbClr val="FFFF00"/>
                </a:solidFill>
                <a:effectLst>
                  <a:outerShdw blurRad="38100" dist="38100" dir="2700000" algn="tl">
                    <a:srgbClr val="C0C0C0"/>
                  </a:outerShdw>
                </a:effectLst>
                <a:ea typeface="宋体" pitchFamily="2" charset="-122"/>
              </a:rPr>
              <a:t>技术委员会</a:t>
            </a:r>
            <a:r>
              <a:rPr lang="en-US" altLang="zh-CN" b="1" smtClean="0">
                <a:solidFill>
                  <a:srgbClr val="FFFF00"/>
                </a:solidFill>
                <a:effectLst>
                  <a:outerShdw blurRad="38100" dist="38100" dir="2700000" algn="tl">
                    <a:srgbClr val="C0C0C0"/>
                  </a:outerShdw>
                </a:effectLst>
                <a:ea typeface="宋体" pitchFamily="2" charset="-122"/>
              </a:rPr>
              <a:t>TC</a:t>
            </a:r>
            <a:r>
              <a:rPr lang="zh-CN" altLang="en-US" b="1" smtClean="0">
                <a:solidFill>
                  <a:srgbClr val="FFFF00"/>
                </a:solidFill>
                <a:effectLst>
                  <a:outerShdw blurRad="38100" dist="38100" dir="2700000" algn="tl">
                    <a:srgbClr val="C0C0C0"/>
                  </a:outerShdw>
                </a:effectLst>
                <a:ea typeface="宋体" pitchFamily="2" charset="-122"/>
              </a:rPr>
              <a:t>和分委员会</a:t>
            </a:r>
            <a:r>
              <a:rPr lang="en-US" altLang="zh-CN" b="1" smtClean="0">
                <a:solidFill>
                  <a:srgbClr val="FFFF00"/>
                </a:solidFill>
                <a:effectLst>
                  <a:outerShdw blurRad="38100" dist="38100" dir="2700000" algn="tl">
                    <a:srgbClr val="C0C0C0"/>
                  </a:outerShdw>
                </a:effectLst>
                <a:ea typeface="宋体" pitchFamily="2" charset="-122"/>
              </a:rPr>
              <a:t>SC</a:t>
            </a:r>
          </a:p>
        </p:txBody>
      </p:sp>
      <p:sp>
        <p:nvSpPr>
          <p:cNvPr id="41987" name="Rectangle 3"/>
          <p:cNvSpPr>
            <a:spLocks noGrp="1" noChangeArrowheads="1"/>
          </p:cNvSpPr>
          <p:nvPr>
            <p:ph type="body" idx="1"/>
          </p:nvPr>
        </p:nvSpPr>
        <p:spPr>
          <a:xfrm>
            <a:off x="285720" y="1142984"/>
            <a:ext cx="7532688" cy="4176712"/>
          </a:xfrm>
        </p:spPr>
        <p:txBody>
          <a:bodyPr/>
          <a:lstStyle/>
          <a:p>
            <a:pPr algn="just">
              <a:lnSpc>
                <a:spcPct val="150000"/>
              </a:lnSpc>
            </a:pPr>
            <a:r>
              <a:rPr lang="en-US" altLang="zh-CN" dirty="0" smtClean="0">
                <a:ea typeface="宋体" pitchFamily="2" charset="-122"/>
              </a:rPr>
              <a:t>TC</a:t>
            </a:r>
            <a:r>
              <a:rPr lang="zh-CN" altLang="en-US" dirty="0" smtClean="0">
                <a:ea typeface="宋体" pitchFamily="2" charset="-122"/>
              </a:rPr>
              <a:t>的建立</a:t>
            </a:r>
          </a:p>
          <a:p>
            <a:pPr algn="just">
              <a:lnSpc>
                <a:spcPct val="150000"/>
              </a:lnSpc>
              <a:buFont typeface="Wingdings" pitchFamily="2" charset="2"/>
              <a:buNone/>
            </a:pPr>
            <a:r>
              <a:rPr lang="zh-CN" altLang="en-US" dirty="0" smtClean="0">
                <a:ea typeface="宋体" pitchFamily="2" charset="-122"/>
              </a:rPr>
              <a:t>    </a:t>
            </a:r>
            <a:r>
              <a:rPr lang="zh-CN" altLang="en-US" sz="2000" dirty="0" smtClean="0">
                <a:ea typeface="宋体" pitchFamily="2" charset="-122"/>
              </a:rPr>
              <a:t>-由</a:t>
            </a:r>
            <a:r>
              <a:rPr lang="en-US" altLang="zh-CN" sz="2000" dirty="0" smtClean="0">
                <a:ea typeface="宋体" pitchFamily="2" charset="-122"/>
              </a:rPr>
              <a:t>TMB/SMB </a:t>
            </a:r>
            <a:r>
              <a:rPr lang="zh-CN" altLang="en-US" sz="2000" dirty="0" smtClean="0">
                <a:ea typeface="宋体" pitchFamily="2" charset="-122"/>
              </a:rPr>
              <a:t>建立（包括转换）和解散 ，经与相关</a:t>
            </a:r>
            <a:r>
              <a:rPr lang="en-US" altLang="zh-CN" sz="2000" dirty="0" smtClean="0">
                <a:ea typeface="宋体" pitchFamily="2" charset="-122"/>
              </a:rPr>
              <a:t>TC</a:t>
            </a:r>
            <a:r>
              <a:rPr lang="zh-CN" altLang="en-US" sz="2000" dirty="0" smtClean="0">
                <a:ea typeface="宋体" pitchFamily="2" charset="-122"/>
              </a:rPr>
              <a:t>协商后，可将现有</a:t>
            </a:r>
            <a:r>
              <a:rPr lang="en-US" altLang="zh-CN" sz="2000" dirty="0" smtClean="0">
                <a:ea typeface="宋体" pitchFamily="2" charset="-122"/>
              </a:rPr>
              <a:t>SC</a:t>
            </a:r>
            <a:r>
              <a:rPr lang="zh-CN" altLang="en-US" sz="2000" dirty="0" smtClean="0">
                <a:ea typeface="宋体" pitchFamily="2" charset="-122"/>
              </a:rPr>
              <a:t>转换成</a:t>
            </a:r>
            <a:r>
              <a:rPr lang="en-US" altLang="zh-CN" sz="2000" dirty="0" smtClean="0">
                <a:ea typeface="宋体" pitchFamily="2" charset="-122"/>
              </a:rPr>
              <a:t>TC。        </a:t>
            </a:r>
          </a:p>
          <a:p>
            <a:pPr algn="just">
              <a:lnSpc>
                <a:spcPct val="150000"/>
              </a:lnSpc>
              <a:buFont typeface="Wingdings" pitchFamily="2" charset="2"/>
              <a:buNone/>
            </a:pPr>
            <a:r>
              <a:rPr lang="en-US" altLang="zh-CN" sz="2000" dirty="0" smtClean="0">
                <a:ea typeface="宋体" pitchFamily="2" charset="-122"/>
              </a:rPr>
              <a:t>      -TC</a:t>
            </a:r>
            <a:r>
              <a:rPr lang="zh-CN" altLang="en-US" sz="2000" dirty="0" smtClean="0">
                <a:ea typeface="宋体" pitchFamily="2" charset="-122"/>
              </a:rPr>
              <a:t>的建立程序（新技术活动领域工作项目）</a:t>
            </a:r>
          </a:p>
          <a:p>
            <a:pPr algn="just">
              <a:lnSpc>
                <a:spcPct val="150000"/>
              </a:lnSpc>
              <a:buFont typeface="Wingdings" pitchFamily="2" charset="2"/>
              <a:buNone/>
            </a:pPr>
            <a:r>
              <a:rPr lang="zh-CN" altLang="en-US" sz="2000" dirty="0" smtClean="0">
                <a:ea typeface="宋体" pitchFamily="2" charset="-122"/>
              </a:rPr>
              <a:t>        提出资格：国家成员体、技术委员会和分委员会、政策委员会技术管理局、首席执行官、负责管理认证体系的机构、另一个国际组织（</a:t>
            </a:r>
            <a:r>
              <a:rPr lang="en-US" altLang="zh-CN" sz="2000" dirty="0" smtClean="0">
                <a:ea typeface="宋体" pitchFamily="2" charset="-122"/>
              </a:rPr>
              <a:t>ISO-IEC）</a:t>
            </a:r>
          </a:p>
          <a:p>
            <a:pPr algn="just">
              <a:lnSpc>
                <a:spcPct val="150000"/>
              </a:lnSpc>
              <a:buFont typeface="Wingdings" pitchFamily="2" charset="2"/>
              <a:buNone/>
            </a:pPr>
            <a:r>
              <a:rPr lang="en-US" altLang="zh-CN" sz="2000" dirty="0" smtClean="0">
                <a:ea typeface="宋体" pitchFamily="2" charset="-122"/>
              </a:rPr>
              <a:t>        </a:t>
            </a:r>
            <a:r>
              <a:rPr lang="zh-CN" altLang="en-US" sz="2000" dirty="0" smtClean="0">
                <a:ea typeface="宋体" pitchFamily="2" charset="-122"/>
              </a:rPr>
              <a:t>批准条件：参加投票的国家成员体的2/3多数赞成；至少有5个国家成员体表示了愿意积极参加其工作；</a:t>
            </a:r>
            <a:r>
              <a:rPr lang="en-US" altLang="zh-CN" sz="2000" dirty="0" smtClean="0">
                <a:ea typeface="宋体" pitchFamily="2" charset="-122"/>
              </a:rPr>
              <a:t>TMB</a:t>
            </a:r>
            <a:r>
              <a:rPr lang="zh-CN" altLang="en-US" sz="2000" dirty="0" smtClean="0">
                <a:ea typeface="宋体" pitchFamily="2" charset="-122"/>
              </a:rPr>
              <a:t>指定了秘书处。</a:t>
            </a:r>
          </a:p>
          <a:p>
            <a:pPr algn="just">
              <a:lnSpc>
                <a:spcPct val="150000"/>
              </a:lnSpc>
            </a:pPr>
            <a:endParaRPr lang="en-US" altLang="zh-CN" sz="2000" dirty="0" smtClean="0">
              <a:ea typeface="宋体" pitchFamily="2" charset="-122"/>
            </a:endParaRPr>
          </a:p>
          <a:p>
            <a:pPr algn="just">
              <a:lnSpc>
                <a:spcPct val="150000"/>
              </a:lnSpc>
              <a:buFont typeface="Wingdings" pitchFamily="2" charset="2"/>
              <a:buNone/>
            </a:pPr>
            <a:endParaRPr lang="zh-CN" altLang="en-US" sz="2000" dirty="0" smtClean="0">
              <a:ea typeface="宋体" pitchFamily="2" charset="-122"/>
            </a:endParaRPr>
          </a:p>
        </p:txBody>
      </p:sp>
    </p:spTree>
  </p:cSld>
  <p:clrMapOvr>
    <a:masterClrMapping/>
  </p:clrMapOvr>
  <p:transition xmlns:p14="http://schemas.microsoft.com/office/powerpoint/2010/main" spd="med">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143000" y="381000"/>
            <a:ext cx="7286625" cy="563563"/>
          </a:xfrm>
        </p:spPr>
        <p:txBody>
          <a:bodyPr/>
          <a:lstStyle/>
          <a:p>
            <a:pPr>
              <a:defRPr/>
            </a:pPr>
            <a:r>
              <a:rPr lang="zh-CN" altLang="en-US" sz="2800" b="1" smtClean="0">
                <a:solidFill>
                  <a:srgbClr val="FFFF00"/>
                </a:solidFill>
                <a:effectLst>
                  <a:outerShdw blurRad="38100" dist="38100" dir="2700000" algn="tl">
                    <a:srgbClr val="C0C0C0"/>
                  </a:outerShdw>
                </a:effectLst>
                <a:ea typeface="宋体" pitchFamily="2" charset="-122"/>
              </a:rPr>
              <a:t>技术委员会</a:t>
            </a:r>
            <a:r>
              <a:rPr lang="en-US" altLang="zh-CN" sz="2800" b="1" smtClean="0">
                <a:solidFill>
                  <a:srgbClr val="FFFF00"/>
                </a:solidFill>
                <a:effectLst>
                  <a:outerShdw blurRad="38100" dist="38100" dir="2700000" algn="tl">
                    <a:srgbClr val="C0C0C0"/>
                  </a:outerShdw>
                </a:effectLst>
                <a:ea typeface="宋体" pitchFamily="2" charset="-122"/>
              </a:rPr>
              <a:t>TC</a:t>
            </a:r>
            <a:r>
              <a:rPr lang="zh-CN" altLang="en-US" sz="2800" b="1" smtClean="0">
                <a:solidFill>
                  <a:srgbClr val="FFFF00"/>
                </a:solidFill>
                <a:effectLst>
                  <a:outerShdw blurRad="38100" dist="38100" dir="2700000" algn="tl">
                    <a:srgbClr val="C0C0C0"/>
                  </a:outerShdw>
                </a:effectLst>
                <a:ea typeface="宋体" pitchFamily="2" charset="-122"/>
              </a:rPr>
              <a:t>和分委员会</a:t>
            </a:r>
            <a:r>
              <a:rPr lang="en-US" altLang="zh-CN" sz="2800" b="1" smtClean="0">
                <a:solidFill>
                  <a:srgbClr val="FFFF00"/>
                </a:solidFill>
                <a:effectLst>
                  <a:outerShdw blurRad="38100" dist="38100" dir="2700000" algn="tl">
                    <a:srgbClr val="C0C0C0"/>
                  </a:outerShdw>
                </a:effectLst>
                <a:ea typeface="宋体" pitchFamily="2" charset="-122"/>
              </a:rPr>
              <a:t>SC</a:t>
            </a:r>
            <a:endParaRPr lang="zh-CN" altLang="en-US" sz="2800" b="1" smtClean="0">
              <a:ea typeface="宋体" pitchFamily="2" charset="-122"/>
            </a:endParaRPr>
          </a:p>
        </p:txBody>
      </p:sp>
      <p:sp>
        <p:nvSpPr>
          <p:cNvPr id="97283" name="Rectangle 3"/>
          <p:cNvSpPr>
            <a:spLocks noGrp="1" noChangeArrowheads="1"/>
          </p:cNvSpPr>
          <p:nvPr>
            <p:ph type="body" idx="1"/>
          </p:nvPr>
        </p:nvSpPr>
        <p:spPr>
          <a:xfrm>
            <a:off x="428625" y="1357313"/>
            <a:ext cx="7643837" cy="3881437"/>
          </a:xfrm>
        </p:spPr>
        <p:txBody>
          <a:bodyPr/>
          <a:lstStyle/>
          <a:p>
            <a:pPr marL="625475" lvl="1" indent="-350838" algn="just">
              <a:lnSpc>
                <a:spcPct val="90000"/>
              </a:lnSpc>
              <a:defRPr/>
            </a:pPr>
            <a:r>
              <a:rPr lang="zh-CN" altLang="en-US" sz="3200" b="1" dirty="0" smtClean="0">
                <a:effectLst>
                  <a:outerShdw blurRad="38100" dist="38100" dir="2700000" algn="tl">
                    <a:srgbClr val="C0C0C0"/>
                  </a:outerShdw>
                </a:effectLst>
                <a:latin typeface="Verdana" pitchFamily="34" charset="0"/>
                <a:ea typeface="宋体" pitchFamily="2" charset="-122"/>
              </a:rPr>
              <a:t>分委员会的建立</a:t>
            </a:r>
          </a:p>
          <a:p>
            <a:pPr algn="just">
              <a:lnSpc>
                <a:spcPct val="90000"/>
              </a:lnSpc>
              <a:buFont typeface="Wingdings" pitchFamily="2" charset="2"/>
              <a:buNone/>
              <a:defRPr/>
            </a:pPr>
            <a:r>
              <a:rPr lang="en-US" altLang="zh-CN" dirty="0" smtClean="0">
                <a:solidFill>
                  <a:srgbClr val="0099FF"/>
                </a:solidFill>
                <a:ea typeface="宋体" pitchFamily="2" charset="-122"/>
              </a:rPr>
              <a:t>  SC</a:t>
            </a:r>
            <a:r>
              <a:rPr lang="zh-CN" altLang="en-US" dirty="0" smtClean="0">
                <a:solidFill>
                  <a:srgbClr val="0099FF"/>
                </a:solidFill>
                <a:ea typeface="宋体" pitchFamily="2" charset="-122"/>
              </a:rPr>
              <a:t>由其母技术委员会建立和解散，但须经</a:t>
            </a:r>
            <a:r>
              <a:rPr lang="en-US" altLang="zh-CN" dirty="0" smtClean="0">
                <a:solidFill>
                  <a:srgbClr val="0099FF"/>
                </a:solidFill>
                <a:ea typeface="宋体" pitchFamily="2" charset="-122"/>
              </a:rPr>
              <a:t>TMB/SMB</a:t>
            </a:r>
            <a:r>
              <a:rPr lang="zh-CN" altLang="en-US" dirty="0" smtClean="0">
                <a:solidFill>
                  <a:srgbClr val="0099FF"/>
                </a:solidFill>
                <a:ea typeface="宋体" pitchFamily="2" charset="-122"/>
              </a:rPr>
              <a:t>批准。</a:t>
            </a:r>
          </a:p>
          <a:p>
            <a:pPr algn="just">
              <a:lnSpc>
                <a:spcPct val="90000"/>
              </a:lnSpc>
              <a:defRPr/>
            </a:pPr>
            <a:r>
              <a:rPr lang="zh-CN" altLang="en-US" sz="3200" dirty="0" smtClean="0">
                <a:effectLst>
                  <a:outerShdw blurRad="38100" dist="38100" dir="2700000" algn="tl">
                    <a:srgbClr val="C0C0C0"/>
                  </a:outerShdw>
                </a:effectLst>
                <a:ea typeface="宋体" pitchFamily="2" charset="-122"/>
              </a:rPr>
              <a:t>  批准条件：</a:t>
            </a:r>
          </a:p>
          <a:p>
            <a:pPr algn="just">
              <a:lnSpc>
                <a:spcPct val="90000"/>
              </a:lnSpc>
              <a:buFont typeface="Wingdings" pitchFamily="2" charset="2"/>
              <a:buNone/>
              <a:defRPr/>
            </a:pPr>
            <a:r>
              <a:rPr lang="zh-CN" altLang="en-US" dirty="0" smtClean="0">
                <a:solidFill>
                  <a:srgbClr val="0099FF"/>
                </a:solidFill>
                <a:ea typeface="宋体" pitchFamily="2" charset="-122"/>
              </a:rPr>
              <a:t>-某个国家成员体愿意承担秘书处</a:t>
            </a:r>
          </a:p>
          <a:p>
            <a:pPr algn="just">
              <a:lnSpc>
                <a:spcPct val="90000"/>
              </a:lnSpc>
              <a:buFont typeface="Wingdings" pitchFamily="2" charset="2"/>
              <a:buNone/>
              <a:defRPr/>
            </a:pPr>
            <a:r>
              <a:rPr lang="zh-CN" altLang="en-US" dirty="0" smtClean="0">
                <a:solidFill>
                  <a:srgbClr val="0099FF"/>
                </a:solidFill>
                <a:ea typeface="宋体" pitchFamily="2" charset="-122"/>
              </a:rPr>
              <a:t>-至少5个母技术委员会的成员表示积极参加工作</a:t>
            </a:r>
          </a:p>
          <a:p>
            <a:pPr algn="just">
              <a:lnSpc>
                <a:spcPct val="90000"/>
              </a:lnSpc>
              <a:buFont typeface="Wingdings" pitchFamily="2" charset="2"/>
              <a:buNone/>
              <a:defRPr/>
            </a:pPr>
            <a:r>
              <a:rPr lang="zh-CN" altLang="en-US" dirty="0" smtClean="0">
                <a:solidFill>
                  <a:srgbClr val="0099FF"/>
                </a:solidFill>
                <a:ea typeface="宋体" pitchFamily="2" charset="-122"/>
              </a:rPr>
              <a:t>- 母技术委员会</a:t>
            </a:r>
            <a:r>
              <a:rPr lang="en-US" altLang="zh-CN" dirty="0" smtClean="0">
                <a:solidFill>
                  <a:srgbClr val="0099FF"/>
                </a:solidFill>
                <a:ea typeface="宋体" pitchFamily="2" charset="-122"/>
              </a:rPr>
              <a:t>P</a:t>
            </a:r>
            <a:r>
              <a:rPr lang="zh-CN" altLang="en-US" dirty="0" smtClean="0">
                <a:solidFill>
                  <a:srgbClr val="0099FF"/>
                </a:solidFill>
                <a:ea typeface="宋体" pitchFamily="2" charset="-122"/>
              </a:rPr>
              <a:t>成员的2/3同意建立</a:t>
            </a:r>
          </a:p>
          <a:p>
            <a:pPr>
              <a:lnSpc>
                <a:spcPct val="90000"/>
              </a:lnSpc>
              <a:defRPr/>
            </a:pPr>
            <a:endParaRPr lang="zh-CN" altLang="en-US" dirty="0" smtClean="0">
              <a:solidFill>
                <a:srgbClr val="0099FF"/>
              </a:solidFill>
              <a:ea typeface="宋体" pitchFamily="2" charset="-122"/>
            </a:endParaRPr>
          </a:p>
        </p:txBody>
      </p:sp>
    </p:spTree>
  </p:cSld>
  <p:clrMapOvr>
    <a:masterClrMapping/>
  </p:clrMapOvr>
  <p:transition xmlns:p14="http://schemas.microsoft.com/office/powerpoint/2010/main" spd="med">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3"/>
          <p:cNvSpPr>
            <a:spLocks noGrp="1"/>
          </p:cNvSpPr>
          <p:nvPr>
            <p:ph type="ftr" sz="quarter" idx="11"/>
          </p:nvPr>
        </p:nvSpPr>
        <p:spPr>
          <a:noFill/>
        </p:spPr>
        <p:txBody>
          <a:bodyPr/>
          <a:lstStyle/>
          <a:p>
            <a:r>
              <a:rPr lang="zh-CN" altLang="en-US" smtClean="0"/>
              <a:t>中国计量学院     经管学院</a:t>
            </a:r>
          </a:p>
        </p:txBody>
      </p:sp>
      <p:sp>
        <p:nvSpPr>
          <p:cNvPr id="37" name="灯片编号占位符 4"/>
          <p:cNvSpPr>
            <a:spLocks noGrp="1"/>
          </p:cNvSpPr>
          <p:nvPr>
            <p:ph type="sldNum" sz="quarter" idx="12"/>
          </p:nvPr>
        </p:nvSpPr>
        <p:spPr/>
        <p:txBody>
          <a:bodyPr/>
          <a:lstStyle/>
          <a:p>
            <a:pPr>
              <a:defRPr/>
            </a:pPr>
            <a:fld id="{950C685C-B0F1-4790-9C71-436DE8BA77BC}" type="slidenum">
              <a:rPr lang="en-US" altLang="zh-CN"/>
              <a:pPr>
                <a:defRPr/>
              </a:pPr>
              <a:t>4</a:t>
            </a:fld>
            <a:endParaRPr lang="en-US" altLang="zh-CN"/>
          </a:p>
        </p:txBody>
      </p:sp>
      <p:sp>
        <p:nvSpPr>
          <p:cNvPr id="8196" name="Rectangle 2"/>
          <p:cNvSpPr>
            <a:spLocks noGrp="1" noChangeArrowheads="1"/>
          </p:cNvSpPr>
          <p:nvPr>
            <p:ph type="title"/>
          </p:nvPr>
        </p:nvSpPr>
        <p:spPr/>
        <p:txBody>
          <a:bodyPr/>
          <a:lstStyle/>
          <a:p>
            <a:pPr eaLnBrk="1" hangingPunct="1"/>
            <a:r>
              <a:rPr lang="zh-CN" altLang="en-US" b="1" smtClean="0">
                <a:ea typeface="宋体" pitchFamily="2" charset="-122"/>
              </a:rPr>
              <a:t>国际标准化的发展</a:t>
            </a:r>
          </a:p>
        </p:txBody>
      </p:sp>
      <p:sp>
        <p:nvSpPr>
          <p:cNvPr id="8197" name="AutoShape 3"/>
          <p:cNvSpPr>
            <a:spLocks noChangeArrowheads="1"/>
          </p:cNvSpPr>
          <p:nvPr/>
        </p:nvSpPr>
        <p:spPr bwMode="auto">
          <a:xfrm>
            <a:off x="6311900" y="3352800"/>
            <a:ext cx="1676400" cy="2590800"/>
          </a:xfrm>
          <a:prstGeom prst="roundRect">
            <a:avLst>
              <a:gd name="adj" fmla="val 13745"/>
            </a:avLst>
          </a:prstGeom>
          <a:noFill/>
          <a:ln w="38100">
            <a:solidFill>
              <a:schemeClr val="bg2"/>
            </a:solidFill>
            <a:round/>
            <a:headEnd/>
            <a:tailEnd/>
          </a:ln>
        </p:spPr>
        <p:txBody>
          <a:bodyPr wrap="none" anchor="ctr"/>
          <a:lstStyle/>
          <a:p>
            <a:endParaRPr lang="zh-CN" altLang="en-US"/>
          </a:p>
        </p:txBody>
      </p:sp>
      <p:sp>
        <p:nvSpPr>
          <p:cNvPr id="8198" name="AutoShape 4"/>
          <p:cNvSpPr>
            <a:spLocks noChangeArrowheads="1"/>
          </p:cNvSpPr>
          <p:nvPr/>
        </p:nvSpPr>
        <p:spPr bwMode="auto">
          <a:xfrm>
            <a:off x="4559300" y="3352800"/>
            <a:ext cx="1665288" cy="2590800"/>
          </a:xfrm>
          <a:prstGeom prst="roundRect">
            <a:avLst>
              <a:gd name="adj" fmla="val 13745"/>
            </a:avLst>
          </a:prstGeom>
          <a:noFill/>
          <a:ln w="38100">
            <a:solidFill>
              <a:schemeClr val="bg2"/>
            </a:solidFill>
            <a:round/>
            <a:headEnd/>
            <a:tailEnd/>
          </a:ln>
        </p:spPr>
        <p:txBody>
          <a:bodyPr wrap="none" anchor="ctr"/>
          <a:lstStyle/>
          <a:p>
            <a:endParaRPr lang="zh-CN" altLang="en-US"/>
          </a:p>
        </p:txBody>
      </p:sp>
      <p:sp>
        <p:nvSpPr>
          <p:cNvPr id="8199" name="AutoShape 5"/>
          <p:cNvSpPr>
            <a:spLocks noChangeArrowheads="1"/>
          </p:cNvSpPr>
          <p:nvPr/>
        </p:nvSpPr>
        <p:spPr bwMode="auto">
          <a:xfrm>
            <a:off x="2819400" y="3352800"/>
            <a:ext cx="1616075" cy="2590800"/>
          </a:xfrm>
          <a:prstGeom prst="roundRect">
            <a:avLst>
              <a:gd name="adj" fmla="val 13745"/>
            </a:avLst>
          </a:prstGeom>
          <a:noFill/>
          <a:ln w="38100">
            <a:solidFill>
              <a:schemeClr val="bg2"/>
            </a:solidFill>
            <a:round/>
            <a:headEnd/>
            <a:tailEnd/>
          </a:ln>
        </p:spPr>
        <p:txBody>
          <a:bodyPr wrap="none" anchor="ctr"/>
          <a:lstStyle/>
          <a:p>
            <a:endParaRPr lang="zh-CN" altLang="en-US"/>
          </a:p>
        </p:txBody>
      </p:sp>
      <p:sp>
        <p:nvSpPr>
          <p:cNvPr id="8200" name="AutoShape 6"/>
          <p:cNvSpPr>
            <a:spLocks noChangeArrowheads="1"/>
          </p:cNvSpPr>
          <p:nvPr/>
        </p:nvSpPr>
        <p:spPr bwMode="auto">
          <a:xfrm>
            <a:off x="1054100" y="3352800"/>
            <a:ext cx="1676400" cy="2590800"/>
          </a:xfrm>
          <a:prstGeom prst="roundRect">
            <a:avLst>
              <a:gd name="adj" fmla="val 13745"/>
            </a:avLst>
          </a:prstGeom>
          <a:noFill/>
          <a:ln w="38100">
            <a:solidFill>
              <a:schemeClr val="bg2"/>
            </a:solidFill>
            <a:round/>
            <a:headEnd/>
            <a:tailEnd/>
          </a:ln>
        </p:spPr>
        <p:txBody>
          <a:bodyPr wrap="none" anchor="ctr"/>
          <a:lstStyle/>
          <a:p>
            <a:endParaRPr lang="zh-CN" altLang="en-US"/>
          </a:p>
        </p:txBody>
      </p:sp>
      <p:grpSp>
        <p:nvGrpSpPr>
          <p:cNvPr id="8201" name="Group 7"/>
          <p:cNvGrpSpPr>
            <a:grpSpLocks/>
          </p:cNvGrpSpPr>
          <p:nvPr/>
        </p:nvGrpSpPr>
        <p:grpSpPr bwMode="auto">
          <a:xfrm>
            <a:off x="1282700" y="2057400"/>
            <a:ext cx="6096000" cy="990600"/>
            <a:chOff x="624" y="1152"/>
            <a:chExt cx="4080" cy="720"/>
          </a:xfrm>
        </p:grpSpPr>
        <p:sp>
          <p:nvSpPr>
            <p:cNvPr id="99336" name="Rectangle 8"/>
            <p:cNvSpPr>
              <a:spLocks noChangeArrowheads="1"/>
            </p:cNvSpPr>
            <p:nvPr/>
          </p:nvSpPr>
          <p:spPr bwMode="gray">
            <a:xfrm rot="3419336">
              <a:off x="624" y="1200"/>
              <a:ext cx="672" cy="672"/>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pPr>
                <a:defRPr/>
              </a:pPr>
              <a:endParaRPr lang="zh-CN" altLang="en-US">
                <a:latin typeface="Arial" charset="0"/>
              </a:endParaRPr>
            </a:p>
          </p:txBody>
        </p:sp>
        <p:grpSp>
          <p:nvGrpSpPr>
            <p:cNvPr id="8211" name="Group 9"/>
            <p:cNvGrpSpPr>
              <a:grpSpLocks/>
            </p:cNvGrpSpPr>
            <p:nvPr/>
          </p:nvGrpSpPr>
          <p:grpSpPr bwMode="auto">
            <a:xfrm>
              <a:off x="1296" y="1296"/>
              <a:ext cx="624" cy="96"/>
              <a:chOff x="2003" y="3439"/>
              <a:chExt cx="468" cy="244"/>
            </a:xfrm>
          </p:grpSpPr>
          <p:sp>
            <p:nvSpPr>
              <p:cNvPr id="8225" name="Oval 10"/>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8226" name="Rectangle 11"/>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99340" name="Oval 12"/>
              <p:cNvSpPr>
                <a:spLocks noChangeArrowheads="1"/>
              </p:cNvSpPr>
              <p:nvPr/>
            </p:nvSpPr>
            <p:spPr bwMode="gray">
              <a:xfrm>
                <a:off x="2400" y="3443"/>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latin typeface="Arial" charset="0"/>
                </a:endParaRPr>
              </a:p>
            </p:txBody>
          </p:sp>
          <p:sp>
            <p:nvSpPr>
              <p:cNvPr id="99341" name="Oval 13"/>
              <p:cNvSpPr>
                <a:spLocks noChangeArrowheads="1"/>
              </p:cNvSpPr>
              <p:nvPr/>
            </p:nvSpPr>
            <p:spPr bwMode="gray">
              <a:xfrm>
                <a:off x="2439"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grpSp>
        <p:sp>
          <p:nvSpPr>
            <p:cNvPr id="99342" name="Rectangle 14"/>
            <p:cNvSpPr>
              <a:spLocks noChangeArrowheads="1"/>
            </p:cNvSpPr>
            <p:nvPr/>
          </p:nvSpPr>
          <p:spPr bwMode="gray">
            <a:xfrm rot="3419336">
              <a:off x="1776" y="1149"/>
              <a:ext cx="672" cy="677"/>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pPr>
                <a:defRPr/>
              </a:pPr>
              <a:endParaRPr lang="zh-CN" altLang="en-US">
                <a:latin typeface="Arial" charset="0"/>
              </a:endParaRPr>
            </a:p>
          </p:txBody>
        </p:sp>
        <p:grpSp>
          <p:nvGrpSpPr>
            <p:cNvPr id="8213" name="Group 15"/>
            <p:cNvGrpSpPr>
              <a:grpSpLocks/>
            </p:cNvGrpSpPr>
            <p:nvPr/>
          </p:nvGrpSpPr>
          <p:grpSpPr bwMode="auto">
            <a:xfrm>
              <a:off x="2448" y="1296"/>
              <a:ext cx="624" cy="96"/>
              <a:chOff x="2003" y="3439"/>
              <a:chExt cx="468" cy="244"/>
            </a:xfrm>
          </p:grpSpPr>
          <p:sp>
            <p:nvSpPr>
              <p:cNvPr id="8221" name="Oval 16"/>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8222" name="Rectangle 17"/>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99346" name="Oval 18"/>
              <p:cNvSpPr>
                <a:spLocks noChangeArrowheads="1"/>
              </p:cNvSpPr>
              <p:nvPr/>
            </p:nvSpPr>
            <p:spPr bwMode="gray">
              <a:xfrm>
                <a:off x="2400" y="3443"/>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latin typeface="Arial" charset="0"/>
                </a:endParaRPr>
              </a:p>
            </p:txBody>
          </p:sp>
          <p:sp>
            <p:nvSpPr>
              <p:cNvPr id="99347" name="Oval 19"/>
              <p:cNvSpPr>
                <a:spLocks noChangeArrowheads="1"/>
              </p:cNvSpPr>
              <p:nvPr/>
            </p:nvSpPr>
            <p:spPr bwMode="gray">
              <a:xfrm>
                <a:off x="2438"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grpSp>
        <p:sp>
          <p:nvSpPr>
            <p:cNvPr id="99348" name="Rectangle 20"/>
            <p:cNvSpPr>
              <a:spLocks noChangeArrowheads="1"/>
            </p:cNvSpPr>
            <p:nvPr/>
          </p:nvSpPr>
          <p:spPr bwMode="gray">
            <a:xfrm rot="3419336">
              <a:off x="2880" y="1149"/>
              <a:ext cx="672" cy="677"/>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pPr>
                <a:defRPr/>
              </a:pPr>
              <a:endParaRPr lang="zh-CN" altLang="en-US">
                <a:latin typeface="Arial" charset="0"/>
              </a:endParaRPr>
            </a:p>
          </p:txBody>
        </p:sp>
        <p:grpSp>
          <p:nvGrpSpPr>
            <p:cNvPr id="8215" name="Group 21"/>
            <p:cNvGrpSpPr>
              <a:grpSpLocks/>
            </p:cNvGrpSpPr>
            <p:nvPr/>
          </p:nvGrpSpPr>
          <p:grpSpPr bwMode="auto">
            <a:xfrm>
              <a:off x="3600" y="1296"/>
              <a:ext cx="816" cy="96"/>
              <a:chOff x="2003" y="3439"/>
              <a:chExt cx="468" cy="244"/>
            </a:xfrm>
          </p:grpSpPr>
          <p:sp>
            <p:nvSpPr>
              <p:cNvPr id="8217" name="Oval 22"/>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8218" name="Rectangle 23"/>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99352" name="Oval 24"/>
              <p:cNvSpPr>
                <a:spLocks noChangeArrowheads="1"/>
              </p:cNvSpPr>
              <p:nvPr/>
            </p:nvSpPr>
            <p:spPr bwMode="gray">
              <a:xfrm>
                <a:off x="2400" y="3443"/>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latin typeface="Arial" charset="0"/>
                </a:endParaRPr>
              </a:p>
            </p:txBody>
          </p:sp>
          <p:sp>
            <p:nvSpPr>
              <p:cNvPr id="99353" name="Oval 25"/>
              <p:cNvSpPr>
                <a:spLocks noChangeArrowheads="1"/>
              </p:cNvSpPr>
              <p:nvPr/>
            </p:nvSpPr>
            <p:spPr bwMode="gray">
              <a:xfrm>
                <a:off x="2438"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grpSp>
        <p:sp>
          <p:nvSpPr>
            <p:cNvPr id="99354" name="Rectangle 26"/>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pPr>
                <a:defRPr/>
              </a:pPr>
              <a:endParaRPr lang="zh-CN" altLang="en-US">
                <a:latin typeface="Arial" charset="0"/>
              </a:endParaRPr>
            </a:p>
          </p:txBody>
        </p:sp>
      </p:grpSp>
      <p:sp>
        <p:nvSpPr>
          <p:cNvPr id="8202" name="Rectangle 27"/>
          <p:cNvSpPr>
            <a:spLocks noChangeArrowheads="1"/>
          </p:cNvSpPr>
          <p:nvPr/>
        </p:nvSpPr>
        <p:spPr bwMode="gray">
          <a:xfrm>
            <a:off x="1441450" y="2376488"/>
            <a:ext cx="742950" cy="366712"/>
          </a:xfrm>
          <a:prstGeom prst="rect">
            <a:avLst/>
          </a:prstGeom>
          <a:noFill/>
          <a:ln w="9525">
            <a:noFill/>
            <a:miter lim="800000"/>
            <a:headEnd/>
            <a:tailEnd/>
          </a:ln>
        </p:spPr>
        <p:txBody>
          <a:bodyPr wrap="none">
            <a:spAutoFit/>
          </a:bodyPr>
          <a:lstStyle/>
          <a:p>
            <a:r>
              <a:rPr lang="en-US" altLang="zh-CN" b="1">
                <a:solidFill>
                  <a:schemeClr val="bg1"/>
                </a:solidFill>
              </a:rPr>
              <a:t>IATM</a:t>
            </a:r>
          </a:p>
        </p:txBody>
      </p:sp>
      <p:sp>
        <p:nvSpPr>
          <p:cNvPr id="8203" name="Rectangle 28"/>
          <p:cNvSpPr>
            <a:spLocks noChangeArrowheads="1"/>
          </p:cNvSpPr>
          <p:nvPr/>
        </p:nvSpPr>
        <p:spPr bwMode="gray">
          <a:xfrm>
            <a:off x="3194050" y="2376488"/>
            <a:ext cx="565150" cy="366712"/>
          </a:xfrm>
          <a:prstGeom prst="rect">
            <a:avLst/>
          </a:prstGeom>
          <a:noFill/>
          <a:ln w="9525">
            <a:noFill/>
            <a:miter lim="800000"/>
            <a:headEnd/>
            <a:tailEnd/>
          </a:ln>
        </p:spPr>
        <p:txBody>
          <a:bodyPr wrap="none">
            <a:spAutoFit/>
          </a:bodyPr>
          <a:lstStyle/>
          <a:p>
            <a:r>
              <a:rPr lang="en-US" altLang="zh-CN" b="1">
                <a:solidFill>
                  <a:schemeClr val="bg1"/>
                </a:solidFill>
              </a:rPr>
              <a:t>IEC</a:t>
            </a:r>
          </a:p>
        </p:txBody>
      </p:sp>
      <p:sp>
        <p:nvSpPr>
          <p:cNvPr id="8204" name="Rectangle 29"/>
          <p:cNvSpPr>
            <a:spLocks noChangeArrowheads="1"/>
          </p:cNvSpPr>
          <p:nvPr/>
        </p:nvSpPr>
        <p:spPr bwMode="gray">
          <a:xfrm>
            <a:off x="4932363" y="2349500"/>
            <a:ext cx="565150" cy="366713"/>
          </a:xfrm>
          <a:prstGeom prst="rect">
            <a:avLst/>
          </a:prstGeom>
          <a:noFill/>
          <a:ln w="9525">
            <a:noFill/>
            <a:miter lim="800000"/>
            <a:headEnd/>
            <a:tailEnd/>
          </a:ln>
        </p:spPr>
        <p:txBody>
          <a:bodyPr wrap="none">
            <a:spAutoFit/>
          </a:bodyPr>
          <a:lstStyle/>
          <a:p>
            <a:r>
              <a:rPr lang="en-US" altLang="zh-CN" b="1">
                <a:solidFill>
                  <a:schemeClr val="bg1"/>
                </a:solidFill>
              </a:rPr>
              <a:t>ISA</a:t>
            </a:r>
          </a:p>
        </p:txBody>
      </p:sp>
      <p:sp>
        <p:nvSpPr>
          <p:cNvPr id="8205" name="Rectangle 30"/>
          <p:cNvSpPr>
            <a:spLocks noChangeArrowheads="1"/>
          </p:cNvSpPr>
          <p:nvPr/>
        </p:nvSpPr>
        <p:spPr bwMode="gray">
          <a:xfrm>
            <a:off x="6546850" y="2376488"/>
            <a:ext cx="577850" cy="366712"/>
          </a:xfrm>
          <a:prstGeom prst="rect">
            <a:avLst/>
          </a:prstGeom>
          <a:noFill/>
          <a:ln w="9525">
            <a:noFill/>
            <a:miter lim="800000"/>
            <a:headEnd/>
            <a:tailEnd/>
          </a:ln>
        </p:spPr>
        <p:txBody>
          <a:bodyPr wrap="none">
            <a:spAutoFit/>
          </a:bodyPr>
          <a:lstStyle/>
          <a:p>
            <a:r>
              <a:rPr lang="en-US" altLang="zh-CN" b="1">
                <a:solidFill>
                  <a:schemeClr val="bg1"/>
                </a:solidFill>
              </a:rPr>
              <a:t>ISO</a:t>
            </a:r>
          </a:p>
        </p:txBody>
      </p:sp>
      <p:sp>
        <p:nvSpPr>
          <p:cNvPr id="8206" name="Rectangle 31"/>
          <p:cNvSpPr>
            <a:spLocks noChangeArrowheads="1"/>
          </p:cNvSpPr>
          <p:nvPr/>
        </p:nvSpPr>
        <p:spPr bwMode="auto">
          <a:xfrm>
            <a:off x="1187450" y="3573463"/>
            <a:ext cx="1439863" cy="1647825"/>
          </a:xfrm>
          <a:prstGeom prst="rect">
            <a:avLst/>
          </a:prstGeom>
          <a:noFill/>
          <a:ln w="9525">
            <a:noFill/>
            <a:miter lim="800000"/>
            <a:headEnd/>
            <a:tailEnd/>
          </a:ln>
        </p:spPr>
        <p:txBody>
          <a:bodyPr lIns="0" tIns="0" rIns="0" bIns="0">
            <a:spAutoFit/>
          </a:bodyPr>
          <a:lstStyle/>
          <a:p>
            <a:r>
              <a:rPr lang="en-US" altLang="zh-CN" b="1" dirty="0"/>
              <a:t>1886</a:t>
            </a:r>
            <a:r>
              <a:rPr lang="zh-CN" altLang="en-US" b="1" dirty="0"/>
              <a:t>年成立，</a:t>
            </a:r>
            <a:r>
              <a:rPr lang="en-US" altLang="zh-CN" b="1" dirty="0"/>
              <a:t>1902</a:t>
            </a:r>
            <a:r>
              <a:rPr lang="zh-CN" altLang="en-US" b="1" dirty="0"/>
              <a:t>年，美国分会正式独立，取名为美国试验材料学会（</a:t>
            </a:r>
            <a:r>
              <a:rPr lang="en-US" altLang="zh-CN" b="1" dirty="0"/>
              <a:t>ASTM</a:t>
            </a:r>
            <a:r>
              <a:rPr lang="zh-CN" altLang="en-US" b="1" dirty="0"/>
              <a:t>）。</a:t>
            </a:r>
            <a:r>
              <a:rPr lang="zh-CN" altLang="en-US" dirty="0"/>
              <a:t> </a:t>
            </a:r>
          </a:p>
        </p:txBody>
      </p:sp>
      <p:sp>
        <p:nvSpPr>
          <p:cNvPr id="8207" name="Rectangle 32"/>
          <p:cNvSpPr>
            <a:spLocks noChangeArrowheads="1"/>
          </p:cNvSpPr>
          <p:nvPr/>
        </p:nvSpPr>
        <p:spPr bwMode="auto">
          <a:xfrm>
            <a:off x="2987675" y="3644900"/>
            <a:ext cx="1368425" cy="2197100"/>
          </a:xfrm>
          <a:prstGeom prst="rect">
            <a:avLst/>
          </a:prstGeom>
          <a:noFill/>
          <a:ln w="9525">
            <a:noFill/>
            <a:miter lim="800000"/>
            <a:headEnd/>
            <a:tailEnd/>
          </a:ln>
        </p:spPr>
        <p:txBody>
          <a:bodyPr lIns="0" tIns="0" rIns="0" bIns="0">
            <a:spAutoFit/>
          </a:bodyPr>
          <a:lstStyle/>
          <a:p>
            <a:r>
              <a:rPr lang="en-US" altLang="zh-CN" b="1"/>
              <a:t>1904,</a:t>
            </a:r>
            <a:r>
              <a:rPr lang="zh-CN" altLang="en-US" b="1"/>
              <a:t>部分欧美国家召开国际电气会议，提出意向；</a:t>
            </a:r>
          </a:p>
          <a:p>
            <a:r>
              <a:rPr lang="en-US" altLang="zh-CN" b="1"/>
              <a:t>1906</a:t>
            </a:r>
            <a:r>
              <a:rPr lang="zh-CN" altLang="en-US" b="1"/>
              <a:t>年，在伦敦正式成立</a:t>
            </a:r>
          </a:p>
        </p:txBody>
      </p:sp>
      <p:sp>
        <p:nvSpPr>
          <p:cNvPr id="8208" name="Rectangle 33"/>
          <p:cNvSpPr>
            <a:spLocks noChangeArrowheads="1"/>
          </p:cNvSpPr>
          <p:nvPr/>
        </p:nvSpPr>
        <p:spPr bwMode="auto">
          <a:xfrm>
            <a:off x="4716463" y="3429000"/>
            <a:ext cx="1439862" cy="2471738"/>
          </a:xfrm>
          <a:prstGeom prst="rect">
            <a:avLst/>
          </a:prstGeom>
          <a:noFill/>
          <a:ln w="9525">
            <a:noFill/>
            <a:miter lim="800000"/>
            <a:headEnd/>
            <a:tailEnd/>
          </a:ln>
        </p:spPr>
        <p:txBody>
          <a:bodyPr lIns="0" tIns="0" rIns="0" bIns="0">
            <a:spAutoFit/>
          </a:bodyPr>
          <a:lstStyle/>
          <a:p>
            <a:r>
              <a:rPr lang="en-US" altLang="zh-CN" b="1"/>
              <a:t>1921</a:t>
            </a:r>
            <a:r>
              <a:rPr lang="zh-CN" altLang="en-US" b="1"/>
              <a:t>年，英美等</a:t>
            </a:r>
            <a:r>
              <a:rPr lang="en-US" altLang="zh-CN" b="1"/>
              <a:t>7</a:t>
            </a:r>
            <a:r>
              <a:rPr lang="zh-CN" altLang="en-US" b="1"/>
              <a:t>国达成定期交换标准情报的协议；</a:t>
            </a:r>
          </a:p>
          <a:p>
            <a:r>
              <a:rPr lang="en-US" altLang="zh-CN" b="1"/>
              <a:t>1926</a:t>
            </a:r>
            <a:r>
              <a:rPr lang="zh-CN" altLang="en-US" b="1"/>
              <a:t>年，在纽约会议上成立</a:t>
            </a:r>
            <a:r>
              <a:rPr lang="en-US" altLang="zh-CN" b="1"/>
              <a:t>ISA</a:t>
            </a:r>
            <a:r>
              <a:rPr lang="zh-CN" altLang="en-US" b="1"/>
              <a:t>（国际标准化协会）；</a:t>
            </a:r>
          </a:p>
          <a:p>
            <a:r>
              <a:rPr lang="en-US" altLang="zh-CN" b="1"/>
              <a:t>1942</a:t>
            </a:r>
            <a:r>
              <a:rPr lang="zh-CN" altLang="en-US" b="1"/>
              <a:t>年解体。</a:t>
            </a:r>
          </a:p>
        </p:txBody>
      </p:sp>
      <p:sp>
        <p:nvSpPr>
          <p:cNvPr id="8209" name="Rectangle 34"/>
          <p:cNvSpPr>
            <a:spLocks noChangeArrowheads="1"/>
          </p:cNvSpPr>
          <p:nvPr/>
        </p:nvSpPr>
        <p:spPr bwMode="auto">
          <a:xfrm>
            <a:off x="6443663" y="3644900"/>
            <a:ext cx="1441450" cy="1922463"/>
          </a:xfrm>
          <a:prstGeom prst="rect">
            <a:avLst/>
          </a:prstGeom>
          <a:noFill/>
          <a:ln w="9525">
            <a:noFill/>
            <a:miter lim="800000"/>
            <a:headEnd/>
            <a:tailEnd/>
          </a:ln>
        </p:spPr>
        <p:txBody>
          <a:bodyPr lIns="0" tIns="0" rIns="0" bIns="0">
            <a:spAutoFit/>
          </a:bodyPr>
          <a:lstStyle/>
          <a:p>
            <a:r>
              <a:rPr lang="en-US" altLang="zh-CN" b="1"/>
              <a:t>1944</a:t>
            </a:r>
            <a:r>
              <a:rPr lang="zh-CN" altLang="en-US" b="1"/>
              <a:t>年，</a:t>
            </a:r>
            <a:r>
              <a:rPr lang="en-US" altLang="zh-CN" b="1"/>
              <a:t>18</a:t>
            </a:r>
            <a:r>
              <a:rPr lang="zh-CN" altLang="en-US" b="1"/>
              <a:t>个国家成立</a:t>
            </a:r>
            <a:r>
              <a:rPr lang="en-US" altLang="zh-CN" b="1"/>
              <a:t>UNSCC;</a:t>
            </a:r>
          </a:p>
          <a:p>
            <a:r>
              <a:rPr lang="en-US" altLang="zh-CN" b="1"/>
              <a:t>1944</a:t>
            </a:r>
            <a:r>
              <a:rPr lang="zh-CN" altLang="en-US" b="1"/>
              <a:t>年，决定成立</a:t>
            </a:r>
            <a:r>
              <a:rPr lang="en-US" altLang="zh-CN" b="1"/>
              <a:t>ISO</a:t>
            </a:r>
            <a:r>
              <a:rPr lang="zh-CN" altLang="en-US" b="1"/>
              <a:t>；</a:t>
            </a:r>
          </a:p>
          <a:p>
            <a:r>
              <a:rPr lang="en-US" altLang="zh-CN" b="1"/>
              <a:t>1947</a:t>
            </a:r>
            <a:r>
              <a:rPr lang="zh-CN" altLang="en-US" b="1"/>
              <a:t>年正式成立。</a:t>
            </a:r>
          </a:p>
        </p:txBody>
      </p:sp>
    </p:spTree>
  </p:cSld>
  <p:clrMapOvr>
    <a:masterClrMapping/>
  </p:clrMapOvr>
  <p:transition xmlns:p14="http://schemas.microsoft.com/office/powerpoint/2010/main" spd="med">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title"/>
          </p:nvPr>
        </p:nvSpPr>
        <p:spPr>
          <a:xfrm>
            <a:off x="1357313" y="381000"/>
            <a:ext cx="6491287" cy="563563"/>
          </a:xfrm>
        </p:spPr>
        <p:txBody>
          <a:bodyPr/>
          <a:lstStyle/>
          <a:p>
            <a:pPr>
              <a:defRPr/>
            </a:pPr>
            <a:r>
              <a:rPr lang="zh-CN" altLang="en-US" sz="3600" b="1" smtClean="0">
                <a:solidFill>
                  <a:srgbClr val="FFFF00"/>
                </a:solidFill>
                <a:effectLst>
                  <a:outerShdw blurRad="38100" dist="38100" dir="2700000" algn="tl">
                    <a:srgbClr val="C0C0C0"/>
                  </a:outerShdw>
                </a:effectLst>
                <a:ea typeface="宋体" pitchFamily="2" charset="-122"/>
              </a:rPr>
              <a:t>工作组</a:t>
            </a:r>
          </a:p>
        </p:txBody>
      </p:sp>
      <p:sp>
        <p:nvSpPr>
          <p:cNvPr id="44035" name="Rectangle 5"/>
          <p:cNvSpPr>
            <a:spLocks noGrp="1" noChangeArrowheads="1"/>
          </p:cNvSpPr>
          <p:nvPr>
            <p:ph type="body" idx="1"/>
          </p:nvPr>
        </p:nvSpPr>
        <p:spPr>
          <a:xfrm>
            <a:off x="457201" y="1357313"/>
            <a:ext cx="7543824" cy="4967287"/>
          </a:xfrm>
        </p:spPr>
        <p:txBody>
          <a:bodyPr/>
          <a:lstStyle/>
          <a:p>
            <a:pPr>
              <a:lnSpc>
                <a:spcPct val="130000"/>
              </a:lnSpc>
            </a:pPr>
            <a:r>
              <a:rPr lang="zh-CN" altLang="en-US" sz="2400" u="sng" dirty="0" smtClean="0">
                <a:solidFill>
                  <a:srgbClr val="C00000"/>
                </a:solidFill>
                <a:effectLst>
                  <a:outerShdw blurRad="38100" dist="38100" dir="2700000" algn="tl">
                    <a:srgbClr val="000000">
                      <a:alpha val="43137"/>
                    </a:srgbClr>
                  </a:outerShdw>
                </a:effectLst>
                <a:ea typeface="宋体" pitchFamily="2" charset="-122"/>
              </a:rPr>
              <a:t>任务：</a:t>
            </a:r>
            <a:r>
              <a:rPr lang="zh-CN" altLang="en-US" sz="1800" dirty="0" smtClean="0">
                <a:ea typeface="宋体" pitchFamily="2" charset="-122"/>
              </a:rPr>
              <a:t>为完成专项任务由</a:t>
            </a:r>
            <a:r>
              <a:rPr lang="en-US" altLang="zh-CN" sz="1800" dirty="0" smtClean="0">
                <a:ea typeface="宋体" pitchFamily="2" charset="-122"/>
              </a:rPr>
              <a:t>TC/SC</a:t>
            </a:r>
            <a:r>
              <a:rPr lang="zh-CN" altLang="en-US" sz="1800" dirty="0" smtClean="0">
                <a:ea typeface="宋体" pitchFamily="2" charset="-122"/>
              </a:rPr>
              <a:t>组建。（大部分工作组在标准制定的准备阶段成立）</a:t>
            </a:r>
          </a:p>
          <a:p>
            <a:pPr>
              <a:lnSpc>
                <a:spcPct val="130000"/>
              </a:lnSpc>
            </a:pPr>
            <a:r>
              <a:rPr lang="zh-CN" altLang="en-US" sz="2400" u="sng" dirty="0" smtClean="0">
                <a:solidFill>
                  <a:srgbClr val="C00000"/>
                </a:solidFill>
                <a:effectLst>
                  <a:outerShdw blurRad="38100" dist="38100" dir="2700000" algn="tl">
                    <a:srgbClr val="000000">
                      <a:alpha val="43137"/>
                    </a:srgbClr>
                  </a:outerShdw>
                </a:effectLst>
                <a:ea typeface="宋体" pitchFamily="2" charset="-122"/>
              </a:rPr>
              <a:t>组成：</a:t>
            </a:r>
            <a:r>
              <a:rPr lang="zh-CN" altLang="en-US" sz="1800" dirty="0" smtClean="0">
                <a:ea typeface="宋体" pitchFamily="2" charset="-122"/>
              </a:rPr>
              <a:t>上级委员会（</a:t>
            </a:r>
            <a:r>
              <a:rPr lang="en-US" altLang="zh-CN" sz="1800" dirty="0" smtClean="0">
                <a:ea typeface="宋体" pitchFamily="2" charset="-122"/>
              </a:rPr>
              <a:t>TC</a:t>
            </a:r>
            <a:r>
              <a:rPr lang="zh-CN" altLang="en-US" sz="1800" dirty="0" smtClean="0">
                <a:ea typeface="宋体" pitchFamily="2" charset="-122"/>
              </a:rPr>
              <a:t>或</a:t>
            </a:r>
            <a:r>
              <a:rPr lang="en-US" altLang="zh-CN" sz="1800" dirty="0" smtClean="0">
                <a:ea typeface="宋体" pitchFamily="2" charset="-122"/>
              </a:rPr>
              <a:t>SC）</a:t>
            </a:r>
            <a:r>
              <a:rPr lang="zh-CN" altLang="en-US" sz="1800" dirty="0" smtClean="0">
                <a:ea typeface="宋体" pitchFamily="2" charset="-122"/>
              </a:rPr>
              <a:t>的</a:t>
            </a:r>
            <a:r>
              <a:rPr lang="en-US" altLang="zh-CN" sz="1800" dirty="0" smtClean="0">
                <a:ea typeface="宋体" pitchFamily="2" charset="-122"/>
              </a:rPr>
              <a:t>P</a:t>
            </a:r>
            <a:r>
              <a:rPr lang="zh-CN" altLang="en-US" sz="1800" dirty="0" smtClean="0">
                <a:ea typeface="宋体" pitchFamily="2" charset="-122"/>
              </a:rPr>
              <a:t>成员、</a:t>
            </a:r>
            <a:r>
              <a:rPr lang="en-US" altLang="zh-CN" sz="1800" dirty="0" smtClean="0">
                <a:ea typeface="宋体" pitchFamily="2" charset="-122"/>
              </a:rPr>
              <a:t>A</a:t>
            </a:r>
            <a:r>
              <a:rPr lang="zh-CN" altLang="en-US" sz="1800" dirty="0" smtClean="0">
                <a:ea typeface="宋体" pitchFamily="2" charset="-122"/>
              </a:rPr>
              <a:t>类和</a:t>
            </a:r>
            <a:r>
              <a:rPr lang="en-US" altLang="zh-CN" sz="1800" dirty="0" smtClean="0">
                <a:ea typeface="宋体" pitchFamily="2" charset="-122"/>
              </a:rPr>
              <a:t>D</a:t>
            </a:r>
            <a:r>
              <a:rPr lang="zh-CN" altLang="en-US" sz="1800" dirty="0" smtClean="0">
                <a:ea typeface="宋体" pitchFamily="2" charset="-122"/>
              </a:rPr>
              <a:t>类联络组织指派的专家。</a:t>
            </a:r>
          </a:p>
          <a:p>
            <a:pPr>
              <a:lnSpc>
                <a:spcPct val="130000"/>
              </a:lnSpc>
            </a:pPr>
            <a:r>
              <a:rPr lang="zh-CN" altLang="en-US" sz="2400" u="sng" dirty="0" smtClean="0">
                <a:solidFill>
                  <a:srgbClr val="C00000"/>
                </a:solidFill>
                <a:effectLst>
                  <a:outerShdw blurRad="38100" dist="38100" dir="2700000" algn="tl">
                    <a:srgbClr val="000000">
                      <a:alpha val="43137"/>
                    </a:srgbClr>
                  </a:outerShdw>
                </a:effectLst>
                <a:ea typeface="宋体" pitchFamily="2" charset="-122"/>
              </a:rPr>
              <a:t>专家身份：</a:t>
            </a:r>
            <a:r>
              <a:rPr lang="zh-CN" altLang="en-US" sz="1800" dirty="0" smtClean="0">
                <a:ea typeface="宋体" pitchFamily="2" charset="-122"/>
              </a:rPr>
              <a:t>专家以个人身份工作，不是官方代表。但是专家应与选派组织密切联系，及时通报工作组信息</a:t>
            </a:r>
          </a:p>
          <a:p>
            <a:pPr>
              <a:lnSpc>
                <a:spcPct val="130000"/>
              </a:lnSpc>
            </a:pPr>
            <a:r>
              <a:rPr lang="zh-CN" altLang="en-US" sz="2400" u="sng" dirty="0" smtClean="0">
                <a:solidFill>
                  <a:srgbClr val="C00000"/>
                </a:solidFill>
                <a:effectLst>
                  <a:outerShdw blurRad="38100" dist="38100" dir="2700000" algn="tl">
                    <a:srgbClr val="000000">
                      <a:alpha val="43137"/>
                    </a:srgbClr>
                  </a:outerShdw>
                </a:effectLst>
                <a:ea typeface="宋体" pitchFamily="2" charset="-122"/>
              </a:rPr>
              <a:t>其他工作组：</a:t>
            </a:r>
          </a:p>
          <a:p>
            <a:pPr>
              <a:lnSpc>
                <a:spcPct val="130000"/>
              </a:lnSpc>
              <a:buFont typeface="Wingdings" pitchFamily="2" charset="2"/>
              <a:buNone/>
            </a:pPr>
            <a:r>
              <a:rPr lang="zh-CN" altLang="en-US" sz="1800" dirty="0" smtClean="0">
                <a:solidFill>
                  <a:srgbClr val="0099FF"/>
                </a:solidFill>
                <a:ea typeface="宋体" pitchFamily="2" charset="-122"/>
              </a:rPr>
              <a:t>- 联合工作组</a:t>
            </a:r>
            <a:r>
              <a:rPr lang="zh-CN" altLang="en-US" sz="1800" dirty="0" smtClean="0">
                <a:ea typeface="宋体" pitchFamily="2" charset="-122"/>
              </a:rPr>
              <a:t>（</a:t>
            </a:r>
            <a:r>
              <a:rPr lang="en-US" altLang="zh-CN" sz="1800" dirty="0" smtClean="0">
                <a:ea typeface="宋体" pitchFamily="2" charset="-122"/>
              </a:rPr>
              <a:t>ISO、IEC）（JWG）：</a:t>
            </a:r>
            <a:r>
              <a:rPr lang="zh-CN" altLang="en-US" sz="1800" dirty="0" smtClean="0">
                <a:ea typeface="宋体" pitchFamily="2" charset="-122"/>
              </a:rPr>
              <a:t>承担多个</a:t>
            </a:r>
            <a:r>
              <a:rPr lang="en-US" altLang="zh-CN" sz="1800" dirty="0" smtClean="0">
                <a:ea typeface="宋体" pitchFamily="2" charset="-122"/>
              </a:rPr>
              <a:t>TC</a:t>
            </a:r>
            <a:r>
              <a:rPr lang="zh-CN" altLang="en-US" sz="1800" dirty="0" smtClean="0">
                <a:ea typeface="宋体" pitchFamily="2" charset="-122"/>
              </a:rPr>
              <a:t>或</a:t>
            </a:r>
            <a:r>
              <a:rPr lang="en-US" altLang="zh-CN" sz="1800" dirty="0" smtClean="0">
                <a:ea typeface="宋体" pitchFamily="2" charset="-122"/>
              </a:rPr>
              <a:t>SC</a:t>
            </a:r>
            <a:r>
              <a:rPr lang="zh-CN" altLang="en-US" sz="1800" dirty="0" smtClean="0">
                <a:ea typeface="宋体" pitchFamily="2" charset="-122"/>
              </a:rPr>
              <a:t>关注的特殊任务；     </a:t>
            </a:r>
            <a:endParaRPr lang="en-US" altLang="zh-CN" sz="1800" dirty="0" smtClean="0">
              <a:ea typeface="宋体" pitchFamily="2" charset="-122"/>
            </a:endParaRPr>
          </a:p>
          <a:p>
            <a:pPr>
              <a:lnSpc>
                <a:spcPct val="130000"/>
              </a:lnSpc>
              <a:buFont typeface="Wingdings" pitchFamily="2" charset="2"/>
              <a:buNone/>
            </a:pPr>
            <a:r>
              <a:rPr lang="zh-CN" altLang="en-US" sz="1800" dirty="0" smtClean="0">
                <a:ea typeface="宋体" pitchFamily="2" charset="-122"/>
              </a:rPr>
              <a:t> </a:t>
            </a:r>
            <a:r>
              <a:rPr lang="zh-CN" altLang="en-US" sz="1800" dirty="0" smtClean="0">
                <a:solidFill>
                  <a:srgbClr val="0099FF"/>
                </a:solidFill>
                <a:ea typeface="宋体" pitchFamily="2" charset="-122"/>
              </a:rPr>
              <a:t>- </a:t>
            </a:r>
            <a:r>
              <a:rPr lang="en-US" altLang="zh-CN" sz="1800" dirty="0" smtClean="0">
                <a:solidFill>
                  <a:srgbClr val="0099FF"/>
                </a:solidFill>
                <a:ea typeface="宋体" pitchFamily="2" charset="-122"/>
              </a:rPr>
              <a:t>TC/SC</a:t>
            </a:r>
            <a:r>
              <a:rPr lang="zh-CN" altLang="en-US" sz="1800" dirty="0" smtClean="0">
                <a:solidFill>
                  <a:srgbClr val="0099FF"/>
                </a:solidFill>
                <a:ea typeface="宋体" pitchFamily="2" charset="-122"/>
              </a:rPr>
              <a:t>中具有咨询职能小组：</a:t>
            </a:r>
            <a:r>
              <a:rPr lang="zh-CN" altLang="en-US" sz="1800" dirty="0" smtClean="0">
                <a:ea typeface="宋体" pitchFamily="2" charset="-122"/>
              </a:rPr>
              <a:t>帮助主席和秘书完成协调策划和指导，其他咨询任务；</a:t>
            </a:r>
            <a:endParaRPr lang="en-US" altLang="zh-CN" sz="1800" dirty="0" smtClean="0">
              <a:ea typeface="宋体" pitchFamily="2" charset="-122"/>
            </a:endParaRPr>
          </a:p>
          <a:p>
            <a:pPr>
              <a:lnSpc>
                <a:spcPct val="130000"/>
              </a:lnSpc>
              <a:buFont typeface="Wingdings" pitchFamily="2" charset="2"/>
              <a:buNone/>
            </a:pPr>
            <a:r>
              <a:rPr lang="zh-CN" altLang="en-US" sz="1800" dirty="0" smtClean="0">
                <a:solidFill>
                  <a:srgbClr val="0099FF"/>
                </a:solidFill>
                <a:ea typeface="宋体" pitchFamily="2" charset="-122"/>
              </a:rPr>
              <a:t>- 特别工作组：</a:t>
            </a:r>
            <a:r>
              <a:rPr lang="zh-CN" altLang="en-US" sz="1800" dirty="0" smtClean="0">
                <a:ea typeface="宋体" pitchFamily="2" charset="-122"/>
              </a:rPr>
              <a:t>研究特殊问题（大部分在会议上成立）</a:t>
            </a:r>
          </a:p>
          <a:p>
            <a:pPr>
              <a:lnSpc>
                <a:spcPct val="130000"/>
              </a:lnSpc>
              <a:buFont typeface="Wingdings" pitchFamily="2" charset="2"/>
              <a:buNone/>
            </a:pPr>
            <a:r>
              <a:rPr lang="zh-CN" altLang="en-US" sz="1800" dirty="0" smtClean="0">
                <a:ea typeface="宋体" pitchFamily="2" charset="-122"/>
              </a:rPr>
              <a:t> </a:t>
            </a:r>
          </a:p>
          <a:p>
            <a:pPr>
              <a:lnSpc>
                <a:spcPct val="130000"/>
              </a:lnSpc>
            </a:pPr>
            <a:endParaRPr lang="zh-CN" altLang="en-US" sz="1800" dirty="0" smtClean="0">
              <a:ea typeface="宋体" pitchFamily="2" charset="-122"/>
            </a:endParaRPr>
          </a:p>
        </p:txBody>
      </p:sp>
    </p:spTree>
  </p:cSld>
  <p:clrMapOvr>
    <a:masterClrMapping/>
  </p:clrMapOvr>
  <p:transition xmlns:p14="http://schemas.microsoft.com/office/powerpoint/2010/main" spd="med">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1500188" y="381000"/>
            <a:ext cx="6348412" cy="563563"/>
          </a:xfrm>
        </p:spPr>
        <p:txBody>
          <a:bodyPr/>
          <a:lstStyle/>
          <a:p>
            <a:r>
              <a:rPr lang="zh-CN" altLang="en-US" sz="3600" b="1" smtClean="0">
                <a:solidFill>
                  <a:srgbClr val="FFFF00"/>
                </a:solidFill>
                <a:ea typeface="宋体" pitchFamily="2" charset="-122"/>
              </a:rPr>
              <a:t>编辑委员会</a:t>
            </a:r>
            <a:endParaRPr lang="en-US" altLang="zh-CN" sz="3600" b="1" smtClean="0">
              <a:solidFill>
                <a:srgbClr val="FFFF00"/>
              </a:solidFill>
              <a:ea typeface="宋体" pitchFamily="2" charset="-122"/>
            </a:endParaRPr>
          </a:p>
        </p:txBody>
      </p:sp>
      <p:sp>
        <p:nvSpPr>
          <p:cNvPr id="45059" name="Rectangle 5"/>
          <p:cNvSpPr>
            <a:spLocks noGrp="1" noChangeArrowheads="1"/>
          </p:cNvSpPr>
          <p:nvPr>
            <p:ph type="body" idx="1"/>
          </p:nvPr>
        </p:nvSpPr>
        <p:spPr>
          <a:xfrm>
            <a:off x="457200" y="1214438"/>
            <a:ext cx="7543800" cy="5110162"/>
          </a:xfrm>
        </p:spPr>
        <p:txBody>
          <a:bodyPr/>
          <a:lstStyle/>
          <a:p>
            <a:pPr>
              <a:lnSpc>
                <a:spcPct val="150000"/>
              </a:lnSpc>
            </a:pPr>
            <a:r>
              <a:rPr lang="zh-CN" altLang="en-US" u="sng" dirty="0" smtClean="0">
                <a:solidFill>
                  <a:srgbClr val="C00000"/>
                </a:solidFill>
                <a:effectLst>
                  <a:outerShdw blurRad="38100" dist="38100" dir="2700000" algn="tl">
                    <a:srgbClr val="000000">
                      <a:alpha val="43137"/>
                    </a:srgbClr>
                  </a:outerShdw>
                </a:effectLst>
                <a:ea typeface="宋体" pitchFamily="2" charset="-122"/>
              </a:rPr>
              <a:t>任务：</a:t>
            </a:r>
            <a:r>
              <a:rPr lang="zh-CN" altLang="en-US" sz="2400" dirty="0" smtClean="0">
                <a:ea typeface="宋体" pitchFamily="2" charset="-122"/>
              </a:rPr>
              <a:t>负责对国际标准委员会草案（</a:t>
            </a:r>
            <a:r>
              <a:rPr lang="en-US" altLang="zh-CN" sz="2400" dirty="0" smtClean="0">
                <a:ea typeface="宋体" pitchFamily="2" charset="-122"/>
              </a:rPr>
              <a:t>CD）、</a:t>
            </a:r>
            <a:r>
              <a:rPr lang="zh-CN" altLang="en-US" sz="2400" dirty="0" smtClean="0">
                <a:ea typeface="宋体" pitchFamily="2" charset="-122"/>
              </a:rPr>
              <a:t>征求意见草案（</a:t>
            </a:r>
            <a:r>
              <a:rPr lang="en-US" altLang="zh-CN" sz="2400" dirty="0" smtClean="0">
                <a:ea typeface="宋体" pitchFamily="2" charset="-122"/>
              </a:rPr>
              <a:t>CDV/DIS）</a:t>
            </a:r>
            <a:r>
              <a:rPr lang="zh-CN" altLang="en-US" sz="2400" dirty="0" smtClean="0">
                <a:ea typeface="宋体" pitchFamily="2" charset="-122"/>
              </a:rPr>
              <a:t>和最终草案（</a:t>
            </a:r>
            <a:r>
              <a:rPr lang="en-US" altLang="zh-CN" sz="2400" dirty="0" smtClean="0">
                <a:ea typeface="宋体" pitchFamily="2" charset="-122"/>
              </a:rPr>
              <a:t>FDIS）</a:t>
            </a:r>
            <a:r>
              <a:rPr lang="zh-CN" altLang="en-US" sz="2400" dirty="0" smtClean="0">
                <a:ea typeface="宋体" pitchFamily="2" charset="-122"/>
              </a:rPr>
              <a:t>进行修改和编辑，以保证符合</a:t>
            </a:r>
            <a:r>
              <a:rPr lang="en-US" altLang="zh-CN" sz="2400" dirty="0" smtClean="0">
                <a:ea typeface="宋体" pitchFamily="2" charset="-122"/>
              </a:rPr>
              <a:t>ISO/IEC</a:t>
            </a:r>
            <a:r>
              <a:rPr lang="zh-CN" altLang="en-US" sz="2400" dirty="0" smtClean="0">
                <a:ea typeface="宋体" pitchFamily="2" charset="-122"/>
              </a:rPr>
              <a:t>导则第2部分的有关要求。</a:t>
            </a:r>
          </a:p>
          <a:p>
            <a:pPr>
              <a:lnSpc>
                <a:spcPct val="150000"/>
              </a:lnSpc>
            </a:pPr>
            <a:r>
              <a:rPr lang="zh-CN" altLang="en-US" u="sng" dirty="0" smtClean="0">
                <a:solidFill>
                  <a:srgbClr val="C00000"/>
                </a:solidFill>
                <a:effectLst>
                  <a:outerShdw blurRad="38100" dist="38100" dir="2700000" algn="tl">
                    <a:srgbClr val="000000">
                      <a:alpha val="43137"/>
                    </a:srgbClr>
                  </a:outerShdw>
                </a:effectLst>
                <a:ea typeface="宋体" pitchFamily="2" charset="-122"/>
              </a:rPr>
              <a:t>组成：</a:t>
            </a:r>
            <a:r>
              <a:rPr lang="zh-CN" altLang="en-US" sz="2400" dirty="0" smtClean="0">
                <a:ea typeface="宋体" pitchFamily="2" charset="-122"/>
              </a:rPr>
              <a:t>1位母语为英语并具有一定法语知识的技术专家、1位母语为法语并具有一定英语知识的技术专家、项目负责人。</a:t>
            </a:r>
          </a:p>
          <a:p>
            <a:endParaRPr lang="zh-CN" altLang="en-US" sz="2400" dirty="0" smtClean="0">
              <a:ea typeface="宋体" pitchFamily="2" charset="-122"/>
            </a:endParaRPr>
          </a:p>
          <a:p>
            <a:endParaRPr lang="zh-CN" altLang="en-US" dirty="0" smtClean="0">
              <a:ea typeface="宋体" pitchFamily="2" charset="-122"/>
            </a:endParaRPr>
          </a:p>
        </p:txBody>
      </p:sp>
    </p:spTree>
  </p:cSld>
  <p:clrMapOvr>
    <a:masterClrMapping/>
  </p:clrMapOvr>
  <p:transition xmlns:p14="http://schemas.microsoft.com/office/powerpoint/2010/main" spd="med">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00188" y="0"/>
            <a:ext cx="7643812" cy="1412875"/>
          </a:xfrm>
        </p:spPr>
        <p:txBody>
          <a:bodyPr/>
          <a:lstStyle/>
          <a:p>
            <a:r>
              <a:rPr lang="en-US" altLang="zh-CN" b="1" dirty="0" smtClean="0">
                <a:ea typeface="宋体" pitchFamily="2" charset="-122"/>
              </a:rPr>
              <a:t/>
            </a:r>
            <a:br>
              <a:rPr lang="en-US" altLang="zh-CN" b="1" dirty="0" smtClean="0">
                <a:ea typeface="宋体" pitchFamily="2" charset="-122"/>
              </a:rPr>
            </a:br>
            <a:r>
              <a:rPr lang="en-US" altLang="zh-CN" b="1" dirty="0" smtClean="0">
                <a:ea typeface="宋体" pitchFamily="2" charset="-122"/>
              </a:rPr>
              <a:t>3</a:t>
            </a:r>
            <a:r>
              <a:rPr lang="zh-CN" altLang="en-US" b="1" dirty="0" smtClean="0">
                <a:ea typeface="宋体" pitchFamily="2" charset="-122"/>
              </a:rPr>
              <a:t>、</a:t>
            </a:r>
            <a:r>
              <a:rPr lang="en-US" altLang="zh-CN" b="1" dirty="0" smtClean="0">
                <a:ea typeface="宋体" pitchFamily="2" charset="-122"/>
              </a:rPr>
              <a:t>ISO/IEC</a:t>
            </a:r>
            <a:r>
              <a:rPr lang="zh-CN" altLang="en-US" b="1" dirty="0" smtClean="0">
                <a:ea typeface="宋体" pitchFamily="2" charset="-122"/>
              </a:rPr>
              <a:t>国际标准的制定</a:t>
            </a:r>
            <a:br>
              <a:rPr lang="zh-CN" altLang="en-US" b="1" dirty="0" smtClean="0">
                <a:ea typeface="宋体" pitchFamily="2" charset="-122"/>
              </a:rPr>
            </a:br>
            <a:endParaRPr lang="zh-CN" altLang="en-US" b="1" dirty="0" smtClean="0">
              <a:ea typeface="宋体" pitchFamily="2" charset="-122"/>
            </a:endParaRPr>
          </a:p>
        </p:txBody>
      </p:sp>
      <p:sp>
        <p:nvSpPr>
          <p:cNvPr id="47107" name="Rectangle 3"/>
          <p:cNvSpPr>
            <a:spLocks noGrp="1" noChangeArrowheads="1"/>
          </p:cNvSpPr>
          <p:nvPr>
            <p:ph type="body" idx="1"/>
          </p:nvPr>
        </p:nvSpPr>
        <p:spPr>
          <a:xfrm>
            <a:off x="500034" y="1928802"/>
            <a:ext cx="7958138" cy="4572000"/>
          </a:xfrm>
        </p:spPr>
        <p:txBody>
          <a:bodyPr/>
          <a:lstStyle/>
          <a:p>
            <a:pPr>
              <a:lnSpc>
                <a:spcPct val="105000"/>
              </a:lnSpc>
            </a:pPr>
            <a:r>
              <a:rPr lang="en-US" altLang="zh-CN" dirty="0" smtClean="0">
                <a:latin typeface="仿宋_GB2312" pitchFamily="49" charset="-122"/>
                <a:ea typeface="仿宋_GB2312" pitchFamily="49" charset="-122"/>
              </a:rPr>
              <a:t>ISO/IEC</a:t>
            </a:r>
            <a:r>
              <a:rPr lang="zh-CN" altLang="en-US" dirty="0" smtClean="0">
                <a:latin typeface="仿宋_GB2312" pitchFamily="49" charset="-122"/>
                <a:ea typeface="仿宋_GB2312" pitchFamily="49" charset="-122"/>
              </a:rPr>
              <a:t>标准及其他可供使用的文件</a:t>
            </a:r>
          </a:p>
          <a:p>
            <a:pPr>
              <a:lnSpc>
                <a:spcPct val="105000"/>
              </a:lnSpc>
              <a:buFont typeface="Wingdings" pitchFamily="2" charset="2"/>
              <a:buNone/>
            </a:pPr>
            <a:r>
              <a:rPr lang="zh-CN" altLang="en-US" dirty="0" smtClean="0">
                <a:latin typeface="仿宋_GB2312" pitchFamily="49" charset="-122"/>
                <a:ea typeface="仿宋_GB2312" pitchFamily="49" charset="-122"/>
              </a:rPr>
              <a:t>  </a:t>
            </a:r>
            <a:r>
              <a:rPr lang="en-US" altLang="zh-CN" dirty="0" smtClean="0">
                <a:latin typeface="仿宋_GB2312" pitchFamily="49" charset="-122"/>
                <a:ea typeface="仿宋_GB2312" pitchFamily="49" charset="-122"/>
              </a:rPr>
              <a:t>Deliverables</a:t>
            </a:r>
          </a:p>
          <a:p>
            <a:pPr>
              <a:lnSpc>
                <a:spcPct val="105000"/>
              </a:lnSpc>
            </a:pPr>
            <a:r>
              <a:rPr lang="en-US" altLang="zh-CN" dirty="0" smtClean="0">
                <a:latin typeface="仿宋_GB2312" pitchFamily="49" charset="-122"/>
                <a:ea typeface="仿宋_GB2312" pitchFamily="49" charset="-122"/>
              </a:rPr>
              <a:t>ISO/IEC</a:t>
            </a:r>
            <a:r>
              <a:rPr lang="zh-CN" altLang="en-US" dirty="0" smtClean="0">
                <a:latin typeface="仿宋_GB2312" pitchFamily="49" charset="-122"/>
                <a:ea typeface="仿宋_GB2312" pitchFamily="49" charset="-122"/>
              </a:rPr>
              <a:t>标准项目管理方法</a:t>
            </a:r>
          </a:p>
          <a:p>
            <a:pPr>
              <a:lnSpc>
                <a:spcPct val="105000"/>
              </a:lnSpc>
            </a:pPr>
            <a:r>
              <a:rPr lang="en-US" altLang="zh-CN" dirty="0" smtClean="0">
                <a:latin typeface="仿宋_GB2312" pitchFamily="49" charset="-122"/>
                <a:ea typeface="仿宋_GB2312" pitchFamily="49" charset="-122"/>
              </a:rPr>
              <a:t>ISO/IEC</a:t>
            </a:r>
            <a:r>
              <a:rPr lang="zh-CN" altLang="en-US" dirty="0" smtClean="0">
                <a:latin typeface="仿宋_GB2312" pitchFamily="49" charset="-122"/>
                <a:ea typeface="仿宋_GB2312" pitchFamily="49" charset="-122"/>
              </a:rPr>
              <a:t>标准制定阶段</a:t>
            </a:r>
          </a:p>
        </p:txBody>
      </p:sp>
    </p:spTree>
  </p:cSld>
  <p:clrMapOvr>
    <a:masterClrMapping/>
  </p:clrMapOvr>
  <p:transition xmlns:p14="http://schemas.microsoft.com/office/powerpoint/2010/main" spd="med">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b="1" smtClean="0">
                <a:ea typeface="宋体" pitchFamily="2" charset="-122"/>
              </a:rPr>
              <a:t>ISO/IEC</a:t>
            </a:r>
            <a:r>
              <a:rPr lang="zh-CN" altLang="en-US" b="1" smtClean="0">
                <a:ea typeface="宋体" pitchFamily="2" charset="-122"/>
              </a:rPr>
              <a:t>标准及其他可供使用文件</a:t>
            </a:r>
          </a:p>
        </p:txBody>
      </p:sp>
      <p:sp>
        <p:nvSpPr>
          <p:cNvPr id="48131" name="Text Box 4"/>
          <p:cNvSpPr txBox="1">
            <a:spLocks noChangeArrowheads="1"/>
          </p:cNvSpPr>
          <p:nvPr/>
        </p:nvSpPr>
        <p:spPr bwMode="auto">
          <a:xfrm>
            <a:off x="214313" y="1500188"/>
            <a:ext cx="7929562" cy="1400175"/>
          </a:xfrm>
          <a:prstGeom prst="rect">
            <a:avLst/>
          </a:prstGeom>
          <a:noFill/>
          <a:ln w="9525">
            <a:noFill/>
            <a:miter lim="800000"/>
            <a:headEnd/>
            <a:tailEnd/>
          </a:ln>
        </p:spPr>
        <p:txBody>
          <a:bodyPr>
            <a:spAutoFit/>
          </a:bodyPr>
          <a:lstStyle/>
          <a:p>
            <a:pPr>
              <a:lnSpc>
                <a:spcPct val="120000"/>
              </a:lnSpc>
            </a:pPr>
            <a:r>
              <a:rPr kumimoji="1" lang="zh-CN" altLang="en-US" sz="2600" b="1">
                <a:solidFill>
                  <a:srgbClr val="0099FF"/>
                </a:solidFill>
                <a:latin typeface="仿宋_GB2312" pitchFamily="49" charset="-122"/>
                <a:ea typeface="仿宋_GB2312" pitchFamily="49" charset="-122"/>
                <a:sym typeface="Wingdings 2" pitchFamily="18" charset="2"/>
              </a:rPr>
              <a:t> </a:t>
            </a:r>
            <a:r>
              <a:rPr kumimoji="1" lang="zh-CN" altLang="en-US" sz="2600" b="1">
                <a:solidFill>
                  <a:srgbClr val="0099FF"/>
                </a:solidFill>
                <a:latin typeface="仿宋_GB2312" pitchFamily="49" charset="-122"/>
                <a:ea typeface="仿宋_GB2312" pitchFamily="49" charset="-122"/>
              </a:rPr>
              <a:t>国际标准（</a:t>
            </a:r>
            <a:r>
              <a:rPr kumimoji="1" lang="en-US" altLang="zh-CN" sz="2600" b="1">
                <a:solidFill>
                  <a:srgbClr val="0099FF"/>
                </a:solidFill>
                <a:latin typeface="仿宋_GB2312" pitchFamily="49" charset="-122"/>
                <a:ea typeface="仿宋_GB2312" pitchFamily="49" charset="-122"/>
              </a:rPr>
              <a:t>International standard）（IS）：</a:t>
            </a:r>
            <a:r>
              <a:rPr kumimoji="1" lang="zh-CN" altLang="en-US" sz="2400" b="1">
                <a:latin typeface="宋体" pitchFamily="2" charset="-122"/>
              </a:rPr>
              <a:t>国际标准化/标准组织正式表决批准的并且可公开提供的标准。这里指</a:t>
            </a:r>
            <a:r>
              <a:rPr kumimoji="1" lang="en-US" altLang="zh-CN" sz="2400" b="1">
                <a:latin typeface="宋体" pitchFamily="2" charset="-122"/>
              </a:rPr>
              <a:t>ISO </a:t>
            </a:r>
            <a:r>
              <a:rPr kumimoji="1" lang="zh-CN" altLang="en-US" sz="2400" b="1">
                <a:latin typeface="宋体" pitchFamily="2" charset="-122"/>
              </a:rPr>
              <a:t>或</a:t>
            </a:r>
            <a:r>
              <a:rPr kumimoji="1" lang="en-US" altLang="zh-CN" sz="2400" b="1">
                <a:latin typeface="宋体" pitchFamily="2" charset="-122"/>
              </a:rPr>
              <a:t>IEC</a:t>
            </a:r>
            <a:r>
              <a:rPr kumimoji="1" lang="zh-CN" altLang="en-US" sz="2400" b="1">
                <a:latin typeface="宋体" pitchFamily="2" charset="-122"/>
              </a:rPr>
              <a:t>的国际标准。 </a:t>
            </a:r>
            <a:r>
              <a:rPr kumimoji="1" lang="en-US" altLang="zh-CN" sz="2400">
                <a:latin typeface="宋体" pitchFamily="2" charset="-122"/>
              </a:rPr>
              <a:t> </a:t>
            </a:r>
            <a:endParaRPr kumimoji="1" lang="zh-CN" altLang="en-US" sz="2400">
              <a:latin typeface="宋体" pitchFamily="2" charset="-122"/>
            </a:endParaRPr>
          </a:p>
        </p:txBody>
      </p:sp>
      <p:sp>
        <p:nvSpPr>
          <p:cNvPr id="48132" name="Text Box 5"/>
          <p:cNvSpPr txBox="1">
            <a:spLocks noChangeArrowheads="1"/>
          </p:cNvSpPr>
          <p:nvPr/>
        </p:nvSpPr>
        <p:spPr bwMode="auto">
          <a:xfrm>
            <a:off x="285750" y="3071813"/>
            <a:ext cx="7858125" cy="2708275"/>
          </a:xfrm>
          <a:prstGeom prst="rect">
            <a:avLst/>
          </a:prstGeom>
          <a:noFill/>
          <a:ln w="9525">
            <a:noFill/>
            <a:miter lim="800000"/>
            <a:headEnd/>
            <a:tailEnd/>
          </a:ln>
        </p:spPr>
        <p:txBody>
          <a:bodyPr>
            <a:spAutoFit/>
          </a:bodyPr>
          <a:lstStyle/>
          <a:p>
            <a:r>
              <a:rPr kumimoji="1" lang="zh-CN" altLang="en-US" sz="2600" b="1">
                <a:solidFill>
                  <a:srgbClr val="0099FF"/>
                </a:solidFill>
                <a:latin typeface="仿宋_GB2312" pitchFamily="49" charset="-122"/>
                <a:ea typeface="仿宋_GB2312" pitchFamily="49" charset="-122"/>
                <a:sym typeface="Wingdings 2" pitchFamily="18" charset="2"/>
              </a:rPr>
              <a:t> </a:t>
            </a:r>
            <a:r>
              <a:rPr kumimoji="1" lang="zh-CN" altLang="en-US" sz="2600" b="1">
                <a:solidFill>
                  <a:srgbClr val="0099FF"/>
                </a:solidFill>
                <a:latin typeface="仿宋_GB2312" pitchFamily="49" charset="-122"/>
                <a:ea typeface="仿宋_GB2312" pitchFamily="49" charset="-122"/>
              </a:rPr>
              <a:t>技术规范（</a:t>
            </a:r>
            <a:r>
              <a:rPr kumimoji="1" lang="en-US" altLang="zh-CN" sz="2600" b="1">
                <a:solidFill>
                  <a:srgbClr val="0099FF"/>
                </a:solidFill>
                <a:latin typeface="仿宋_GB2312" pitchFamily="49" charset="-122"/>
                <a:ea typeface="仿宋_GB2312" pitchFamily="49" charset="-122"/>
              </a:rPr>
              <a:t>Technical Specification）（TS）：</a:t>
            </a:r>
            <a:r>
              <a:rPr kumimoji="1" lang="en-US" altLang="zh-CN" sz="2400" b="1">
                <a:latin typeface="宋体" pitchFamily="2" charset="-122"/>
              </a:rPr>
              <a:t>ISO </a:t>
            </a:r>
            <a:r>
              <a:rPr kumimoji="1" lang="zh-CN" altLang="en-US" sz="2400" b="1">
                <a:latin typeface="宋体" pitchFamily="2" charset="-122"/>
              </a:rPr>
              <a:t>或</a:t>
            </a:r>
            <a:r>
              <a:rPr kumimoji="1" lang="en-US" altLang="zh-CN" sz="2400" b="1">
                <a:latin typeface="宋体" pitchFamily="2" charset="-122"/>
              </a:rPr>
              <a:t>IEC </a:t>
            </a:r>
            <a:r>
              <a:rPr kumimoji="1" lang="zh-CN" altLang="en-US" sz="2400" b="1">
                <a:latin typeface="宋体" pitchFamily="2" charset="-122"/>
              </a:rPr>
              <a:t>出版的未来有可能形成一致意见上升为国际标准的文件。但是，当前：</a:t>
            </a:r>
          </a:p>
          <a:p>
            <a:r>
              <a:rPr kumimoji="1" lang="zh-CN" altLang="en-US" sz="2400" b="1">
                <a:latin typeface="宋体" pitchFamily="2" charset="-122"/>
              </a:rPr>
              <a:t>   （1） 不能获得批准为国际标准所需要的支持；</a:t>
            </a:r>
          </a:p>
          <a:p>
            <a:r>
              <a:rPr kumimoji="1" lang="zh-CN" altLang="en-US" sz="2400" b="1">
                <a:latin typeface="宋体" pitchFamily="2" charset="-122"/>
              </a:rPr>
              <a:t>   （2） 对是否已形成协商一致尚未确定； </a:t>
            </a:r>
          </a:p>
          <a:p>
            <a:r>
              <a:rPr kumimoji="1" lang="zh-CN" altLang="en-US" sz="2400" b="1">
                <a:latin typeface="宋体" pitchFamily="2" charset="-122"/>
              </a:rPr>
              <a:t>   （3） 其主题内容尚处于技术发展阶段，或；</a:t>
            </a:r>
          </a:p>
          <a:p>
            <a:r>
              <a:rPr kumimoji="1" lang="zh-CN" altLang="en-US" sz="2400" b="1">
                <a:latin typeface="宋体" pitchFamily="2" charset="-122"/>
              </a:rPr>
              <a:t>   （4） 另有原因使其不可能作为国际标准立即出版。    </a:t>
            </a:r>
            <a:r>
              <a:rPr kumimoji="1" lang="en-US" altLang="zh-CN" sz="2400" b="1">
                <a:latin typeface="宋体" pitchFamily="2" charset="-122"/>
              </a:rPr>
              <a:t> </a:t>
            </a:r>
            <a:endParaRPr kumimoji="1" lang="zh-CN" altLang="en-US" sz="2400" b="1">
              <a:latin typeface="宋体" pitchFamily="2" charset="-122"/>
            </a:endParaRPr>
          </a:p>
        </p:txBody>
      </p:sp>
    </p:spTree>
  </p:cSld>
  <p:clrMapOvr>
    <a:masterClrMapping/>
  </p:clrMapOvr>
  <p:transition xmlns:p14="http://schemas.microsoft.com/office/powerpoint/2010/main" spd="med">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b="1" smtClean="0">
                <a:ea typeface="宋体" pitchFamily="2" charset="-122"/>
              </a:rPr>
              <a:t>ISO/IEC</a:t>
            </a:r>
            <a:r>
              <a:rPr lang="zh-CN" altLang="en-US" b="1" smtClean="0">
                <a:ea typeface="宋体" pitchFamily="2" charset="-122"/>
              </a:rPr>
              <a:t>标准及其他可供使用文件</a:t>
            </a:r>
          </a:p>
        </p:txBody>
      </p:sp>
      <p:sp>
        <p:nvSpPr>
          <p:cNvPr id="49155" name="Text Box 5"/>
          <p:cNvSpPr txBox="1">
            <a:spLocks noChangeArrowheads="1"/>
          </p:cNvSpPr>
          <p:nvPr/>
        </p:nvSpPr>
        <p:spPr bwMode="auto">
          <a:xfrm>
            <a:off x="395288" y="1484313"/>
            <a:ext cx="7748587" cy="2900362"/>
          </a:xfrm>
          <a:prstGeom prst="rect">
            <a:avLst/>
          </a:prstGeom>
          <a:noFill/>
          <a:ln w="9525">
            <a:noFill/>
            <a:miter lim="800000"/>
            <a:headEnd/>
            <a:tailEnd/>
          </a:ln>
        </p:spPr>
        <p:txBody>
          <a:bodyPr>
            <a:spAutoFit/>
          </a:bodyPr>
          <a:lstStyle/>
          <a:p>
            <a:pPr>
              <a:lnSpc>
                <a:spcPct val="125000"/>
              </a:lnSpc>
            </a:pPr>
            <a:r>
              <a:rPr kumimoji="1" lang="zh-CN" altLang="en-US" sz="2600" b="1">
                <a:solidFill>
                  <a:srgbClr val="0099FF"/>
                </a:solidFill>
                <a:latin typeface="仿宋_GB2312" pitchFamily="49" charset="-122"/>
                <a:ea typeface="仿宋_GB2312" pitchFamily="49" charset="-122"/>
                <a:sym typeface="Wingdings 2" pitchFamily="18" charset="2"/>
              </a:rPr>
              <a:t></a:t>
            </a:r>
            <a:r>
              <a:rPr kumimoji="1" lang="zh-CN" altLang="en-US" sz="2600" b="1">
                <a:solidFill>
                  <a:srgbClr val="0099FF"/>
                </a:solidFill>
                <a:latin typeface="宋体" pitchFamily="2" charset="-122"/>
              </a:rPr>
              <a:t>技术报告（</a:t>
            </a:r>
            <a:r>
              <a:rPr kumimoji="1" lang="en-US" altLang="zh-CN" sz="2600" b="1">
                <a:solidFill>
                  <a:srgbClr val="0099FF"/>
                </a:solidFill>
                <a:latin typeface="宋体" pitchFamily="2" charset="-122"/>
              </a:rPr>
              <a:t>Technical Report）（TR）：</a:t>
            </a:r>
            <a:r>
              <a:rPr kumimoji="1" lang="en-US" altLang="zh-CN" sz="2400" b="1">
                <a:latin typeface="宋体" pitchFamily="2" charset="-122"/>
              </a:rPr>
              <a:t>ISO</a:t>
            </a:r>
            <a:r>
              <a:rPr kumimoji="1" lang="zh-CN" altLang="en-US" sz="2400" b="1">
                <a:latin typeface="宋体" pitchFamily="2" charset="-122"/>
              </a:rPr>
              <a:t>或</a:t>
            </a:r>
            <a:r>
              <a:rPr kumimoji="1" lang="en-US" altLang="zh-CN" sz="2400" b="1">
                <a:latin typeface="宋体" pitchFamily="2" charset="-122"/>
              </a:rPr>
              <a:t>IEC</a:t>
            </a:r>
            <a:r>
              <a:rPr kumimoji="1" lang="zh-CN" altLang="en-US" sz="2400" b="1">
                <a:latin typeface="宋体" pitchFamily="2" charset="-122"/>
              </a:rPr>
              <a:t>出版的文件，它包括从那些通常作为国际标准出版的资料中收集的各种数据。这些数据可能包括从国家成员体的评述中得到的数据，其他国际组织中工作方面数据，或者与国家成员体某一具体方面的标准有关的技术发展动态数据。  </a:t>
            </a:r>
            <a:r>
              <a:rPr kumimoji="1" lang="en-US" altLang="zh-CN" sz="2400" b="1">
                <a:latin typeface="宋体" pitchFamily="2" charset="-122"/>
              </a:rPr>
              <a:t> </a:t>
            </a:r>
            <a:endParaRPr kumimoji="1" lang="zh-CN" altLang="en-US" sz="2400" b="1">
              <a:latin typeface="宋体" pitchFamily="2" charset="-122"/>
            </a:endParaRPr>
          </a:p>
        </p:txBody>
      </p:sp>
      <p:sp>
        <p:nvSpPr>
          <p:cNvPr id="49156" name="Text Box 6"/>
          <p:cNvSpPr txBox="1">
            <a:spLocks noChangeArrowheads="1"/>
          </p:cNvSpPr>
          <p:nvPr/>
        </p:nvSpPr>
        <p:spPr bwMode="auto">
          <a:xfrm>
            <a:off x="395288" y="4221163"/>
            <a:ext cx="7748587" cy="1503362"/>
          </a:xfrm>
          <a:prstGeom prst="rect">
            <a:avLst/>
          </a:prstGeom>
          <a:noFill/>
          <a:ln w="9525">
            <a:noFill/>
            <a:miter lim="800000"/>
            <a:headEnd/>
            <a:tailEnd/>
          </a:ln>
        </p:spPr>
        <p:txBody>
          <a:bodyPr>
            <a:spAutoFit/>
          </a:bodyPr>
          <a:lstStyle/>
          <a:p>
            <a:pPr>
              <a:lnSpc>
                <a:spcPct val="125000"/>
              </a:lnSpc>
            </a:pPr>
            <a:r>
              <a:rPr kumimoji="1" lang="zh-CN" altLang="en-US" sz="2600" b="1">
                <a:solidFill>
                  <a:srgbClr val="0099FF"/>
                </a:solidFill>
                <a:latin typeface="仿宋_GB2312" pitchFamily="49" charset="-122"/>
                <a:ea typeface="仿宋_GB2312" pitchFamily="49" charset="-122"/>
                <a:sym typeface="Wingdings 2" pitchFamily="18" charset="2"/>
              </a:rPr>
              <a:t></a:t>
            </a:r>
            <a:r>
              <a:rPr kumimoji="1" lang="zh-CN" altLang="en-US" sz="2600" b="1">
                <a:solidFill>
                  <a:srgbClr val="0099FF"/>
                </a:solidFill>
                <a:latin typeface="宋体" pitchFamily="2" charset="-122"/>
              </a:rPr>
              <a:t>指南（</a:t>
            </a:r>
            <a:r>
              <a:rPr kumimoji="1" lang="en-US" altLang="zh-CN" sz="2600" b="1">
                <a:solidFill>
                  <a:srgbClr val="0099FF"/>
                </a:solidFill>
                <a:latin typeface="宋体" pitchFamily="2" charset="-122"/>
              </a:rPr>
              <a:t>Guide）：</a:t>
            </a:r>
            <a:r>
              <a:rPr kumimoji="1" lang="en-US" altLang="zh-CN" sz="2400" b="1">
                <a:latin typeface="宋体" pitchFamily="2" charset="-122"/>
              </a:rPr>
              <a:t>ISO</a:t>
            </a:r>
            <a:r>
              <a:rPr kumimoji="1" lang="zh-CN" altLang="en-US" sz="2400" b="1">
                <a:latin typeface="宋体" pitchFamily="2" charset="-122"/>
              </a:rPr>
              <a:t>或</a:t>
            </a:r>
            <a:r>
              <a:rPr kumimoji="1" lang="en-US" altLang="zh-CN" sz="2400" b="1">
                <a:latin typeface="宋体" pitchFamily="2" charset="-122"/>
              </a:rPr>
              <a:t>IEC</a:t>
            </a:r>
            <a:r>
              <a:rPr kumimoji="1" lang="zh-CN" altLang="en-US" sz="2400" b="1">
                <a:latin typeface="宋体" pitchFamily="2" charset="-122"/>
              </a:rPr>
              <a:t>出版的文件，它提供与国际标准化相关的规则、定向、建议或推荐。</a:t>
            </a:r>
          </a:p>
          <a:p>
            <a:pPr>
              <a:lnSpc>
                <a:spcPct val="125000"/>
              </a:lnSpc>
            </a:pPr>
            <a:r>
              <a:rPr kumimoji="1" lang="zh-CN" altLang="en-US" sz="2400" b="1">
                <a:latin typeface="宋体" pitchFamily="2" charset="-122"/>
              </a:rPr>
              <a:t>    指南可论及国际标准用户关心的所有问题。 </a:t>
            </a:r>
            <a:r>
              <a:rPr kumimoji="1" lang="en-US" altLang="zh-CN" sz="2400" b="1">
                <a:latin typeface="宋体" pitchFamily="2" charset="-122"/>
              </a:rPr>
              <a:t> </a:t>
            </a:r>
            <a:endParaRPr kumimoji="1" lang="zh-CN" altLang="en-US" sz="2400" b="1">
              <a:latin typeface="宋体" pitchFamily="2" charset="-122"/>
            </a:endParaRPr>
          </a:p>
        </p:txBody>
      </p:sp>
    </p:spTree>
  </p:cSld>
  <p:clrMapOvr>
    <a:masterClrMapping/>
  </p:clrMapOvr>
  <p:transition xmlns:p14="http://schemas.microsoft.com/office/powerpoint/2010/main" spd="med">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b="1" smtClean="0">
                <a:ea typeface="宋体" pitchFamily="2" charset="-122"/>
              </a:rPr>
              <a:t>ISO/IEC</a:t>
            </a:r>
            <a:r>
              <a:rPr lang="zh-CN" altLang="en-US" b="1" smtClean="0">
                <a:ea typeface="宋体" pitchFamily="2" charset="-122"/>
              </a:rPr>
              <a:t>标准及其他可供使用文件</a:t>
            </a:r>
          </a:p>
        </p:txBody>
      </p:sp>
      <p:sp>
        <p:nvSpPr>
          <p:cNvPr id="50179" name="Text Box 4"/>
          <p:cNvSpPr txBox="1">
            <a:spLocks noChangeArrowheads="1"/>
          </p:cNvSpPr>
          <p:nvPr/>
        </p:nvSpPr>
        <p:spPr bwMode="auto">
          <a:xfrm>
            <a:off x="285750" y="1428750"/>
            <a:ext cx="7929563" cy="3711575"/>
          </a:xfrm>
          <a:prstGeom prst="rect">
            <a:avLst/>
          </a:prstGeom>
          <a:noFill/>
          <a:ln w="9525">
            <a:noFill/>
            <a:miter lim="800000"/>
            <a:headEnd/>
            <a:tailEnd/>
          </a:ln>
        </p:spPr>
        <p:txBody>
          <a:bodyPr>
            <a:spAutoFit/>
          </a:bodyPr>
          <a:lstStyle/>
          <a:p>
            <a:pPr>
              <a:lnSpc>
                <a:spcPct val="140000"/>
              </a:lnSpc>
            </a:pPr>
            <a:r>
              <a:rPr kumimoji="1" lang="zh-CN" altLang="en-US" sz="2600" b="1">
                <a:solidFill>
                  <a:srgbClr val="0099FF"/>
                </a:solidFill>
                <a:latin typeface="仿宋_GB2312" pitchFamily="49" charset="-122"/>
                <a:ea typeface="仿宋_GB2312" pitchFamily="49" charset="-122"/>
                <a:sym typeface="Wingdings 2" pitchFamily="18" charset="2"/>
              </a:rPr>
              <a:t></a:t>
            </a:r>
            <a:r>
              <a:rPr kumimoji="1" lang="zh-CN" altLang="en-US" sz="2600" b="1">
                <a:solidFill>
                  <a:srgbClr val="0099FF"/>
                </a:solidFill>
                <a:latin typeface="仿宋_GB2312" pitchFamily="49" charset="-122"/>
                <a:ea typeface="仿宋_GB2312" pitchFamily="49" charset="-122"/>
              </a:rPr>
              <a:t>可公开提供的规范（</a:t>
            </a:r>
            <a:r>
              <a:rPr kumimoji="1" lang="en-US" altLang="zh-CN" sz="2600" b="1">
                <a:solidFill>
                  <a:srgbClr val="0099FF"/>
                </a:solidFill>
                <a:latin typeface="仿宋_GB2312" pitchFamily="49" charset="-122"/>
                <a:ea typeface="仿宋_GB2312" pitchFamily="49" charset="-122"/>
              </a:rPr>
              <a:t>Publicly Available Specification）（PAS）：</a:t>
            </a:r>
            <a:r>
              <a:rPr kumimoji="1" lang="en-US" altLang="zh-CN" sz="2400">
                <a:latin typeface="Times New Roman" pitchFamily="18" charset="0"/>
              </a:rPr>
              <a:t> </a:t>
            </a:r>
            <a:r>
              <a:rPr kumimoji="1" lang="en-US" altLang="zh-CN" sz="2400" b="1">
                <a:latin typeface="宋体" pitchFamily="2" charset="-122"/>
              </a:rPr>
              <a:t>ISO</a:t>
            </a:r>
            <a:r>
              <a:rPr kumimoji="1" lang="zh-CN" altLang="en-US" sz="2400" b="1">
                <a:latin typeface="宋体" pitchFamily="2" charset="-122"/>
              </a:rPr>
              <a:t>或</a:t>
            </a:r>
            <a:r>
              <a:rPr kumimoji="1" lang="en-US" altLang="zh-CN" sz="2400" b="1">
                <a:latin typeface="宋体" pitchFamily="2" charset="-122"/>
              </a:rPr>
              <a:t>IEC</a:t>
            </a:r>
            <a:r>
              <a:rPr kumimoji="1" lang="zh-CN" altLang="en-US" sz="2400" b="1">
                <a:latin typeface="宋体" pitchFamily="2" charset="-122"/>
              </a:rPr>
              <a:t>为满足市场急需而出版的标准文件，它表示 ：</a:t>
            </a:r>
          </a:p>
          <a:p>
            <a:pPr>
              <a:lnSpc>
                <a:spcPct val="140000"/>
              </a:lnSpc>
            </a:pPr>
            <a:r>
              <a:rPr kumimoji="1" lang="zh-CN" altLang="en-US" sz="2400" b="1">
                <a:latin typeface="宋体" pitchFamily="2" charset="-122"/>
              </a:rPr>
              <a:t>    （1）</a:t>
            </a:r>
            <a:r>
              <a:rPr kumimoji="1" lang="en-US" altLang="zh-CN" sz="2400" b="1">
                <a:latin typeface="宋体" pitchFamily="2" charset="-122"/>
              </a:rPr>
              <a:t>ISO</a:t>
            </a:r>
            <a:r>
              <a:rPr kumimoji="1" lang="zh-CN" altLang="en-US" sz="2400" b="1">
                <a:latin typeface="宋体" pitchFamily="2" charset="-122"/>
              </a:rPr>
              <a:t>或</a:t>
            </a:r>
            <a:r>
              <a:rPr kumimoji="1" lang="en-US" altLang="zh-CN" sz="2400" b="1">
                <a:latin typeface="宋体" pitchFamily="2" charset="-122"/>
              </a:rPr>
              <a:t>IEC</a:t>
            </a:r>
            <a:r>
              <a:rPr kumimoji="1" lang="zh-CN" altLang="en-US" sz="2400" b="1">
                <a:latin typeface="宋体" pitchFamily="2" charset="-122"/>
              </a:rPr>
              <a:t>之外的某一组织中的协商一致，或者 ；</a:t>
            </a:r>
          </a:p>
          <a:p>
            <a:pPr>
              <a:lnSpc>
                <a:spcPct val="140000"/>
              </a:lnSpc>
            </a:pPr>
            <a:r>
              <a:rPr kumimoji="1" lang="zh-CN" altLang="en-US" sz="2400" b="1">
                <a:latin typeface="宋体" pitchFamily="2" charset="-122"/>
              </a:rPr>
              <a:t>    （2）一个工作组内专家的协商一致 </a:t>
            </a:r>
          </a:p>
          <a:p>
            <a:pPr>
              <a:lnSpc>
                <a:spcPct val="140000"/>
              </a:lnSpc>
            </a:pPr>
            <a:r>
              <a:rPr kumimoji="1" lang="zh-CN" altLang="en-US" sz="2400" b="1">
                <a:latin typeface="楷体_GB2312" pitchFamily="49" charset="-122"/>
                <a:ea typeface="楷体_GB2312" pitchFamily="49" charset="-122"/>
              </a:rPr>
              <a:t> </a:t>
            </a:r>
            <a:r>
              <a:rPr kumimoji="1" lang="zh-CN" altLang="en-US" sz="2000" b="1">
                <a:latin typeface="宋体" pitchFamily="2" charset="-122"/>
              </a:rPr>
              <a:t>注1：可公开提供的规范（</a:t>
            </a:r>
            <a:r>
              <a:rPr kumimoji="1" lang="en-US" altLang="zh-CN" sz="2000" b="1">
                <a:latin typeface="宋体" pitchFamily="2" charset="-122"/>
              </a:rPr>
              <a:t>PAS）</a:t>
            </a:r>
            <a:r>
              <a:rPr kumimoji="1" lang="zh-CN" altLang="en-US" sz="2000" b="1">
                <a:latin typeface="宋体" pitchFamily="2" charset="-122"/>
              </a:rPr>
              <a:t>不得与现行国际标准冲突。 </a:t>
            </a:r>
          </a:p>
          <a:p>
            <a:pPr>
              <a:lnSpc>
                <a:spcPct val="140000"/>
              </a:lnSpc>
            </a:pPr>
            <a:r>
              <a:rPr kumimoji="1" lang="zh-CN" altLang="en-US" sz="2000" b="1">
                <a:latin typeface="宋体" pitchFamily="2" charset="-122"/>
              </a:rPr>
              <a:t> 注2：允许同一题目的多个</a:t>
            </a:r>
            <a:r>
              <a:rPr kumimoji="1" lang="en-US" altLang="zh-CN" sz="2000" b="1">
                <a:latin typeface="宋体" pitchFamily="2" charset="-122"/>
              </a:rPr>
              <a:t>PAS</a:t>
            </a:r>
            <a:r>
              <a:rPr kumimoji="1" lang="zh-CN" altLang="en-US" sz="2000" b="1">
                <a:latin typeface="宋体" pitchFamily="2" charset="-122"/>
              </a:rPr>
              <a:t>竞争。 </a:t>
            </a:r>
          </a:p>
        </p:txBody>
      </p:sp>
    </p:spTree>
  </p:cSld>
  <p:clrMapOvr>
    <a:masterClrMapping/>
  </p:clrMapOvr>
  <p:transition xmlns:p14="http://schemas.microsoft.com/office/powerpoint/2010/main" spd="med">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b="1" smtClean="0">
                <a:ea typeface="宋体" pitchFamily="2" charset="-122"/>
              </a:rPr>
              <a:t>ISO/IEC</a:t>
            </a:r>
            <a:r>
              <a:rPr lang="zh-CN" altLang="en-US" b="1" smtClean="0">
                <a:ea typeface="宋体" pitchFamily="2" charset="-122"/>
              </a:rPr>
              <a:t>标准及其他可供使用文件</a:t>
            </a:r>
            <a:endParaRPr lang="zh-CN" altLang="en-US" smtClean="0">
              <a:ea typeface="宋体" pitchFamily="2" charset="-122"/>
            </a:endParaRPr>
          </a:p>
        </p:txBody>
      </p:sp>
      <p:sp>
        <p:nvSpPr>
          <p:cNvPr id="51203" name="Text Box 4"/>
          <p:cNvSpPr txBox="1">
            <a:spLocks noChangeArrowheads="1"/>
          </p:cNvSpPr>
          <p:nvPr/>
        </p:nvSpPr>
        <p:spPr bwMode="auto">
          <a:xfrm>
            <a:off x="500034" y="1285860"/>
            <a:ext cx="7459687" cy="1969770"/>
          </a:xfrm>
          <a:prstGeom prst="rect">
            <a:avLst/>
          </a:prstGeom>
          <a:noFill/>
          <a:ln w="9525">
            <a:noFill/>
            <a:miter lim="800000"/>
            <a:headEnd/>
            <a:tailEnd/>
          </a:ln>
        </p:spPr>
        <p:txBody>
          <a:bodyPr wrap="square">
            <a:spAutoFit/>
          </a:bodyPr>
          <a:lstStyle/>
          <a:p>
            <a:r>
              <a:rPr kumimoji="1" lang="zh-CN" altLang="en-US" sz="2600" b="1" dirty="0">
                <a:solidFill>
                  <a:srgbClr val="0099FF"/>
                </a:solidFill>
                <a:latin typeface="仿宋_GB2312" pitchFamily="49" charset="-122"/>
                <a:ea typeface="仿宋_GB2312" pitchFamily="49" charset="-122"/>
                <a:sym typeface="Wingdings 2" pitchFamily="18" charset="2"/>
              </a:rPr>
              <a:t> </a:t>
            </a:r>
            <a:r>
              <a:rPr kumimoji="1" lang="zh-CN" altLang="en-US" sz="2600" b="1" dirty="0">
                <a:solidFill>
                  <a:srgbClr val="0099FF"/>
                </a:solidFill>
                <a:latin typeface="仿宋_GB2312" pitchFamily="49" charset="-122"/>
                <a:ea typeface="仿宋_GB2312" pitchFamily="49" charset="-122"/>
              </a:rPr>
              <a:t>工业技术协议（</a:t>
            </a:r>
            <a:r>
              <a:rPr kumimoji="1" lang="en-US" altLang="zh-CN" sz="2600" b="1" dirty="0">
                <a:solidFill>
                  <a:srgbClr val="0099FF"/>
                </a:solidFill>
                <a:latin typeface="仿宋_GB2312" pitchFamily="49" charset="-122"/>
                <a:ea typeface="仿宋_GB2312" pitchFamily="49" charset="-122"/>
              </a:rPr>
              <a:t>ITA）：</a:t>
            </a:r>
            <a:r>
              <a:rPr kumimoji="1" lang="zh-CN" altLang="en-US" sz="2400" b="1" dirty="0">
                <a:latin typeface="楷体_GB2312" pitchFamily="49" charset="-122"/>
                <a:ea typeface="楷体_GB2312" pitchFamily="49" charset="-122"/>
              </a:rPr>
              <a:t>标准性或信息性文件。它规定新的产品或服务的参数。它是在</a:t>
            </a:r>
            <a:r>
              <a:rPr kumimoji="1" lang="en-US" altLang="zh-CN" sz="2400" b="1" dirty="0">
                <a:latin typeface="楷体_GB2312" pitchFamily="49" charset="-122"/>
                <a:ea typeface="楷体_GB2312" pitchFamily="49" charset="-122"/>
              </a:rPr>
              <a:t>IEC</a:t>
            </a:r>
            <a:r>
              <a:rPr kumimoji="1" lang="zh-CN" altLang="en-US" sz="2400" b="1" dirty="0">
                <a:latin typeface="楷体_GB2312" pitchFamily="49" charset="-122"/>
                <a:ea typeface="楷体_GB2312" pitchFamily="49" charset="-122"/>
              </a:rPr>
              <a:t>以外制定的，类似工业事实标准或规范。快速发展技术行业是</a:t>
            </a:r>
            <a:r>
              <a:rPr kumimoji="1" lang="en-US" altLang="zh-CN" sz="2400" b="1" dirty="0">
                <a:latin typeface="楷体_GB2312" pitchFamily="49" charset="-122"/>
                <a:ea typeface="楷体_GB2312" pitchFamily="49" charset="-122"/>
              </a:rPr>
              <a:t>ITA</a:t>
            </a:r>
            <a:r>
              <a:rPr kumimoji="1" lang="zh-CN" altLang="en-US" sz="2400" b="1" dirty="0">
                <a:latin typeface="楷体_GB2312" pitchFamily="49" charset="-122"/>
                <a:ea typeface="楷体_GB2312" pitchFamily="49" charset="-122"/>
              </a:rPr>
              <a:t>的主要用户，覆盖整个电气和电子（包括</a:t>
            </a:r>
            <a:r>
              <a:rPr kumimoji="1" lang="en-US" altLang="zh-CN" sz="2400" b="1" dirty="0">
                <a:latin typeface="楷体_GB2312" pitchFamily="49" charset="-122"/>
                <a:ea typeface="楷体_GB2312" pitchFamily="49" charset="-122"/>
              </a:rPr>
              <a:t>ICT）</a:t>
            </a:r>
            <a:r>
              <a:rPr kumimoji="1" lang="zh-CN" altLang="en-US" sz="2400" b="1" dirty="0">
                <a:latin typeface="楷体_GB2312" pitchFamily="49" charset="-122"/>
                <a:ea typeface="楷体_GB2312" pitchFamily="49" charset="-122"/>
              </a:rPr>
              <a:t>领域。</a:t>
            </a:r>
            <a:endParaRPr kumimoji="1" lang="en-US" altLang="zh-CN" sz="2400" b="1" dirty="0">
              <a:latin typeface="楷体_GB2312" pitchFamily="49" charset="-122"/>
              <a:ea typeface="楷体_GB2312" pitchFamily="49" charset="-122"/>
            </a:endParaRPr>
          </a:p>
          <a:p>
            <a:r>
              <a:rPr kumimoji="1" lang="zh-CN" altLang="en-US" sz="2400" b="1" dirty="0">
                <a:latin typeface="楷体_GB2312" pitchFamily="49" charset="-122"/>
                <a:ea typeface="楷体_GB2312" pitchFamily="49" charset="-122"/>
              </a:rPr>
              <a:t>   </a:t>
            </a:r>
            <a:r>
              <a:rPr kumimoji="1" lang="zh-CN" altLang="en-US" sz="2400" b="1" dirty="0" smtClean="0">
                <a:latin typeface="楷体_GB2312" pitchFamily="49" charset="-122"/>
                <a:ea typeface="楷体_GB2312" pitchFamily="49" charset="-122"/>
              </a:rPr>
              <a:t>这</a:t>
            </a:r>
            <a:r>
              <a:rPr kumimoji="1" lang="zh-CN" altLang="en-US" sz="2400" b="1" dirty="0">
                <a:latin typeface="楷体_GB2312" pitchFamily="49" charset="-122"/>
                <a:ea typeface="楷体_GB2312" pitchFamily="49" charset="-122"/>
              </a:rPr>
              <a:t>类出版物不含安全、卫生、环境保护及类似课题。 </a:t>
            </a:r>
            <a:r>
              <a:rPr kumimoji="1" lang="en-US" altLang="zh-CN" sz="2400" b="1" dirty="0">
                <a:latin typeface="楷体_GB2312" pitchFamily="49" charset="-122"/>
                <a:ea typeface="楷体_GB2312" pitchFamily="49" charset="-122"/>
              </a:rPr>
              <a:t> </a:t>
            </a:r>
            <a:endParaRPr kumimoji="1" lang="zh-CN" altLang="en-US" sz="2400" b="1" dirty="0">
              <a:latin typeface="楷体_GB2312" pitchFamily="49" charset="-122"/>
              <a:ea typeface="楷体_GB2312" pitchFamily="49" charset="-122"/>
            </a:endParaRPr>
          </a:p>
        </p:txBody>
      </p:sp>
      <p:sp>
        <p:nvSpPr>
          <p:cNvPr id="51204" name="Text Box 5"/>
          <p:cNvSpPr txBox="1">
            <a:spLocks noChangeArrowheads="1"/>
          </p:cNvSpPr>
          <p:nvPr/>
        </p:nvSpPr>
        <p:spPr bwMode="auto">
          <a:xfrm>
            <a:off x="611188" y="3644900"/>
            <a:ext cx="7318398" cy="2339102"/>
          </a:xfrm>
          <a:prstGeom prst="rect">
            <a:avLst/>
          </a:prstGeom>
          <a:noFill/>
          <a:ln w="9525">
            <a:noFill/>
            <a:miter lim="800000"/>
            <a:headEnd/>
            <a:tailEnd/>
          </a:ln>
        </p:spPr>
        <p:txBody>
          <a:bodyPr wrap="square">
            <a:spAutoFit/>
          </a:bodyPr>
          <a:lstStyle/>
          <a:p>
            <a:pPr>
              <a:buFont typeface="Wingdings 2" pitchFamily="18" charset="2"/>
              <a:buChar char="ï"/>
            </a:pPr>
            <a:r>
              <a:rPr kumimoji="1" lang="zh-CN" altLang="en-US" sz="2600" b="1" dirty="0">
                <a:solidFill>
                  <a:srgbClr val="0099FF"/>
                </a:solidFill>
                <a:latin typeface="仿宋_GB2312" pitchFamily="49" charset="-122"/>
                <a:ea typeface="仿宋_GB2312" pitchFamily="49" charset="-122"/>
              </a:rPr>
              <a:t>技术倾向评定（</a:t>
            </a:r>
            <a:r>
              <a:rPr kumimoji="1" lang="en-US" altLang="zh-CN" sz="2600" b="1" dirty="0">
                <a:solidFill>
                  <a:srgbClr val="0099FF"/>
                </a:solidFill>
                <a:latin typeface="仿宋_GB2312" pitchFamily="49" charset="-122"/>
                <a:ea typeface="仿宋_GB2312" pitchFamily="49" charset="-122"/>
              </a:rPr>
              <a:t>TTA）：</a:t>
            </a:r>
            <a:r>
              <a:rPr kumimoji="1" lang="zh-CN" altLang="en-US" sz="2400" b="1" dirty="0">
                <a:latin typeface="楷体_GB2312" pitchFamily="49" charset="-122"/>
                <a:ea typeface="楷体_GB2312" pitchFamily="49" charset="-122"/>
              </a:rPr>
              <a:t>突出一项技术的某些方面，它可能成为近期至中期标准化领域。这种出版物是为了满足技术发展早期阶段标准化问题的全球协作的需求而产生的。</a:t>
            </a:r>
            <a:r>
              <a:rPr kumimoji="1" lang="en-US" altLang="zh-CN" sz="2400" b="1" dirty="0">
                <a:latin typeface="楷体_GB2312" pitchFamily="49" charset="-122"/>
                <a:ea typeface="楷体_GB2312" pitchFamily="49" charset="-122"/>
              </a:rPr>
              <a:t>TTA</a:t>
            </a:r>
            <a:r>
              <a:rPr kumimoji="1" lang="zh-CN" altLang="en-US" sz="2400" b="1" dirty="0">
                <a:latin typeface="楷体_GB2312" pitchFamily="49" charset="-122"/>
                <a:ea typeface="楷体_GB2312" pitchFamily="49" charset="-122"/>
              </a:rPr>
              <a:t>提供新兴领域的发展动向，通常是预标准化工作或研究的结果。</a:t>
            </a:r>
          </a:p>
          <a:p>
            <a:pPr>
              <a:buFont typeface="Wingdings 2" pitchFamily="18" charset="2"/>
              <a:buNone/>
            </a:pPr>
            <a:r>
              <a:rPr kumimoji="1" lang="zh-CN" altLang="en-US" sz="2000" b="1" dirty="0">
                <a:solidFill>
                  <a:srgbClr val="0099FF"/>
                </a:solidFill>
                <a:latin typeface="楷体_GB2312" pitchFamily="49" charset="-122"/>
                <a:ea typeface="楷体_GB2312" pitchFamily="49" charset="-122"/>
              </a:rPr>
              <a:t>注 以上两种文件只在</a:t>
            </a:r>
            <a:r>
              <a:rPr kumimoji="1" lang="en-US" altLang="zh-CN" sz="2000" b="1" dirty="0">
                <a:solidFill>
                  <a:srgbClr val="0099FF"/>
                </a:solidFill>
                <a:latin typeface="楷体_GB2312" pitchFamily="49" charset="-122"/>
                <a:ea typeface="楷体_GB2312" pitchFamily="49" charset="-122"/>
              </a:rPr>
              <a:t>IEC</a:t>
            </a:r>
            <a:r>
              <a:rPr kumimoji="1" lang="zh-CN" altLang="en-US" sz="2000" b="1" dirty="0">
                <a:solidFill>
                  <a:srgbClr val="0099FF"/>
                </a:solidFill>
                <a:latin typeface="楷体_GB2312" pitchFamily="49" charset="-122"/>
                <a:ea typeface="楷体_GB2312" pitchFamily="49" charset="-122"/>
              </a:rPr>
              <a:t>中使用。</a:t>
            </a:r>
            <a:r>
              <a:rPr kumimoji="1" lang="zh-CN" altLang="en-US" sz="2400" b="1" dirty="0">
                <a:latin typeface="楷体_GB2312" pitchFamily="49" charset="-122"/>
                <a:ea typeface="楷体_GB2312" pitchFamily="49" charset="-122"/>
              </a:rPr>
              <a:t> </a:t>
            </a:r>
          </a:p>
        </p:txBody>
      </p:sp>
    </p:spTree>
  </p:cSld>
  <p:clrMapOvr>
    <a:masterClrMapping/>
  </p:clrMapOvr>
  <p:transition xmlns:p14="http://schemas.microsoft.com/office/powerpoint/2010/main" spd="med">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z="2400" b="1" smtClean="0">
                <a:ea typeface="宋体" pitchFamily="2" charset="-122"/>
              </a:rPr>
              <a:t>ISO/IEC</a:t>
            </a:r>
            <a:r>
              <a:rPr lang="zh-CN" altLang="en-US" sz="2400" b="1" smtClean="0">
                <a:ea typeface="宋体" pitchFamily="2" charset="-122"/>
              </a:rPr>
              <a:t>标准项目管理方法</a:t>
            </a:r>
            <a:r>
              <a:rPr lang="zh-CN" altLang="en-US" sz="2800" b="1" smtClean="0">
                <a:ea typeface="宋体" pitchFamily="2" charset="-122"/>
              </a:rPr>
              <a:t>-目标日期</a:t>
            </a:r>
          </a:p>
        </p:txBody>
      </p:sp>
      <p:sp>
        <p:nvSpPr>
          <p:cNvPr id="58371" name="Rectangle 3"/>
          <p:cNvSpPr>
            <a:spLocks noGrp="1" noChangeArrowheads="1"/>
          </p:cNvSpPr>
          <p:nvPr>
            <p:ph type="body" idx="1"/>
          </p:nvPr>
        </p:nvSpPr>
        <p:spPr>
          <a:xfrm>
            <a:off x="457200" y="1247775"/>
            <a:ext cx="7686675" cy="5110163"/>
          </a:xfrm>
        </p:spPr>
        <p:txBody>
          <a:bodyPr/>
          <a:lstStyle/>
          <a:p>
            <a:pPr>
              <a:lnSpc>
                <a:spcPct val="120000"/>
              </a:lnSpc>
            </a:pPr>
            <a:r>
              <a:rPr lang="zh-CN" altLang="en-US" sz="2400" smtClean="0">
                <a:ea typeface="宋体" pitchFamily="2" charset="-122"/>
              </a:rPr>
              <a:t>在确定目标日期时（工作项目批准后）下列时限为指导时限：</a:t>
            </a:r>
          </a:p>
          <a:p>
            <a:pPr>
              <a:lnSpc>
                <a:spcPct val="120000"/>
              </a:lnSpc>
              <a:buFont typeface="Wingdings" pitchFamily="2" charset="2"/>
              <a:buNone/>
            </a:pPr>
            <a:r>
              <a:rPr lang="zh-CN" altLang="en-US" sz="2400" smtClean="0">
                <a:ea typeface="宋体" pitchFamily="2" charset="-122"/>
              </a:rPr>
              <a:t>      - 提供工作草案：6个月</a:t>
            </a:r>
          </a:p>
          <a:p>
            <a:pPr>
              <a:lnSpc>
                <a:spcPct val="120000"/>
              </a:lnSpc>
              <a:buFont typeface="Wingdings" pitchFamily="2" charset="2"/>
              <a:buNone/>
            </a:pPr>
            <a:r>
              <a:rPr lang="zh-CN" altLang="en-US" sz="2400" smtClean="0">
                <a:ea typeface="宋体" pitchFamily="2" charset="-122"/>
              </a:rPr>
              <a:t>      - 提供委员会草案：12个月</a:t>
            </a:r>
          </a:p>
          <a:p>
            <a:pPr>
              <a:lnSpc>
                <a:spcPct val="120000"/>
              </a:lnSpc>
              <a:buFont typeface="Wingdings" pitchFamily="2" charset="2"/>
              <a:buNone/>
            </a:pPr>
            <a:r>
              <a:rPr lang="zh-CN" altLang="en-US" sz="2400" smtClean="0">
                <a:ea typeface="宋体" pitchFamily="2" charset="-122"/>
              </a:rPr>
              <a:t>      - 提供询问草案：24个月</a:t>
            </a:r>
          </a:p>
          <a:p>
            <a:pPr>
              <a:lnSpc>
                <a:spcPct val="120000"/>
              </a:lnSpc>
              <a:buFont typeface="Wingdings" pitchFamily="2" charset="2"/>
              <a:buNone/>
            </a:pPr>
            <a:r>
              <a:rPr lang="zh-CN" altLang="en-US" sz="2400" smtClean="0">
                <a:ea typeface="宋体" pitchFamily="2" charset="-122"/>
              </a:rPr>
              <a:t>      - 提供批准草案：3</a:t>
            </a:r>
            <a:r>
              <a:rPr lang="en-US" altLang="zh-CN" sz="2400" smtClean="0">
                <a:ea typeface="宋体" pitchFamily="2" charset="-122"/>
              </a:rPr>
              <a:t>0</a:t>
            </a:r>
            <a:r>
              <a:rPr lang="zh-CN" altLang="en-US" sz="2400" smtClean="0">
                <a:ea typeface="宋体" pitchFamily="2" charset="-122"/>
              </a:rPr>
              <a:t>个月</a:t>
            </a:r>
          </a:p>
          <a:p>
            <a:pPr>
              <a:lnSpc>
                <a:spcPct val="120000"/>
              </a:lnSpc>
              <a:buFont typeface="Wingdings" pitchFamily="2" charset="2"/>
              <a:buNone/>
            </a:pPr>
            <a:r>
              <a:rPr lang="zh-CN" altLang="en-US" sz="2400" smtClean="0">
                <a:ea typeface="宋体" pitchFamily="2" charset="-122"/>
              </a:rPr>
              <a:t>      - 提供出版的标准：36个月</a:t>
            </a:r>
          </a:p>
          <a:p>
            <a:pPr>
              <a:lnSpc>
                <a:spcPct val="120000"/>
              </a:lnSpc>
            </a:pPr>
            <a:r>
              <a:rPr lang="zh-CN" altLang="en-US" sz="2400" smtClean="0">
                <a:ea typeface="宋体" pitchFamily="2" charset="-122"/>
              </a:rPr>
              <a:t>在工作计划中超过5年，并且未达到批准阶段的所有工作项目将由</a:t>
            </a:r>
            <a:r>
              <a:rPr lang="en-US" altLang="zh-CN" sz="2400" smtClean="0">
                <a:ea typeface="宋体" pitchFamily="2" charset="-122"/>
              </a:rPr>
              <a:t>TMB</a:t>
            </a:r>
            <a:r>
              <a:rPr lang="zh-CN" altLang="en-US" sz="2400" smtClean="0">
                <a:ea typeface="宋体" pitchFamily="2" charset="-122"/>
              </a:rPr>
              <a:t>撤消。（新版规定）</a:t>
            </a:r>
            <a:endParaRPr lang="en-US" altLang="zh-CN" sz="2400" smtClean="0">
              <a:ea typeface="宋体" pitchFamily="2" charset="-122"/>
            </a:endParaRPr>
          </a:p>
        </p:txBody>
      </p:sp>
    </p:spTree>
  </p:cSld>
  <p:clrMapOvr>
    <a:masterClrMapping/>
  </p:clrMapOvr>
  <p:transition xmlns:p14="http://schemas.microsoft.com/office/powerpoint/2010/main" spd="med">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305"/>
          <p:cNvGrpSpPr>
            <a:grpSpLocks/>
          </p:cNvGrpSpPr>
          <p:nvPr/>
        </p:nvGrpSpPr>
        <p:grpSpPr bwMode="auto">
          <a:xfrm>
            <a:off x="357188" y="1428750"/>
            <a:ext cx="7924800" cy="4292600"/>
            <a:chOff x="-3" y="-3"/>
            <a:chExt cx="2804" cy="4257"/>
          </a:xfrm>
        </p:grpSpPr>
        <p:grpSp>
          <p:nvGrpSpPr>
            <p:cNvPr id="61444" name="Group 303"/>
            <p:cNvGrpSpPr>
              <a:grpSpLocks/>
            </p:cNvGrpSpPr>
            <p:nvPr/>
          </p:nvGrpSpPr>
          <p:grpSpPr bwMode="auto">
            <a:xfrm>
              <a:off x="0" y="0"/>
              <a:ext cx="2798" cy="4251"/>
              <a:chOff x="0" y="0"/>
              <a:chExt cx="2798" cy="4251"/>
            </a:xfrm>
          </p:grpSpPr>
          <p:grpSp>
            <p:nvGrpSpPr>
              <p:cNvPr id="61446" name="Group 254"/>
              <p:cNvGrpSpPr>
                <a:grpSpLocks/>
              </p:cNvGrpSpPr>
              <p:nvPr/>
            </p:nvGrpSpPr>
            <p:grpSpPr bwMode="auto">
              <a:xfrm>
                <a:off x="0" y="0"/>
                <a:ext cx="778" cy="806"/>
                <a:chOff x="0" y="0"/>
                <a:chExt cx="778" cy="806"/>
              </a:xfrm>
            </p:grpSpPr>
            <p:sp>
              <p:nvSpPr>
                <p:cNvPr id="61521" name="Rectangle 226"/>
                <p:cNvSpPr>
                  <a:spLocks noChangeArrowheads="1"/>
                </p:cNvSpPr>
                <p:nvPr/>
              </p:nvSpPr>
              <p:spPr bwMode="auto">
                <a:xfrm>
                  <a:off x="43" y="0"/>
                  <a:ext cx="692" cy="806"/>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项目阶段</a:t>
                  </a:r>
                </a:p>
                <a:p>
                  <a:pPr algn="just"/>
                  <a:r>
                    <a:rPr kumimoji="1" lang="zh-CN" altLang="en-US" sz="2200" b="1">
                      <a:latin typeface="仿宋_GB2312" pitchFamily="49" charset="-122"/>
                      <a:ea typeface="仿宋_GB2312" pitchFamily="49" charset="-122"/>
                    </a:rPr>
                    <a:t>（7）</a:t>
                  </a:r>
                </a:p>
              </p:txBody>
            </p:sp>
            <p:sp>
              <p:nvSpPr>
                <p:cNvPr id="61522" name="Rectangle 253"/>
                <p:cNvSpPr>
                  <a:spLocks noChangeArrowheads="1"/>
                </p:cNvSpPr>
                <p:nvPr/>
              </p:nvSpPr>
              <p:spPr bwMode="auto">
                <a:xfrm>
                  <a:off x="0" y="0"/>
                  <a:ext cx="778" cy="806"/>
                </a:xfrm>
                <a:prstGeom prst="rect">
                  <a:avLst/>
                </a:prstGeom>
                <a:noFill/>
                <a:ln w="7">
                  <a:solidFill>
                    <a:srgbClr val="A0A0A0"/>
                  </a:solidFill>
                  <a:miter lim="800000"/>
                  <a:headEnd/>
                  <a:tailEnd/>
                </a:ln>
              </p:spPr>
              <p:txBody>
                <a:bodyPr/>
                <a:lstStyle/>
                <a:p>
                  <a:endParaRPr lang="zh-CN" altLang="en-US"/>
                </a:p>
              </p:txBody>
            </p:sp>
          </p:grpSp>
          <p:grpSp>
            <p:nvGrpSpPr>
              <p:cNvPr id="61447" name="Group 256"/>
              <p:cNvGrpSpPr>
                <a:grpSpLocks/>
              </p:cNvGrpSpPr>
              <p:nvPr/>
            </p:nvGrpSpPr>
            <p:grpSpPr bwMode="auto">
              <a:xfrm>
                <a:off x="778" y="0"/>
                <a:ext cx="2020" cy="403"/>
                <a:chOff x="778" y="0"/>
                <a:chExt cx="2020" cy="403"/>
              </a:xfrm>
            </p:grpSpPr>
            <p:sp>
              <p:nvSpPr>
                <p:cNvPr id="61519" name="Rectangle 227"/>
                <p:cNvSpPr>
                  <a:spLocks noChangeArrowheads="1"/>
                </p:cNvSpPr>
                <p:nvPr/>
              </p:nvSpPr>
              <p:spPr bwMode="auto">
                <a:xfrm>
                  <a:off x="821" y="0"/>
                  <a:ext cx="1934"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             处理的相关文件 </a:t>
                  </a:r>
                </a:p>
                <a:p>
                  <a:pPr algn="just"/>
                  <a:endParaRPr kumimoji="1" lang="zh-CN" altLang="en-US" sz="2200" b="1">
                    <a:latin typeface="仿宋_GB2312" pitchFamily="49" charset="-122"/>
                    <a:ea typeface="仿宋_GB2312" pitchFamily="49" charset="-122"/>
                  </a:endParaRPr>
                </a:p>
              </p:txBody>
            </p:sp>
            <p:sp>
              <p:nvSpPr>
                <p:cNvPr id="61520" name="Rectangle 255"/>
                <p:cNvSpPr>
                  <a:spLocks noChangeArrowheads="1"/>
                </p:cNvSpPr>
                <p:nvPr/>
              </p:nvSpPr>
              <p:spPr bwMode="auto">
                <a:xfrm>
                  <a:off x="778" y="0"/>
                  <a:ext cx="2020" cy="403"/>
                </a:xfrm>
                <a:prstGeom prst="rect">
                  <a:avLst/>
                </a:prstGeom>
                <a:noFill/>
                <a:ln w="7">
                  <a:solidFill>
                    <a:srgbClr val="A0A0A0"/>
                  </a:solidFill>
                  <a:miter lim="800000"/>
                  <a:headEnd/>
                  <a:tailEnd/>
                </a:ln>
              </p:spPr>
              <p:txBody>
                <a:bodyPr/>
                <a:lstStyle/>
                <a:p>
                  <a:endParaRPr lang="zh-CN" altLang="en-US"/>
                </a:p>
              </p:txBody>
            </p:sp>
          </p:grpSp>
          <p:grpSp>
            <p:nvGrpSpPr>
              <p:cNvPr id="61448" name="Group 258"/>
              <p:cNvGrpSpPr>
                <a:grpSpLocks/>
              </p:cNvGrpSpPr>
              <p:nvPr/>
            </p:nvGrpSpPr>
            <p:grpSpPr bwMode="auto">
              <a:xfrm>
                <a:off x="778" y="403"/>
                <a:ext cx="1002" cy="403"/>
                <a:chOff x="778" y="403"/>
                <a:chExt cx="1002" cy="403"/>
              </a:xfrm>
            </p:grpSpPr>
            <p:sp>
              <p:nvSpPr>
                <p:cNvPr id="61517" name="Rectangle 228"/>
                <p:cNvSpPr>
                  <a:spLocks noChangeArrowheads="1"/>
                </p:cNvSpPr>
                <p:nvPr/>
              </p:nvSpPr>
              <p:spPr bwMode="auto">
                <a:xfrm>
                  <a:off x="821" y="403"/>
                  <a:ext cx="916" cy="403"/>
                </a:xfrm>
                <a:prstGeom prst="rect">
                  <a:avLst/>
                </a:prstGeom>
                <a:noFill/>
                <a:ln w="9525">
                  <a:noFill/>
                  <a:miter lim="800000"/>
                  <a:headEnd/>
                  <a:tailEnd/>
                </a:ln>
              </p:spPr>
              <p:txBody>
                <a:bodyPr/>
                <a:lstStyle/>
                <a:p>
                  <a:pPr algn="just"/>
                  <a:r>
                    <a:rPr kumimoji="1" lang="zh-CN" altLang="en-US" sz="2200" b="1">
                      <a:solidFill>
                        <a:srgbClr val="3333FF"/>
                      </a:solidFill>
                      <a:latin typeface="仿宋_GB2312" pitchFamily="49" charset="-122"/>
                      <a:ea typeface="仿宋_GB2312" pitchFamily="49" charset="-122"/>
                    </a:rPr>
                    <a:t>名称</a:t>
                  </a:r>
                </a:p>
                <a:p>
                  <a:pPr algn="just"/>
                  <a:endParaRPr kumimoji="1" lang="zh-CN" altLang="en-US" sz="2200" b="1">
                    <a:solidFill>
                      <a:srgbClr val="3333FF"/>
                    </a:solidFill>
                    <a:latin typeface="仿宋_GB2312" pitchFamily="49" charset="-122"/>
                    <a:ea typeface="仿宋_GB2312" pitchFamily="49" charset="-122"/>
                  </a:endParaRPr>
                </a:p>
              </p:txBody>
            </p:sp>
            <p:sp>
              <p:nvSpPr>
                <p:cNvPr id="61518" name="Rectangle 257"/>
                <p:cNvSpPr>
                  <a:spLocks noChangeArrowheads="1"/>
                </p:cNvSpPr>
                <p:nvPr/>
              </p:nvSpPr>
              <p:spPr bwMode="auto">
                <a:xfrm>
                  <a:off x="778" y="403"/>
                  <a:ext cx="1002" cy="403"/>
                </a:xfrm>
                <a:prstGeom prst="rect">
                  <a:avLst/>
                </a:prstGeom>
                <a:noFill/>
                <a:ln w="7">
                  <a:solidFill>
                    <a:srgbClr val="A0A0A0"/>
                  </a:solidFill>
                  <a:miter lim="800000"/>
                  <a:headEnd/>
                  <a:tailEnd/>
                </a:ln>
              </p:spPr>
              <p:txBody>
                <a:bodyPr/>
                <a:lstStyle/>
                <a:p>
                  <a:endParaRPr lang="zh-CN" altLang="en-US"/>
                </a:p>
              </p:txBody>
            </p:sp>
          </p:grpSp>
          <p:grpSp>
            <p:nvGrpSpPr>
              <p:cNvPr id="61449" name="Group 260"/>
              <p:cNvGrpSpPr>
                <a:grpSpLocks/>
              </p:cNvGrpSpPr>
              <p:nvPr/>
            </p:nvGrpSpPr>
            <p:grpSpPr bwMode="auto">
              <a:xfrm>
                <a:off x="1780" y="403"/>
                <a:ext cx="1018" cy="403"/>
                <a:chOff x="1780" y="403"/>
                <a:chExt cx="1018" cy="403"/>
              </a:xfrm>
            </p:grpSpPr>
            <p:sp>
              <p:nvSpPr>
                <p:cNvPr id="61515" name="Rectangle 229"/>
                <p:cNvSpPr>
                  <a:spLocks noChangeArrowheads="1"/>
                </p:cNvSpPr>
                <p:nvPr/>
              </p:nvSpPr>
              <p:spPr bwMode="auto">
                <a:xfrm>
                  <a:off x="1823" y="403"/>
                  <a:ext cx="932" cy="403"/>
                </a:xfrm>
                <a:prstGeom prst="rect">
                  <a:avLst/>
                </a:prstGeom>
                <a:noFill/>
                <a:ln w="9525">
                  <a:noFill/>
                  <a:miter lim="800000"/>
                  <a:headEnd/>
                  <a:tailEnd/>
                </a:ln>
              </p:spPr>
              <p:txBody>
                <a:bodyPr/>
                <a:lstStyle/>
                <a:p>
                  <a:pPr algn="just"/>
                  <a:r>
                    <a:rPr kumimoji="1" lang="zh-CN" altLang="en-US" sz="2200" b="1">
                      <a:solidFill>
                        <a:srgbClr val="3333FF"/>
                      </a:solidFill>
                      <a:latin typeface="仿宋_GB2312" pitchFamily="49" charset="-122"/>
                      <a:ea typeface="仿宋_GB2312" pitchFamily="49" charset="-122"/>
                    </a:rPr>
                    <a:t>缩写</a:t>
                  </a:r>
                </a:p>
                <a:p>
                  <a:pPr algn="just"/>
                  <a:endParaRPr kumimoji="1" lang="zh-CN" altLang="en-US" sz="2200" b="1">
                    <a:solidFill>
                      <a:srgbClr val="3333FF"/>
                    </a:solidFill>
                    <a:latin typeface="仿宋_GB2312" pitchFamily="49" charset="-122"/>
                    <a:ea typeface="仿宋_GB2312" pitchFamily="49" charset="-122"/>
                  </a:endParaRPr>
                </a:p>
              </p:txBody>
            </p:sp>
            <p:sp>
              <p:nvSpPr>
                <p:cNvPr id="61516" name="Rectangle 259"/>
                <p:cNvSpPr>
                  <a:spLocks noChangeArrowheads="1"/>
                </p:cNvSpPr>
                <p:nvPr/>
              </p:nvSpPr>
              <p:spPr bwMode="auto">
                <a:xfrm>
                  <a:off x="1780" y="403"/>
                  <a:ext cx="1018" cy="403"/>
                </a:xfrm>
                <a:prstGeom prst="rect">
                  <a:avLst/>
                </a:prstGeom>
                <a:noFill/>
                <a:ln w="7">
                  <a:solidFill>
                    <a:srgbClr val="A0A0A0"/>
                  </a:solidFill>
                  <a:miter lim="800000"/>
                  <a:headEnd/>
                  <a:tailEnd/>
                </a:ln>
              </p:spPr>
              <p:txBody>
                <a:bodyPr/>
                <a:lstStyle/>
                <a:p>
                  <a:endParaRPr lang="zh-CN" altLang="en-US"/>
                </a:p>
              </p:txBody>
            </p:sp>
          </p:grpSp>
          <p:grpSp>
            <p:nvGrpSpPr>
              <p:cNvPr id="61450" name="Group 262"/>
              <p:cNvGrpSpPr>
                <a:grpSpLocks/>
              </p:cNvGrpSpPr>
              <p:nvPr/>
            </p:nvGrpSpPr>
            <p:grpSpPr bwMode="auto">
              <a:xfrm>
                <a:off x="0" y="806"/>
                <a:ext cx="778" cy="403"/>
                <a:chOff x="0" y="806"/>
                <a:chExt cx="778" cy="403"/>
              </a:xfrm>
            </p:grpSpPr>
            <p:sp>
              <p:nvSpPr>
                <p:cNvPr id="61513" name="Rectangle 230"/>
                <p:cNvSpPr>
                  <a:spLocks noChangeArrowheads="1"/>
                </p:cNvSpPr>
                <p:nvPr/>
              </p:nvSpPr>
              <p:spPr bwMode="auto">
                <a:xfrm>
                  <a:off x="43" y="806"/>
                  <a:ext cx="692"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 </a:t>
                  </a:r>
                  <a:r>
                    <a:rPr kumimoji="1" lang="zh-CN" altLang="en-US" sz="2200" b="1">
                      <a:solidFill>
                        <a:srgbClr val="CC3300"/>
                      </a:solidFill>
                      <a:latin typeface="仿宋_GB2312" pitchFamily="49" charset="-122"/>
                      <a:ea typeface="仿宋_GB2312" pitchFamily="49" charset="-122"/>
                    </a:rPr>
                    <a:t>预备阶段</a:t>
                  </a:r>
                </a:p>
                <a:p>
                  <a:pPr algn="just"/>
                  <a:endParaRPr kumimoji="1" lang="zh-CN" altLang="en-US" sz="2200" b="1">
                    <a:solidFill>
                      <a:srgbClr val="CC3300"/>
                    </a:solidFill>
                    <a:latin typeface="仿宋_GB2312" pitchFamily="49" charset="-122"/>
                    <a:ea typeface="仿宋_GB2312" pitchFamily="49" charset="-122"/>
                  </a:endParaRPr>
                </a:p>
              </p:txBody>
            </p:sp>
            <p:sp>
              <p:nvSpPr>
                <p:cNvPr id="61514" name="Rectangle 261"/>
                <p:cNvSpPr>
                  <a:spLocks noChangeArrowheads="1"/>
                </p:cNvSpPr>
                <p:nvPr/>
              </p:nvSpPr>
              <p:spPr bwMode="auto">
                <a:xfrm>
                  <a:off x="0" y="806"/>
                  <a:ext cx="778" cy="403"/>
                </a:xfrm>
                <a:prstGeom prst="rect">
                  <a:avLst/>
                </a:prstGeom>
                <a:noFill/>
                <a:ln w="7">
                  <a:solidFill>
                    <a:srgbClr val="A0A0A0"/>
                  </a:solidFill>
                  <a:miter lim="800000"/>
                  <a:headEnd/>
                  <a:tailEnd/>
                </a:ln>
              </p:spPr>
              <p:txBody>
                <a:bodyPr/>
                <a:lstStyle/>
                <a:p>
                  <a:endParaRPr lang="zh-CN" altLang="en-US"/>
                </a:p>
              </p:txBody>
            </p:sp>
          </p:grpSp>
          <p:grpSp>
            <p:nvGrpSpPr>
              <p:cNvPr id="61451" name="Group 264"/>
              <p:cNvGrpSpPr>
                <a:grpSpLocks/>
              </p:cNvGrpSpPr>
              <p:nvPr/>
            </p:nvGrpSpPr>
            <p:grpSpPr bwMode="auto">
              <a:xfrm>
                <a:off x="778" y="806"/>
                <a:ext cx="1002" cy="403"/>
                <a:chOff x="778" y="806"/>
                <a:chExt cx="1002" cy="403"/>
              </a:xfrm>
            </p:grpSpPr>
            <p:sp>
              <p:nvSpPr>
                <p:cNvPr id="61511" name="Rectangle 231"/>
                <p:cNvSpPr>
                  <a:spLocks noChangeArrowheads="1"/>
                </p:cNvSpPr>
                <p:nvPr/>
              </p:nvSpPr>
              <p:spPr bwMode="auto">
                <a:xfrm>
                  <a:off x="821" y="806"/>
                  <a:ext cx="916"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预备工作项目</a:t>
                  </a:r>
                </a:p>
                <a:p>
                  <a:pPr algn="just"/>
                  <a:endParaRPr kumimoji="1" lang="zh-CN" altLang="en-US" sz="2200" b="1">
                    <a:latin typeface="仿宋_GB2312" pitchFamily="49" charset="-122"/>
                    <a:ea typeface="仿宋_GB2312" pitchFamily="49" charset="-122"/>
                  </a:endParaRPr>
                </a:p>
              </p:txBody>
            </p:sp>
            <p:sp>
              <p:nvSpPr>
                <p:cNvPr id="61512" name="Rectangle 263"/>
                <p:cNvSpPr>
                  <a:spLocks noChangeArrowheads="1"/>
                </p:cNvSpPr>
                <p:nvPr/>
              </p:nvSpPr>
              <p:spPr bwMode="auto">
                <a:xfrm>
                  <a:off x="778" y="806"/>
                  <a:ext cx="1002" cy="403"/>
                </a:xfrm>
                <a:prstGeom prst="rect">
                  <a:avLst/>
                </a:prstGeom>
                <a:noFill/>
                <a:ln w="7">
                  <a:solidFill>
                    <a:srgbClr val="A0A0A0"/>
                  </a:solidFill>
                  <a:miter lim="800000"/>
                  <a:headEnd/>
                  <a:tailEnd/>
                </a:ln>
              </p:spPr>
              <p:txBody>
                <a:bodyPr/>
                <a:lstStyle/>
                <a:p>
                  <a:endParaRPr lang="zh-CN" altLang="en-US"/>
                </a:p>
              </p:txBody>
            </p:sp>
          </p:grpSp>
          <p:grpSp>
            <p:nvGrpSpPr>
              <p:cNvPr id="61452" name="Group 266"/>
              <p:cNvGrpSpPr>
                <a:grpSpLocks/>
              </p:cNvGrpSpPr>
              <p:nvPr/>
            </p:nvGrpSpPr>
            <p:grpSpPr bwMode="auto">
              <a:xfrm>
                <a:off x="1780" y="806"/>
                <a:ext cx="1018" cy="403"/>
                <a:chOff x="1780" y="806"/>
                <a:chExt cx="1018" cy="403"/>
              </a:xfrm>
            </p:grpSpPr>
            <p:sp>
              <p:nvSpPr>
                <p:cNvPr id="61509" name="Rectangle 232"/>
                <p:cNvSpPr>
                  <a:spLocks noChangeArrowheads="1"/>
                </p:cNvSpPr>
                <p:nvPr/>
              </p:nvSpPr>
              <p:spPr bwMode="auto">
                <a:xfrm>
                  <a:off x="1823" y="806"/>
                  <a:ext cx="932" cy="403"/>
                </a:xfrm>
                <a:prstGeom prst="rect">
                  <a:avLst/>
                </a:prstGeom>
                <a:noFill/>
                <a:ln w="9525">
                  <a:noFill/>
                  <a:miter lim="800000"/>
                  <a:headEnd/>
                  <a:tailEnd/>
                </a:ln>
              </p:spPr>
              <p:txBody>
                <a:bodyPr/>
                <a:lstStyle/>
                <a:p>
                  <a:r>
                    <a:rPr kumimoji="1" lang="en-US" altLang="zh-CN" sz="2200" b="1">
                      <a:latin typeface="仿宋_GB2312" pitchFamily="49" charset="-122"/>
                      <a:ea typeface="仿宋_GB2312" pitchFamily="49" charset="-122"/>
                    </a:rPr>
                    <a:t>PWI</a:t>
                  </a:r>
                </a:p>
                <a:p>
                  <a:pPr algn="just"/>
                  <a:endParaRPr kumimoji="1" lang="en-US" altLang="zh-CN" sz="2200" b="1">
                    <a:latin typeface="仿宋_GB2312" pitchFamily="49" charset="-122"/>
                    <a:ea typeface="仿宋_GB2312" pitchFamily="49" charset="-122"/>
                  </a:endParaRPr>
                </a:p>
              </p:txBody>
            </p:sp>
            <p:sp>
              <p:nvSpPr>
                <p:cNvPr id="61510" name="Rectangle 265"/>
                <p:cNvSpPr>
                  <a:spLocks noChangeArrowheads="1"/>
                </p:cNvSpPr>
                <p:nvPr/>
              </p:nvSpPr>
              <p:spPr bwMode="auto">
                <a:xfrm>
                  <a:off x="1780" y="806"/>
                  <a:ext cx="1018" cy="403"/>
                </a:xfrm>
                <a:prstGeom prst="rect">
                  <a:avLst/>
                </a:prstGeom>
                <a:noFill/>
                <a:ln w="7">
                  <a:solidFill>
                    <a:srgbClr val="A0A0A0"/>
                  </a:solidFill>
                  <a:miter lim="800000"/>
                  <a:headEnd/>
                  <a:tailEnd/>
                </a:ln>
              </p:spPr>
              <p:txBody>
                <a:bodyPr/>
                <a:lstStyle/>
                <a:p>
                  <a:endParaRPr lang="zh-CN" altLang="en-US"/>
                </a:p>
              </p:txBody>
            </p:sp>
          </p:grpSp>
          <p:grpSp>
            <p:nvGrpSpPr>
              <p:cNvPr id="61453" name="Group 268"/>
              <p:cNvGrpSpPr>
                <a:grpSpLocks/>
              </p:cNvGrpSpPr>
              <p:nvPr/>
            </p:nvGrpSpPr>
            <p:grpSpPr bwMode="auto">
              <a:xfrm>
                <a:off x="0" y="1209"/>
                <a:ext cx="778" cy="403"/>
                <a:chOff x="0" y="1209"/>
                <a:chExt cx="778" cy="403"/>
              </a:xfrm>
            </p:grpSpPr>
            <p:sp>
              <p:nvSpPr>
                <p:cNvPr id="61507" name="Rectangle 233"/>
                <p:cNvSpPr>
                  <a:spLocks noChangeArrowheads="1"/>
                </p:cNvSpPr>
                <p:nvPr/>
              </p:nvSpPr>
              <p:spPr bwMode="auto">
                <a:xfrm>
                  <a:off x="43" y="1209"/>
                  <a:ext cx="692"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 </a:t>
                  </a:r>
                  <a:r>
                    <a:rPr kumimoji="1" lang="zh-CN" altLang="en-US" sz="2200" b="1">
                      <a:solidFill>
                        <a:srgbClr val="CC3300"/>
                      </a:solidFill>
                      <a:latin typeface="仿宋_GB2312" pitchFamily="49" charset="-122"/>
                      <a:ea typeface="仿宋_GB2312" pitchFamily="49" charset="-122"/>
                    </a:rPr>
                    <a:t>提案阶段</a:t>
                  </a:r>
                </a:p>
                <a:p>
                  <a:pPr algn="just"/>
                  <a:endParaRPr kumimoji="1" lang="zh-CN" altLang="en-US" sz="2200" b="1">
                    <a:latin typeface="仿宋_GB2312" pitchFamily="49" charset="-122"/>
                    <a:ea typeface="仿宋_GB2312" pitchFamily="49" charset="-122"/>
                  </a:endParaRPr>
                </a:p>
              </p:txBody>
            </p:sp>
            <p:sp>
              <p:nvSpPr>
                <p:cNvPr id="61508" name="Rectangle 267"/>
                <p:cNvSpPr>
                  <a:spLocks noChangeArrowheads="1"/>
                </p:cNvSpPr>
                <p:nvPr/>
              </p:nvSpPr>
              <p:spPr bwMode="auto">
                <a:xfrm>
                  <a:off x="0" y="1209"/>
                  <a:ext cx="778" cy="403"/>
                </a:xfrm>
                <a:prstGeom prst="rect">
                  <a:avLst/>
                </a:prstGeom>
                <a:noFill/>
                <a:ln w="7">
                  <a:solidFill>
                    <a:srgbClr val="A0A0A0"/>
                  </a:solidFill>
                  <a:miter lim="800000"/>
                  <a:headEnd/>
                  <a:tailEnd/>
                </a:ln>
              </p:spPr>
              <p:txBody>
                <a:bodyPr/>
                <a:lstStyle/>
                <a:p>
                  <a:endParaRPr lang="zh-CN" altLang="en-US"/>
                </a:p>
              </p:txBody>
            </p:sp>
          </p:grpSp>
          <p:grpSp>
            <p:nvGrpSpPr>
              <p:cNvPr id="61454" name="Group 270"/>
              <p:cNvGrpSpPr>
                <a:grpSpLocks/>
              </p:cNvGrpSpPr>
              <p:nvPr/>
            </p:nvGrpSpPr>
            <p:grpSpPr bwMode="auto">
              <a:xfrm>
                <a:off x="778" y="1209"/>
                <a:ext cx="1002" cy="403"/>
                <a:chOff x="778" y="1209"/>
                <a:chExt cx="1002" cy="403"/>
              </a:xfrm>
            </p:grpSpPr>
            <p:sp>
              <p:nvSpPr>
                <p:cNvPr id="61505" name="Rectangle 234"/>
                <p:cNvSpPr>
                  <a:spLocks noChangeArrowheads="1"/>
                </p:cNvSpPr>
                <p:nvPr/>
              </p:nvSpPr>
              <p:spPr bwMode="auto">
                <a:xfrm>
                  <a:off x="821" y="1209"/>
                  <a:ext cx="916"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新工作项目提案</a:t>
                  </a:r>
                </a:p>
                <a:p>
                  <a:pPr algn="just"/>
                  <a:endParaRPr kumimoji="1" lang="zh-CN" altLang="en-US" sz="2200" b="1">
                    <a:latin typeface="仿宋_GB2312" pitchFamily="49" charset="-122"/>
                    <a:ea typeface="仿宋_GB2312" pitchFamily="49" charset="-122"/>
                  </a:endParaRPr>
                </a:p>
              </p:txBody>
            </p:sp>
            <p:sp>
              <p:nvSpPr>
                <p:cNvPr id="61506" name="Rectangle 269"/>
                <p:cNvSpPr>
                  <a:spLocks noChangeArrowheads="1"/>
                </p:cNvSpPr>
                <p:nvPr/>
              </p:nvSpPr>
              <p:spPr bwMode="auto">
                <a:xfrm>
                  <a:off x="778" y="1209"/>
                  <a:ext cx="1002" cy="403"/>
                </a:xfrm>
                <a:prstGeom prst="rect">
                  <a:avLst/>
                </a:prstGeom>
                <a:noFill/>
                <a:ln w="7">
                  <a:solidFill>
                    <a:srgbClr val="A0A0A0"/>
                  </a:solidFill>
                  <a:miter lim="800000"/>
                  <a:headEnd/>
                  <a:tailEnd/>
                </a:ln>
              </p:spPr>
              <p:txBody>
                <a:bodyPr/>
                <a:lstStyle/>
                <a:p>
                  <a:endParaRPr lang="zh-CN" altLang="en-US"/>
                </a:p>
              </p:txBody>
            </p:sp>
          </p:grpSp>
          <p:grpSp>
            <p:nvGrpSpPr>
              <p:cNvPr id="61455" name="Group 272"/>
              <p:cNvGrpSpPr>
                <a:grpSpLocks/>
              </p:cNvGrpSpPr>
              <p:nvPr/>
            </p:nvGrpSpPr>
            <p:grpSpPr bwMode="auto">
              <a:xfrm>
                <a:off x="1780" y="1209"/>
                <a:ext cx="1018" cy="403"/>
                <a:chOff x="1780" y="1209"/>
                <a:chExt cx="1018" cy="403"/>
              </a:xfrm>
            </p:grpSpPr>
            <p:sp>
              <p:nvSpPr>
                <p:cNvPr id="61503" name="Rectangle 235"/>
                <p:cNvSpPr>
                  <a:spLocks noChangeArrowheads="1"/>
                </p:cNvSpPr>
                <p:nvPr/>
              </p:nvSpPr>
              <p:spPr bwMode="auto">
                <a:xfrm>
                  <a:off x="1823" y="1209"/>
                  <a:ext cx="932" cy="403"/>
                </a:xfrm>
                <a:prstGeom prst="rect">
                  <a:avLst/>
                </a:prstGeom>
                <a:noFill/>
                <a:ln w="9525">
                  <a:noFill/>
                  <a:miter lim="800000"/>
                  <a:headEnd/>
                  <a:tailEnd/>
                </a:ln>
              </p:spPr>
              <p:txBody>
                <a:bodyPr/>
                <a:lstStyle/>
                <a:p>
                  <a:pPr algn="just"/>
                  <a:r>
                    <a:rPr kumimoji="1" lang="en-US" altLang="zh-CN" sz="2200" b="1">
                      <a:latin typeface="仿宋_GB2312" pitchFamily="49" charset="-122"/>
                      <a:ea typeface="仿宋_GB2312" pitchFamily="49" charset="-122"/>
                    </a:rPr>
                    <a:t>NP</a:t>
                  </a:r>
                </a:p>
                <a:p>
                  <a:pPr algn="just"/>
                  <a:endParaRPr kumimoji="1" lang="en-US" altLang="zh-CN" sz="2200" b="1">
                    <a:latin typeface="仿宋_GB2312" pitchFamily="49" charset="-122"/>
                    <a:ea typeface="仿宋_GB2312" pitchFamily="49" charset="-122"/>
                  </a:endParaRPr>
                </a:p>
              </p:txBody>
            </p:sp>
            <p:sp>
              <p:nvSpPr>
                <p:cNvPr id="61504" name="Rectangle 271"/>
                <p:cNvSpPr>
                  <a:spLocks noChangeArrowheads="1"/>
                </p:cNvSpPr>
                <p:nvPr/>
              </p:nvSpPr>
              <p:spPr bwMode="auto">
                <a:xfrm>
                  <a:off x="1780" y="1209"/>
                  <a:ext cx="1018" cy="403"/>
                </a:xfrm>
                <a:prstGeom prst="rect">
                  <a:avLst/>
                </a:prstGeom>
                <a:noFill/>
                <a:ln w="7">
                  <a:solidFill>
                    <a:srgbClr val="A0A0A0"/>
                  </a:solidFill>
                  <a:miter lim="800000"/>
                  <a:headEnd/>
                  <a:tailEnd/>
                </a:ln>
              </p:spPr>
              <p:txBody>
                <a:bodyPr/>
                <a:lstStyle/>
                <a:p>
                  <a:endParaRPr lang="zh-CN" altLang="en-US"/>
                </a:p>
              </p:txBody>
            </p:sp>
          </p:grpSp>
          <p:grpSp>
            <p:nvGrpSpPr>
              <p:cNvPr id="61456" name="Group 274"/>
              <p:cNvGrpSpPr>
                <a:grpSpLocks/>
              </p:cNvGrpSpPr>
              <p:nvPr/>
            </p:nvGrpSpPr>
            <p:grpSpPr bwMode="auto">
              <a:xfrm>
                <a:off x="0" y="1612"/>
                <a:ext cx="778" cy="403"/>
                <a:chOff x="0" y="1612"/>
                <a:chExt cx="778" cy="403"/>
              </a:xfrm>
            </p:grpSpPr>
            <p:sp>
              <p:nvSpPr>
                <p:cNvPr id="61501" name="Rectangle 236"/>
                <p:cNvSpPr>
                  <a:spLocks noChangeArrowheads="1"/>
                </p:cNvSpPr>
                <p:nvPr/>
              </p:nvSpPr>
              <p:spPr bwMode="auto">
                <a:xfrm>
                  <a:off x="43" y="1612"/>
                  <a:ext cx="692"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 </a:t>
                  </a:r>
                  <a:r>
                    <a:rPr kumimoji="1" lang="zh-CN" altLang="en-US" sz="2200" b="1">
                      <a:solidFill>
                        <a:srgbClr val="CC3300"/>
                      </a:solidFill>
                      <a:latin typeface="仿宋_GB2312" pitchFamily="49" charset="-122"/>
                      <a:ea typeface="仿宋_GB2312" pitchFamily="49" charset="-122"/>
                    </a:rPr>
                    <a:t>准备阶段</a:t>
                  </a:r>
                </a:p>
                <a:p>
                  <a:pPr algn="just"/>
                  <a:endParaRPr kumimoji="1" lang="zh-CN" altLang="en-US" sz="2200" b="1">
                    <a:solidFill>
                      <a:srgbClr val="CC3300"/>
                    </a:solidFill>
                    <a:latin typeface="仿宋_GB2312" pitchFamily="49" charset="-122"/>
                    <a:ea typeface="仿宋_GB2312" pitchFamily="49" charset="-122"/>
                  </a:endParaRPr>
                </a:p>
              </p:txBody>
            </p:sp>
            <p:sp>
              <p:nvSpPr>
                <p:cNvPr id="61502" name="Rectangle 273"/>
                <p:cNvSpPr>
                  <a:spLocks noChangeArrowheads="1"/>
                </p:cNvSpPr>
                <p:nvPr/>
              </p:nvSpPr>
              <p:spPr bwMode="auto">
                <a:xfrm>
                  <a:off x="0" y="1612"/>
                  <a:ext cx="778" cy="403"/>
                </a:xfrm>
                <a:prstGeom prst="rect">
                  <a:avLst/>
                </a:prstGeom>
                <a:noFill/>
                <a:ln w="7">
                  <a:solidFill>
                    <a:srgbClr val="A0A0A0"/>
                  </a:solidFill>
                  <a:miter lim="800000"/>
                  <a:headEnd/>
                  <a:tailEnd/>
                </a:ln>
              </p:spPr>
              <p:txBody>
                <a:bodyPr/>
                <a:lstStyle/>
                <a:p>
                  <a:endParaRPr lang="zh-CN" altLang="en-US"/>
                </a:p>
              </p:txBody>
            </p:sp>
          </p:grpSp>
          <p:grpSp>
            <p:nvGrpSpPr>
              <p:cNvPr id="61457" name="Group 276"/>
              <p:cNvGrpSpPr>
                <a:grpSpLocks/>
              </p:cNvGrpSpPr>
              <p:nvPr/>
            </p:nvGrpSpPr>
            <p:grpSpPr bwMode="auto">
              <a:xfrm>
                <a:off x="778" y="1612"/>
                <a:ext cx="1002" cy="403"/>
                <a:chOff x="778" y="1612"/>
                <a:chExt cx="1002" cy="403"/>
              </a:xfrm>
            </p:grpSpPr>
            <p:sp>
              <p:nvSpPr>
                <p:cNvPr id="61499" name="Rectangle 237"/>
                <p:cNvSpPr>
                  <a:spLocks noChangeArrowheads="1"/>
                </p:cNvSpPr>
                <p:nvPr/>
              </p:nvSpPr>
              <p:spPr bwMode="auto">
                <a:xfrm>
                  <a:off x="821" y="1612"/>
                  <a:ext cx="916"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工作草案</a:t>
                  </a:r>
                </a:p>
                <a:p>
                  <a:pPr algn="just"/>
                  <a:endParaRPr kumimoji="1" lang="zh-CN" altLang="en-US" sz="2200" b="1">
                    <a:latin typeface="仿宋_GB2312" pitchFamily="49" charset="-122"/>
                    <a:ea typeface="仿宋_GB2312" pitchFamily="49" charset="-122"/>
                  </a:endParaRPr>
                </a:p>
              </p:txBody>
            </p:sp>
            <p:sp>
              <p:nvSpPr>
                <p:cNvPr id="61500" name="Rectangle 275"/>
                <p:cNvSpPr>
                  <a:spLocks noChangeArrowheads="1"/>
                </p:cNvSpPr>
                <p:nvPr/>
              </p:nvSpPr>
              <p:spPr bwMode="auto">
                <a:xfrm>
                  <a:off x="778" y="1612"/>
                  <a:ext cx="1002" cy="403"/>
                </a:xfrm>
                <a:prstGeom prst="rect">
                  <a:avLst/>
                </a:prstGeom>
                <a:noFill/>
                <a:ln w="7">
                  <a:solidFill>
                    <a:srgbClr val="A0A0A0"/>
                  </a:solidFill>
                  <a:miter lim="800000"/>
                  <a:headEnd/>
                  <a:tailEnd/>
                </a:ln>
              </p:spPr>
              <p:txBody>
                <a:bodyPr/>
                <a:lstStyle/>
                <a:p>
                  <a:endParaRPr lang="zh-CN" altLang="en-US"/>
                </a:p>
              </p:txBody>
            </p:sp>
          </p:grpSp>
          <p:grpSp>
            <p:nvGrpSpPr>
              <p:cNvPr id="61458" name="Group 278"/>
              <p:cNvGrpSpPr>
                <a:grpSpLocks/>
              </p:cNvGrpSpPr>
              <p:nvPr/>
            </p:nvGrpSpPr>
            <p:grpSpPr bwMode="auto">
              <a:xfrm>
                <a:off x="1780" y="1612"/>
                <a:ext cx="1018" cy="403"/>
                <a:chOff x="1780" y="1612"/>
                <a:chExt cx="1018" cy="403"/>
              </a:xfrm>
            </p:grpSpPr>
            <p:sp>
              <p:nvSpPr>
                <p:cNvPr id="61497" name="Rectangle 238"/>
                <p:cNvSpPr>
                  <a:spLocks noChangeArrowheads="1"/>
                </p:cNvSpPr>
                <p:nvPr/>
              </p:nvSpPr>
              <p:spPr bwMode="auto">
                <a:xfrm>
                  <a:off x="1823" y="1612"/>
                  <a:ext cx="932" cy="403"/>
                </a:xfrm>
                <a:prstGeom prst="rect">
                  <a:avLst/>
                </a:prstGeom>
                <a:noFill/>
                <a:ln w="9525">
                  <a:noFill/>
                  <a:miter lim="800000"/>
                  <a:headEnd/>
                  <a:tailEnd/>
                </a:ln>
              </p:spPr>
              <p:txBody>
                <a:bodyPr/>
                <a:lstStyle/>
                <a:p>
                  <a:pPr algn="just"/>
                  <a:r>
                    <a:rPr kumimoji="1" lang="en-US" altLang="zh-CN" sz="2200" b="1">
                      <a:latin typeface="仿宋_GB2312" pitchFamily="49" charset="-122"/>
                      <a:ea typeface="仿宋_GB2312" pitchFamily="49" charset="-122"/>
                    </a:rPr>
                    <a:t>WD</a:t>
                  </a:r>
                </a:p>
                <a:p>
                  <a:pPr algn="just"/>
                  <a:endParaRPr kumimoji="1" lang="en-US" altLang="zh-CN" sz="2200" b="1">
                    <a:latin typeface="仿宋_GB2312" pitchFamily="49" charset="-122"/>
                    <a:ea typeface="仿宋_GB2312" pitchFamily="49" charset="-122"/>
                  </a:endParaRPr>
                </a:p>
              </p:txBody>
            </p:sp>
            <p:sp>
              <p:nvSpPr>
                <p:cNvPr id="61498" name="Rectangle 277"/>
                <p:cNvSpPr>
                  <a:spLocks noChangeArrowheads="1"/>
                </p:cNvSpPr>
                <p:nvPr/>
              </p:nvSpPr>
              <p:spPr bwMode="auto">
                <a:xfrm>
                  <a:off x="1780" y="1612"/>
                  <a:ext cx="1018" cy="403"/>
                </a:xfrm>
                <a:prstGeom prst="rect">
                  <a:avLst/>
                </a:prstGeom>
                <a:noFill/>
                <a:ln w="7">
                  <a:solidFill>
                    <a:srgbClr val="A0A0A0"/>
                  </a:solidFill>
                  <a:miter lim="800000"/>
                  <a:headEnd/>
                  <a:tailEnd/>
                </a:ln>
              </p:spPr>
              <p:txBody>
                <a:bodyPr/>
                <a:lstStyle/>
                <a:p>
                  <a:endParaRPr lang="zh-CN" altLang="en-US"/>
                </a:p>
              </p:txBody>
            </p:sp>
          </p:grpSp>
          <p:grpSp>
            <p:nvGrpSpPr>
              <p:cNvPr id="61459" name="Group 280"/>
              <p:cNvGrpSpPr>
                <a:grpSpLocks/>
              </p:cNvGrpSpPr>
              <p:nvPr/>
            </p:nvGrpSpPr>
            <p:grpSpPr bwMode="auto">
              <a:xfrm>
                <a:off x="0" y="2015"/>
                <a:ext cx="778" cy="403"/>
                <a:chOff x="0" y="2015"/>
                <a:chExt cx="778" cy="403"/>
              </a:xfrm>
            </p:grpSpPr>
            <p:sp>
              <p:nvSpPr>
                <p:cNvPr id="61495" name="Rectangle 239"/>
                <p:cNvSpPr>
                  <a:spLocks noChangeArrowheads="1"/>
                </p:cNvSpPr>
                <p:nvPr/>
              </p:nvSpPr>
              <p:spPr bwMode="auto">
                <a:xfrm>
                  <a:off x="43" y="2015"/>
                  <a:ext cx="692" cy="403"/>
                </a:xfrm>
                <a:prstGeom prst="rect">
                  <a:avLst/>
                </a:prstGeom>
                <a:noFill/>
                <a:ln w="9525">
                  <a:noFill/>
                  <a:miter lim="800000"/>
                  <a:headEnd/>
                  <a:tailEnd/>
                </a:ln>
              </p:spPr>
              <p:txBody>
                <a:bodyPr/>
                <a:lstStyle/>
                <a:p>
                  <a:pPr algn="just"/>
                  <a:r>
                    <a:rPr kumimoji="1" lang="zh-CN" altLang="en-US" sz="2200" b="1">
                      <a:solidFill>
                        <a:srgbClr val="CC3300"/>
                      </a:solidFill>
                      <a:latin typeface="仿宋_GB2312" pitchFamily="49" charset="-122"/>
                      <a:ea typeface="仿宋_GB2312" pitchFamily="49" charset="-122"/>
                    </a:rPr>
                    <a:t>委员会阶段</a:t>
                  </a:r>
                </a:p>
                <a:p>
                  <a:pPr algn="just"/>
                  <a:endParaRPr kumimoji="1" lang="zh-CN" altLang="en-US" sz="2200" b="1">
                    <a:solidFill>
                      <a:srgbClr val="CC3300"/>
                    </a:solidFill>
                    <a:latin typeface="仿宋_GB2312" pitchFamily="49" charset="-122"/>
                    <a:ea typeface="仿宋_GB2312" pitchFamily="49" charset="-122"/>
                  </a:endParaRPr>
                </a:p>
              </p:txBody>
            </p:sp>
            <p:sp>
              <p:nvSpPr>
                <p:cNvPr id="61496" name="Rectangle 279"/>
                <p:cNvSpPr>
                  <a:spLocks noChangeArrowheads="1"/>
                </p:cNvSpPr>
                <p:nvPr/>
              </p:nvSpPr>
              <p:spPr bwMode="auto">
                <a:xfrm>
                  <a:off x="0" y="2015"/>
                  <a:ext cx="778" cy="403"/>
                </a:xfrm>
                <a:prstGeom prst="rect">
                  <a:avLst/>
                </a:prstGeom>
                <a:noFill/>
                <a:ln w="7">
                  <a:solidFill>
                    <a:srgbClr val="A0A0A0"/>
                  </a:solidFill>
                  <a:miter lim="800000"/>
                  <a:headEnd/>
                  <a:tailEnd/>
                </a:ln>
              </p:spPr>
              <p:txBody>
                <a:bodyPr/>
                <a:lstStyle/>
                <a:p>
                  <a:endParaRPr lang="zh-CN" altLang="en-US"/>
                </a:p>
              </p:txBody>
            </p:sp>
          </p:grpSp>
          <p:grpSp>
            <p:nvGrpSpPr>
              <p:cNvPr id="61460" name="Group 282"/>
              <p:cNvGrpSpPr>
                <a:grpSpLocks/>
              </p:cNvGrpSpPr>
              <p:nvPr/>
            </p:nvGrpSpPr>
            <p:grpSpPr bwMode="auto">
              <a:xfrm>
                <a:off x="778" y="2015"/>
                <a:ext cx="1002" cy="403"/>
                <a:chOff x="778" y="2015"/>
                <a:chExt cx="1002" cy="403"/>
              </a:xfrm>
            </p:grpSpPr>
            <p:sp>
              <p:nvSpPr>
                <p:cNvPr id="61493" name="Rectangle 240"/>
                <p:cNvSpPr>
                  <a:spLocks noChangeArrowheads="1"/>
                </p:cNvSpPr>
                <p:nvPr/>
              </p:nvSpPr>
              <p:spPr bwMode="auto">
                <a:xfrm>
                  <a:off x="821" y="2015"/>
                  <a:ext cx="916"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委员会草案</a:t>
                  </a:r>
                </a:p>
                <a:p>
                  <a:pPr algn="just"/>
                  <a:endParaRPr kumimoji="1" lang="zh-CN" altLang="en-US" sz="2200" b="1">
                    <a:latin typeface="仿宋_GB2312" pitchFamily="49" charset="-122"/>
                    <a:ea typeface="仿宋_GB2312" pitchFamily="49" charset="-122"/>
                  </a:endParaRPr>
                </a:p>
              </p:txBody>
            </p:sp>
            <p:sp>
              <p:nvSpPr>
                <p:cNvPr id="61494" name="Rectangle 281"/>
                <p:cNvSpPr>
                  <a:spLocks noChangeArrowheads="1"/>
                </p:cNvSpPr>
                <p:nvPr/>
              </p:nvSpPr>
              <p:spPr bwMode="auto">
                <a:xfrm>
                  <a:off x="778" y="2015"/>
                  <a:ext cx="1002" cy="403"/>
                </a:xfrm>
                <a:prstGeom prst="rect">
                  <a:avLst/>
                </a:prstGeom>
                <a:noFill/>
                <a:ln w="7">
                  <a:solidFill>
                    <a:srgbClr val="A0A0A0"/>
                  </a:solidFill>
                  <a:miter lim="800000"/>
                  <a:headEnd/>
                  <a:tailEnd/>
                </a:ln>
              </p:spPr>
              <p:txBody>
                <a:bodyPr/>
                <a:lstStyle/>
                <a:p>
                  <a:endParaRPr lang="zh-CN" altLang="en-US"/>
                </a:p>
              </p:txBody>
            </p:sp>
          </p:grpSp>
          <p:grpSp>
            <p:nvGrpSpPr>
              <p:cNvPr id="61461" name="Group 284"/>
              <p:cNvGrpSpPr>
                <a:grpSpLocks/>
              </p:cNvGrpSpPr>
              <p:nvPr/>
            </p:nvGrpSpPr>
            <p:grpSpPr bwMode="auto">
              <a:xfrm>
                <a:off x="1780" y="2015"/>
                <a:ext cx="1018" cy="403"/>
                <a:chOff x="1780" y="2015"/>
                <a:chExt cx="1018" cy="403"/>
              </a:xfrm>
            </p:grpSpPr>
            <p:sp>
              <p:nvSpPr>
                <p:cNvPr id="61491" name="Rectangle 241"/>
                <p:cNvSpPr>
                  <a:spLocks noChangeArrowheads="1"/>
                </p:cNvSpPr>
                <p:nvPr/>
              </p:nvSpPr>
              <p:spPr bwMode="auto">
                <a:xfrm>
                  <a:off x="1823" y="2015"/>
                  <a:ext cx="932" cy="403"/>
                </a:xfrm>
                <a:prstGeom prst="rect">
                  <a:avLst/>
                </a:prstGeom>
                <a:noFill/>
                <a:ln w="9525">
                  <a:noFill/>
                  <a:miter lim="800000"/>
                  <a:headEnd/>
                  <a:tailEnd/>
                </a:ln>
              </p:spPr>
              <p:txBody>
                <a:bodyPr bIns="0"/>
                <a:lstStyle/>
                <a:p>
                  <a:pPr algn="just"/>
                  <a:r>
                    <a:rPr kumimoji="1" lang="en-US" altLang="zh-CN" sz="2200" b="1">
                      <a:latin typeface="仿宋_GB2312" pitchFamily="49" charset="-122"/>
                      <a:ea typeface="仿宋_GB2312" pitchFamily="49" charset="-122"/>
                    </a:rPr>
                    <a:t>CD</a:t>
                  </a:r>
                  <a:endParaRPr kumimoji="1" lang="en-US" altLang="zh-CN" sz="2200" b="1">
                    <a:solidFill>
                      <a:srgbClr val="663300"/>
                    </a:solidFill>
                    <a:latin typeface="仿宋_GB2312" pitchFamily="49" charset="-122"/>
                    <a:ea typeface="仿宋_GB2312" pitchFamily="49" charset="-122"/>
                  </a:endParaRPr>
                </a:p>
                <a:p>
                  <a:pPr algn="just"/>
                  <a:endParaRPr kumimoji="1" lang="en-US" altLang="zh-CN" sz="2200" b="1">
                    <a:latin typeface="仿宋_GB2312" pitchFamily="49" charset="-122"/>
                    <a:ea typeface="仿宋_GB2312" pitchFamily="49" charset="-122"/>
                  </a:endParaRPr>
                </a:p>
              </p:txBody>
            </p:sp>
            <p:sp>
              <p:nvSpPr>
                <p:cNvPr id="61492" name="Rectangle 283"/>
                <p:cNvSpPr>
                  <a:spLocks noChangeArrowheads="1"/>
                </p:cNvSpPr>
                <p:nvPr/>
              </p:nvSpPr>
              <p:spPr bwMode="auto">
                <a:xfrm>
                  <a:off x="1780" y="2015"/>
                  <a:ext cx="1018" cy="403"/>
                </a:xfrm>
                <a:prstGeom prst="rect">
                  <a:avLst/>
                </a:prstGeom>
                <a:noFill/>
                <a:ln w="7">
                  <a:solidFill>
                    <a:srgbClr val="A0A0A0"/>
                  </a:solidFill>
                  <a:miter lim="800000"/>
                  <a:headEnd/>
                  <a:tailEnd/>
                </a:ln>
              </p:spPr>
              <p:txBody>
                <a:bodyPr/>
                <a:lstStyle/>
                <a:p>
                  <a:endParaRPr lang="zh-CN" altLang="en-US"/>
                </a:p>
              </p:txBody>
            </p:sp>
          </p:grpSp>
          <p:grpSp>
            <p:nvGrpSpPr>
              <p:cNvPr id="61462" name="Group 286"/>
              <p:cNvGrpSpPr>
                <a:grpSpLocks/>
              </p:cNvGrpSpPr>
              <p:nvPr/>
            </p:nvGrpSpPr>
            <p:grpSpPr bwMode="auto">
              <a:xfrm>
                <a:off x="0" y="2418"/>
                <a:ext cx="778" cy="1027"/>
                <a:chOff x="0" y="2418"/>
                <a:chExt cx="778" cy="1027"/>
              </a:xfrm>
            </p:grpSpPr>
            <p:sp>
              <p:nvSpPr>
                <p:cNvPr id="61489" name="Rectangle 242"/>
                <p:cNvSpPr>
                  <a:spLocks noChangeArrowheads="1"/>
                </p:cNvSpPr>
                <p:nvPr/>
              </p:nvSpPr>
              <p:spPr bwMode="auto">
                <a:xfrm>
                  <a:off x="43" y="2418"/>
                  <a:ext cx="692" cy="1027"/>
                </a:xfrm>
                <a:prstGeom prst="rect">
                  <a:avLst/>
                </a:prstGeom>
                <a:noFill/>
                <a:ln w="9525">
                  <a:noFill/>
                  <a:miter lim="800000"/>
                  <a:headEnd/>
                  <a:tailEnd/>
                </a:ln>
              </p:spPr>
              <p:txBody>
                <a:bodyPr/>
                <a:lstStyle/>
                <a:p>
                  <a:pPr algn="just"/>
                  <a:r>
                    <a:rPr kumimoji="1" lang="zh-CN" altLang="en-US" sz="2200" b="1" dirty="0">
                      <a:solidFill>
                        <a:srgbClr val="CC3300"/>
                      </a:solidFill>
                      <a:latin typeface="仿宋_GB2312" pitchFamily="49" charset="-122"/>
                      <a:ea typeface="仿宋_GB2312" pitchFamily="49" charset="-122"/>
                    </a:rPr>
                    <a:t> 询问阶段</a:t>
                  </a:r>
                </a:p>
                <a:p>
                  <a:pPr algn="just"/>
                  <a:endParaRPr kumimoji="1" lang="zh-CN" altLang="en-US" sz="2200" b="1" dirty="0">
                    <a:latin typeface="仿宋_GB2312" pitchFamily="49" charset="-122"/>
                    <a:ea typeface="仿宋_GB2312" pitchFamily="49" charset="-122"/>
                  </a:endParaRPr>
                </a:p>
              </p:txBody>
            </p:sp>
            <p:sp>
              <p:nvSpPr>
                <p:cNvPr id="61490" name="Rectangle 285"/>
                <p:cNvSpPr>
                  <a:spLocks noChangeArrowheads="1"/>
                </p:cNvSpPr>
                <p:nvPr/>
              </p:nvSpPr>
              <p:spPr bwMode="auto">
                <a:xfrm>
                  <a:off x="0" y="2418"/>
                  <a:ext cx="778" cy="1027"/>
                </a:xfrm>
                <a:prstGeom prst="rect">
                  <a:avLst/>
                </a:prstGeom>
                <a:noFill/>
                <a:ln w="7">
                  <a:solidFill>
                    <a:srgbClr val="A0A0A0"/>
                  </a:solidFill>
                  <a:miter lim="800000"/>
                  <a:headEnd/>
                  <a:tailEnd/>
                </a:ln>
              </p:spPr>
              <p:txBody>
                <a:bodyPr/>
                <a:lstStyle/>
                <a:p>
                  <a:endParaRPr lang="zh-CN" altLang="en-US"/>
                </a:p>
              </p:txBody>
            </p:sp>
          </p:grpSp>
          <p:grpSp>
            <p:nvGrpSpPr>
              <p:cNvPr id="61463" name="Group 288"/>
              <p:cNvGrpSpPr>
                <a:grpSpLocks/>
              </p:cNvGrpSpPr>
              <p:nvPr/>
            </p:nvGrpSpPr>
            <p:grpSpPr bwMode="auto">
              <a:xfrm>
                <a:off x="778" y="2418"/>
                <a:ext cx="1002" cy="1027"/>
                <a:chOff x="778" y="2418"/>
                <a:chExt cx="1002" cy="1027"/>
              </a:xfrm>
            </p:grpSpPr>
            <p:sp>
              <p:nvSpPr>
                <p:cNvPr id="61487" name="Rectangle 243"/>
                <p:cNvSpPr>
                  <a:spLocks noChangeArrowheads="1"/>
                </p:cNvSpPr>
                <p:nvPr/>
              </p:nvSpPr>
              <p:spPr bwMode="auto">
                <a:xfrm>
                  <a:off x="821" y="2418"/>
                  <a:ext cx="916" cy="1027"/>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询问草案</a:t>
                  </a:r>
                </a:p>
              </p:txBody>
            </p:sp>
            <p:sp>
              <p:nvSpPr>
                <p:cNvPr id="61488" name="Rectangle 287"/>
                <p:cNvSpPr>
                  <a:spLocks noChangeArrowheads="1"/>
                </p:cNvSpPr>
                <p:nvPr/>
              </p:nvSpPr>
              <p:spPr bwMode="auto">
                <a:xfrm>
                  <a:off x="778" y="2418"/>
                  <a:ext cx="1002" cy="1027"/>
                </a:xfrm>
                <a:prstGeom prst="rect">
                  <a:avLst/>
                </a:prstGeom>
                <a:noFill/>
                <a:ln w="7">
                  <a:solidFill>
                    <a:srgbClr val="A0A0A0"/>
                  </a:solidFill>
                  <a:miter lim="800000"/>
                  <a:headEnd/>
                  <a:tailEnd/>
                </a:ln>
              </p:spPr>
              <p:txBody>
                <a:bodyPr/>
                <a:lstStyle/>
                <a:p>
                  <a:endParaRPr lang="zh-CN" altLang="en-US"/>
                </a:p>
              </p:txBody>
            </p:sp>
          </p:grpSp>
          <p:grpSp>
            <p:nvGrpSpPr>
              <p:cNvPr id="61464" name="Group 290"/>
              <p:cNvGrpSpPr>
                <a:grpSpLocks/>
              </p:cNvGrpSpPr>
              <p:nvPr/>
            </p:nvGrpSpPr>
            <p:grpSpPr bwMode="auto">
              <a:xfrm>
                <a:off x="1780" y="2418"/>
                <a:ext cx="538" cy="1113"/>
                <a:chOff x="1780" y="2418"/>
                <a:chExt cx="538" cy="1113"/>
              </a:xfrm>
            </p:grpSpPr>
            <p:grpSp>
              <p:nvGrpSpPr>
                <p:cNvPr id="61483" name="Group 246"/>
                <p:cNvGrpSpPr>
                  <a:grpSpLocks/>
                </p:cNvGrpSpPr>
                <p:nvPr/>
              </p:nvGrpSpPr>
              <p:grpSpPr bwMode="auto">
                <a:xfrm>
                  <a:off x="1823" y="2418"/>
                  <a:ext cx="452" cy="1113"/>
                  <a:chOff x="0" y="1555"/>
                  <a:chExt cx="452" cy="1113"/>
                </a:xfrm>
              </p:grpSpPr>
              <p:sp>
                <p:nvSpPr>
                  <p:cNvPr id="61485" name="Rectangle 244"/>
                  <p:cNvSpPr>
                    <a:spLocks noChangeArrowheads="1"/>
                  </p:cNvSpPr>
                  <p:nvPr/>
                </p:nvSpPr>
                <p:spPr bwMode="auto">
                  <a:xfrm>
                    <a:off x="0" y="1555"/>
                    <a:ext cx="452" cy="756"/>
                  </a:xfrm>
                  <a:prstGeom prst="rect">
                    <a:avLst/>
                  </a:prstGeom>
                  <a:noFill/>
                  <a:ln w="9525">
                    <a:noFill/>
                    <a:miter lim="800000"/>
                    <a:headEnd/>
                    <a:tailEnd/>
                  </a:ln>
                </p:spPr>
                <p:txBody>
                  <a:bodyPr>
                    <a:spAutoFit/>
                  </a:bodyPr>
                  <a:lstStyle/>
                  <a:p>
                    <a:pPr algn="just"/>
                    <a:r>
                      <a:rPr kumimoji="1" lang="en-US" altLang="zh-CN" sz="2200" b="1">
                        <a:latin typeface="仿宋_GB2312" pitchFamily="49" charset="-122"/>
                        <a:ea typeface="仿宋_GB2312" pitchFamily="49" charset="-122"/>
                      </a:rPr>
                      <a:t>ISO/DIS</a:t>
                    </a:r>
                  </a:p>
                  <a:p>
                    <a:pPr algn="just"/>
                    <a:endParaRPr kumimoji="1" lang="en-US" altLang="zh-CN" sz="2200" b="1">
                      <a:latin typeface="仿宋_GB2312" pitchFamily="49" charset="-122"/>
                      <a:ea typeface="仿宋_GB2312" pitchFamily="49" charset="-122"/>
                    </a:endParaRPr>
                  </a:p>
                </p:txBody>
              </p:sp>
              <p:sp>
                <p:nvSpPr>
                  <p:cNvPr id="61486" name="Rectangle 245"/>
                  <p:cNvSpPr>
                    <a:spLocks noChangeArrowheads="1"/>
                  </p:cNvSpPr>
                  <p:nvPr/>
                </p:nvSpPr>
                <p:spPr bwMode="auto">
                  <a:xfrm>
                    <a:off x="0" y="1958"/>
                    <a:ext cx="452" cy="710"/>
                  </a:xfrm>
                  <a:prstGeom prst="rect">
                    <a:avLst/>
                  </a:prstGeom>
                  <a:noFill/>
                  <a:ln w="9525">
                    <a:noFill/>
                    <a:miter lim="800000"/>
                    <a:headEnd/>
                    <a:tailEnd/>
                  </a:ln>
                </p:spPr>
                <p:txBody>
                  <a:bodyPr bIns="0">
                    <a:spAutoFit/>
                  </a:bodyPr>
                  <a:lstStyle/>
                  <a:p>
                    <a:pPr algn="just"/>
                    <a:r>
                      <a:rPr kumimoji="1" lang="en-US" altLang="zh-CN" sz="2200" b="1">
                        <a:latin typeface="仿宋_GB2312" pitchFamily="49" charset="-122"/>
                        <a:ea typeface="仿宋_GB2312" pitchFamily="49" charset="-122"/>
                      </a:rPr>
                      <a:t>IEC/CDV</a:t>
                    </a:r>
                    <a:endParaRPr kumimoji="1" lang="en-US" altLang="zh-CN" sz="2200" b="1">
                      <a:solidFill>
                        <a:srgbClr val="663300"/>
                      </a:solidFill>
                      <a:latin typeface="仿宋_GB2312" pitchFamily="49" charset="-122"/>
                      <a:ea typeface="仿宋_GB2312" pitchFamily="49" charset="-122"/>
                    </a:endParaRPr>
                  </a:p>
                  <a:p>
                    <a:pPr algn="just"/>
                    <a:endParaRPr kumimoji="1" lang="en-US" altLang="zh-CN" sz="2200" b="1">
                      <a:latin typeface="仿宋_GB2312" pitchFamily="49" charset="-122"/>
                      <a:ea typeface="仿宋_GB2312" pitchFamily="49" charset="-122"/>
                    </a:endParaRPr>
                  </a:p>
                </p:txBody>
              </p:sp>
            </p:grpSp>
            <p:sp>
              <p:nvSpPr>
                <p:cNvPr id="61484" name="Rectangle 289"/>
                <p:cNvSpPr>
                  <a:spLocks noChangeArrowheads="1"/>
                </p:cNvSpPr>
                <p:nvPr/>
              </p:nvSpPr>
              <p:spPr bwMode="auto">
                <a:xfrm>
                  <a:off x="1780" y="2418"/>
                  <a:ext cx="538" cy="1027"/>
                </a:xfrm>
                <a:prstGeom prst="rect">
                  <a:avLst/>
                </a:prstGeom>
                <a:noFill/>
                <a:ln w="7">
                  <a:solidFill>
                    <a:srgbClr val="A0A0A0"/>
                  </a:solidFill>
                  <a:miter lim="800000"/>
                  <a:headEnd/>
                  <a:tailEnd/>
                </a:ln>
              </p:spPr>
              <p:txBody>
                <a:bodyPr/>
                <a:lstStyle/>
                <a:p>
                  <a:endParaRPr lang="zh-CN" altLang="en-US"/>
                </a:p>
              </p:txBody>
            </p:sp>
          </p:grpSp>
          <p:grpSp>
            <p:nvGrpSpPr>
              <p:cNvPr id="61465" name="Group 292"/>
              <p:cNvGrpSpPr>
                <a:grpSpLocks/>
              </p:cNvGrpSpPr>
              <p:nvPr/>
            </p:nvGrpSpPr>
            <p:grpSpPr bwMode="auto">
              <a:xfrm>
                <a:off x="0" y="3445"/>
                <a:ext cx="778" cy="403"/>
                <a:chOff x="0" y="3445"/>
                <a:chExt cx="778" cy="403"/>
              </a:xfrm>
            </p:grpSpPr>
            <p:sp>
              <p:nvSpPr>
                <p:cNvPr id="61481" name="Rectangle 247"/>
                <p:cNvSpPr>
                  <a:spLocks noChangeArrowheads="1"/>
                </p:cNvSpPr>
                <p:nvPr/>
              </p:nvSpPr>
              <p:spPr bwMode="auto">
                <a:xfrm>
                  <a:off x="43" y="3445"/>
                  <a:ext cx="692"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 </a:t>
                  </a:r>
                  <a:r>
                    <a:rPr kumimoji="1" lang="zh-CN" altLang="en-US" sz="2200" b="1">
                      <a:solidFill>
                        <a:srgbClr val="CC3300"/>
                      </a:solidFill>
                      <a:latin typeface="仿宋_GB2312" pitchFamily="49" charset="-122"/>
                      <a:ea typeface="仿宋_GB2312" pitchFamily="49" charset="-122"/>
                    </a:rPr>
                    <a:t>批准阶段</a:t>
                  </a:r>
                </a:p>
                <a:p>
                  <a:pPr algn="just"/>
                  <a:endParaRPr kumimoji="1" lang="zh-CN" altLang="en-US" sz="2200" b="1">
                    <a:solidFill>
                      <a:srgbClr val="CC3300"/>
                    </a:solidFill>
                    <a:latin typeface="仿宋_GB2312" pitchFamily="49" charset="-122"/>
                    <a:ea typeface="仿宋_GB2312" pitchFamily="49" charset="-122"/>
                  </a:endParaRPr>
                </a:p>
              </p:txBody>
            </p:sp>
            <p:sp>
              <p:nvSpPr>
                <p:cNvPr id="61482" name="Rectangle 291"/>
                <p:cNvSpPr>
                  <a:spLocks noChangeArrowheads="1"/>
                </p:cNvSpPr>
                <p:nvPr/>
              </p:nvSpPr>
              <p:spPr bwMode="auto">
                <a:xfrm>
                  <a:off x="0" y="3445"/>
                  <a:ext cx="778" cy="403"/>
                </a:xfrm>
                <a:prstGeom prst="rect">
                  <a:avLst/>
                </a:prstGeom>
                <a:noFill/>
                <a:ln w="7">
                  <a:solidFill>
                    <a:srgbClr val="A0A0A0"/>
                  </a:solidFill>
                  <a:miter lim="800000"/>
                  <a:headEnd/>
                  <a:tailEnd/>
                </a:ln>
              </p:spPr>
              <p:txBody>
                <a:bodyPr/>
                <a:lstStyle/>
                <a:p>
                  <a:endParaRPr lang="zh-CN" altLang="en-US"/>
                </a:p>
              </p:txBody>
            </p:sp>
          </p:grpSp>
          <p:grpSp>
            <p:nvGrpSpPr>
              <p:cNvPr id="61466" name="Group 294"/>
              <p:cNvGrpSpPr>
                <a:grpSpLocks/>
              </p:cNvGrpSpPr>
              <p:nvPr/>
            </p:nvGrpSpPr>
            <p:grpSpPr bwMode="auto">
              <a:xfrm>
                <a:off x="778" y="3445"/>
                <a:ext cx="1002" cy="403"/>
                <a:chOff x="778" y="3445"/>
                <a:chExt cx="1002" cy="403"/>
              </a:xfrm>
            </p:grpSpPr>
            <p:sp>
              <p:nvSpPr>
                <p:cNvPr id="61479" name="Rectangle 248"/>
                <p:cNvSpPr>
                  <a:spLocks noChangeArrowheads="1"/>
                </p:cNvSpPr>
                <p:nvPr/>
              </p:nvSpPr>
              <p:spPr bwMode="auto">
                <a:xfrm>
                  <a:off x="821" y="3445"/>
                  <a:ext cx="916"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最终国际标准草案</a:t>
                  </a:r>
                </a:p>
                <a:p>
                  <a:pPr algn="just"/>
                  <a:endParaRPr kumimoji="1" lang="zh-CN" altLang="en-US" sz="2200" b="1">
                    <a:latin typeface="仿宋_GB2312" pitchFamily="49" charset="-122"/>
                    <a:ea typeface="仿宋_GB2312" pitchFamily="49" charset="-122"/>
                  </a:endParaRPr>
                </a:p>
              </p:txBody>
            </p:sp>
            <p:sp>
              <p:nvSpPr>
                <p:cNvPr id="61480" name="Rectangle 293"/>
                <p:cNvSpPr>
                  <a:spLocks noChangeArrowheads="1"/>
                </p:cNvSpPr>
                <p:nvPr/>
              </p:nvSpPr>
              <p:spPr bwMode="auto">
                <a:xfrm>
                  <a:off x="778" y="3445"/>
                  <a:ext cx="1002" cy="403"/>
                </a:xfrm>
                <a:prstGeom prst="rect">
                  <a:avLst/>
                </a:prstGeom>
                <a:noFill/>
                <a:ln w="7">
                  <a:solidFill>
                    <a:srgbClr val="A0A0A0"/>
                  </a:solidFill>
                  <a:miter lim="800000"/>
                  <a:headEnd/>
                  <a:tailEnd/>
                </a:ln>
              </p:spPr>
              <p:txBody>
                <a:bodyPr/>
                <a:lstStyle/>
                <a:p>
                  <a:endParaRPr lang="zh-CN" altLang="en-US"/>
                </a:p>
              </p:txBody>
            </p:sp>
          </p:grpSp>
          <p:grpSp>
            <p:nvGrpSpPr>
              <p:cNvPr id="61467" name="Group 296"/>
              <p:cNvGrpSpPr>
                <a:grpSpLocks/>
              </p:cNvGrpSpPr>
              <p:nvPr/>
            </p:nvGrpSpPr>
            <p:grpSpPr bwMode="auto">
              <a:xfrm>
                <a:off x="1780" y="3445"/>
                <a:ext cx="1018" cy="403"/>
                <a:chOff x="1780" y="3445"/>
                <a:chExt cx="1018" cy="403"/>
              </a:xfrm>
            </p:grpSpPr>
            <p:sp>
              <p:nvSpPr>
                <p:cNvPr id="61477" name="Rectangle 249"/>
                <p:cNvSpPr>
                  <a:spLocks noChangeArrowheads="1"/>
                </p:cNvSpPr>
                <p:nvPr/>
              </p:nvSpPr>
              <p:spPr bwMode="auto">
                <a:xfrm>
                  <a:off x="1823" y="3445"/>
                  <a:ext cx="932" cy="403"/>
                </a:xfrm>
                <a:prstGeom prst="rect">
                  <a:avLst/>
                </a:prstGeom>
                <a:noFill/>
                <a:ln w="9525">
                  <a:noFill/>
                  <a:miter lim="800000"/>
                  <a:headEnd/>
                  <a:tailEnd/>
                </a:ln>
              </p:spPr>
              <p:txBody>
                <a:bodyPr/>
                <a:lstStyle/>
                <a:p>
                  <a:pPr algn="just"/>
                  <a:r>
                    <a:rPr kumimoji="1" lang="en-US" altLang="zh-CN" sz="2200" b="1">
                      <a:latin typeface="仿宋_GB2312" pitchFamily="49" charset="-122"/>
                      <a:ea typeface="仿宋_GB2312" pitchFamily="49" charset="-122"/>
                    </a:rPr>
                    <a:t>FDIS</a:t>
                  </a:r>
                </a:p>
                <a:p>
                  <a:pPr algn="just"/>
                  <a:endParaRPr kumimoji="1" lang="en-US" altLang="zh-CN" sz="2200" b="1">
                    <a:latin typeface="仿宋_GB2312" pitchFamily="49" charset="-122"/>
                    <a:ea typeface="仿宋_GB2312" pitchFamily="49" charset="-122"/>
                  </a:endParaRPr>
                </a:p>
              </p:txBody>
            </p:sp>
            <p:sp>
              <p:nvSpPr>
                <p:cNvPr id="61478" name="Rectangle 295"/>
                <p:cNvSpPr>
                  <a:spLocks noChangeArrowheads="1"/>
                </p:cNvSpPr>
                <p:nvPr/>
              </p:nvSpPr>
              <p:spPr bwMode="auto">
                <a:xfrm>
                  <a:off x="1780" y="3445"/>
                  <a:ext cx="1018" cy="403"/>
                </a:xfrm>
                <a:prstGeom prst="rect">
                  <a:avLst/>
                </a:prstGeom>
                <a:noFill/>
                <a:ln w="7">
                  <a:solidFill>
                    <a:srgbClr val="A0A0A0"/>
                  </a:solidFill>
                  <a:miter lim="800000"/>
                  <a:headEnd/>
                  <a:tailEnd/>
                </a:ln>
              </p:spPr>
              <p:txBody>
                <a:bodyPr/>
                <a:lstStyle/>
                <a:p>
                  <a:endParaRPr lang="zh-CN" altLang="en-US"/>
                </a:p>
              </p:txBody>
            </p:sp>
          </p:grpSp>
          <p:grpSp>
            <p:nvGrpSpPr>
              <p:cNvPr id="61468" name="Group 298"/>
              <p:cNvGrpSpPr>
                <a:grpSpLocks/>
              </p:cNvGrpSpPr>
              <p:nvPr/>
            </p:nvGrpSpPr>
            <p:grpSpPr bwMode="auto">
              <a:xfrm>
                <a:off x="0" y="3848"/>
                <a:ext cx="778" cy="403"/>
                <a:chOff x="0" y="3848"/>
                <a:chExt cx="778" cy="403"/>
              </a:xfrm>
            </p:grpSpPr>
            <p:sp>
              <p:nvSpPr>
                <p:cNvPr id="61475" name="Rectangle 250"/>
                <p:cNvSpPr>
                  <a:spLocks noChangeArrowheads="1"/>
                </p:cNvSpPr>
                <p:nvPr/>
              </p:nvSpPr>
              <p:spPr bwMode="auto">
                <a:xfrm>
                  <a:off x="43" y="3848"/>
                  <a:ext cx="692"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 </a:t>
                  </a:r>
                  <a:r>
                    <a:rPr kumimoji="1" lang="zh-CN" altLang="en-US" sz="2200" b="1">
                      <a:solidFill>
                        <a:srgbClr val="CC3300"/>
                      </a:solidFill>
                      <a:latin typeface="仿宋_GB2312" pitchFamily="49" charset="-122"/>
                      <a:ea typeface="仿宋_GB2312" pitchFamily="49" charset="-122"/>
                    </a:rPr>
                    <a:t>出版阶段</a:t>
                  </a:r>
                </a:p>
                <a:p>
                  <a:pPr algn="just"/>
                  <a:endParaRPr kumimoji="1" lang="zh-CN" altLang="en-US" sz="2200" b="1">
                    <a:latin typeface="仿宋_GB2312" pitchFamily="49" charset="-122"/>
                    <a:ea typeface="仿宋_GB2312" pitchFamily="49" charset="-122"/>
                  </a:endParaRPr>
                </a:p>
              </p:txBody>
            </p:sp>
            <p:sp>
              <p:nvSpPr>
                <p:cNvPr id="61476" name="Rectangle 297"/>
                <p:cNvSpPr>
                  <a:spLocks noChangeArrowheads="1"/>
                </p:cNvSpPr>
                <p:nvPr/>
              </p:nvSpPr>
              <p:spPr bwMode="auto">
                <a:xfrm>
                  <a:off x="0" y="3848"/>
                  <a:ext cx="778" cy="403"/>
                </a:xfrm>
                <a:prstGeom prst="rect">
                  <a:avLst/>
                </a:prstGeom>
                <a:noFill/>
                <a:ln w="7">
                  <a:solidFill>
                    <a:srgbClr val="A0A0A0"/>
                  </a:solidFill>
                  <a:miter lim="800000"/>
                  <a:headEnd/>
                  <a:tailEnd/>
                </a:ln>
              </p:spPr>
              <p:txBody>
                <a:bodyPr/>
                <a:lstStyle/>
                <a:p>
                  <a:endParaRPr lang="zh-CN" altLang="en-US"/>
                </a:p>
              </p:txBody>
            </p:sp>
          </p:grpSp>
          <p:grpSp>
            <p:nvGrpSpPr>
              <p:cNvPr id="61469" name="Group 300"/>
              <p:cNvGrpSpPr>
                <a:grpSpLocks/>
              </p:cNvGrpSpPr>
              <p:nvPr/>
            </p:nvGrpSpPr>
            <p:grpSpPr bwMode="auto">
              <a:xfrm>
                <a:off x="778" y="3848"/>
                <a:ext cx="1002" cy="403"/>
                <a:chOff x="778" y="3848"/>
                <a:chExt cx="1002" cy="403"/>
              </a:xfrm>
            </p:grpSpPr>
            <p:sp>
              <p:nvSpPr>
                <p:cNvPr id="61473" name="Rectangle 251"/>
                <p:cNvSpPr>
                  <a:spLocks noChangeArrowheads="1"/>
                </p:cNvSpPr>
                <p:nvPr/>
              </p:nvSpPr>
              <p:spPr bwMode="auto">
                <a:xfrm>
                  <a:off x="821" y="3848"/>
                  <a:ext cx="916" cy="403"/>
                </a:xfrm>
                <a:prstGeom prst="rect">
                  <a:avLst/>
                </a:prstGeom>
                <a:noFill/>
                <a:ln w="9525">
                  <a:noFill/>
                  <a:miter lim="800000"/>
                  <a:headEnd/>
                  <a:tailEnd/>
                </a:ln>
              </p:spPr>
              <p:txBody>
                <a:bodyPr/>
                <a:lstStyle/>
                <a:p>
                  <a:pPr algn="just"/>
                  <a:r>
                    <a:rPr kumimoji="1" lang="zh-CN" altLang="en-US" sz="2200" b="1">
                      <a:latin typeface="仿宋_GB2312" pitchFamily="49" charset="-122"/>
                      <a:ea typeface="仿宋_GB2312" pitchFamily="49" charset="-122"/>
                    </a:rPr>
                    <a:t>国际标准</a:t>
                  </a:r>
                </a:p>
                <a:p>
                  <a:pPr algn="just"/>
                  <a:endParaRPr kumimoji="1" lang="zh-CN" altLang="en-US" sz="2200" b="1">
                    <a:latin typeface="仿宋_GB2312" pitchFamily="49" charset="-122"/>
                    <a:ea typeface="仿宋_GB2312" pitchFamily="49" charset="-122"/>
                  </a:endParaRPr>
                </a:p>
              </p:txBody>
            </p:sp>
            <p:sp>
              <p:nvSpPr>
                <p:cNvPr id="61474" name="Rectangle 299"/>
                <p:cNvSpPr>
                  <a:spLocks noChangeArrowheads="1"/>
                </p:cNvSpPr>
                <p:nvPr/>
              </p:nvSpPr>
              <p:spPr bwMode="auto">
                <a:xfrm>
                  <a:off x="778" y="3848"/>
                  <a:ext cx="1002" cy="403"/>
                </a:xfrm>
                <a:prstGeom prst="rect">
                  <a:avLst/>
                </a:prstGeom>
                <a:noFill/>
                <a:ln w="7">
                  <a:solidFill>
                    <a:srgbClr val="A0A0A0"/>
                  </a:solidFill>
                  <a:miter lim="800000"/>
                  <a:headEnd/>
                  <a:tailEnd/>
                </a:ln>
              </p:spPr>
              <p:txBody>
                <a:bodyPr/>
                <a:lstStyle/>
                <a:p>
                  <a:endParaRPr lang="zh-CN" altLang="en-US"/>
                </a:p>
              </p:txBody>
            </p:sp>
          </p:grpSp>
          <p:grpSp>
            <p:nvGrpSpPr>
              <p:cNvPr id="61470" name="Group 302"/>
              <p:cNvGrpSpPr>
                <a:grpSpLocks/>
              </p:cNvGrpSpPr>
              <p:nvPr/>
            </p:nvGrpSpPr>
            <p:grpSpPr bwMode="auto">
              <a:xfrm>
                <a:off x="1780" y="3848"/>
                <a:ext cx="1018" cy="403"/>
                <a:chOff x="1780" y="3848"/>
                <a:chExt cx="1018" cy="403"/>
              </a:xfrm>
            </p:grpSpPr>
            <p:sp>
              <p:nvSpPr>
                <p:cNvPr id="61471" name="Rectangle 252"/>
                <p:cNvSpPr>
                  <a:spLocks noChangeArrowheads="1"/>
                </p:cNvSpPr>
                <p:nvPr/>
              </p:nvSpPr>
              <p:spPr bwMode="auto">
                <a:xfrm>
                  <a:off x="1823" y="3848"/>
                  <a:ext cx="932" cy="403"/>
                </a:xfrm>
                <a:prstGeom prst="rect">
                  <a:avLst/>
                </a:prstGeom>
                <a:noFill/>
                <a:ln w="9525">
                  <a:noFill/>
                  <a:miter lim="800000"/>
                  <a:headEnd/>
                  <a:tailEnd/>
                </a:ln>
              </p:spPr>
              <p:txBody>
                <a:bodyPr/>
                <a:lstStyle/>
                <a:p>
                  <a:pPr algn="just"/>
                  <a:r>
                    <a:rPr kumimoji="1" lang="en-US" altLang="zh-CN" sz="2200" b="1">
                      <a:latin typeface="仿宋_GB2312" pitchFamily="49" charset="-122"/>
                      <a:ea typeface="仿宋_GB2312" pitchFamily="49" charset="-122"/>
                    </a:rPr>
                    <a:t>ISO、IEC</a:t>
                  </a:r>
                  <a:r>
                    <a:rPr kumimoji="1" lang="zh-CN" altLang="en-US" sz="2200" b="1">
                      <a:latin typeface="仿宋_GB2312" pitchFamily="49" charset="-122"/>
                      <a:ea typeface="仿宋_GB2312" pitchFamily="49" charset="-122"/>
                    </a:rPr>
                    <a:t>或</a:t>
                  </a:r>
                  <a:r>
                    <a:rPr kumimoji="1" lang="en-US" altLang="zh-CN" sz="2200" b="1">
                      <a:latin typeface="仿宋_GB2312" pitchFamily="49" charset="-122"/>
                      <a:ea typeface="仿宋_GB2312" pitchFamily="49" charset="-122"/>
                    </a:rPr>
                    <a:t>ISO/IEC</a:t>
                  </a:r>
                </a:p>
                <a:p>
                  <a:pPr algn="just"/>
                  <a:endParaRPr kumimoji="1" lang="en-US" altLang="zh-CN" sz="2200" b="1">
                    <a:latin typeface="仿宋_GB2312" pitchFamily="49" charset="-122"/>
                    <a:ea typeface="仿宋_GB2312" pitchFamily="49" charset="-122"/>
                  </a:endParaRPr>
                </a:p>
              </p:txBody>
            </p:sp>
            <p:sp>
              <p:nvSpPr>
                <p:cNvPr id="61472" name="Rectangle 301"/>
                <p:cNvSpPr>
                  <a:spLocks noChangeArrowheads="1"/>
                </p:cNvSpPr>
                <p:nvPr/>
              </p:nvSpPr>
              <p:spPr bwMode="auto">
                <a:xfrm>
                  <a:off x="1780" y="3848"/>
                  <a:ext cx="1018" cy="403"/>
                </a:xfrm>
                <a:prstGeom prst="rect">
                  <a:avLst/>
                </a:prstGeom>
                <a:noFill/>
                <a:ln w="7">
                  <a:solidFill>
                    <a:srgbClr val="A0A0A0"/>
                  </a:solidFill>
                  <a:miter lim="800000"/>
                  <a:headEnd/>
                  <a:tailEnd/>
                </a:ln>
              </p:spPr>
              <p:txBody>
                <a:bodyPr/>
                <a:lstStyle/>
                <a:p>
                  <a:endParaRPr lang="zh-CN" altLang="en-US"/>
                </a:p>
              </p:txBody>
            </p:sp>
          </p:grpSp>
        </p:grpSp>
        <p:sp>
          <p:nvSpPr>
            <p:cNvPr id="61445" name="Rectangle 304"/>
            <p:cNvSpPr>
              <a:spLocks noChangeArrowheads="1"/>
            </p:cNvSpPr>
            <p:nvPr/>
          </p:nvSpPr>
          <p:spPr bwMode="auto">
            <a:xfrm>
              <a:off x="-3" y="-3"/>
              <a:ext cx="2804" cy="4257"/>
            </a:xfrm>
            <a:prstGeom prst="rect">
              <a:avLst/>
            </a:prstGeom>
            <a:noFill/>
            <a:ln w="11112">
              <a:solidFill>
                <a:srgbClr val="A0A0A0"/>
              </a:solidFill>
              <a:miter lim="800000"/>
              <a:headEnd/>
              <a:tailEnd/>
            </a:ln>
          </p:spPr>
          <p:txBody>
            <a:bodyPr/>
            <a:lstStyle/>
            <a:p>
              <a:endParaRPr lang="zh-CN" altLang="en-US"/>
            </a:p>
          </p:txBody>
        </p:sp>
      </p:grpSp>
      <p:sp>
        <p:nvSpPr>
          <p:cNvPr id="61443" name="Rectangle 2"/>
          <p:cNvSpPr>
            <a:spLocks noGrp="1" noChangeArrowheads="1"/>
          </p:cNvSpPr>
          <p:nvPr>
            <p:ph type="title"/>
          </p:nvPr>
        </p:nvSpPr>
        <p:spPr/>
        <p:txBody>
          <a:bodyPr/>
          <a:lstStyle/>
          <a:p>
            <a:r>
              <a:rPr lang="en-US" altLang="zh-CN" sz="2400" b="1" smtClean="0">
                <a:ea typeface="宋体" pitchFamily="2" charset="-122"/>
              </a:rPr>
              <a:t>ISO/IEC</a:t>
            </a:r>
            <a:r>
              <a:rPr lang="zh-CN" altLang="en-US" sz="2400" b="1" smtClean="0">
                <a:ea typeface="宋体" pitchFamily="2" charset="-122"/>
              </a:rPr>
              <a:t>标准项目管理方法</a:t>
            </a:r>
            <a:r>
              <a:rPr lang="zh-CN" altLang="en-US" sz="2800" b="1" smtClean="0">
                <a:ea typeface="宋体" pitchFamily="2" charset="-122"/>
              </a:rPr>
              <a:t>-项目阶段</a:t>
            </a:r>
            <a:endParaRPr lang="zh-CN" altLang="en-US" sz="2400" smtClean="0">
              <a:ea typeface="宋体" pitchFamily="2" charset="-122"/>
            </a:endParaRPr>
          </a:p>
        </p:txBody>
      </p:sp>
    </p:spTree>
  </p:cSld>
  <p:clrMapOvr>
    <a:masterClrMapping/>
  </p:clrMapOvr>
  <p:transition xmlns:p14="http://schemas.microsoft.com/office/powerpoint/2010/main" spd="med">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z="2400" b="1" smtClean="0">
                <a:ea typeface="宋体" pitchFamily="2" charset="-122"/>
              </a:rPr>
              <a:t>ISO/IEC</a:t>
            </a:r>
            <a:r>
              <a:rPr lang="zh-CN" altLang="en-US" sz="2400" b="1" smtClean="0">
                <a:ea typeface="宋体" pitchFamily="2" charset="-122"/>
              </a:rPr>
              <a:t>标准及其它可供使用文件制定流程</a:t>
            </a:r>
            <a:endParaRPr lang="zh-CN" altLang="en-US" sz="2000" smtClean="0">
              <a:ea typeface="宋体" pitchFamily="2" charset="-122"/>
            </a:endParaRPr>
          </a:p>
        </p:txBody>
      </p:sp>
      <p:graphicFrame>
        <p:nvGraphicFramePr>
          <p:cNvPr id="74879" name="Group 127"/>
          <p:cNvGraphicFramePr>
            <a:graphicFrameLocks noGrp="1"/>
          </p:cNvGraphicFramePr>
          <p:nvPr/>
        </p:nvGraphicFramePr>
        <p:xfrm>
          <a:off x="285718" y="1142985"/>
          <a:ext cx="8453470" cy="5541664"/>
        </p:xfrm>
        <a:graphic>
          <a:graphicData uri="http://schemas.openxmlformats.org/drawingml/2006/table">
            <a:tbl>
              <a:tblPr/>
              <a:tblGrid>
                <a:gridCol w="785820"/>
                <a:gridCol w="1289123"/>
                <a:gridCol w="1416917"/>
                <a:gridCol w="1239202"/>
                <a:gridCol w="1242404"/>
                <a:gridCol w="1237600"/>
                <a:gridCol w="1242404"/>
              </a:tblGrid>
              <a:tr h="6526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dirty="0" smtClean="0">
                          <a:ln>
                            <a:noFill/>
                          </a:ln>
                          <a:solidFill>
                            <a:srgbClr val="0099FF"/>
                          </a:solidFill>
                          <a:effectLst/>
                          <a:latin typeface="Times New Roman" pitchFamily="18" charset="0"/>
                          <a:ea typeface="宋体" pitchFamily="2" charset="-122"/>
                        </a:rPr>
                        <a:t>项目阶段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rgbClr val="0099FF"/>
                          </a:solidFill>
                          <a:effectLst/>
                          <a:latin typeface="Times New Roman" pitchFamily="18" charset="0"/>
                          <a:ea typeface="宋体" pitchFamily="2" charset="-122"/>
                        </a:rPr>
                        <a:t>一般程序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dirty="0" smtClean="0">
                          <a:ln>
                            <a:noFill/>
                          </a:ln>
                          <a:solidFill>
                            <a:srgbClr val="0099FF"/>
                          </a:solidFill>
                          <a:effectLst/>
                          <a:latin typeface="Times New Roman" pitchFamily="18" charset="0"/>
                          <a:ea typeface="宋体" pitchFamily="2" charset="-122"/>
                        </a:rPr>
                        <a:t>提交提案草案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rgbClr val="0099FF"/>
                          </a:solidFill>
                          <a:effectLst/>
                          <a:latin typeface="Times New Roman" pitchFamily="18" charset="0"/>
                          <a:ea typeface="宋体" pitchFamily="2" charset="-122"/>
                        </a:rPr>
                        <a:t>“快速程序”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rgbClr val="0099FF"/>
                          </a:solidFill>
                          <a:effectLst/>
                          <a:latin typeface="Times New Roman" pitchFamily="18" charset="0"/>
                          <a:ea typeface="宋体" pitchFamily="2" charset="-122"/>
                        </a:rPr>
                        <a:t>技术规范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rgbClr val="0099FF"/>
                          </a:solidFill>
                          <a:effectLst/>
                          <a:latin typeface="Times New Roman" pitchFamily="18" charset="0"/>
                          <a:ea typeface="宋体" pitchFamily="2" charset="-122"/>
                        </a:rPr>
                        <a:t>技术报告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rgbClr val="0099FF"/>
                          </a:solidFill>
                          <a:effectLst/>
                          <a:latin typeface="Times New Roman" pitchFamily="18" charset="0"/>
                          <a:ea typeface="宋体" pitchFamily="2" charset="-122"/>
                        </a:rPr>
                        <a:t>可公开提供的技术规范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53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000" b="1" i="0" u="none" strike="noStrike" cap="none" normalizeH="0" baseline="0" dirty="0" smtClean="0">
                          <a:ln>
                            <a:noFill/>
                          </a:ln>
                          <a:solidFill>
                            <a:srgbClr val="FF0000"/>
                          </a:solidFill>
                          <a:effectLst/>
                          <a:latin typeface="Times New Roman" pitchFamily="18" charset="0"/>
                          <a:ea typeface="宋体" pitchFamily="2" charset="-122"/>
                        </a:rPr>
                        <a:t>建议阶段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受理提案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受理提案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受理提案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受理提案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受理提案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53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000" b="1" i="0" u="none" strike="noStrike" cap="none" normalizeH="0" baseline="0" dirty="0" smtClean="0">
                          <a:ln>
                            <a:noFill/>
                          </a:ln>
                          <a:solidFill>
                            <a:srgbClr val="FF0000"/>
                          </a:solidFill>
                          <a:effectLst/>
                          <a:latin typeface="Times New Roman" pitchFamily="18" charset="0"/>
                          <a:ea typeface="宋体" pitchFamily="2" charset="-122"/>
                        </a:rPr>
                        <a:t>准备阶段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起草工作草案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1" u="none" strike="noStrike" cap="none" normalizeH="0" baseline="0" smtClean="0">
                          <a:ln>
                            <a:noFill/>
                          </a:ln>
                          <a:solidFill>
                            <a:srgbClr val="009900"/>
                          </a:solidFill>
                          <a:effectLst/>
                          <a:latin typeface="Times New Roman" pitchFamily="18" charset="0"/>
                          <a:ea typeface="宋体" pitchFamily="2" charset="-122"/>
                        </a:rPr>
                        <a:t>工作组研究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起草草案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宋体" pitchFamily="2" charset="-122"/>
                          <a:ea typeface="宋体" pitchFamily="2" charset="-122"/>
                        </a:rPr>
                        <a:t>批准</a:t>
                      </a:r>
                      <a:r>
                        <a:rPr kumimoji="1" lang="en-US" altLang="zh-CN" sz="1600" b="1" i="0" u="none" strike="noStrike" cap="none" normalizeH="0" baseline="0" smtClean="0">
                          <a:ln>
                            <a:noFill/>
                          </a:ln>
                          <a:solidFill>
                            <a:schemeClr val="tx1"/>
                          </a:solidFill>
                          <a:effectLst/>
                          <a:latin typeface="宋体" pitchFamily="2" charset="-122"/>
                          <a:ea typeface="宋体" pitchFamily="2" charset="-122"/>
                        </a:rPr>
                        <a:t>PAS</a:t>
                      </a:r>
                      <a:r>
                        <a:rPr kumimoji="1" lang="zh-CN" altLang="en-US" sz="1600" b="1" i="0" u="none" strike="noStrike" cap="none" normalizeH="0" baseline="0" smtClean="0">
                          <a:ln>
                            <a:noFill/>
                          </a:ln>
                          <a:solidFill>
                            <a:schemeClr val="tx1"/>
                          </a:solidFill>
                          <a:effectLst/>
                          <a:latin typeface="宋体" pitchFamily="2" charset="-122"/>
                          <a:ea typeface="宋体" pitchFamily="2" charset="-122"/>
                        </a:rPr>
                        <a:t>草案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5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000" b="1" i="0" u="none" strike="noStrike" cap="none" normalizeH="0" baseline="0" dirty="0" smtClean="0">
                          <a:ln>
                            <a:noFill/>
                          </a:ln>
                          <a:solidFill>
                            <a:srgbClr val="FF0000"/>
                          </a:solidFill>
                          <a:effectLst/>
                          <a:latin typeface="Times New Roman" pitchFamily="18" charset="0"/>
                          <a:ea typeface="宋体" pitchFamily="2" charset="-122"/>
                        </a:rPr>
                        <a:t>委员会阶段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制定和受理委员会草案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制定和受理委员会草案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受理草案</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受理草案</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5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000" b="1" i="0" u="none" strike="noStrike" cap="none" normalizeH="0" baseline="0" dirty="0" smtClean="0">
                          <a:ln>
                            <a:noFill/>
                          </a:ln>
                          <a:solidFill>
                            <a:srgbClr val="FF0000"/>
                          </a:solidFill>
                          <a:effectLst/>
                          <a:latin typeface="Times New Roman" pitchFamily="18" charset="0"/>
                          <a:ea typeface="宋体" pitchFamily="2" charset="-122"/>
                        </a:rPr>
                        <a:t>询问阶段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起草并受理询问草案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起草并受理询问草案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受理征询意见草案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75053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000" b="1" i="0" u="none" strike="noStrike" cap="none" normalizeH="0" baseline="0" dirty="0" smtClean="0">
                          <a:ln>
                            <a:noFill/>
                          </a:ln>
                          <a:solidFill>
                            <a:srgbClr val="FF0000"/>
                          </a:solidFill>
                          <a:effectLst/>
                          <a:latin typeface="Times New Roman" pitchFamily="18" charset="0"/>
                          <a:ea typeface="宋体" pitchFamily="2" charset="-122"/>
                        </a:rPr>
                        <a:t>批准阶段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1" u="none" strike="noStrike" cap="none" normalizeH="0" baseline="0" smtClean="0">
                          <a:ln>
                            <a:noFill/>
                          </a:ln>
                          <a:solidFill>
                            <a:srgbClr val="009900"/>
                          </a:solidFill>
                          <a:effectLst/>
                          <a:latin typeface="Times New Roman" pitchFamily="18" charset="0"/>
                          <a:ea typeface="宋体" pitchFamily="2" charset="-122"/>
                        </a:rPr>
                        <a:t>批准</a:t>
                      </a:r>
                      <a:r>
                        <a:rPr kumimoji="1" lang="en-US" altLang="zh-CN" sz="1600" b="1" i="1" u="none" strike="noStrike" cap="none" normalizeH="0" baseline="0" smtClean="0">
                          <a:ln>
                            <a:noFill/>
                          </a:ln>
                          <a:solidFill>
                            <a:srgbClr val="009900"/>
                          </a:solidFill>
                          <a:effectLst/>
                          <a:latin typeface="Times New Roman" pitchFamily="18" charset="0"/>
                          <a:ea typeface="宋体" pitchFamily="2" charset="-122"/>
                        </a:rPr>
                        <a:t>FDIS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1" u="none" strike="noStrike" cap="none" normalizeH="0" baseline="0" smtClean="0">
                          <a:ln>
                            <a:noFill/>
                          </a:ln>
                          <a:solidFill>
                            <a:srgbClr val="009900"/>
                          </a:solidFill>
                          <a:effectLst/>
                          <a:latin typeface="Times New Roman" pitchFamily="18" charset="0"/>
                          <a:ea typeface="宋体" pitchFamily="2" charset="-122"/>
                        </a:rPr>
                        <a:t>批准</a:t>
                      </a:r>
                      <a:r>
                        <a:rPr kumimoji="1" lang="en-US" altLang="zh-CN" sz="1600" b="1" i="1" u="none" strike="noStrike" cap="none" normalizeH="0" baseline="0" smtClean="0">
                          <a:ln>
                            <a:noFill/>
                          </a:ln>
                          <a:solidFill>
                            <a:srgbClr val="009900"/>
                          </a:solidFill>
                          <a:effectLst/>
                          <a:latin typeface="Times New Roman" pitchFamily="18" charset="0"/>
                          <a:ea typeface="宋体" pitchFamily="2" charset="-122"/>
                        </a:rPr>
                        <a:t>FDIS</a:t>
                      </a:r>
                      <a:endParaRPr kumimoji="1" lang="en-US" altLang="zh-CN" sz="2800" b="0" i="1" u="none" strike="noStrike" cap="none" normalizeH="0" baseline="0" smtClean="0">
                        <a:ln>
                          <a:noFill/>
                        </a:ln>
                        <a:solidFill>
                          <a:srgbClr val="0099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rgbClr val="009900"/>
                          </a:solidFill>
                          <a:effectLst/>
                          <a:latin typeface="Times New Roman" pitchFamily="18" charset="0"/>
                          <a:ea typeface="宋体" pitchFamily="2" charset="-122"/>
                        </a:rPr>
                        <a:t>批准</a:t>
                      </a:r>
                      <a:r>
                        <a:rPr kumimoji="1" lang="en-US" altLang="zh-CN" sz="1600" b="1" i="0" u="none" strike="noStrike" cap="none" normalizeH="0" baseline="0" smtClean="0">
                          <a:ln>
                            <a:noFill/>
                          </a:ln>
                          <a:solidFill>
                            <a:srgbClr val="009900"/>
                          </a:solidFill>
                          <a:effectLst/>
                          <a:latin typeface="Times New Roman" pitchFamily="18" charset="0"/>
                          <a:ea typeface="宋体" pitchFamily="2" charset="-122"/>
                        </a:rPr>
                        <a:t>FDIS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75053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000" b="1" i="0" u="none" strike="noStrike" cap="none" normalizeH="0" baseline="0" dirty="0" smtClean="0">
                          <a:ln>
                            <a:noFill/>
                          </a:ln>
                          <a:solidFill>
                            <a:srgbClr val="FF0000"/>
                          </a:solidFill>
                          <a:effectLst/>
                          <a:latin typeface="Times New Roman" pitchFamily="18" charset="0"/>
                          <a:ea typeface="宋体" pitchFamily="2" charset="-122"/>
                        </a:rPr>
                        <a:t>出版阶段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出版国际标准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出版国际标准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出版国际标准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出版技术规范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宋体" pitchFamily="2" charset="-122"/>
                          <a:ea typeface="宋体" pitchFamily="2" charset="-122"/>
                        </a:rPr>
                        <a:t>出版技术报告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600" b="1" i="0" u="none" strike="noStrike" cap="none" normalizeH="0" baseline="0" dirty="0" smtClean="0">
                          <a:ln>
                            <a:noFill/>
                          </a:ln>
                          <a:solidFill>
                            <a:schemeClr val="tx1"/>
                          </a:solidFill>
                          <a:effectLst/>
                          <a:latin typeface="宋体" pitchFamily="2" charset="-122"/>
                          <a:ea typeface="宋体" pitchFamily="2" charset="-122"/>
                        </a:rPr>
                        <a:t>出版</a:t>
                      </a:r>
                      <a:r>
                        <a:rPr kumimoji="1" lang="en-US" altLang="zh-CN" sz="1600" b="1" i="0" u="none" strike="noStrike" cap="none" normalizeH="0" baseline="0" dirty="0" smtClean="0">
                          <a:ln>
                            <a:noFill/>
                          </a:ln>
                          <a:solidFill>
                            <a:schemeClr val="tx1"/>
                          </a:solidFill>
                          <a:effectLst/>
                          <a:latin typeface="宋体" pitchFamily="2" charset="-122"/>
                          <a:ea typeface="宋体" pitchFamily="2" charset="-122"/>
                        </a:rPr>
                        <a:t>PAS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74816" name="AutoShape 102"/>
          <p:cNvCxnSpPr>
            <a:cxnSpLocks noChangeShapeType="1"/>
          </p:cNvCxnSpPr>
          <p:nvPr/>
        </p:nvCxnSpPr>
        <p:spPr bwMode="auto">
          <a:xfrm>
            <a:off x="6462713" y="6372225"/>
            <a:ext cx="0" cy="0"/>
          </a:xfrm>
          <a:prstGeom prst="straightConnector1">
            <a:avLst/>
          </a:prstGeom>
          <a:noFill/>
          <a:ln w="9525">
            <a:solidFill>
              <a:srgbClr val="000000"/>
            </a:solidFill>
            <a:round/>
            <a:headEnd/>
            <a:tailEnd/>
          </a:ln>
        </p:spPr>
      </p:cxnSp>
    </p:spTree>
  </p:cSld>
  <p:clrMapOvr>
    <a:masterClrMapping/>
  </p:clrMapOvr>
  <p:transition xmlns:p14="http://schemas.microsoft.com/office/powerpoint/2010/main" spd="med">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
          <p:cNvGrpSpPr>
            <a:grpSpLocks/>
          </p:cNvGrpSpPr>
          <p:nvPr/>
        </p:nvGrpSpPr>
        <p:grpSpPr bwMode="auto">
          <a:xfrm>
            <a:off x="214313" y="1357313"/>
            <a:ext cx="8501062" cy="5357812"/>
            <a:chOff x="683568" y="1997554"/>
            <a:chExt cx="8354754" cy="4185680"/>
          </a:xfrm>
        </p:grpSpPr>
        <p:sp>
          <p:nvSpPr>
            <p:cNvPr id="18" name="圆角矩形 17"/>
            <p:cNvSpPr/>
            <p:nvPr/>
          </p:nvSpPr>
          <p:spPr>
            <a:xfrm>
              <a:off x="683568" y="1997554"/>
              <a:ext cx="7933506" cy="1224136"/>
            </a:xfrm>
            <a:prstGeom prst="roundRect">
              <a:avLst>
                <a:gd name="adj" fmla="val 10000"/>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a:lstStyle/>
            <a:p>
              <a:pPr>
                <a:defRPr/>
              </a:pPr>
              <a:endParaRPr lang="zh-CN" altLang="en-US"/>
            </a:p>
          </p:txBody>
        </p:sp>
        <p:sp>
          <p:nvSpPr>
            <p:cNvPr id="19" name="圆角矩形 4"/>
            <p:cNvSpPr/>
            <p:nvPr/>
          </p:nvSpPr>
          <p:spPr>
            <a:xfrm>
              <a:off x="1835696" y="1997805"/>
              <a:ext cx="6921794" cy="1233136"/>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60960" tIns="60960" rIns="60960" bIns="60960"/>
            <a:lstStyle/>
            <a:p>
              <a:pPr defTabSz="711200">
                <a:lnSpc>
                  <a:spcPct val="90000"/>
                </a:lnSpc>
                <a:spcAft>
                  <a:spcPct val="35000"/>
                </a:spcAft>
                <a:defRPr/>
              </a:pPr>
              <a:r>
                <a:rPr lang="zh-CN" altLang="en-US" sz="2000" b="1" dirty="0">
                  <a:solidFill>
                    <a:srgbClr val="FF0000"/>
                  </a:solidFill>
                </a:rPr>
                <a:t>是世界上最大的国际标准制定组织</a:t>
              </a:r>
            </a:p>
            <a:p>
              <a:pPr marL="114300" lvl="1" indent="-114300" defTabSz="711200">
                <a:spcAft>
                  <a:spcPct val="15000"/>
                </a:spcAft>
                <a:buFontTx/>
                <a:buChar char="•"/>
                <a:defRPr/>
              </a:pPr>
              <a:r>
                <a:rPr lang="en-US" altLang="zh-CN" sz="1600" b="1" dirty="0">
                  <a:solidFill>
                    <a:srgbClr val="000000"/>
                  </a:solidFill>
                </a:rPr>
                <a:t>1947</a:t>
              </a:r>
              <a:r>
                <a:rPr lang="zh-CN" altLang="en-US" sz="1600" b="1" dirty="0">
                  <a:solidFill>
                    <a:srgbClr val="000000"/>
                  </a:solidFill>
                </a:rPr>
                <a:t>年</a:t>
              </a:r>
              <a:r>
                <a:rPr lang="en-US" altLang="zh-CN" sz="1600" b="1" dirty="0">
                  <a:solidFill>
                    <a:srgbClr val="000000"/>
                  </a:solidFill>
                </a:rPr>
                <a:t>2</a:t>
              </a:r>
              <a:r>
                <a:rPr lang="zh-CN" altLang="en-US" sz="1600" b="1" dirty="0">
                  <a:solidFill>
                    <a:srgbClr val="000000"/>
                  </a:solidFill>
                </a:rPr>
                <a:t>月</a:t>
              </a:r>
              <a:r>
                <a:rPr lang="en-US" altLang="zh-CN" sz="1600" b="1" dirty="0">
                  <a:solidFill>
                    <a:srgbClr val="000000"/>
                  </a:solidFill>
                </a:rPr>
                <a:t>23</a:t>
              </a:r>
              <a:r>
                <a:rPr lang="zh-CN" altLang="en-US" sz="1600" b="1" dirty="0">
                  <a:solidFill>
                    <a:srgbClr val="000000"/>
                  </a:solidFill>
                </a:rPr>
                <a:t>日在日内瓦成立。我国也是</a:t>
              </a:r>
              <a:r>
                <a:rPr lang="en-US" altLang="zh-CN" sz="1600" b="1" dirty="0">
                  <a:solidFill>
                    <a:srgbClr val="000000"/>
                  </a:solidFill>
                </a:rPr>
                <a:t>ISO</a:t>
              </a:r>
              <a:r>
                <a:rPr lang="zh-CN" altLang="en-US" sz="1600" b="1" dirty="0">
                  <a:solidFill>
                    <a:srgbClr val="000000"/>
                  </a:solidFill>
                </a:rPr>
                <a:t>的</a:t>
              </a:r>
              <a:r>
                <a:rPr lang="en-US" altLang="zh-CN" sz="1600" b="1" dirty="0">
                  <a:solidFill>
                    <a:srgbClr val="000000"/>
                  </a:solidFill>
                </a:rPr>
                <a:t>25</a:t>
              </a:r>
              <a:r>
                <a:rPr lang="zh-CN" altLang="en-US" sz="1600" b="1" dirty="0">
                  <a:solidFill>
                    <a:srgbClr val="000000"/>
                  </a:solidFill>
                </a:rPr>
                <a:t>个发起国之一。</a:t>
              </a:r>
            </a:p>
            <a:p>
              <a:pPr marL="114300" lvl="1" indent="-114300" defTabSz="711200">
                <a:spcAft>
                  <a:spcPct val="15000"/>
                </a:spcAft>
                <a:buFontTx/>
                <a:buChar char="•"/>
                <a:defRPr/>
              </a:pPr>
              <a:r>
                <a:rPr lang="zh-CN" altLang="en-US" sz="1600" b="1" dirty="0" smtClean="0">
                  <a:solidFill>
                    <a:srgbClr val="000000"/>
                  </a:solidFill>
                </a:rPr>
                <a:t>有</a:t>
              </a:r>
              <a:r>
                <a:rPr lang="en-US" altLang="zh-CN" sz="1600" b="1" dirty="0" smtClean="0">
                  <a:solidFill>
                    <a:srgbClr val="FF0000"/>
                  </a:solidFill>
                </a:rPr>
                <a:t>164</a:t>
              </a:r>
              <a:r>
                <a:rPr lang="zh-CN" altLang="en-US" sz="1600" b="1" dirty="0" smtClean="0">
                  <a:solidFill>
                    <a:srgbClr val="000000"/>
                  </a:solidFill>
                </a:rPr>
                <a:t>个</a:t>
              </a:r>
              <a:r>
                <a:rPr lang="zh-CN" altLang="en-US" sz="1600" b="1" dirty="0">
                  <a:solidFill>
                    <a:srgbClr val="000000"/>
                  </a:solidFill>
                </a:rPr>
                <a:t>成员国，</a:t>
              </a:r>
              <a:r>
                <a:rPr lang="en-US" altLang="zh-CN" sz="1600" b="1" dirty="0">
                  <a:solidFill>
                    <a:srgbClr val="FF0000"/>
                  </a:solidFill>
                </a:rPr>
                <a:t>TC/SC729</a:t>
              </a:r>
              <a:r>
                <a:rPr lang="zh-CN" altLang="en-US" sz="1600" b="1" dirty="0">
                  <a:solidFill>
                    <a:srgbClr val="FF0000"/>
                  </a:solidFill>
                </a:rPr>
                <a:t>个；</a:t>
              </a:r>
              <a:r>
                <a:rPr lang="en-US" altLang="zh-CN" sz="1600" b="1" dirty="0" smtClean="0">
                  <a:solidFill>
                    <a:srgbClr val="FF0000"/>
                  </a:solidFill>
                </a:rPr>
                <a:t>TC225</a:t>
              </a:r>
              <a:r>
                <a:rPr lang="zh-CN" altLang="en-US" sz="1600" b="1" dirty="0" smtClean="0">
                  <a:solidFill>
                    <a:srgbClr val="FF0000"/>
                  </a:solidFill>
                </a:rPr>
                <a:t>个</a:t>
              </a:r>
              <a:r>
                <a:rPr lang="zh-CN" altLang="en-US" sz="1600" b="1" dirty="0">
                  <a:solidFill>
                    <a:srgbClr val="FF0000"/>
                  </a:solidFill>
                </a:rPr>
                <a:t>，</a:t>
              </a:r>
              <a:r>
                <a:rPr lang="en-US" altLang="zh-CN" sz="1600" b="1" dirty="0">
                  <a:solidFill>
                    <a:srgbClr val="FF0000"/>
                  </a:solidFill>
                </a:rPr>
                <a:t>SC</a:t>
              </a:r>
              <a:r>
                <a:rPr lang="en-US" altLang="zh-CN" sz="1600" b="1" dirty="0">
                  <a:solidFill>
                    <a:schemeClr val="tx1"/>
                  </a:solidFill>
                </a:rPr>
                <a:t>519</a:t>
              </a:r>
              <a:r>
                <a:rPr lang="zh-CN" altLang="en-US" sz="1600" b="1" dirty="0">
                  <a:solidFill>
                    <a:srgbClr val="FF0000"/>
                  </a:solidFill>
                </a:rPr>
                <a:t>个</a:t>
              </a:r>
              <a:r>
                <a:rPr lang="zh-CN" altLang="en-US" sz="1600" b="1" dirty="0">
                  <a:solidFill>
                    <a:srgbClr val="000000"/>
                  </a:solidFill>
                </a:rPr>
                <a:t>。</a:t>
              </a:r>
            </a:p>
            <a:p>
              <a:pPr marL="114300" lvl="1" indent="-114300" defTabSz="711200">
                <a:spcAft>
                  <a:spcPct val="15000"/>
                </a:spcAft>
                <a:buFontTx/>
                <a:buChar char="•"/>
                <a:defRPr/>
              </a:pPr>
              <a:r>
                <a:rPr lang="zh-CN" altLang="en-US" sz="1600" b="1" dirty="0">
                  <a:solidFill>
                    <a:srgbClr val="000000"/>
                  </a:solidFill>
                </a:rPr>
                <a:t>发布国际标准</a:t>
              </a:r>
              <a:r>
                <a:rPr lang="en-US" altLang="zh-CN" sz="1600" b="1" dirty="0" smtClean="0">
                  <a:solidFill>
                    <a:srgbClr val="FF0000"/>
                  </a:solidFill>
                </a:rPr>
                <a:t>19000</a:t>
              </a:r>
              <a:r>
                <a:rPr lang="zh-CN" altLang="en-US" sz="1600" b="1" dirty="0" smtClean="0">
                  <a:solidFill>
                    <a:srgbClr val="FF0000"/>
                  </a:solidFill>
                </a:rPr>
                <a:t>多项</a:t>
              </a:r>
              <a:r>
                <a:rPr lang="zh-CN" altLang="en-US" sz="1600" b="1" dirty="0">
                  <a:solidFill>
                    <a:srgbClr val="000000"/>
                  </a:solidFill>
                </a:rPr>
                <a:t>。</a:t>
              </a:r>
            </a:p>
          </p:txBody>
        </p:sp>
        <p:sp>
          <p:nvSpPr>
            <p:cNvPr id="9" name="圆角矩形 8"/>
            <p:cNvSpPr/>
            <p:nvPr/>
          </p:nvSpPr>
          <p:spPr>
            <a:xfrm>
              <a:off x="814083" y="2065276"/>
              <a:ext cx="877597" cy="1044115"/>
            </a:xfrm>
            <a:prstGeom prst="roundRect">
              <a:avLst>
                <a:gd name="adj" fmla="val 10000"/>
              </a:avLst>
            </a:prstGeom>
            <a:gradFill>
              <a:gsLst>
                <a:gs pos="25000">
                  <a:schemeClr val="accent2">
                    <a:tint val="74000"/>
                  </a:schemeClr>
                </a:gs>
                <a:gs pos="94000">
                  <a:schemeClr val="accent2">
                    <a:tint val="96000"/>
                    <a:shade val="84000"/>
                    <a:satMod val="110000"/>
                  </a:schemeClr>
                </a:gs>
                <a:gs pos="75000">
                  <a:schemeClr val="accent2">
                    <a:shade val="55000"/>
                    <a:satMod val="150000"/>
                  </a:schemeClr>
                </a:gs>
                <a:gs pos="100000">
                  <a:schemeClr val="accent2">
                    <a:tint val="98000"/>
                    <a:shade val="90000"/>
                    <a:satMod val="128000"/>
                  </a:schemeClr>
                </a:gs>
                <a:gs pos="100000">
                  <a:schemeClr val="accent2">
                    <a:tint val="90000"/>
                    <a:shade val="97000"/>
                    <a:satMod val="128000"/>
                  </a:schemeClr>
                </a:gs>
              </a:gsLst>
            </a:gradFill>
            <a:ln>
              <a:noFill/>
            </a:ln>
            <a:effectLst/>
            <a:scene3d>
              <a:camera prst="orthographicFront">
                <a:rot lat="0" lon="0" rev="0"/>
              </a:camera>
              <a:lightRig rig="glow" dir="t">
                <a:rot lat="0" lon="0" rev="14100000"/>
              </a:lightRig>
            </a:scene3d>
            <a:sp3d prstMaterial="softEdge">
              <a:bevelT w="127000" prst="artDeco"/>
            </a:sp3d>
          </p:spPr>
          <p:style>
            <a:lnRef idx="0">
              <a:schemeClr val="accent2"/>
            </a:lnRef>
            <a:fillRef idx="3">
              <a:schemeClr val="accent2"/>
            </a:fillRef>
            <a:effectRef idx="3">
              <a:schemeClr val="accent2"/>
            </a:effectRef>
            <a:fontRef idx="minor">
              <a:schemeClr val="lt1"/>
            </a:fontRef>
          </p:style>
          <p:txBody>
            <a:bodyPr/>
            <a:lstStyle/>
            <a:p>
              <a:pPr>
                <a:defRPr/>
              </a:pPr>
              <a:endParaRPr lang="zh-CN" altLang="en-US"/>
            </a:p>
          </p:txBody>
        </p:sp>
        <p:sp>
          <p:nvSpPr>
            <p:cNvPr id="16" name="圆角矩形 15"/>
            <p:cNvSpPr/>
            <p:nvPr/>
          </p:nvSpPr>
          <p:spPr>
            <a:xfrm>
              <a:off x="683568" y="3302914"/>
              <a:ext cx="7992888" cy="1476000"/>
            </a:xfrm>
            <a:prstGeom prst="roundRect">
              <a:avLst>
                <a:gd name="adj" fmla="val 10000"/>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a:lstStyle/>
            <a:p>
              <a:pPr>
                <a:defRPr/>
              </a:pPr>
              <a:endParaRPr lang="zh-CN" altLang="en-US"/>
            </a:p>
          </p:txBody>
        </p:sp>
        <p:sp>
          <p:nvSpPr>
            <p:cNvPr id="17" name="圆角矩形 7"/>
            <p:cNvSpPr/>
            <p:nvPr/>
          </p:nvSpPr>
          <p:spPr>
            <a:xfrm>
              <a:off x="1835696" y="3352490"/>
              <a:ext cx="7202626" cy="139058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60960" tIns="60960" rIns="60960" bIns="60960"/>
            <a:lstStyle>
              <a:lvl1pPr defTabSz="711200" eaLnBrk="0" hangingPunct="0">
                <a:defRPr sz="1600">
                  <a:solidFill>
                    <a:schemeClr val="tx1"/>
                  </a:solidFill>
                  <a:latin typeface="黑体" pitchFamily="49" charset="-122"/>
                  <a:ea typeface="宋体" charset="-122"/>
                </a:defRPr>
              </a:lvl1pPr>
              <a:lvl2pPr marL="114300" indent="-114300" defTabSz="711200" eaLnBrk="0" hangingPunct="0">
                <a:defRPr sz="1600">
                  <a:solidFill>
                    <a:schemeClr val="tx1"/>
                  </a:solidFill>
                  <a:latin typeface="黑体" pitchFamily="49" charset="-122"/>
                  <a:ea typeface="宋体" charset="-122"/>
                </a:defRPr>
              </a:lvl2pPr>
              <a:lvl3pPr marL="1143000" indent="-228600" defTabSz="711200" eaLnBrk="0" hangingPunct="0">
                <a:defRPr sz="1600">
                  <a:solidFill>
                    <a:schemeClr val="tx1"/>
                  </a:solidFill>
                  <a:latin typeface="黑体" pitchFamily="49" charset="-122"/>
                  <a:ea typeface="宋体" charset="-122"/>
                </a:defRPr>
              </a:lvl3pPr>
              <a:lvl4pPr marL="1600200" indent="-228600" defTabSz="711200" eaLnBrk="0" hangingPunct="0">
                <a:defRPr sz="1600">
                  <a:solidFill>
                    <a:schemeClr val="tx1"/>
                  </a:solidFill>
                  <a:latin typeface="黑体" pitchFamily="49" charset="-122"/>
                  <a:ea typeface="宋体" charset="-122"/>
                </a:defRPr>
              </a:lvl4pPr>
              <a:lvl5pPr marL="2057400" indent="-228600" defTabSz="711200" eaLnBrk="0" hangingPunct="0">
                <a:defRPr sz="1600">
                  <a:solidFill>
                    <a:schemeClr val="tx1"/>
                  </a:solidFill>
                  <a:latin typeface="黑体" pitchFamily="49" charset="-122"/>
                  <a:ea typeface="宋体" charset="-122"/>
                </a:defRPr>
              </a:lvl5pPr>
              <a:lvl6pPr marL="2514600" indent="-228600" defTabSz="711200" eaLnBrk="0" fontAlgn="base" hangingPunct="0">
                <a:spcBef>
                  <a:spcPct val="0"/>
                </a:spcBef>
                <a:spcAft>
                  <a:spcPct val="0"/>
                </a:spcAft>
                <a:defRPr sz="1600">
                  <a:solidFill>
                    <a:schemeClr val="tx1"/>
                  </a:solidFill>
                  <a:latin typeface="黑体" pitchFamily="49" charset="-122"/>
                  <a:ea typeface="宋体" charset="-122"/>
                </a:defRPr>
              </a:lvl6pPr>
              <a:lvl7pPr marL="2971800" indent="-228600" defTabSz="711200" eaLnBrk="0" fontAlgn="base" hangingPunct="0">
                <a:spcBef>
                  <a:spcPct val="0"/>
                </a:spcBef>
                <a:spcAft>
                  <a:spcPct val="0"/>
                </a:spcAft>
                <a:defRPr sz="1600">
                  <a:solidFill>
                    <a:schemeClr val="tx1"/>
                  </a:solidFill>
                  <a:latin typeface="黑体" pitchFamily="49" charset="-122"/>
                  <a:ea typeface="宋体" charset="-122"/>
                </a:defRPr>
              </a:lvl7pPr>
              <a:lvl8pPr marL="3429000" indent="-228600" defTabSz="711200" eaLnBrk="0" fontAlgn="base" hangingPunct="0">
                <a:spcBef>
                  <a:spcPct val="0"/>
                </a:spcBef>
                <a:spcAft>
                  <a:spcPct val="0"/>
                </a:spcAft>
                <a:defRPr sz="1600">
                  <a:solidFill>
                    <a:schemeClr val="tx1"/>
                  </a:solidFill>
                  <a:latin typeface="黑体" pitchFamily="49" charset="-122"/>
                  <a:ea typeface="宋体" charset="-122"/>
                </a:defRPr>
              </a:lvl8pPr>
              <a:lvl9pPr marL="3886200" indent="-228600" defTabSz="711200" eaLnBrk="0" fontAlgn="base" hangingPunct="0">
                <a:spcBef>
                  <a:spcPct val="0"/>
                </a:spcBef>
                <a:spcAft>
                  <a:spcPct val="0"/>
                </a:spcAft>
                <a:defRPr sz="1600">
                  <a:solidFill>
                    <a:schemeClr val="tx1"/>
                  </a:solidFill>
                  <a:latin typeface="黑体" pitchFamily="49" charset="-122"/>
                  <a:ea typeface="宋体" charset="-122"/>
                </a:defRPr>
              </a:lvl9pPr>
            </a:lstStyle>
            <a:p>
              <a:pPr eaLnBrk="1" hangingPunct="1">
                <a:lnSpc>
                  <a:spcPct val="90000"/>
                </a:lnSpc>
                <a:spcAft>
                  <a:spcPct val="35000"/>
                </a:spcAft>
                <a:defRPr/>
              </a:pPr>
              <a:r>
                <a:rPr lang="zh-CN" altLang="en-US" sz="2000" b="1" dirty="0" smtClean="0">
                  <a:solidFill>
                    <a:srgbClr val="FF0000"/>
                  </a:solidFill>
                  <a:ea typeface="黑体" pitchFamily="49" charset="-122"/>
                </a:rPr>
                <a:t>是世界上最具专业性的国际标准化组织，专门制定和发布电工、电子领域的国际标准</a:t>
              </a:r>
            </a:p>
            <a:p>
              <a:pPr lvl="1" eaLnBrk="1" hangingPunct="1">
                <a:spcAft>
                  <a:spcPct val="15000"/>
                </a:spcAft>
                <a:buFontTx/>
                <a:buChar char="•"/>
                <a:defRPr/>
              </a:pPr>
              <a:r>
                <a:rPr lang="en-US" altLang="zh-CN" b="1" dirty="0" smtClean="0">
                  <a:solidFill>
                    <a:srgbClr val="000000"/>
                  </a:solidFill>
                  <a:ea typeface="黑体" pitchFamily="49" charset="-122"/>
                </a:rPr>
                <a:t>1906</a:t>
              </a:r>
              <a:r>
                <a:rPr lang="zh-CN" altLang="en-US" b="1" dirty="0" smtClean="0">
                  <a:solidFill>
                    <a:srgbClr val="000000"/>
                  </a:solidFill>
                  <a:ea typeface="黑体" pitchFamily="49" charset="-122"/>
                </a:rPr>
                <a:t>年</a:t>
              </a:r>
              <a:r>
                <a:rPr lang="en-US" altLang="zh-CN" b="1" dirty="0" smtClean="0">
                  <a:solidFill>
                    <a:srgbClr val="000000"/>
                  </a:solidFill>
                  <a:ea typeface="黑体" pitchFamily="49" charset="-122"/>
                </a:rPr>
                <a:t>6</a:t>
              </a:r>
              <a:r>
                <a:rPr lang="zh-CN" altLang="en-US" b="1" dirty="0" smtClean="0">
                  <a:solidFill>
                    <a:srgbClr val="000000"/>
                  </a:solidFill>
                  <a:ea typeface="黑体" pitchFamily="49" charset="-122"/>
                </a:rPr>
                <a:t>月在英国伦敦正式成立，</a:t>
              </a:r>
              <a:r>
                <a:rPr lang="en-US" altLang="zh-CN" b="1" dirty="0" smtClean="0">
                  <a:solidFill>
                    <a:srgbClr val="000000"/>
                  </a:solidFill>
                  <a:ea typeface="黑体" pitchFamily="49" charset="-122"/>
                </a:rPr>
                <a:t>1947</a:t>
              </a:r>
              <a:r>
                <a:rPr lang="zh-CN" altLang="en-US" b="1" dirty="0" smtClean="0">
                  <a:solidFill>
                    <a:srgbClr val="000000"/>
                  </a:solidFill>
                  <a:ea typeface="黑体" pitchFamily="49" charset="-122"/>
                </a:rPr>
                <a:t>年曾经并入</a:t>
              </a:r>
              <a:r>
                <a:rPr lang="en-US" altLang="zh-CN" b="1" dirty="0" smtClean="0">
                  <a:solidFill>
                    <a:srgbClr val="000000"/>
                  </a:solidFill>
                  <a:ea typeface="黑体" pitchFamily="49" charset="-122"/>
                </a:rPr>
                <a:t>ISO</a:t>
              </a:r>
              <a:r>
                <a:rPr lang="zh-CN" altLang="en-US" b="1" dirty="0" smtClean="0">
                  <a:solidFill>
                    <a:srgbClr val="000000"/>
                  </a:solidFill>
                  <a:ea typeface="黑体" pitchFamily="49" charset="-122"/>
                </a:rPr>
                <a:t>，</a:t>
              </a:r>
              <a:r>
                <a:rPr lang="en-US" altLang="zh-CN" b="1" dirty="0" smtClean="0">
                  <a:solidFill>
                    <a:srgbClr val="000000"/>
                  </a:solidFill>
                  <a:ea typeface="黑体" pitchFamily="49" charset="-122"/>
                </a:rPr>
                <a:t>1976</a:t>
              </a:r>
              <a:r>
                <a:rPr lang="zh-CN" altLang="en-US" b="1" dirty="0" smtClean="0">
                  <a:solidFill>
                    <a:srgbClr val="000000"/>
                  </a:solidFill>
                  <a:ea typeface="黑体" pitchFamily="49" charset="-122"/>
                </a:rPr>
                <a:t>年又从</a:t>
              </a:r>
              <a:r>
                <a:rPr lang="en-US" altLang="zh-CN" b="1" dirty="0" smtClean="0">
                  <a:solidFill>
                    <a:srgbClr val="000000"/>
                  </a:solidFill>
                  <a:ea typeface="黑体" pitchFamily="49" charset="-122"/>
                </a:rPr>
                <a:t>ISO</a:t>
              </a:r>
              <a:r>
                <a:rPr lang="zh-CN" altLang="en-US" b="1" dirty="0" smtClean="0">
                  <a:solidFill>
                    <a:srgbClr val="000000"/>
                  </a:solidFill>
                  <a:ea typeface="黑体" pitchFamily="49" charset="-122"/>
                </a:rPr>
                <a:t>中分离出来。</a:t>
              </a:r>
            </a:p>
            <a:p>
              <a:pPr lvl="1" eaLnBrk="1" hangingPunct="1">
                <a:spcAft>
                  <a:spcPct val="15000"/>
                </a:spcAft>
                <a:buFontTx/>
                <a:buChar char="•"/>
                <a:defRPr/>
              </a:pPr>
              <a:r>
                <a:rPr lang="zh-CN" altLang="en-US" b="1" dirty="0" smtClean="0">
                  <a:solidFill>
                    <a:srgbClr val="000000"/>
                  </a:solidFill>
                  <a:ea typeface="黑体" pitchFamily="49" charset="-122"/>
                </a:rPr>
                <a:t>有</a:t>
              </a:r>
              <a:r>
                <a:rPr lang="en-US" altLang="zh-CN" b="1" dirty="0" smtClean="0">
                  <a:solidFill>
                    <a:srgbClr val="FF0000"/>
                  </a:solidFill>
                  <a:ea typeface="黑体" pitchFamily="49" charset="-122"/>
                </a:rPr>
                <a:t>82</a:t>
              </a:r>
              <a:r>
                <a:rPr lang="zh-CN" altLang="en-US" b="1" dirty="0" smtClean="0">
                  <a:solidFill>
                    <a:srgbClr val="FF0000"/>
                  </a:solidFill>
                  <a:ea typeface="黑体" pitchFamily="49" charset="-122"/>
                </a:rPr>
                <a:t>个</a:t>
              </a:r>
              <a:r>
                <a:rPr lang="zh-CN" altLang="en-US" b="1" dirty="0" smtClean="0">
                  <a:solidFill>
                    <a:srgbClr val="000000"/>
                  </a:solidFill>
                  <a:ea typeface="黑体" pitchFamily="49" charset="-122"/>
                </a:rPr>
                <a:t>成员国，</a:t>
              </a:r>
              <a:r>
                <a:rPr lang="en-US" altLang="zh-CN" b="1" dirty="0" smtClean="0">
                  <a:solidFill>
                    <a:srgbClr val="FF0000"/>
                  </a:solidFill>
                  <a:ea typeface="黑体" pitchFamily="49" charset="-122"/>
                </a:rPr>
                <a:t>TC/SC175</a:t>
              </a:r>
              <a:r>
                <a:rPr lang="zh-CN" altLang="en-US" b="1" dirty="0" smtClean="0">
                  <a:solidFill>
                    <a:srgbClr val="FF0000"/>
                  </a:solidFill>
                  <a:ea typeface="黑体" pitchFamily="49" charset="-122"/>
                </a:rPr>
                <a:t>个，</a:t>
              </a:r>
              <a:r>
                <a:rPr lang="en-US" altLang="zh-CN" b="1" dirty="0" smtClean="0">
                  <a:solidFill>
                    <a:srgbClr val="FF0000"/>
                  </a:solidFill>
                  <a:ea typeface="黑体" pitchFamily="49" charset="-122"/>
                </a:rPr>
                <a:t>TC95</a:t>
              </a:r>
              <a:r>
                <a:rPr lang="zh-CN" altLang="en-US" b="1" dirty="0" smtClean="0">
                  <a:solidFill>
                    <a:srgbClr val="FF0000"/>
                  </a:solidFill>
                  <a:ea typeface="黑体" pitchFamily="49" charset="-122"/>
                </a:rPr>
                <a:t>个，</a:t>
              </a:r>
              <a:r>
                <a:rPr lang="en-US" altLang="zh-CN" b="1" dirty="0" smtClean="0">
                  <a:solidFill>
                    <a:srgbClr val="FF0000"/>
                  </a:solidFill>
                  <a:ea typeface="黑体" pitchFamily="49" charset="-122"/>
                </a:rPr>
                <a:t>SC80</a:t>
              </a:r>
              <a:r>
                <a:rPr lang="zh-CN" altLang="en-US" b="1" dirty="0" smtClean="0">
                  <a:solidFill>
                    <a:srgbClr val="FF0000"/>
                  </a:solidFill>
                  <a:ea typeface="黑体" pitchFamily="49" charset="-122"/>
                </a:rPr>
                <a:t>个</a:t>
              </a:r>
              <a:r>
                <a:rPr lang="zh-CN" altLang="en-US" b="1" dirty="0" smtClean="0">
                  <a:solidFill>
                    <a:srgbClr val="000000"/>
                  </a:solidFill>
                  <a:ea typeface="黑体" pitchFamily="49" charset="-122"/>
                </a:rPr>
                <a:t>。</a:t>
              </a:r>
            </a:p>
            <a:p>
              <a:pPr lvl="1" eaLnBrk="1" hangingPunct="1">
                <a:spcAft>
                  <a:spcPct val="15000"/>
                </a:spcAft>
                <a:buFontTx/>
                <a:buChar char="•"/>
                <a:defRPr/>
              </a:pPr>
              <a:r>
                <a:rPr lang="zh-CN" altLang="en-US" b="1" dirty="0" smtClean="0">
                  <a:solidFill>
                    <a:srgbClr val="000000"/>
                  </a:solidFill>
                  <a:ea typeface="黑体" pitchFamily="49" charset="-122"/>
                </a:rPr>
                <a:t>发布国际标准</a:t>
              </a:r>
              <a:r>
                <a:rPr lang="en-US" altLang="zh-CN" b="1" dirty="0" smtClean="0">
                  <a:ea typeface="黑体" pitchFamily="49" charset="-122"/>
                </a:rPr>
                <a:t>6146</a:t>
              </a:r>
              <a:r>
                <a:rPr lang="zh-CN" altLang="en-US" b="1" dirty="0" smtClean="0">
                  <a:solidFill>
                    <a:srgbClr val="FF0000"/>
                  </a:solidFill>
                  <a:ea typeface="黑体" pitchFamily="49" charset="-122"/>
                </a:rPr>
                <a:t>项</a:t>
              </a:r>
              <a:r>
                <a:rPr lang="zh-CN" altLang="en-US" b="1" dirty="0" smtClean="0">
                  <a:solidFill>
                    <a:srgbClr val="000000"/>
                  </a:solidFill>
                  <a:ea typeface="黑体" pitchFamily="49" charset="-122"/>
                </a:rPr>
                <a:t>。</a:t>
              </a:r>
            </a:p>
          </p:txBody>
        </p:sp>
        <p:sp>
          <p:nvSpPr>
            <p:cNvPr id="11" name="圆角矩形 10"/>
            <p:cNvSpPr/>
            <p:nvPr/>
          </p:nvSpPr>
          <p:spPr>
            <a:xfrm>
              <a:off x="814083" y="3500935"/>
              <a:ext cx="877597" cy="1044115"/>
            </a:xfrm>
            <a:prstGeom prst="roundRect">
              <a:avLst>
                <a:gd name="adj" fmla="val 10000"/>
              </a:avLst>
            </a:prstGeom>
            <a:gradFill>
              <a:gsLst>
                <a:gs pos="25000">
                  <a:schemeClr val="accent2">
                    <a:tint val="74000"/>
                  </a:schemeClr>
                </a:gs>
                <a:gs pos="94000">
                  <a:schemeClr val="accent2">
                    <a:tint val="96000"/>
                    <a:shade val="84000"/>
                    <a:satMod val="110000"/>
                  </a:schemeClr>
                </a:gs>
                <a:gs pos="75000">
                  <a:schemeClr val="accent2">
                    <a:shade val="55000"/>
                    <a:satMod val="150000"/>
                  </a:schemeClr>
                </a:gs>
                <a:gs pos="100000">
                  <a:schemeClr val="accent2">
                    <a:tint val="98000"/>
                    <a:shade val="90000"/>
                    <a:satMod val="128000"/>
                  </a:schemeClr>
                </a:gs>
                <a:gs pos="100000">
                  <a:schemeClr val="accent2">
                    <a:tint val="90000"/>
                    <a:shade val="97000"/>
                    <a:satMod val="128000"/>
                  </a:schemeClr>
                </a:gs>
              </a:gsLst>
            </a:gradFill>
            <a:ln>
              <a:noFill/>
            </a:ln>
            <a:effectLst/>
            <a:scene3d>
              <a:camera prst="orthographicFront">
                <a:rot lat="0" lon="0" rev="0"/>
              </a:camera>
              <a:lightRig rig="glow" dir="t">
                <a:rot lat="0" lon="0" rev="14100000"/>
              </a:lightRig>
            </a:scene3d>
            <a:sp3d prstMaterial="softEdge">
              <a:bevelT w="127000" prst="artDeco"/>
            </a:sp3d>
          </p:spPr>
          <p:style>
            <a:lnRef idx="0">
              <a:schemeClr val="accent2"/>
            </a:lnRef>
            <a:fillRef idx="3">
              <a:schemeClr val="accent2"/>
            </a:fillRef>
            <a:effectRef idx="3">
              <a:schemeClr val="accent2"/>
            </a:effectRef>
            <a:fontRef idx="minor">
              <a:schemeClr val="lt1"/>
            </a:fontRef>
          </p:style>
        </p:sp>
        <p:sp>
          <p:nvSpPr>
            <p:cNvPr id="14" name="圆角矩形 13"/>
            <p:cNvSpPr/>
            <p:nvPr/>
          </p:nvSpPr>
          <p:spPr>
            <a:xfrm>
              <a:off x="683568" y="4868872"/>
              <a:ext cx="7992888" cy="1314362"/>
            </a:xfrm>
            <a:prstGeom prst="roundRect">
              <a:avLst>
                <a:gd name="adj" fmla="val 10000"/>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a:lstStyle/>
            <a:p>
              <a:pPr>
                <a:defRPr/>
              </a:pPr>
              <a:endParaRPr lang="zh-CN" altLang="en-US"/>
            </a:p>
          </p:txBody>
        </p:sp>
        <p:sp>
          <p:nvSpPr>
            <p:cNvPr id="15" name="圆角矩形 10"/>
            <p:cNvSpPr/>
            <p:nvPr/>
          </p:nvSpPr>
          <p:spPr>
            <a:xfrm>
              <a:off x="1835696" y="4887089"/>
              <a:ext cx="6480720" cy="1251031"/>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60960" tIns="60960" rIns="60960" bIns="60960"/>
            <a:lstStyle>
              <a:lvl1pPr defTabSz="711200" eaLnBrk="0" hangingPunct="0">
                <a:defRPr sz="1600">
                  <a:solidFill>
                    <a:schemeClr val="tx1"/>
                  </a:solidFill>
                  <a:latin typeface="黑体" pitchFamily="49" charset="-122"/>
                  <a:ea typeface="宋体" charset="-122"/>
                </a:defRPr>
              </a:lvl1pPr>
              <a:lvl2pPr marL="114300" indent="-114300" defTabSz="711200" eaLnBrk="0" hangingPunct="0">
                <a:defRPr sz="1600">
                  <a:solidFill>
                    <a:schemeClr val="tx1"/>
                  </a:solidFill>
                  <a:latin typeface="黑体" pitchFamily="49" charset="-122"/>
                  <a:ea typeface="宋体" charset="-122"/>
                </a:defRPr>
              </a:lvl2pPr>
              <a:lvl3pPr marL="1143000" indent="-228600" defTabSz="711200" eaLnBrk="0" hangingPunct="0">
                <a:defRPr sz="1600">
                  <a:solidFill>
                    <a:schemeClr val="tx1"/>
                  </a:solidFill>
                  <a:latin typeface="黑体" pitchFamily="49" charset="-122"/>
                  <a:ea typeface="宋体" charset="-122"/>
                </a:defRPr>
              </a:lvl3pPr>
              <a:lvl4pPr marL="1600200" indent="-228600" defTabSz="711200" eaLnBrk="0" hangingPunct="0">
                <a:defRPr sz="1600">
                  <a:solidFill>
                    <a:schemeClr val="tx1"/>
                  </a:solidFill>
                  <a:latin typeface="黑体" pitchFamily="49" charset="-122"/>
                  <a:ea typeface="宋体" charset="-122"/>
                </a:defRPr>
              </a:lvl4pPr>
              <a:lvl5pPr marL="2057400" indent="-228600" defTabSz="711200" eaLnBrk="0" hangingPunct="0">
                <a:defRPr sz="1600">
                  <a:solidFill>
                    <a:schemeClr val="tx1"/>
                  </a:solidFill>
                  <a:latin typeface="黑体" pitchFamily="49" charset="-122"/>
                  <a:ea typeface="宋体" charset="-122"/>
                </a:defRPr>
              </a:lvl5pPr>
              <a:lvl6pPr marL="2514600" indent="-228600" defTabSz="711200" eaLnBrk="0" fontAlgn="base" hangingPunct="0">
                <a:spcBef>
                  <a:spcPct val="0"/>
                </a:spcBef>
                <a:spcAft>
                  <a:spcPct val="0"/>
                </a:spcAft>
                <a:defRPr sz="1600">
                  <a:solidFill>
                    <a:schemeClr val="tx1"/>
                  </a:solidFill>
                  <a:latin typeface="黑体" pitchFamily="49" charset="-122"/>
                  <a:ea typeface="宋体" charset="-122"/>
                </a:defRPr>
              </a:lvl6pPr>
              <a:lvl7pPr marL="2971800" indent="-228600" defTabSz="711200" eaLnBrk="0" fontAlgn="base" hangingPunct="0">
                <a:spcBef>
                  <a:spcPct val="0"/>
                </a:spcBef>
                <a:spcAft>
                  <a:spcPct val="0"/>
                </a:spcAft>
                <a:defRPr sz="1600">
                  <a:solidFill>
                    <a:schemeClr val="tx1"/>
                  </a:solidFill>
                  <a:latin typeface="黑体" pitchFamily="49" charset="-122"/>
                  <a:ea typeface="宋体" charset="-122"/>
                </a:defRPr>
              </a:lvl7pPr>
              <a:lvl8pPr marL="3429000" indent="-228600" defTabSz="711200" eaLnBrk="0" fontAlgn="base" hangingPunct="0">
                <a:spcBef>
                  <a:spcPct val="0"/>
                </a:spcBef>
                <a:spcAft>
                  <a:spcPct val="0"/>
                </a:spcAft>
                <a:defRPr sz="1600">
                  <a:solidFill>
                    <a:schemeClr val="tx1"/>
                  </a:solidFill>
                  <a:latin typeface="黑体" pitchFamily="49" charset="-122"/>
                  <a:ea typeface="宋体" charset="-122"/>
                </a:defRPr>
              </a:lvl8pPr>
              <a:lvl9pPr marL="3886200" indent="-228600" defTabSz="711200" eaLnBrk="0" fontAlgn="base" hangingPunct="0">
                <a:spcBef>
                  <a:spcPct val="0"/>
                </a:spcBef>
                <a:spcAft>
                  <a:spcPct val="0"/>
                </a:spcAft>
                <a:defRPr sz="1600">
                  <a:solidFill>
                    <a:schemeClr val="tx1"/>
                  </a:solidFill>
                  <a:latin typeface="黑体" pitchFamily="49" charset="-122"/>
                  <a:ea typeface="宋体" charset="-122"/>
                </a:defRPr>
              </a:lvl9pPr>
            </a:lstStyle>
            <a:p>
              <a:pPr eaLnBrk="1" hangingPunct="1">
                <a:lnSpc>
                  <a:spcPct val="90000"/>
                </a:lnSpc>
                <a:spcAft>
                  <a:spcPct val="35000"/>
                </a:spcAft>
                <a:defRPr/>
              </a:pPr>
              <a:r>
                <a:rPr lang="zh-CN" altLang="en-US" sz="2000" b="1" dirty="0" smtClean="0">
                  <a:solidFill>
                    <a:srgbClr val="FF0000"/>
                  </a:solidFill>
                  <a:ea typeface="黑体" pitchFamily="49" charset="-122"/>
                </a:rPr>
                <a:t>是世界上成立最早国际标准化组织</a:t>
              </a:r>
            </a:p>
            <a:p>
              <a:pPr lvl="1" eaLnBrk="1" hangingPunct="1">
                <a:spcAft>
                  <a:spcPct val="15000"/>
                </a:spcAft>
                <a:buFontTx/>
                <a:buChar char="•"/>
                <a:defRPr/>
              </a:pPr>
              <a:r>
                <a:rPr lang="zh-CN" altLang="en-US" sz="1800" b="1" dirty="0" smtClean="0">
                  <a:solidFill>
                    <a:srgbClr val="000000"/>
                  </a:solidFill>
                  <a:ea typeface="黑体" pitchFamily="49" charset="-122"/>
                </a:rPr>
                <a:t>成立于</a:t>
              </a:r>
              <a:r>
                <a:rPr lang="en-US" altLang="zh-CN" sz="1800" b="1" dirty="0" smtClean="0">
                  <a:solidFill>
                    <a:srgbClr val="000000"/>
                  </a:solidFill>
                  <a:ea typeface="黑体" pitchFamily="49" charset="-122"/>
                </a:rPr>
                <a:t>1865</a:t>
              </a:r>
              <a:r>
                <a:rPr lang="zh-CN" altLang="en-US" sz="1800" b="1" dirty="0" smtClean="0">
                  <a:solidFill>
                    <a:srgbClr val="000000"/>
                  </a:solidFill>
                  <a:ea typeface="黑体" pitchFamily="49" charset="-122"/>
                </a:rPr>
                <a:t>年。</a:t>
              </a:r>
            </a:p>
            <a:p>
              <a:pPr lvl="1" eaLnBrk="1" hangingPunct="1">
                <a:spcAft>
                  <a:spcPct val="15000"/>
                </a:spcAft>
                <a:buFontTx/>
                <a:buChar char="•"/>
                <a:defRPr/>
              </a:pPr>
              <a:r>
                <a:rPr lang="zh-CN" altLang="en-US" sz="1800" b="1" dirty="0" smtClean="0">
                  <a:solidFill>
                    <a:srgbClr val="000000"/>
                  </a:solidFill>
                  <a:ea typeface="黑体" pitchFamily="49" charset="-122"/>
                </a:rPr>
                <a:t>有</a:t>
              </a:r>
              <a:r>
                <a:rPr lang="en-US" altLang="zh-CN" sz="1800" b="1" dirty="0" smtClean="0">
                  <a:solidFill>
                    <a:srgbClr val="FF0000"/>
                  </a:solidFill>
                  <a:ea typeface="黑体" pitchFamily="49" charset="-122"/>
                </a:rPr>
                <a:t>193</a:t>
              </a:r>
              <a:r>
                <a:rPr lang="zh-CN" altLang="en-US" sz="1800" b="1" dirty="0" smtClean="0">
                  <a:solidFill>
                    <a:srgbClr val="FF0000"/>
                  </a:solidFill>
                  <a:ea typeface="黑体" pitchFamily="49" charset="-122"/>
                </a:rPr>
                <a:t>个</a:t>
              </a:r>
              <a:r>
                <a:rPr lang="zh-CN" altLang="en-US" sz="1800" b="1" dirty="0" smtClean="0">
                  <a:solidFill>
                    <a:srgbClr val="000000"/>
                  </a:solidFill>
                  <a:ea typeface="黑体" pitchFamily="49" charset="-122"/>
                </a:rPr>
                <a:t>成员国，</a:t>
              </a:r>
            </a:p>
            <a:p>
              <a:pPr lvl="1" eaLnBrk="1" hangingPunct="1">
                <a:spcAft>
                  <a:spcPct val="15000"/>
                </a:spcAft>
                <a:buFontTx/>
                <a:buChar char="•"/>
                <a:defRPr/>
              </a:pPr>
              <a:r>
                <a:rPr lang="zh-CN" altLang="en-US" sz="1800" b="1" dirty="0" smtClean="0">
                  <a:solidFill>
                    <a:srgbClr val="000000"/>
                  </a:solidFill>
                  <a:ea typeface="黑体" pitchFamily="49" charset="-122"/>
                </a:rPr>
                <a:t>发布标准约</a:t>
              </a:r>
              <a:r>
                <a:rPr lang="en-US" altLang="zh-CN" sz="1800" b="1" dirty="0" smtClean="0">
                  <a:ea typeface="黑体" pitchFamily="49" charset="-122"/>
                </a:rPr>
                <a:t>5000</a:t>
              </a:r>
              <a:r>
                <a:rPr lang="zh-CN" altLang="en-US" sz="1800" b="1" dirty="0" smtClean="0">
                  <a:solidFill>
                    <a:srgbClr val="FF0000"/>
                  </a:solidFill>
                  <a:ea typeface="黑体" pitchFamily="49" charset="-122"/>
                </a:rPr>
                <a:t>项</a:t>
              </a:r>
              <a:r>
                <a:rPr lang="zh-CN" altLang="en-US" sz="1800" b="1" dirty="0" smtClean="0">
                  <a:solidFill>
                    <a:srgbClr val="000000"/>
                  </a:solidFill>
                  <a:ea typeface="黑体" pitchFamily="49" charset="-122"/>
                </a:rPr>
                <a:t>。</a:t>
              </a:r>
            </a:p>
          </p:txBody>
        </p:sp>
        <p:sp>
          <p:nvSpPr>
            <p:cNvPr id="13" name="圆角矩形 12"/>
            <p:cNvSpPr/>
            <p:nvPr/>
          </p:nvSpPr>
          <p:spPr>
            <a:xfrm>
              <a:off x="814083" y="4963490"/>
              <a:ext cx="877597" cy="1044115"/>
            </a:xfrm>
            <a:prstGeom prst="roundRect">
              <a:avLst>
                <a:gd name="adj" fmla="val 10000"/>
              </a:avLst>
            </a:prstGeom>
            <a:gradFill>
              <a:gsLst>
                <a:gs pos="25000">
                  <a:schemeClr val="accent2">
                    <a:tint val="74000"/>
                  </a:schemeClr>
                </a:gs>
                <a:gs pos="94000">
                  <a:schemeClr val="accent2">
                    <a:tint val="96000"/>
                    <a:shade val="84000"/>
                    <a:satMod val="110000"/>
                  </a:schemeClr>
                </a:gs>
                <a:gs pos="75000">
                  <a:schemeClr val="accent2">
                    <a:shade val="55000"/>
                    <a:satMod val="150000"/>
                  </a:schemeClr>
                </a:gs>
                <a:gs pos="100000">
                  <a:schemeClr val="accent2">
                    <a:tint val="98000"/>
                    <a:shade val="90000"/>
                    <a:satMod val="128000"/>
                  </a:schemeClr>
                </a:gs>
                <a:gs pos="100000">
                  <a:schemeClr val="accent2">
                    <a:tint val="90000"/>
                    <a:shade val="97000"/>
                    <a:satMod val="128000"/>
                  </a:schemeClr>
                </a:gs>
              </a:gsLst>
            </a:gradFill>
            <a:ln>
              <a:noFill/>
            </a:ln>
            <a:effectLst/>
            <a:scene3d>
              <a:camera prst="orthographicFront">
                <a:rot lat="0" lon="0" rev="0"/>
              </a:camera>
              <a:lightRig rig="glow" dir="t">
                <a:rot lat="0" lon="0" rev="14100000"/>
              </a:lightRig>
            </a:scene3d>
            <a:sp3d prstMaterial="softEdge">
              <a:bevelT w="127000" prst="artDeco"/>
            </a:sp3d>
          </p:spPr>
          <p:style>
            <a:lnRef idx="0">
              <a:schemeClr val="accent2"/>
            </a:lnRef>
            <a:fillRef idx="3">
              <a:schemeClr val="accent2"/>
            </a:fillRef>
            <a:effectRef idx="3">
              <a:schemeClr val="accent2"/>
            </a:effectRef>
            <a:fontRef idx="minor">
              <a:schemeClr val="lt1"/>
            </a:fontRef>
          </p:style>
        </p:sp>
        <p:sp>
          <p:nvSpPr>
            <p:cNvPr id="20" name="TextBox 19"/>
            <p:cNvSpPr txBox="1"/>
            <p:nvPr/>
          </p:nvSpPr>
          <p:spPr>
            <a:xfrm>
              <a:off x="881662" y="2222794"/>
              <a:ext cx="732024" cy="523220"/>
            </a:xfrm>
            <a:prstGeom prst="rect">
              <a:avLst/>
            </a:prstGeom>
            <a:noFill/>
          </p:spPr>
          <p:txBody>
            <a:bodyPr>
              <a:spAutoFit/>
            </a:bodyPr>
            <a:lstStyle/>
            <a:p>
              <a:pPr>
                <a:defRPr/>
              </a:pPr>
              <a:r>
                <a:rPr lang="en-US" altLang="zh-C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itchFamily="49" charset="-122"/>
                </a:rPr>
                <a:t>ISO</a:t>
              </a:r>
              <a:endParaRPr lang="zh-CN" alt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itchFamily="49" charset="-122"/>
              </a:endParaRPr>
            </a:p>
          </p:txBody>
        </p:sp>
        <p:sp>
          <p:nvSpPr>
            <p:cNvPr id="21" name="TextBox 20"/>
            <p:cNvSpPr txBox="1"/>
            <p:nvPr/>
          </p:nvSpPr>
          <p:spPr>
            <a:xfrm>
              <a:off x="881662" y="3666111"/>
              <a:ext cx="732024" cy="523220"/>
            </a:xfrm>
            <a:prstGeom prst="rect">
              <a:avLst/>
            </a:prstGeom>
            <a:noFill/>
          </p:spPr>
          <p:txBody>
            <a:bodyPr>
              <a:spAutoFit/>
            </a:bodyPr>
            <a:lstStyle/>
            <a:p>
              <a:pPr>
                <a:defRPr/>
              </a:pPr>
              <a:r>
                <a:rPr lang="en-US" altLang="zh-C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itchFamily="49" charset="-122"/>
                </a:rPr>
                <a:t>IEC</a:t>
              </a:r>
              <a:endParaRPr lang="zh-CN" alt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itchFamily="49" charset="-122"/>
              </a:endParaRPr>
            </a:p>
          </p:txBody>
        </p:sp>
        <p:sp>
          <p:nvSpPr>
            <p:cNvPr id="22" name="TextBox 21"/>
            <p:cNvSpPr txBox="1"/>
            <p:nvPr/>
          </p:nvSpPr>
          <p:spPr>
            <a:xfrm>
              <a:off x="881662" y="5112170"/>
              <a:ext cx="732024" cy="523220"/>
            </a:xfrm>
            <a:prstGeom prst="rect">
              <a:avLst/>
            </a:prstGeom>
            <a:noFill/>
          </p:spPr>
          <p:txBody>
            <a:bodyPr>
              <a:spAutoFit/>
            </a:bodyPr>
            <a:lstStyle/>
            <a:p>
              <a:pPr>
                <a:defRPr/>
              </a:pPr>
              <a:r>
                <a:rPr lang="en-US" altLang="zh-C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itchFamily="49" charset="-122"/>
                </a:rPr>
                <a:t>ITU</a:t>
              </a:r>
              <a:endParaRPr lang="zh-CN" alt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itchFamily="49" charset="-122"/>
              </a:endParaRPr>
            </a:p>
          </p:txBody>
        </p:sp>
      </p:grpSp>
      <p:sp>
        <p:nvSpPr>
          <p:cNvPr id="9219" name="标题 22"/>
          <p:cNvSpPr>
            <a:spLocks noGrp="1"/>
          </p:cNvSpPr>
          <p:nvPr>
            <p:ph type="title"/>
          </p:nvPr>
        </p:nvSpPr>
        <p:spPr/>
        <p:txBody>
          <a:bodyPr/>
          <a:lstStyle/>
          <a:p>
            <a:endParaRPr lang="zh-CN" altLang="en-US" smtClean="0">
              <a:ea typeface="宋体" pitchFamily="2" charset="-122"/>
            </a:endParaRPr>
          </a:p>
        </p:txBody>
      </p:sp>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23963" y="381000"/>
            <a:ext cx="6705600" cy="563563"/>
          </a:xfrm>
        </p:spPr>
        <p:txBody>
          <a:bodyPr/>
          <a:lstStyle/>
          <a:p>
            <a:r>
              <a:rPr lang="en-US" altLang="zh-CN" b="1" smtClean="0">
                <a:ea typeface="宋体" pitchFamily="2" charset="-122"/>
              </a:rPr>
              <a:t>ISO/IEC</a:t>
            </a:r>
            <a:r>
              <a:rPr lang="zh-CN" altLang="en-US" b="1" smtClean="0">
                <a:ea typeface="宋体" pitchFamily="2" charset="-122"/>
              </a:rPr>
              <a:t>标准制定阶段-</a:t>
            </a:r>
            <a:r>
              <a:rPr lang="zh-CN" altLang="en-US" sz="2400" b="1" smtClean="0">
                <a:ea typeface="宋体" pitchFamily="2" charset="-122"/>
              </a:rPr>
              <a:t>预备阶段</a:t>
            </a:r>
          </a:p>
        </p:txBody>
      </p:sp>
      <p:sp>
        <p:nvSpPr>
          <p:cNvPr id="101379" name="Rectangle 3"/>
          <p:cNvSpPr>
            <a:spLocks noGrp="1" noChangeArrowheads="1"/>
          </p:cNvSpPr>
          <p:nvPr>
            <p:ph type="body" idx="1"/>
          </p:nvPr>
        </p:nvSpPr>
        <p:spPr>
          <a:xfrm>
            <a:off x="457200" y="1714500"/>
            <a:ext cx="7758113" cy="4610100"/>
          </a:xfrm>
        </p:spPr>
        <p:txBody>
          <a:bodyPr/>
          <a:lstStyle/>
          <a:p>
            <a:pPr>
              <a:lnSpc>
                <a:spcPct val="120000"/>
              </a:lnSpc>
              <a:defRPr/>
            </a:pPr>
            <a:r>
              <a:rPr lang="zh-CN" altLang="en-US" u="sng" smtClean="0">
                <a:solidFill>
                  <a:srgbClr val="C00000"/>
                </a:solidFill>
                <a:effectLst>
                  <a:outerShdw blurRad="38100" dist="38100" dir="2700000" algn="tl">
                    <a:srgbClr val="C0C0C0"/>
                  </a:outerShdw>
                </a:effectLst>
                <a:latin typeface="宋体" pitchFamily="2" charset="-122"/>
                <a:ea typeface="宋体" pitchFamily="2" charset="-122"/>
              </a:rPr>
              <a:t>主要任务：</a:t>
            </a:r>
            <a:r>
              <a:rPr lang="zh-CN" altLang="en-US" smtClean="0">
                <a:solidFill>
                  <a:srgbClr val="003366"/>
                </a:solidFill>
                <a:latin typeface="宋体" pitchFamily="2" charset="-122"/>
                <a:ea typeface="宋体" pitchFamily="2" charset="-122"/>
              </a:rPr>
              <a:t>对于尚不完全成熟的</a:t>
            </a:r>
            <a:r>
              <a:rPr lang="en-US" altLang="zh-CN" smtClean="0">
                <a:solidFill>
                  <a:srgbClr val="003366"/>
                </a:solidFill>
                <a:latin typeface="Arial" pitchFamily="34" charset="0"/>
                <a:ea typeface="宋体" pitchFamily="2" charset="-122"/>
                <a:cs typeface="Arial" pitchFamily="34" charset="0"/>
              </a:rPr>
              <a:t>PWI</a:t>
            </a:r>
            <a:r>
              <a:rPr lang="en-US" altLang="zh-CN" smtClean="0">
                <a:solidFill>
                  <a:srgbClr val="003366"/>
                </a:solidFill>
                <a:latin typeface="宋体" pitchFamily="2" charset="-122"/>
                <a:ea typeface="宋体" pitchFamily="2" charset="-122"/>
              </a:rPr>
              <a:t>（</a:t>
            </a:r>
            <a:r>
              <a:rPr lang="zh-CN" altLang="en-US" smtClean="0">
                <a:solidFill>
                  <a:srgbClr val="003366"/>
                </a:solidFill>
                <a:latin typeface="宋体" pitchFamily="2" charset="-122"/>
                <a:ea typeface="宋体" pitchFamily="2" charset="-122"/>
              </a:rPr>
              <a:t>预工作项目，主要是指新兴技术领域的项目，包括战略计划中的</a:t>
            </a:r>
            <a:r>
              <a:rPr lang="zh-CN" altLang="en-US" smtClean="0">
                <a:solidFill>
                  <a:srgbClr val="003366"/>
                </a:solidFill>
                <a:latin typeface="Times New Roman" pitchFamily="18" charset="0"/>
                <a:ea typeface="宋体" pitchFamily="2" charset="-122"/>
                <a:cs typeface="Arial" pitchFamily="34" charset="0"/>
              </a:rPr>
              <a:t>“</a:t>
            </a:r>
            <a:r>
              <a:rPr lang="zh-CN" altLang="en-US" smtClean="0">
                <a:solidFill>
                  <a:srgbClr val="003366"/>
                </a:solidFill>
                <a:latin typeface="宋体" pitchFamily="2" charset="-122"/>
                <a:ea typeface="宋体" pitchFamily="2" charset="-122"/>
              </a:rPr>
              <a:t>新需求的展望</a:t>
            </a:r>
            <a:r>
              <a:rPr lang="zh-CN" altLang="en-US" smtClean="0">
                <a:solidFill>
                  <a:srgbClr val="003366"/>
                </a:solidFill>
                <a:latin typeface="Times New Roman" pitchFamily="18" charset="0"/>
                <a:ea typeface="宋体" pitchFamily="2" charset="-122"/>
                <a:cs typeface="Arial" pitchFamily="34" charset="0"/>
              </a:rPr>
              <a:t>”</a:t>
            </a:r>
            <a:r>
              <a:rPr lang="zh-CN" altLang="en-US" smtClean="0">
                <a:solidFill>
                  <a:srgbClr val="003366"/>
                </a:solidFill>
                <a:latin typeface="宋体" pitchFamily="2" charset="-122"/>
                <a:ea typeface="宋体" pitchFamily="2" charset="-122"/>
              </a:rPr>
              <a:t>所列的项目）所需的资源进行评价，并制定最初的草案。</a:t>
            </a:r>
          </a:p>
          <a:p>
            <a:pPr>
              <a:lnSpc>
                <a:spcPct val="120000"/>
              </a:lnSpc>
              <a:defRPr/>
            </a:pPr>
            <a:endParaRPr lang="zh-CN" altLang="en-US" smtClean="0">
              <a:latin typeface="宋体" pitchFamily="2" charset="-122"/>
              <a:ea typeface="宋体" pitchFamily="2" charset="-122"/>
              <a:cs typeface="Times New Roman" pitchFamily="18" charset="0"/>
            </a:endParaRPr>
          </a:p>
          <a:p>
            <a:pPr>
              <a:lnSpc>
                <a:spcPct val="120000"/>
              </a:lnSpc>
              <a:defRPr/>
            </a:pPr>
            <a:r>
              <a:rPr lang="zh-CN" altLang="en-US" u="sng" smtClean="0">
                <a:solidFill>
                  <a:srgbClr val="C00000"/>
                </a:solidFill>
                <a:effectLst>
                  <a:outerShdw blurRad="38100" dist="38100" dir="2700000" algn="tl">
                    <a:srgbClr val="C0C0C0"/>
                  </a:outerShdw>
                </a:effectLst>
                <a:latin typeface="宋体" pitchFamily="2" charset="-122"/>
                <a:ea typeface="宋体" pitchFamily="2" charset="-122"/>
              </a:rPr>
              <a:t>工作程序：</a:t>
            </a:r>
            <a:r>
              <a:rPr lang="zh-CN" altLang="en-US" smtClean="0">
                <a:solidFill>
                  <a:srgbClr val="003366"/>
                </a:solidFill>
                <a:latin typeface="Arial" pitchFamily="34" charset="0"/>
                <a:ea typeface="宋体" pitchFamily="2" charset="-122"/>
              </a:rPr>
              <a:t>通过</a:t>
            </a:r>
            <a:r>
              <a:rPr lang="en-US" altLang="zh-CN" smtClean="0">
                <a:solidFill>
                  <a:srgbClr val="003366"/>
                </a:solidFill>
                <a:latin typeface="Arial" pitchFamily="34" charset="0"/>
                <a:ea typeface="宋体" pitchFamily="2" charset="-122"/>
                <a:cs typeface="Arial" pitchFamily="34" charset="0"/>
              </a:rPr>
              <a:t>P</a:t>
            </a:r>
            <a:r>
              <a:rPr lang="zh-CN" altLang="en-US" smtClean="0">
                <a:solidFill>
                  <a:srgbClr val="003366"/>
                </a:solidFill>
                <a:latin typeface="Arial" pitchFamily="34" charset="0"/>
                <a:ea typeface="宋体" pitchFamily="2" charset="-122"/>
              </a:rPr>
              <a:t>成员的简单多数票赞成，将其纳入工作计划中。</a:t>
            </a:r>
          </a:p>
          <a:p>
            <a:pPr>
              <a:defRPr/>
            </a:pPr>
            <a:endParaRPr lang="zh-CN" altLang="en-US" sz="2400" smtClean="0">
              <a:latin typeface="宋体" pitchFamily="2" charset="-122"/>
              <a:ea typeface="宋体" pitchFamily="2" charset="-122"/>
            </a:endParaRPr>
          </a:p>
          <a:p>
            <a:pPr>
              <a:defRPr/>
            </a:pPr>
            <a:endParaRPr lang="zh-CN" altLang="en-US" sz="2400" smtClean="0">
              <a:ea typeface="宋体" pitchFamily="2" charset="-122"/>
            </a:endParaRPr>
          </a:p>
        </p:txBody>
      </p:sp>
    </p:spTree>
  </p:cSld>
  <p:clrMapOvr>
    <a:masterClrMapping/>
  </p:clrMapOvr>
  <p:transition xmlns:p14="http://schemas.microsoft.com/office/powerpoint/2010/main" spd="med">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43000" y="381000"/>
            <a:ext cx="7143750" cy="563563"/>
          </a:xfrm>
        </p:spPr>
        <p:txBody>
          <a:bodyPr/>
          <a:lstStyle/>
          <a:p>
            <a:r>
              <a:rPr lang="en-US" altLang="zh-CN" sz="3600" b="1" smtClean="0">
                <a:ea typeface="宋体" pitchFamily="2" charset="-122"/>
              </a:rPr>
              <a:t>ISO/IEC</a:t>
            </a:r>
            <a:r>
              <a:rPr lang="zh-CN" altLang="en-US" sz="3600" b="1" smtClean="0">
                <a:ea typeface="宋体" pitchFamily="2" charset="-122"/>
              </a:rPr>
              <a:t>标准制定阶段</a:t>
            </a:r>
            <a:r>
              <a:rPr lang="zh-CN" altLang="en-US" sz="2800" b="1" smtClean="0">
                <a:ea typeface="宋体" pitchFamily="2" charset="-122"/>
              </a:rPr>
              <a:t>-提案阶段</a:t>
            </a:r>
          </a:p>
        </p:txBody>
      </p:sp>
      <p:sp>
        <p:nvSpPr>
          <p:cNvPr id="112643" name="Rectangle 3"/>
          <p:cNvSpPr>
            <a:spLocks noGrp="1" noChangeArrowheads="1"/>
          </p:cNvSpPr>
          <p:nvPr>
            <p:ph type="body" idx="1"/>
          </p:nvPr>
        </p:nvSpPr>
        <p:spPr>
          <a:xfrm>
            <a:off x="457200" y="1285875"/>
            <a:ext cx="7543800" cy="5038725"/>
          </a:xfrm>
        </p:spPr>
        <p:txBody>
          <a:bodyPr/>
          <a:lstStyle/>
          <a:p>
            <a:pPr>
              <a:defRPr/>
            </a:pPr>
            <a:r>
              <a:rPr lang="zh-CN" altLang="en-US" u="sng" smtClean="0">
                <a:solidFill>
                  <a:srgbClr val="C00000"/>
                </a:solidFill>
                <a:effectLst>
                  <a:outerShdw blurRad="38100" dist="38100" dir="2700000" algn="tl">
                    <a:srgbClr val="C0C0C0"/>
                  </a:outerShdw>
                </a:effectLst>
                <a:latin typeface="宋体" pitchFamily="2" charset="-122"/>
                <a:ea typeface="宋体" pitchFamily="2" charset="-122"/>
              </a:rPr>
              <a:t>主要任务</a:t>
            </a:r>
            <a:endParaRPr lang="zh-CN" altLang="en-US" u="sng" smtClean="0">
              <a:solidFill>
                <a:srgbClr val="C00000"/>
              </a:solidFill>
              <a:effectLst>
                <a:outerShdw blurRad="38100" dist="38100" dir="2700000" algn="tl">
                  <a:srgbClr val="C0C0C0"/>
                </a:outerShdw>
              </a:effectLst>
              <a:latin typeface="宋体" pitchFamily="2" charset="-122"/>
              <a:ea typeface="宋体" pitchFamily="2" charset="-122"/>
              <a:cs typeface="Times New Roman" pitchFamily="18" charset="0"/>
            </a:endParaRPr>
          </a:p>
          <a:p>
            <a:pPr algn="just">
              <a:buFont typeface="Wingdings" pitchFamily="2" charset="2"/>
              <a:buNone/>
              <a:defRPr/>
            </a:pPr>
            <a:r>
              <a:rPr lang="zh-CN" altLang="en-US" sz="2400" smtClean="0">
                <a:solidFill>
                  <a:srgbClr val="003366"/>
                </a:solidFill>
                <a:latin typeface="Arial" pitchFamily="34" charset="0"/>
                <a:ea typeface="宋体" pitchFamily="2" charset="-122"/>
                <a:cs typeface="Arial" pitchFamily="34" charset="0"/>
              </a:rPr>
              <a:t>    </a:t>
            </a:r>
            <a:r>
              <a:rPr lang="zh-CN" altLang="en-US" sz="2400" smtClean="0">
                <a:solidFill>
                  <a:srgbClr val="003366"/>
                </a:solidFill>
                <a:latin typeface="宋体" pitchFamily="2" charset="-122"/>
                <a:ea typeface="宋体" pitchFamily="2" charset="-122"/>
              </a:rPr>
              <a:t>对一个</a:t>
            </a:r>
            <a:r>
              <a:rPr lang="en-US" altLang="zh-CN" sz="2400" smtClean="0">
                <a:solidFill>
                  <a:srgbClr val="003366"/>
                </a:solidFill>
                <a:latin typeface="Arial" pitchFamily="34" charset="0"/>
                <a:ea typeface="宋体" pitchFamily="2" charset="-122"/>
                <a:cs typeface="Arial" pitchFamily="34" charset="0"/>
              </a:rPr>
              <a:t>NP</a:t>
            </a:r>
            <a:r>
              <a:rPr lang="en-US" altLang="zh-CN" sz="2400" smtClean="0">
                <a:solidFill>
                  <a:srgbClr val="003366"/>
                </a:solidFill>
                <a:latin typeface="宋体" pitchFamily="2" charset="-122"/>
                <a:ea typeface="宋体" pitchFamily="2" charset="-122"/>
              </a:rPr>
              <a:t>（</a:t>
            </a:r>
            <a:r>
              <a:rPr lang="zh-CN" altLang="en-US" sz="2400" smtClean="0">
                <a:solidFill>
                  <a:srgbClr val="003366"/>
                </a:solidFill>
                <a:latin typeface="宋体" pitchFamily="2" charset="-122"/>
                <a:ea typeface="宋体" pitchFamily="2" charset="-122"/>
              </a:rPr>
              <a:t>新工作项目提案，包括新标准、现行标准的部分新内容等）是否立项在</a:t>
            </a:r>
            <a:r>
              <a:rPr lang="en-US" altLang="zh-CN" sz="2400" smtClean="0">
                <a:latin typeface="Arial" pitchFamily="34" charset="0"/>
                <a:ea typeface="宋体" pitchFamily="2" charset="-122"/>
                <a:cs typeface="Arial" pitchFamily="34" charset="0"/>
              </a:rPr>
              <a:t>TC/SC</a:t>
            </a:r>
            <a:r>
              <a:rPr lang="zh-CN" altLang="en-US" sz="2400" smtClean="0">
                <a:latin typeface="宋体" pitchFamily="2" charset="-122"/>
                <a:ea typeface="宋体" pitchFamily="2" charset="-122"/>
              </a:rPr>
              <a:t>的</a:t>
            </a:r>
            <a:r>
              <a:rPr lang="en-US" altLang="zh-CN" sz="2400" smtClean="0">
                <a:latin typeface="Arial" pitchFamily="34" charset="0"/>
                <a:ea typeface="宋体" pitchFamily="2" charset="-122"/>
                <a:cs typeface="Arial" pitchFamily="34" charset="0"/>
              </a:rPr>
              <a:t>P</a:t>
            </a:r>
            <a:r>
              <a:rPr lang="zh-CN" altLang="en-US" sz="2400" smtClean="0">
                <a:latin typeface="宋体" pitchFamily="2" charset="-122"/>
                <a:ea typeface="宋体" pitchFamily="2" charset="-122"/>
              </a:rPr>
              <a:t>成员</a:t>
            </a:r>
            <a:r>
              <a:rPr lang="zh-CN" altLang="en-US" sz="2400" smtClean="0">
                <a:solidFill>
                  <a:srgbClr val="003366"/>
                </a:solidFill>
                <a:latin typeface="宋体" pitchFamily="2" charset="-122"/>
                <a:ea typeface="宋体" pitchFamily="2" charset="-122"/>
              </a:rPr>
              <a:t>中进行评审、投票。</a:t>
            </a:r>
          </a:p>
          <a:p>
            <a:pPr>
              <a:defRPr/>
            </a:pPr>
            <a:r>
              <a:rPr lang="zh-CN" altLang="en-US" u="sng" smtClean="0">
                <a:solidFill>
                  <a:srgbClr val="C00000"/>
                </a:solidFill>
                <a:effectLst>
                  <a:outerShdw blurRad="38100" dist="38100" dir="2700000" algn="tl">
                    <a:srgbClr val="C0C0C0"/>
                  </a:outerShdw>
                </a:effectLst>
                <a:latin typeface="宋体" pitchFamily="2" charset="-122"/>
                <a:ea typeface="宋体" pitchFamily="2" charset="-122"/>
              </a:rPr>
              <a:t>工作程序</a:t>
            </a:r>
          </a:p>
          <a:p>
            <a:pPr algn="just">
              <a:buFont typeface="Wingdings" pitchFamily="2" charset="2"/>
              <a:buNone/>
              <a:defRPr/>
            </a:pPr>
            <a:r>
              <a:rPr lang="zh-CN" altLang="en-US" sz="2400" smtClean="0">
                <a:solidFill>
                  <a:srgbClr val="003366"/>
                </a:solidFill>
                <a:latin typeface="Arial" pitchFamily="34" charset="0"/>
                <a:ea typeface="宋体" pitchFamily="2" charset="-122"/>
                <a:cs typeface="Arial" pitchFamily="34" charset="0"/>
              </a:rPr>
              <a:t>    —</a:t>
            </a:r>
            <a:r>
              <a:rPr lang="zh-CN" altLang="en-US" sz="2400" smtClean="0">
                <a:solidFill>
                  <a:srgbClr val="003366"/>
                </a:solidFill>
                <a:latin typeface="宋体" pitchFamily="2" charset="-122"/>
                <a:ea typeface="宋体" pitchFamily="2" charset="-122"/>
              </a:rPr>
              <a:t>提案人使用适当的表格提交提案</a:t>
            </a:r>
            <a:r>
              <a:rPr lang="en-US" altLang="zh-CN" sz="2400" smtClean="0">
                <a:solidFill>
                  <a:srgbClr val="003366"/>
                </a:solidFill>
                <a:latin typeface="宋体" pitchFamily="2" charset="-122"/>
                <a:ea typeface="宋体" pitchFamily="2" charset="-122"/>
              </a:rPr>
              <a:t>；</a:t>
            </a:r>
          </a:p>
          <a:p>
            <a:pPr algn="just">
              <a:buFont typeface="Wingdings" pitchFamily="2" charset="2"/>
              <a:buNone/>
              <a:defRPr/>
            </a:pPr>
            <a:r>
              <a:rPr lang="en-US" altLang="zh-CN" sz="2400" smtClean="0">
                <a:solidFill>
                  <a:srgbClr val="003366"/>
                </a:solidFill>
                <a:latin typeface="Arial" pitchFamily="34" charset="0"/>
                <a:ea typeface="宋体" pitchFamily="2" charset="-122"/>
                <a:cs typeface="Arial" pitchFamily="34" charset="0"/>
              </a:rPr>
              <a:t>    —</a:t>
            </a:r>
            <a:r>
              <a:rPr lang="zh-CN" altLang="en-US" sz="2400" smtClean="0">
                <a:solidFill>
                  <a:srgbClr val="003366"/>
                </a:solidFill>
                <a:latin typeface="Arial" pitchFamily="34" charset="0"/>
                <a:ea typeface="宋体" pitchFamily="2" charset="-122"/>
              </a:rPr>
              <a:t>分发给</a:t>
            </a:r>
            <a:r>
              <a:rPr lang="en-US" altLang="zh-CN" sz="2400" smtClean="0">
                <a:solidFill>
                  <a:srgbClr val="003366"/>
                </a:solidFill>
                <a:latin typeface="Arial" pitchFamily="34" charset="0"/>
                <a:ea typeface="宋体" pitchFamily="2" charset="-122"/>
                <a:cs typeface="Arial" pitchFamily="34" charset="0"/>
              </a:rPr>
              <a:t>TC/SC</a:t>
            </a:r>
            <a:r>
              <a:rPr lang="zh-CN" altLang="en-US" sz="2400" smtClean="0">
                <a:solidFill>
                  <a:srgbClr val="003366"/>
                </a:solidFill>
                <a:latin typeface="宋体" pitchFamily="2" charset="-122"/>
                <a:ea typeface="宋体" pitchFamily="2" charset="-122"/>
              </a:rPr>
              <a:t>的</a:t>
            </a:r>
            <a:r>
              <a:rPr lang="en-US" altLang="zh-CN" sz="2400" smtClean="0">
                <a:solidFill>
                  <a:srgbClr val="003366"/>
                </a:solidFill>
                <a:latin typeface="Arial" pitchFamily="34" charset="0"/>
                <a:ea typeface="宋体" pitchFamily="2" charset="-122"/>
                <a:cs typeface="Arial" pitchFamily="34" charset="0"/>
              </a:rPr>
              <a:t>P</a:t>
            </a:r>
            <a:r>
              <a:rPr lang="zh-CN" altLang="en-US" sz="2400" smtClean="0">
                <a:solidFill>
                  <a:srgbClr val="003366"/>
                </a:solidFill>
                <a:latin typeface="宋体" pitchFamily="2" charset="-122"/>
                <a:ea typeface="宋体" pitchFamily="2" charset="-122"/>
              </a:rPr>
              <a:t>成员进行书面投票；</a:t>
            </a:r>
          </a:p>
          <a:p>
            <a:pPr algn="just">
              <a:buFont typeface="Wingdings" pitchFamily="2" charset="2"/>
              <a:buNone/>
              <a:defRPr/>
            </a:pPr>
            <a:r>
              <a:rPr lang="zh-CN" altLang="en-US" sz="2400" smtClean="0">
                <a:solidFill>
                  <a:srgbClr val="003366"/>
                </a:solidFill>
                <a:latin typeface="Arial" pitchFamily="34" charset="0"/>
                <a:ea typeface="宋体" pitchFamily="2" charset="-122"/>
              </a:rPr>
              <a:t>    —</a:t>
            </a:r>
            <a:r>
              <a:rPr lang="zh-CN" altLang="en-US" sz="2400" smtClean="0">
                <a:solidFill>
                  <a:srgbClr val="003366"/>
                </a:solidFill>
                <a:latin typeface="宋体" pitchFamily="2" charset="-122"/>
                <a:ea typeface="宋体" pitchFamily="2" charset="-122"/>
              </a:rPr>
              <a:t>简单多数票赞成，并在</a:t>
            </a:r>
            <a:r>
              <a:rPr lang="en-US" altLang="zh-CN" sz="2400" smtClean="0">
                <a:solidFill>
                  <a:srgbClr val="003366"/>
                </a:solidFill>
                <a:latin typeface="宋体" pitchFamily="2" charset="-122"/>
                <a:ea typeface="宋体" pitchFamily="2" charset="-122"/>
              </a:rPr>
              <a:t>IEC</a:t>
            </a:r>
            <a:r>
              <a:rPr lang="zh-CN" altLang="en-US" sz="2400" smtClean="0">
                <a:solidFill>
                  <a:srgbClr val="003366"/>
                </a:solidFill>
                <a:latin typeface="宋体" pitchFamily="2" charset="-122"/>
                <a:ea typeface="宋体" pitchFamily="2" charset="-122"/>
              </a:rPr>
              <a:t>最少</a:t>
            </a:r>
            <a:r>
              <a:rPr lang="zh-CN" altLang="en-US" sz="2400" smtClean="0">
                <a:latin typeface="Arial" pitchFamily="34" charset="0"/>
                <a:ea typeface="宋体" pitchFamily="2" charset="-122"/>
              </a:rPr>
              <a:t>4个</a:t>
            </a:r>
            <a:r>
              <a:rPr lang="en-US" altLang="zh-CN" sz="2400" smtClean="0">
                <a:latin typeface="Arial" pitchFamily="34" charset="0"/>
                <a:ea typeface="宋体" pitchFamily="2" charset="-122"/>
              </a:rPr>
              <a:t>P</a:t>
            </a:r>
            <a:r>
              <a:rPr lang="zh-CN" altLang="en-US" sz="2400" smtClean="0">
                <a:solidFill>
                  <a:srgbClr val="003366"/>
                </a:solidFill>
                <a:latin typeface="宋体" pitchFamily="2" charset="-122"/>
                <a:ea typeface="宋体" pitchFamily="2" charset="-122"/>
              </a:rPr>
              <a:t>成员，在</a:t>
            </a:r>
            <a:r>
              <a:rPr lang="en-US" altLang="zh-CN" sz="2400" smtClean="0">
                <a:solidFill>
                  <a:srgbClr val="003366"/>
                </a:solidFill>
                <a:latin typeface="宋体" pitchFamily="2" charset="-122"/>
                <a:ea typeface="宋体" pitchFamily="2" charset="-122"/>
              </a:rPr>
              <a:t>ISO</a:t>
            </a:r>
            <a:r>
              <a:rPr lang="zh-CN" altLang="en-US" sz="2400" smtClean="0">
                <a:solidFill>
                  <a:srgbClr val="003366"/>
                </a:solidFill>
                <a:latin typeface="宋体" pitchFamily="2" charset="-122"/>
                <a:ea typeface="宋体" pitchFamily="2" charset="-122"/>
              </a:rPr>
              <a:t>最少</a:t>
            </a:r>
            <a:r>
              <a:rPr lang="zh-CN" altLang="en-US" sz="2400" smtClean="0">
                <a:latin typeface="宋体" pitchFamily="2" charset="-122"/>
                <a:ea typeface="宋体" pitchFamily="2" charset="-122"/>
              </a:rPr>
              <a:t>5个</a:t>
            </a:r>
            <a:r>
              <a:rPr lang="en-US" altLang="zh-CN" sz="2400" smtClean="0">
                <a:solidFill>
                  <a:srgbClr val="003366"/>
                </a:solidFill>
                <a:latin typeface="宋体" pitchFamily="2" charset="-122"/>
                <a:ea typeface="宋体" pitchFamily="2" charset="-122"/>
              </a:rPr>
              <a:t>P</a:t>
            </a:r>
            <a:r>
              <a:rPr lang="zh-CN" altLang="en-US" sz="2400" smtClean="0">
                <a:solidFill>
                  <a:srgbClr val="003366"/>
                </a:solidFill>
                <a:latin typeface="宋体" pitchFamily="2" charset="-122"/>
                <a:ea typeface="宋体" pitchFamily="2" charset="-122"/>
              </a:rPr>
              <a:t>成员积极参与则可通过，纳入工作计划，并在</a:t>
            </a:r>
            <a:r>
              <a:rPr lang="en-US" altLang="zh-CN" sz="2400" smtClean="0">
                <a:solidFill>
                  <a:srgbClr val="003366"/>
                </a:solidFill>
                <a:latin typeface="宋体" pitchFamily="2" charset="-122"/>
                <a:ea typeface="宋体" pitchFamily="2" charset="-122"/>
              </a:rPr>
              <a:t>CEO</a:t>
            </a:r>
            <a:r>
              <a:rPr lang="zh-CN" altLang="en-US" sz="2400" smtClean="0">
                <a:solidFill>
                  <a:srgbClr val="003366"/>
                </a:solidFill>
                <a:latin typeface="宋体" pitchFamily="2" charset="-122"/>
                <a:ea typeface="宋体" pitchFamily="2" charset="-122"/>
              </a:rPr>
              <a:t>办公室注册。</a:t>
            </a:r>
          </a:p>
          <a:p>
            <a:pPr algn="just">
              <a:buFont typeface="Wingdings" pitchFamily="2" charset="2"/>
              <a:buNone/>
              <a:defRPr/>
            </a:pPr>
            <a:r>
              <a:rPr lang="zh-CN" altLang="en-US" sz="2400" smtClean="0">
                <a:solidFill>
                  <a:srgbClr val="003366"/>
                </a:solidFill>
                <a:latin typeface="宋体" pitchFamily="2" charset="-122"/>
                <a:ea typeface="宋体" pitchFamily="2" charset="-122"/>
              </a:rPr>
              <a:t>  注：如果涉及到</a:t>
            </a:r>
            <a:r>
              <a:rPr lang="en-US" altLang="zh-CN" sz="2400" smtClean="0">
                <a:solidFill>
                  <a:srgbClr val="003366"/>
                </a:solidFill>
                <a:latin typeface="宋体" pitchFamily="2" charset="-122"/>
                <a:ea typeface="宋体" pitchFamily="2" charset="-122"/>
              </a:rPr>
              <a:t>ISO</a:t>
            </a:r>
            <a:r>
              <a:rPr lang="zh-CN" altLang="en-US" sz="2400" smtClean="0">
                <a:solidFill>
                  <a:srgbClr val="003366"/>
                </a:solidFill>
                <a:latin typeface="宋体" pitchFamily="2" charset="-122"/>
                <a:ea typeface="宋体" pitchFamily="2" charset="-122"/>
              </a:rPr>
              <a:t>和</a:t>
            </a:r>
            <a:r>
              <a:rPr lang="en-US" altLang="zh-CN" sz="2400" smtClean="0">
                <a:solidFill>
                  <a:srgbClr val="003366"/>
                </a:solidFill>
                <a:latin typeface="宋体" pitchFamily="2" charset="-122"/>
                <a:ea typeface="宋体" pitchFamily="2" charset="-122"/>
              </a:rPr>
              <a:t>IEC</a:t>
            </a:r>
            <a:r>
              <a:rPr lang="zh-CN" altLang="en-US" sz="2400" smtClean="0">
                <a:solidFill>
                  <a:srgbClr val="003366"/>
                </a:solidFill>
                <a:latin typeface="宋体" pitchFamily="2" charset="-122"/>
                <a:ea typeface="宋体" pitchFamily="2" charset="-122"/>
              </a:rPr>
              <a:t>两个组织的</a:t>
            </a:r>
            <a:r>
              <a:rPr lang="en-US" altLang="zh-CN" sz="2400" smtClean="0">
                <a:solidFill>
                  <a:srgbClr val="003366"/>
                </a:solidFill>
                <a:latin typeface="宋体" pitchFamily="2" charset="-122"/>
                <a:ea typeface="宋体" pitchFamily="2" charset="-122"/>
              </a:rPr>
              <a:t>TC，CEO</a:t>
            </a:r>
            <a:r>
              <a:rPr lang="zh-CN" altLang="en-US" sz="2400" smtClean="0">
                <a:solidFill>
                  <a:srgbClr val="003366"/>
                </a:solidFill>
                <a:latin typeface="宋体" pitchFamily="2" charset="-122"/>
                <a:ea typeface="宋体" pitchFamily="2" charset="-122"/>
              </a:rPr>
              <a:t>应做必要的协调工作。同意积极参与工作的</a:t>
            </a:r>
            <a:r>
              <a:rPr lang="en-US" altLang="zh-CN" sz="2400" smtClean="0">
                <a:solidFill>
                  <a:srgbClr val="003366"/>
                </a:solidFill>
                <a:latin typeface="宋体" pitchFamily="2" charset="-122"/>
                <a:ea typeface="宋体" pitchFamily="2" charset="-122"/>
              </a:rPr>
              <a:t>P</a:t>
            </a:r>
            <a:r>
              <a:rPr lang="zh-CN" altLang="en-US" sz="2400" smtClean="0">
                <a:solidFill>
                  <a:srgbClr val="003366"/>
                </a:solidFill>
                <a:latin typeface="宋体" pitchFamily="2" charset="-122"/>
                <a:ea typeface="宋体" pitchFamily="2" charset="-122"/>
              </a:rPr>
              <a:t>成员应指派1名或若干名专家。</a:t>
            </a:r>
          </a:p>
          <a:p>
            <a:pPr algn="just">
              <a:buFont typeface="Wingdings" pitchFamily="2" charset="2"/>
              <a:buNone/>
              <a:defRPr/>
            </a:pPr>
            <a:r>
              <a:rPr lang="zh-CN" altLang="en-US" sz="2000" smtClean="0">
                <a:solidFill>
                  <a:srgbClr val="003366"/>
                </a:solidFill>
                <a:latin typeface="Arial" pitchFamily="34" charset="0"/>
                <a:ea typeface="宋体" pitchFamily="2" charset="-122"/>
              </a:rPr>
              <a:t> </a:t>
            </a:r>
            <a:endParaRPr lang="zh-CN" altLang="en-US" sz="2000" smtClean="0">
              <a:solidFill>
                <a:srgbClr val="003366"/>
              </a:solidFill>
              <a:latin typeface="宋体" pitchFamily="2" charset="-122"/>
              <a:ea typeface="宋体" pitchFamily="2" charset="-122"/>
            </a:endParaRPr>
          </a:p>
          <a:p>
            <a:pPr>
              <a:defRPr/>
            </a:pPr>
            <a:endParaRPr lang="zh-CN" altLang="en-US" sz="2000" smtClean="0">
              <a:ea typeface="宋体" pitchFamily="2" charset="-122"/>
            </a:endParaRPr>
          </a:p>
        </p:txBody>
      </p:sp>
    </p:spTree>
  </p:cSld>
  <p:clrMapOvr>
    <a:masterClrMapping/>
  </p:clrMapOvr>
  <p:transition xmlns:p14="http://schemas.microsoft.com/office/powerpoint/2010/main" spd="med">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z="2800" b="1" dirty="0" smtClean="0">
                <a:ea typeface="宋体" pitchFamily="2" charset="-122"/>
              </a:rPr>
              <a:t>ISO/IEC</a:t>
            </a:r>
            <a:r>
              <a:rPr lang="zh-CN" altLang="en-US" sz="2800" b="1" dirty="0" smtClean="0">
                <a:latin typeface="宋体" pitchFamily="2" charset="-122"/>
                <a:ea typeface="宋体" pitchFamily="2" charset="-122"/>
              </a:rPr>
              <a:t>提案提交程序</a:t>
            </a:r>
            <a:endParaRPr lang="zh-CN" altLang="en-US" sz="2000" b="1" dirty="0" smtClean="0">
              <a:ea typeface="宋体" pitchFamily="2" charset="-122"/>
            </a:endParaRPr>
          </a:p>
        </p:txBody>
      </p:sp>
      <p:sp>
        <p:nvSpPr>
          <p:cNvPr id="76803" name="Rectangle 3"/>
          <p:cNvSpPr>
            <a:spLocks noGrp="1" noChangeArrowheads="1"/>
          </p:cNvSpPr>
          <p:nvPr>
            <p:ph type="body" idx="1"/>
          </p:nvPr>
        </p:nvSpPr>
        <p:spPr>
          <a:xfrm>
            <a:off x="928688" y="1000125"/>
            <a:ext cx="7958137" cy="452438"/>
          </a:xfrm>
        </p:spPr>
        <p:txBody>
          <a:bodyPr/>
          <a:lstStyle/>
          <a:p>
            <a:pPr>
              <a:lnSpc>
                <a:spcPct val="90000"/>
              </a:lnSpc>
              <a:buFont typeface="Wingdings" pitchFamily="2" charset="2"/>
              <a:buNone/>
            </a:pPr>
            <a:r>
              <a:rPr lang="zh-CN" altLang="en-US" sz="2400" smtClean="0">
                <a:solidFill>
                  <a:srgbClr val="006600"/>
                </a:solidFill>
                <a:ea typeface="宋体" pitchFamily="2" charset="-122"/>
              </a:rPr>
              <a:t>提交程序</a:t>
            </a:r>
          </a:p>
          <a:p>
            <a:pPr>
              <a:lnSpc>
                <a:spcPct val="90000"/>
              </a:lnSpc>
            </a:pPr>
            <a:endParaRPr lang="zh-CN" altLang="en-US" smtClean="0">
              <a:ea typeface="宋体" pitchFamily="2" charset="-122"/>
            </a:endParaRPr>
          </a:p>
        </p:txBody>
      </p:sp>
      <p:grpSp>
        <p:nvGrpSpPr>
          <p:cNvPr id="2" name="Group 4"/>
          <p:cNvGrpSpPr>
            <a:grpSpLocks/>
          </p:cNvGrpSpPr>
          <p:nvPr/>
        </p:nvGrpSpPr>
        <p:grpSpPr bwMode="auto">
          <a:xfrm>
            <a:off x="285750" y="1643063"/>
            <a:ext cx="8089900" cy="4038600"/>
            <a:chOff x="528" y="1344"/>
            <a:chExt cx="5096" cy="2544"/>
          </a:xfrm>
        </p:grpSpPr>
        <p:sp>
          <p:nvSpPr>
            <p:cNvPr id="76805" name="Rectangle 5"/>
            <p:cNvSpPr>
              <a:spLocks noChangeArrowheads="1"/>
            </p:cNvSpPr>
            <p:nvPr/>
          </p:nvSpPr>
          <p:spPr bwMode="auto">
            <a:xfrm flipH="1">
              <a:off x="1810" y="1344"/>
              <a:ext cx="1362" cy="398"/>
            </a:xfrm>
            <a:prstGeom prst="rect">
              <a:avLst/>
            </a:prstGeom>
            <a:solidFill>
              <a:schemeClr val="bg2"/>
            </a:solidFill>
            <a:ln w="9525">
              <a:solidFill>
                <a:srgbClr val="000000"/>
              </a:solidFill>
              <a:miter lim="800000"/>
              <a:headEnd/>
              <a:tailEnd/>
            </a:ln>
          </p:spPr>
          <p:txBody>
            <a:bodyPr/>
            <a:lstStyle/>
            <a:p>
              <a:pPr algn="ctr"/>
              <a:r>
                <a:rPr lang="zh-CN" altLang="en-US" sz="2000" b="1">
                  <a:latin typeface="楷体_GB2312" pitchFamily="49" charset="-122"/>
                  <a:ea typeface="楷体_GB2312" pitchFamily="49" charset="-122"/>
                </a:rPr>
                <a:t>提交者填写</a:t>
              </a:r>
              <a:r>
                <a:rPr lang="en-US" altLang="zh-CN" sz="2000" b="1">
                  <a:latin typeface="楷体_GB2312" pitchFamily="49" charset="-122"/>
                  <a:ea typeface="楷体_GB2312" pitchFamily="49" charset="-122"/>
                </a:rPr>
                <a:t>NP</a:t>
              </a:r>
              <a:r>
                <a:rPr lang="zh-CN" altLang="en-US" sz="2000" b="1">
                  <a:latin typeface="楷体_GB2312" pitchFamily="49" charset="-122"/>
                  <a:ea typeface="楷体_GB2312" pitchFamily="49" charset="-122"/>
                </a:rPr>
                <a:t>表</a:t>
              </a:r>
            </a:p>
          </p:txBody>
        </p:sp>
        <p:sp>
          <p:nvSpPr>
            <p:cNvPr id="76806" name="Rectangle 6"/>
            <p:cNvSpPr>
              <a:spLocks noChangeArrowheads="1"/>
            </p:cNvSpPr>
            <p:nvPr/>
          </p:nvSpPr>
          <p:spPr bwMode="auto">
            <a:xfrm>
              <a:off x="1810" y="1980"/>
              <a:ext cx="1362" cy="319"/>
            </a:xfrm>
            <a:prstGeom prst="rect">
              <a:avLst/>
            </a:prstGeom>
            <a:solidFill>
              <a:srgbClr val="CCFFFF"/>
            </a:solidFill>
            <a:ln w="9525">
              <a:solidFill>
                <a:srgbClr val="000000"/>
              </a:solidFill>
              <a:miter lim="800000"/>
              <a:headEnd/>
              <a:tailEnd/>
            </a:ln>
          </p:spPr>
          <p:txBody>
            <a:bodyPr/>
            <a:lstStyle/>
            <a:p>
              <a:pPr algn="ctr"/>
              <a:r>
                <a:rPr lang="en-US" altLang="zh-CN" sz="2000" b="1">
                  <a:latin typeface="楷体_GB2312" pitchFamily="49" charset="-122"/>
                  <a:ea typeface="楷体_GB2312" pitchFamily="49" charset="-122"/>
                </a:rPr>
                <a:t>TC</a:t>
              </a:r>
              <a:r>
                <a:rPr lang="zh-CN" altLang="en-US" sz="2000" b="1">
                  <a:latin typeface="楷体_GB2312" pitchFamily="49" charset="-122"/>
                  <a:ea typeface="楷体_GB2312" pitchFamily="49" charset="-122"/>
                </a:rPr>
                <a:t>或</a:t>
              </a:r>
              <a:r>
                <a:rPr lang="en-US" altLang="zh-CN" sz="2000" b="1">
                  <a:latin typeface="楷体_GB2312" pitchFamily="49" charset="-122"/>
                  <a:ea typeface="楷体_GB2312" pitchFamily="49" charset="-122"/>
                </a:rPr>
                <a:t>SC</a:t>
              </a:r>
              <a:r>
                <a:rPr lang="zh-CN" altLang="en-US" sz="2000" b="1">
                  <a:latin typeface="楷体_GB2312" pitchFamily="49" charset="-122"/>
                  <a:ea typeface="楷体_GB2312" pitchFamily="49" charset="-122"/>
                </a:rPr>
                <a:t>秘书处</a:t>
              </a:r>
            </a:p>
          </p:txBody>
        </p:sp>
        <p:sp>
          <p:nvSpPr>
            <p:cNvPr id="76807" name="Line 7"/>
            <p:cNvSpPr>
              <a:spLocks noChangeShapeType="1"/>
            </p:cNvSpPr>
            <p:nvPr/>
          </p:nvSpPr>
          <p:spPr bwMode="auto">
            <a:xfrm>
              <a:off x="2491" y="1742"/>
              <a:ext cx="0" cy="238"/>
            </a:xfrm>
            <a:prstGeom prst="line">
              <a:avLst/>
            </a:prstGeom>
            <a:noFill/>
            <a:ln w="28575">
              <a:solidFill>
                <a:srgbClr val="000000"/>
              </a:solidFill>
              <a:round/>
              <a:headEnd/>
              <a:tailEnd type="triangle" w="med" len="med"/>
            </a:ln>
          </p:spPr>
          <p:txBody>
            <a:bodyPr/>
            <a:lstStyle/>
            <a:p>
              <a:endParaRPr lang="zh-CN" altLang="en-US"/>
            </a:p>
          </p:txBody>
        </p:sp>
        <p:sp>
          <p:nvSpPr>
            <p:cNvPr id="76808" name="Rectangle 8"/>
            <p:cNvSpPr>
              <a:spLocks noChangeArrowheads="1"/>
            </p:cNvSpPr>
            <p:nvPr/>
          </p:nvSpPr>
          <p:spPr bwMode="auto">
            <a:xfrm>
              <a:off x="1537" y="2696"/>
              <a:ext cx="818" cy="318"/>
            </a:xfrm>
            <a:prstGeom prst="rect">
              <a:avLst/>
            </a:prstGeom>
            <a:solidFill>
              <a:srgbClr val="99CCFF"/>
            </a:solidFill>
            <a:ln w="9525">
              <a:solidFill>
                <a:srgbClr val="000000"/>
              </a:solidFill>
              <a:miter lim="800000"/>
              <a:headEnd/>
              <a:tailEnd/>
            </a:ln>
          </p:spPr>
          <p:txBody>
            <a:bodyPr/>
            <a:lstStyle/>
            <a:p>
              <a:pPr algn="ctr"/>
              <a:r>
                <a:rPr lang="en-US" altLang="zh-CN" sz="2000" b="1">
                  <a:latin typeface="楷体_GB2312" pitchFamily="49" charset="-122"/>
                  <a:ea typeface="楷体_GB2312" pitchFamily="49" charset="-122"/>
                </a:rPr>
                <a:t>P</a:t>
              </a:r>
              <a:r>
                <a:rPr lang="zh-CN" altLang="en-US" sz="2000" b="1">
                  <a:latin typeface="楷体_GB2312" pitchFamily="49" charset="-122"/>
                  <a:ea typeface="楷体_GB2312" pitchFamily="49" charset="-122"/>
                </a:rPr>
                <a:t>成员</a:t>
              </a:r>
            </a:p>
          </p:txBody>
        </p:sp>
        <p:sp>
          <p:nvSpPr>
            <p:cNvPr id="76809" name="Rectangle 9"/>
            <p:cNvSpPr>
              <a:spLocks noChangeArrowheads="1"/>
            </p:cNvSpPr>
            <p:nvPr/>
          </p:nvSpPr>
          <p:spPr bwMode="auto">
            <a:xfrm>
              <a:off x="2627" y="2696"/>
              <a:ext cx="817" cy="318"/>
            </a:xfrm>
            <a:prstGeom prst="rect">
              <a:avLst/>
            </a:prstGeom>
            <a:solidFill>
              <a:srgbClr val="99CCFF"/>
            </a:solidFill>
            <a:ln w="9525">
              <a:solidFill>
                <a:srgbClr val="000000"/>
              </a:solidFill>
              <a:miter lim="800000"/>
              <a:headEnd/>
              <a:tailEnd/>
            </a:ln>
          </p:spPr>
          <p:txBody>
            <a:bodyPr/>
            <a:lstStyle/>
            <a:p>
              <a:pPr algn="ctr"/>
              <a:r>
                <a:rPr lang="en-US" altLang="zh-CN" sz="2000" b="1">
                  <a:latin typeface="楷体_GB2312" pitchFamily="49" charset="-122"/>
                  <a:ea typeface="楷体_GB2312" pitchFamily="49" charset="-122"/>
                </a:rPr>
                <a:t>O</a:t>
              </a:r>
              <a:r>
                <a:rPr lang="zh-CN" altLang="en-US" sz="2000" b="1">
                  <a:latin typeface="楷体_GB2312" pitchFamily="49" charset="-122"/>
                  <a:ea typeface="楷体_GB2312" pitchFamily="49" charset="-122"/>
                </a:rPr>
                <a:t>成员</a:t>
              </a:r>
            </a:p>
          </p:txBody>
        </p:sp>
        <p:sp>
          <p:nvSpPr>
            <p:cNvPr id="76810" name="Line 10"/>
            <p:cNvSpPr>
              <a:spLocks noChangeShapeType="1"/>
            </p:cNvSpPr>
            <p:nvPr/>
          </p:nvSpPr>
          <p:spPr bwMode="auto">
            <a:xfrm>
              <a:off x="2491" y="2299"/>
              <a:ext cx="0" cy="238"/>
            </a:xfrm>
            <a:prstGeom prst="line">
              <a:avLst/>
            </a:prstGeom>
            <a:noFill/>
            <a:ln w="28575">
              <a:solidFill>
                <a:srgbClr val="000000"/>
              </a:solidFill>
              <a:round/>
              <a:headEnd/>
              <a:tailEnd type="triangle" w="med" len="med"/>
            </a:ln>
          </p:spPr>
          <p:txBody>
            <a:bodyPr/>
            <a:lstStyle/>
            <a:p>
              <a:endParaRPr lang="zh-CN" altLang="en-US"/>
            </a:p>
          </p:txBody>
        </p:sp>
        <p:sp>
          <p:nvSpPr>
            <p:cNvPr id="76811" name="Line 11"/>
            <p:cNvSpPr>
              <a:spLocks noChangeShapeType="1"/>
            </p:cNvSpPr>
            <p:nvPr/>
          </p:nvSpPr>
          <p:spPr bwMode="auto">
            <a:xfrm>
              <a:off x="1946" y="2537"/>
              <a:ext cx="1226" cy="0"/>
            </a:xfrm>
            <a:prstGeom prst="line">
              <a:avLst/>
            </a:prstGeom>
            <a:noFill/>
            <a:ln w="28575">
              <a:solidFill>
                <a:srgbClr val="000000"/>
              </a:solidFill>
              <a:round/>
              <a:headEnd/>
              <a:tailEnd/>
            </a:ln>
          </p:spPr>
          <p:txBody>
            <a:bodyPr/>
            <a:lstStyle/>
            <a:p>
              <a:endParaRPr lang="zh-CN" altLang="en-US"/>
            </a:p>
          </p:txBody>
        </p:sp>
        <p:sp>
          <p:nvSpPr>
            <p:cNvPr id="76812" name="Line 12"/>
            <p:cNvSpPr>
              <a:spLocks noChangeShapeType="1"/>
            </p:cNvSpPr>
            <p:nvPr/>
          </p:nvSpPr>
          <p:spPr bwMode="auto">
            <a:xfrm>
              <a:off x="1946" y="2537"/>
              <a:ext cx="0" cy="159"/>
            </a:xfrm>
            <a:prstGeom prst="line">
              <a:avLst/>
            </a:prstGeom>
            <a:noFill/>
            <a:ln w="28575">
              <a:solidFill>
                <a:srgbClr val="000000"/>
              </a:solidFill>
              <a:round/>
              <a:headEnd/>
              <a:tailEnd type="triangle" w="med" len="med"/>
            </a:ln>
          </p:spPr>
          <p:txBody>
            <a:bodyPr/>
            <a:lstStyle/>
            <a:p>
              <a:endParaRPr lang="zh-CN" altLang="en-US"/>
            </a:p>
          </p:txBody>
        </p:sp>
        <p:sp>
          <p:nvSpPr>
            <p:cNvPr id="76813" name="Line 13"/>
            <p:cNvSpPr>
              <a:spLocks noChangeShapeType="1"/>
            </p:cNvSpPr>
            <p:nvPr/>
          </p:nvSpPr>
          <p:spPr bwMode="auto">
            <a:xfrm>
              <a:off x="3172" y="2537"/>
              <a:ext cx="0" cy="159"/>
            </a:xfrm>
            <a:prstGeom prst="line">
              <a:avLst/>
            </a:prstGeom>
            <a:noFill/>
            <a:ln w="28575">
              <a:solidFill>
                <a:srgbClr val="000000"/>
              </a:solidFill>
              <a:round/>
              <a:headEnd/>
              <a:tailEnd type="triangle" w="med" len="med"/>
            </a:ln>
          </p:spPr>
          <p:txBody>
            <a:bodyPr/>
            <a:lstStyle/>
            <a:p>
              <a:endParaRPr lang="zh-CN" altLang="en-US"/>
            </a:p>
          </p:txBody>
        </p:sp>
        <p:sp>
          <p:nvSpPr>
            <p:cNvPr id="76814" name="Line 14"/>
            <p:cNvSpPr>
              <a:spLocks noChangeShapeType="1"/>
            </p:cNvSpPr>
            <p:nvPr/>
          </p:nvSpPr>
          <p:spPr bwMode="auto">
            <a:xfrm>
              <a:off x="1401" y="3333"/>
              <a:ext cx="1226" cy="0"/>
            </a:xfrm>
            <a:prstGeom prst="line">
              <a:avLst/>
            </a:prstGeom>
            <a:noFill/>
            <a:ln w="28575">
              <a:solidFill>
                <a:srgbClr val="000000"/>
              </a:solidFill>
              <a:round/>
              <a:headEnd/>
              <a:tailEnd/>
            </a:ln>
          </p:spPr>
          <p:txBody>
            <a:bodyPr/>
            <a:lstStyle/>
            <a:p>
              <a:endParaRPr lang="zh-CN" altLang="en-US"/>
            </a:p>
          </p:txBody>
        </p:sp>
        <p:sp>
          <p:nvSpPr>
            <p:cNvPr id="76815" name="Line 15"/>
            <p:cNvSpPr>
              <a:spLocks noChangeShapeType="1"/>
            </p:cNvSpPr>
            <p:nvPr/>
          </p:nvSpPr>
          <p:spPr bwMode="auto">
            <a:xfrm>
              <a:off x="1946" y="3014"/>
              <a:ext cx="0" cy="319"/>
            </a:xfrm>
            <a:prstGeom prst="line">
              <a:avLst/>
            </a:prstGeom>
            <a:noFill/>
            <a:ln w="28575">
              <a:solidFill>
                <a:srgbClr val="000000"/>
              </a:solidFill>
              <a:round/>
              <a:headEnd/>
              <a:tailEnd type="triangle" w="med" len="med"/>
            </a:ln>
          </p:spPr>
          <p:txBody>
            <a:bodyPr/>
            <a:lstStyle/>
            <a:p>
              <a:endParaRPr lang="zh-CN" altLang="en-US"/>
            </a:p>
          </p:txBody>
        </p:sp>
        <p:sp>
          <p:nvSpPr>
            <p:cNvPr id="76816" name="Rectangle 16"/>
            <p:cNvSpPr>
              <a:spLocks noChangeArrowheads="1"/>
            </p:cNvSpPr>
            <p:nvPr/>
          </p:nvSpPr>
          <p:spPr bwMode="auto">
            <a:xfrm>
              <a:off x="528" y="3552"/>
              <a:ext cx="1536" cy="336"/>
            </a:xfrm>
            <a:prstGeom prst="rect">
              <a:avLst/>
            </a:prstGeom>
            <a:solidFill>
              <a:srgbClr val="FFFFCC"/>
            </a:solidFill>
            <a:ln w="9525">
              <a:solidFill>
                <a:srgbClr val="000000"/>
              </a:solidFill>
              <a:miter lim="800000"/>
              <a:headEnd/>
              <a:tailEnd/>
            </a:ln>
          </p:spPr>
          <p:txBody>
            <a:bodyPr/>
            <a:lstStyle/>
            <a:p>
              <a:pPr algn="just"/>
              <a:r>
                <a:rPr lang="zh-CN" altLang="en-US" sz="2000" b="1">
                  <a:latin typeface="楷体_GB2312" pitchFamily="49" charset="-122"/>
                  <a:ea typeface="楷体_GB2312" pitchFamily="49" charset="-122"/>
                </a:rPr>
                <a:t>纳入计划登记</a:t>
              </a:r>
              <a:endParaRPr lang="en-US" altLang="zh-CN" sz="2000" b="1">
                <a:latin typeface="楷体_GB2312" pitchFamily="49" charset="-122"/>
                <a:ea typeface="楷体_GB2312" pitchFamily="49" charset="-122"/>
              </a:endParaRPr>
            </a:p>
          </p:txBody>
        </p:sp>
        <p:sp>
          <p:nvSpPr>
            <p:cNvPr id="76817" name="Rectangle 17"/>
            <p:cNvSpPr>
              <a:spLocks noChangeArrowheads="1"/>
            </p:cNvSpPr>
            <p:nvPr/>
          </p:nvSpPr>
          <p:spPr bwMode="auto">
            <a:xfrm>
              <a:off x="2249" y="3552"/>
              <a:ext cx="817" cy="318"/>
            </a:xfrm>
            <a:prstGeom prst="rect">
              <a:avLst/>
            </a:prstGeom>
            <a:solidFill>
              <a:srgbClr val="FFFFCC"/>
            </a:solidFill>
            <a:ln w="9525">
              <a:solidFill>
                <a:srgbClr val="000000"/>
              </a:solidFill>
              <a:miter lim="800000"/>
              <a:headEnd/>
              <a:tailEnd/>
            </a:ln>
          </p:spPr>
          <p:txBody>
            <a:bodyPr/>
            <a:lstStyle/>
            <a:p>
              <a:pPr algn="ctr"/>
              <a:r>
                <a:rPr lang="zh-CN" altLang="en-US" sz="2000" b="1">
                  <a:latin typeface="楷体_GB2312" pitchFamily="49" charset="-122"/>
                  <a:ea typeface="楷体_GB2312" pitchFamily="49" charset="-122"/>
                </a:rPr>
                <a:t>终止</a:t>
              </a:r>
            </a:p>
          </p:txBody>
        </p:sp>
        <p:sp>
          <p:nvSpPr>
            <p:cNvPr id="76818" name="Rectangle 18"/>
            <p:cNvSpPr>
              <a:spLocks noChangeArrowheads="1"/>
            </p:cNvSpPr>
            <p:nvPr/>
          </p:nvSpPr>
          <p:spPr bwMode="auto">
            <a:xfrm>
              <a:off x="4080" y="1980"/>
              <a:ext cx="1544" cy="557"/>
            </a:xfrm>
            <a:prstGeom prst="rect">
              <a:avLst/>
            </a:prstGeom>
            <a:solidFill>
              <a:srgbClr val="CCFFFF"/>
            </a:solidFill>
            <a:ln w="9525">
              <a:solidFill>
                <a:srgbClr val="000000"/>
              </a:solidFill>
              <a:miter lim="800000"/>
              <a:headEnd/>
              <a:tailEnd/>
            </a:ln>
          </p:spPr>
          <p:txBody>
            <a:bodyPr/>
            <a:lstStyle/>
            <a:p>
              <a:pPr algn="just"/>
              <a:r>
                <a:rPr lang="zh-CN" altLang="en-US" sz="2000" b="1">
                  <a:latin typeface="楷体_GB2312" pitchFamily="49" charset="-122"/>
                  <a:ea typeface="楷体_GB2312" pitchFamily="49" charset="-122"/>
                </a:rPr>
                <a:t>写入会议议程并分发</a:t>
              </a:r>
              <a:r>
                <a:rPr lang="en-US" altLang="zh-CN" sz="2000" b="1">
                  <a:latin typeface="楷体_GB2312" pitchFamily="49" charset="-122"/>
                  <a:ea typeface="楷体_GB2312" pitchFamily="49" charset="-122"/>
                </a:rPr>
                <a:t>NP（</a:t>
              </a:r>
              <a:r>
                <a:rPr lang="zh-CN" altLang="en-US" sz="2000" b="1">
                  <a:latin typeface="楷体_GB2312" pitchFamily="49" charset="-122"/>
                  <a:ea typeface="楷体_GB2312" pitchFamily="49" charset="-122"/>
                </a:rPr>
                <a:t>会前4个月）</a:t>
              </a:r>
            </a:p>
          </p:txBody>
        </p:sp>
        <p:sp>
          <p:nvSpPr>
            <p:cNvPr id="76819" name="Rectangle 19"/>
            <p:cNvSpPr>
              <a:spLocks noChangeArrowheads="1"/>
            </p:cNvSpPr>
            <p:nvPr/>
          </p:nvSpPr>
          <p:spPr bwMode="auto">
            <a:xfrm>
              <a:off x="4262" y="2855"/>
              <a:ext cx="1362" cy="398"/>
            </a:xfrm>
            <a:prstGeom prst="rect">
              <a:avLst/>
            </a:prstGeom>
            <a:solidFill>
              <a:srgbClr val="CCFFFF"/>
            </a:solidFill>
            <a:ln w="9525">
              <a:solidFill>
                <a:srgbClr val="000000"/>
              </a:solidFill>
              <a:miter lim="800000"/>
              <a:headEnd/>
              <a:tailEnd/>
            </a:ln>
          </p:spPr>
          <p:txBody>
            <a:bodyPr/>
            <a:lstStyle/>
            <a:p>
              <a:pPr algn="ctr"/>
              <a:r>
                <a:rPr lang="zh-CN" altLang="en-US" sz="2000" b="1">
                  <a:latin typeface="楷体_GB2312" pitchFamily="49" charset="-122"/>
                  <a:ea typeface="楷体_GB2312" pitchFamily="49" charset="-122"/>
                </a:rPr>
                <a:t>会上表决</a:t>
              </a:r>
            </a:p>
          </p:txBody>
        </p:sp>
        <p:sp>
          <p:nvSpPr>
            <p:cNvPr id="76820" name="Line 20"/>
            <p:cNvSpPr>
              <a:spLocks noChangeShapeType="1"/>
            </p:cNvSpPr>
            <p:nvPr/>
          </p:nvSpPr>
          <p:spPr bwMode="auto">
            <a:xfrm>
              <a:off x="4943" y="2537"/>
              <a:ext cx="0" cy="318"/>
            </a:xfrm>
            <a:prstGeom prst="line">
              <a:avLst/>
            </a:prstGeom>
            <a:noFill/>
            <a:ln w="28575">
              <a:solidFill>
                <a:srgbClr val="000000"/>
              </a:solidFill>
              <a:round/>
              <a:headEnd/>
              <a:tailEnd type="triangle" w="med" len="med"/>
            </a:ln>
          </p:spPr>
          <p:txBody>
            <a:bodyPr/>
            <a:lstStyle/>
            <a:p>
              <a:endParaRPr lang="zh-CN" altLang="en-US"/>
            </a:p>
          </p:txBody>
        </p:sp>
        <p:sp>
          <p:nvSpPr>
            <p:cNvPr id="76821" name="Rectangle 21"/>
            <p:cNvSpPr>
              <a:spLocks noChangeArrowheads="1"/>
            </p:cNvSpPr>
            <p:nvPr/>
          </p:nvSpPr>
          <p:spPr bwMode="auto">
            <a:xfrm>
              <a:off x="3360" y="3552"/>
              <a:ext cx="1537" cy="336"/>
            </a:xfrm>
            <a:prstGeom prst="rect">
              <a:avLst/>
            </a:prstGeom>
            <a:solidFill>
              <a:srgbClr val="FFFFCC"/>
            </a:solidFill>
            <a:ln w="9525">
              <a:solidFill>
                <a:srgbClr val="000000"/>
              </a:solidFill>
              <a:miter lim="800000"/>
              <a:headEnd/>
              <a:tailEnd/>
            </a:ln>
          </p:spPr>
          <p:txBody>
            <a:bodyPr/>
            <a:lstStyle/>
            <a:p>
              <a:pPr algn="just"/>
              <a:r>
                <a:rPr lang="zh-CN" altLang="en-US" sz="2000" b="1">
                  <a:latin typeface="楷体_GB2312" pitchFamily="49" charset="-122"/>
                  <a:ea typeface="楷体_GB2312" pitchFamily="49" charset="-122"/>
                </a:rPr>
                <a:t>纳入计划登记</a:t>
              </a:r>
              <a:endParaRPr lang="en-US" altLang="zh-CN" sz="2000" b="1">
                <a:latin typeface="楷体_GB2312" pitchFamily="49" charset="-122"/>
                <a:ea typeface="楷体_GB2312" pitchFamily="49" charset="-122"/>
              </a:endParaRPr>
            </a:p>
          </p:txBody>
        </p:sp>
        <p:sp>
          <p:nvSpPr>
            <p:cNvPr id="76822" name="Rectangle 22"/>
            <p:cNvSpPr>
              <a:spLocks noChangeArrowheads="1"/>
            </p:cNvSpPr>
            <p:nvPr/>
          </p:nvSpPr>
          <p:spPr bwMode="auto">
            <a:xfrm>
              <a:off x="5079" y="3552"/>
              <a:ext cx="537" cy="318"/>
            </a:xfrm>
            <a:prstGeom prst="rect">
              <a:avLst/>
            </a:prstGeom>
            <a:solidFill>
              <a:srgbClr val="FFFFCC"/>
            </a:solidFill>
            <a:ln w="9525">
              <a:solidFill>
                <a:srgbClr val="000000"/>
              </a:solidFill>
              <a:miter lim="800000"/>
              <a:headEnd/>
              <a:tailEnd/>
            </a:ln>
          </p:spPr>
          <p:txBody>
            <a:bodyPr/>
            <a:lstStyle/>
            <a:p>
              <a:pPr algn="just"/>
              <a:r>
                <a:rPr lang="zh-CN" altLang="en-US" sz="2000" b="1">
                  <a:latin typeface="楷体_GB2312" pitchFamily="49" charset="-122"/>
                  <a:ea typeface="楷体_GB2312" pitchFamily="49" charset="-122"/>
                </a:rPr>
                <a:t>终止</a:t>
              </a:r>
            </a:p>
          </p:txBody>
        </p:sp>
        <p:sp>
          <p:nvSpPr>
            <p:cNvPr id="76823" name="Line 23"/>
            <p:cNvSpPr>
              <a:spLocks noChangeShapeType="1"/>
            </p:cNvSpPr>
            <p:nvPr/>
          </p:nvSpPr>
          <p:spPr bwMode="auto">
            <a:xfrm>
              <a:off x="4943" y="3253"/>
              <a:ext cx="1" cy="203"/>
            </a:xfrm>
            <a:prstGeom prst="line">
              <a:avLst/>
            </a:prstGeom>
            <a:noFill/>
            <a:ln w="28575">
              <a:solidFill>
                <a:srgbClr val="000000"/>
              </a:solidFill>
              <a:round/>
              <a:headEnd/>
              <a:tailEnd/>
            </a:ln>
          </p:spPr>
          <p:txBody>
            <a:bodyPr/>
            <a:lstStyle/>
            <a:p>
              <a:endParaRPr lang="zh-CN" altLang="en-US"/>
            </a:p>
          </p:txBody>
        </p:sp>
        <p:sp>
          <p:nvSpPr>
            <p:cNvPr id="76824" name="Line 24"/>
            <p:cNvSpPr>
              <a:spLocks noChangeShapeType="1"/>
            </p:cNvSpPr>
            <p:nvPr/>
          </p:nvSpPr>
          <p:spPr bwMode="auto">
            <a:xfrm>
              <a:off x="3168" y="2112"/>
              <a:ext cx="864" cy="0"/>
            </a:xfrm>
            <a:prstGeom prst="line">
              <a:avLst/>
            </a:prstGeom>
            <a:noFill/>
            <a:ln w="28575">
              <a:solidFill>
                <a:schemeClr val="tx2"/>
              </a:solidFill>
              <a:round/>
              <a:headEnd/>
              <a:tailEnd type="triangle" w="med" len="med"/>
            </a:ln>
          </p:spPr>
          <p:txBody>
            <a:bodyPr/>
            <a:lstStyle/>
            <a:p>
              <a:endParaRPr lang="zh-CN" altLang="en-US"/>
            </a:p>
          </p:txBody>
        </p:sp>
        <p:sp>
          <p:nvSpPr>
            <p:cNvPr id="76825" name="Line 25"/>
            <p:cNvSpPr>
              <a:spLocks noChangeShapeType="1"/>
            </p:cNvSpPr>
            <p:nvPr/>
          </p:nvSpPr>
          <p:spPr bwMode="auto">
            <a:xfrm>
              <a:off x="4224" y="3456"/>
              <a:ext cx="1200" cy="0"/>
            </a:xfrm>
            <a:prstGeom prst="line">
              <a:avLst/>
            </a:prstGeom>
            <a:noFill/>
            <a:ln w="28575">
              <a:solidFill>
                <a:schemeClr val="tx1"/>
              </a:solidFill>
              <a:round/>
              <a:headEnd/>
              <a:tailEnd/>
            </a:ln>
          </p:spPr>
          <p:txBody>
            <a:bodyPr/>
            <a:lstStyle/>
            <a:p>
              <a:endParaRPr lang="zh-CN" altLang="en-US"/>
            </a:p>
          </p:txBody>
        </p:sp>
        <p:sp>
          <p:nvSpPr>
            <p:cNvPr id="76826" name="Line 26"/>
            <p:cNvSpPr>
              <a:spLocks noChangeShapeType="1"/>
            </p:cNvSpPr>
            <p:nvPr/>
          </p:nvSpPr>
          <p:spPr bwMode="auto">
            <a:xfrm>
              <a:off x="4224" y="3456"/>
              <a:ext cx="0" cy="96"/>
            </a:xfrm>
            <a:prstGeom prst="line">
              <a:avLst/>
            </a:prstGeom>
            <a:noFill/>
            <a:ln w="28575">
              <a:solidFill>
                <a:schemeClr val="tx2"/>
              </a:solidFill>
              <a:round/>
              <a:headEnd/>
              <a:tailEnd type="triangle" w="med" len="med"/>
            </a:ln>
          </p:spPr>
          <p:txBody>
            <a:bodyPr/>
            <a:lstStyle/>
            <a:p>
              <a:endParaRPr lang="zh-CN" altLang="en-US"/>
            </a:p>
          </p:txBody>
        </p:sp>
        <p:sp>
          <p:nvSpPr>
            <p:cNvPr id="76827" name="Line 27"/>
            <p:cNvSpPr>
              <a:spLocks noChangeShapeType="1"/>
            </p:cNvSpPr>
            <p:nvPr/>
          </p:nvSpPr>
          <p:spPr bwMode="auto">
            <a:xfrm>
              <a:off x="5424" y="3456"/>
              <a:ext cx="0" cy="96"/>
            </a:xfrm>
            <a:prstGeom prst="line">
              <a:avLst/>
            </a:prstGeom>
            <a:noFill/>
            <a:ln w="28575">
              <a:solidFill>
                <a:schemeClr val="tx2"/>
              </a:solidFill>
              <a:round/>
              <a:headEnd/>
              <a:tailEnd type="triangle" w="med" len="med"/>
            </a:ln>
          </p:spPr>
          <p:txBody>
            <a:bodyPr/>
            <a:lstStyle/>
            <a:p>
              <a:endParaRPr lang="zh-CN" altLang="en-US"/>
            </a:p>
          </p:txBody>
        </p:sp>
        <p:sp>
          <p:nvSpPr>
            <p:cNvPr id="76828" name="Text Box 28"/>
            <p:cNvSpPr txBox="1">
              <a:spLocks noChangeArrowheads="1"/>
            </p:cNvSpPr>
            <p:nvPr/>
          </p:nvSpPr>
          <p:spPr bwMode="auto">
            <a:xfrm>
              <a:off x="1536" y="1776"/>
              <a:ext cx="960" cy="212"/>
            </a:xfrm>
            <a:prstGeom prst="rect">
              <a:avLst/>
            </a:prstGeom>
            <a:noFill/>
            <a:ln w="9525">
              <a:noFill/>
              <a:miter lim="800000"/>
              <a:headEnd/>
              <a:tailEnd/>
            </a:ln>
          </p:spPr>
          <p:txBody>
            <a:bodyPr>
              <a:spAutoFit/>
            </a:bodyPr>
            <a:lstStyle/>
            <a:p>
              <a:pPr algn="ctr">
                <a:spcBef>
                  <a:spcPct val="50000"/>
                </a:spcBef>
              </a:pPr>
              <a:r>
                <a:rPr kumimoji="1" lang="zh-CN" altLang="en-US" sz="1600" b="1">
                  <a:latin typeface="仿宋_GB2312" pitchFamily="49" charset="-122"/>
                  <a:ea typeface="仿宋_GB2312" pitchFamily="49" charset="-122"/>
                </a:rPr>
                <a:t>提交</a:t>
              </a:r>
              <a:r>
                <a:rPr kumimoji="1" lang="en-US" altLang="zh-CN" sz="1600" b="1">
                  <a:latin typeface="仿宋_GB2312" pitchFamily="49" charset="-122"/>
                  <a:ea typeface="仿宋_GB2312" pitchFamily="49" charset="-122"/>
                </a:rPr>
                <a:t>NP</a:t>
              </a:r>
            </a:p>
          </p:txBody>
        </p:sp>
        <p:sp>
          <p:nvSpPr>
            <p:cNvPr id="76829" name="Text Box 29"/>
            <p:cNvSpPr txBox="1">
              <a:spLocks noChangeArrowheads="1"/>
            </p:cNvSpPr>
            <p:nvPr/>
          </p:nvSpPr>
          <p:spPr bwMode="auto">
            <a:xfrm>
              <a:off x="3216" y="1872"/>
              <a:ext cx="761" cy="212"/>
            </a:xfrm>
            <a:prstGeom prst="rect">
              <a:avLst/>
            </a:prstGeom>
            <a:noFill/>
            <a:ln w="9525">
              <a:noFill/>
              <a:miter lim="800000"/>
              <a:headEnd/>
              <a:tailEnd/>
            </a:ln>
          </p:spPr>
          <p:txBody>
            <a:bodyPr wrap="none">
              <a:spAutoFit/>
            </a:bodyPr>
            <a:lstStyle/>
            <a:p>
              <a:pPr algn="ctr"/>
              <a:r>
                <a:rPr kumimoji="1" lang="zh-CN" altLang="en-US" sz="1600" b="1">
                  <a:latin typeface="Times New Roman" pitchFamily="18" charset="0"/>
                  <a:ea typeface="仿宋_GB2312" pitchFamily="49" charset="-122"/>
                </a:rPr>
                <a:t>会议上表决</a:t>
              </a:r>
            </a:p>
          </p:txBody>
        </p:sp>
        <p:sp>
          <p:nvSpPr>
            <p:cNvPr id="76830" name="Text Box 30"/>
            <p:cNvSpPr txBox="1">
              <a:spLocks noChangeArrowheads="1"/>
            </p:cNvSpPr>
            <p:nvPr/>
          </p:nvSpPr>
          <p:spPr bwMode="auto">
            <a:xfrm>
              <a:off x="2544" y="2304"/>
              <a:ext cx="504" cy="212"/>
            </a:xfrm>
            <a:prstGeom prst="rect">
              <a:avLst/>
            </a:prstGeom>
            <a:noFill/>
            <a:ln w="9525">
              <a:noFill/>
              <a:miter lim="800000"/>
              <a:headEnd/>
              <a:tailEnd/>
            </a:ln>
          </p:spPr>
          <p:txBody>
            <a:bodyPr wrap="none">
              <a:spAutoFit/>
            </a:bodyPr>
            <a:lstStyle/>
            <a:p>
              <a:pPr algn="ctr"/>
              <a:r>
                <a:rPr kumimoji="1" lang="zh-CN" altLang="en-US" sz="1600" b="1">
                  <a:latin typeface="仿宋_GB2312" pitchFamily="49" charset="-122"/>
                  <a:ea typeface="仿宋_GB2312" pitchFamily="49" charset="-122"/>
                </a:rPr>
                <a:t>分发</a:t>
              </a:r>
              <a:r>
                <a:rPr kumimoji="1" lang="en-US" altLang="zh-CN" sz="1600" b="1">
                  <a:latin typeface="仿宋_GB2312" pitchFamily="49" charset="-122"/>
                  <a:ea typeface="仿宋_GB2312" pitchFamily="49" charset="-122"/>
                </a:rPr>
                <a:t>NP</a:t>
              </a:r>
            </a:p>
          </p:txBody>
        </p:sp>
        <p:sp>
          <p:nvSpPr>
            <p:cNvPr id="76831" name="Text Box 31"/>
            <p:cNvSpPr txBox="1">
              <a:spLocks noChangeArrowheads="1"/>
            </p:cNvSpPr>
            <p:nvPr/>
          </p:nvSpPr>
          <p:spPr bwMode="auto">
            <a:xfrm>
              <a:off x="1152" y="2448"/>
              <a:ext cx="697" cy="212"/>
            </a:xfrm>
            <a:prstGeom prst="rect">
              <a:avLst/>
            </a:prstGeom>
            <a:noFill/>
            <a:ln w="9525">
              <a:noFill/>
              <a:miter lim="800000"/>
              <a:headEnd/>
              <a:tailEnd/>
            </a:ln>
          </p:spPr>
          <p:txBody>
            <a:bodyPr wrap="none">
              <a:spAutoFit/>
            </a:bodyPr>
            <a:lstStyle/>
            <a:p>
              <a:pPr algn="ctr"/>
              <a:r>
                <a:rPr kumimoji="1" lang="zh-CN" altLang="en-US" sz="1600" b="1">
                  <a:latin typeface="仿宋_GB2312" pitchFamily="49" charset="-122"/>
                  <a:ea typeface="仿宋_GB2312" pitchFamily="49" charset="-122"/>
                </a:rPr>
                <a:t>投票3个月</a:t>
              </a:r>
            </a:p>
          </p:txBody>
        </p:sp>
        <p:sp>
          <p:nvSpPr>
            <p:cNvPr id="76832" name="Text Box 32"/>
            <p:cNvSpPr txBox="1">
              <a:spLocks noChangeArrowheads="1"/>
            </p:cNvSpPr>
            <p:nvPr/>
          </p:nvSpPr>
          <p:spPr bwMode="auto">
            <a:xfrm>
              <a:off x="3264" y="2448"/>
              <a:ext cx="372" cy="212"/>
            </a:xfrm>
            <a:prstGeom prst="rect">
              <a:avLst/>
            </a:prstGeom>
            <a:noFill/>
            <a:ln w="9525">
              <a:noFill/>
              <a:miter lim="800000"/>
              <a:headEnd/>
              <a:tailEnd/>
            </a:ln>
          </p:spPr>
          <p:txBody>
            <a:bodyPr wrap="none">
              <a:spAutoFit/>
            </a:bodyPr>
            <a:lstStyle/>
            <a:p>
              <a:pPr algn="ctr"/>
              <a:r>
                <a:rPr kumimoji="1" lang="zh-CN" altLang="en-US" sz="1600" b="1">
                  <a:latin typeface="Times New Roman" pitchFamily="18" charset="0"/>
                  <a:ea typeface="仿宋_GB2312" pitchFamily="49" charset="-122"/>
                </a:rPr>
                <a:t>参考</a:t>
              </a:r>
            </a:p>
          </p:txBody>
        </p:sp>
        <p:sp>
          <p:nvSpPr>
            <p:cNvPr id="76833" name="Text Box 33"/>
            <p:cNvSpPr txBox="1">
              <a:spLocks noChangeArrowheads="1"/>
            </p:cNvSpPr>
            <p:nvPr/>
          </p:nvSpPr>
          <p:spPr bwMode="auto">
            <a:xfrm>
              <a:off x="1200" y="3120"/>
              <a:ext cx="372" cy="212"/>
            </a:xfrm>
            <a:prstGeom prst="rect">
              <a:avLst/>
            </a:prstGeom>
            <a:noFill/>
            <a:ln w="9525">
              <a:noFill/>
              <a:miter lim="800000"/>
              <a:headEnd/>
              <a:tailEnd/>
            </a:ln>
          </p:spPr>
          <p:txBody>
            <a:bodyPr wrap="none">
              <a:spAutoFit/>
            </a:bodyPr>
            <a:lstStyle/>
            <a:p>
              <a:pPr algn="ctr"/>
              <a:r>
                <a:rPr kumimoji="1" lang="zh-CN" altLang="en-US" sz="1600" b="1">
                  <a:latin typeface="Times New Roman" pitchFamily="18" charset="0"/>
                  <a:ea typeface="仿宋_GB2312" pitchFamily="49" charset="-122"/>
                </a:rPr>
                <a:t>通过</a:t>
              </a:r>
            </a:p>
          </p:txBody>
        </p:sp>
        <p:sp>
          <p:nvSpPr>
            <p:cNvPr id="76834" name="Text Box 34"/>
            <p:cNvSpPr txBox="1">
              <a:spLocks noChangeArrowheads="1"/>
            </p:cNvSpPr>
            <p:nvPr/>
          </p:nvSpPr>
          <p:spPr bwMode="auto">
            <a:xfrm>
              <a:off x="2112" y="3120"/>
              <a:ext cx="503" cy="212"/>
            </a:xfrm>
            <a:prstGeom prst="rect">
              <a:avLst/>
            </a:prstGeom>
            <a:noFill/>
            <a:ln w="9525">
              <a:noFill/>
              <a:miter lim="800000"/>
              <a:headEnd/>
              <a:tailEnd/>
            </a:ln>
          </p:spPr>
          <p:txBody>
            <a:bodyPr wrap="none">
              <a:spAutoFit/>
            </a:bodyPr>
            <a:lstStyle/>
            <a:p>
              <a:pPr algn="ctr"/>
              <a:r>
                <a:rPr kumimoji="1" lang="zh-CN" altLang="en-US" sz="1600" b="1">
                  <a:latin typeface="Times New Roman" pitchFamily="18" charset="0"/>
                  <a:ea typeface="仿宋_GB2312" pitchFamily="49" charset="-122"/>
                </a:rPr>
                <a:t>未通过</a:t>
              </a:r>
            </a:p>
          </p:txBody>
        </p:sp>
        <p:sp>
          <p:nvSpPr>
            <p:cNvPr id="76835" name="Line 35"/>
            <p:cNvSpPr>
              <a:spLocks noChangeShapeType="1"/>
            </p:cNvSpPr>
            <p:nvPr/>
          </p:nvSpPr>
          <p:spPr bwMode="auto">
            <a:xfrm>
              <a:off x="2640" y="3337"/>
              <a:ext cx="0" cy="215"/>
            </a:xfrm>
            <a:prstGeom prst="line">
              <a:avLst/>
            </a:prstGeom>
            <a:noFill/>
            <a:ln w="28575">
              <a:solidFill>
                <a:schemeClr val="accent2"/>
              </a:solidFill>
              <a:round/>
              <a:headEnd/>
              <a:tailEnd type="triangle" w="med" len="med"/>
            </a:ln>
          </p:spPr>
          <p:txBody>
            <a:bodyPr/>
            <a:lstStyle/>
            <a:p>
              <a:endParaRPr lang="zh-CN" altLang="en-US"/>
            </a:p>
          </p:txBody>
        </p:sp>
        <p:sp>
          <p:nvSpPr>
            <p:cNvPr id="76836" name="Line 36"/>
            <p:cNvSpPr>
              <a:spLocks noChangeShapeType="1"/>
            </p:cNvSpPr>
            <p:nvPr/>
          </p:nvSpPr>
          <p:spPr bwMode="auto">
            <a:xfrm>
              <a:off x="1392" y="3337"/>
              <a:ext cx="0" cy="215"/>
            </a:xfrm>
            <a:prstGeom prst="line">
              <a:avLst/>
            </a:prstGeom>
            <a:noFill/>
            <a:ln w="28575">
              <a:solidFill>
                <a:schemeClr val="tx2"/>
              </a:solidFill>
              <a:round/>
              <a:headEnd/>
              <a:tailEnd type="triangle" w="med" len="med"/>
            </a:ln>
          </p:spPr>
          <p:txBody>
            <a:bodyPr/>
            <a:lstStyle/>
            <a:p>
              <a:endParaRPr lang="zh-CN" altLang="en-US"/>
            </a:p>
          </p:txBody>
        </p:sp>
        <p:sp>
          <p:nvSpPr>
            <p:cNvPr id="76837" name="Text Box 37"/>
            <p:cNvSpPr txBox="1">
              <a:spLocks noChangeArrowheads="1"/>
            </p:cNvSpPr>
            <p:nvPr/>
          </p:nvSpPr>
          <p:spPr bwMode="auto">
            <a:xfrm>
              <a:off x="4284" y="3264"/>
              <a:ext cx="372" cy="212"/>
            </a:xfrm>
            <a:prstGeom prst="rect">
              <a:avLst/>
            </a:prstGeom>
            <a:noFill/>
            <a:ln w="9525">
              <a:noFill/>
              <a:miter lim="800000"/>
              <a:headEnd/>
              <a:tailEnd/>
            </a:ln>
          </p:spPr>
          <p:txBody>
            <a:bodyPr wrap="none">
              <a:spAutoFit/>
            </a:bodyPr>
            <a:lstStyle/>
            <a:p>
              <a:pPr algn="ctr"/>
              <a:r>
                <a:rPr kumimoji="1" lang="zh-CN" altLang="en-US" sz="1600" b="1">
                  <a:latin typeface="Times New Roman" pitchFamily="18" charset="0"/>
                  <a:ea typeface="仿宋_GB2312" pitchFamily="49" charset="-122"/>
                </a:rPr>
                <a:t>通过</a:t>
              </a:r>
            </a:p>
          </p:txBody>
        </p:sp>
        <p:sp>
          <p:nvSpPr>
            <p:cNvPr id="76838" name="Text Box 38"/>
            <p:cNvSpPr txBox="1">
              <a:spLocks noChangeArrowheads="1"/>
            </p:cNvSpPr>
            <p:nvPr/>
          </p:nvSpPr>
          <p:spPr bwMode="auto">
            <a:xfrm>
              <a:off x="5065" y="3264"/>
              <a:ext cx="503" cy="212"/>
            </a:xfrm>
            <a:prstGeom prst="rect">
              <a:avLst/>
            </a:prstGeom>
            <a:noFill/>
            <a:ln w="9525">
              <a:noFill/>
              <a:miter lim="800000"/>
              <a:headEnd/>
              <a:tailEnd/>
            </a:ln>
          </p:spPr>
          <p:txBody>
            <a:bodyPr wrap="none">
              <a:spAutoFit/>
            </a:bodyPr>
            <a:lstStyle/>
            <a:p>
              <a:pPr algn="ctr"/>
              <a:r>
                <a:rPr kumimoji="1" lang="zh-CN" altLang="en-US" sz="1600" b="1">
                  <a:latin typeface="Times New Roman" pitchFamily="18" charset="0"/>
                  <a:ea typeface="仿宋_GB2312" pitchFamily="49" charset="-122"/>
                </a:rPr>
                <a:t>未通过</a:t>
              </a:r>
            </a:p>
          </p:txBody>
        </p:sp>
      </p:grpSp>
    </p:spTree>
  </p:cSld>
  <p:clrMapOvr>
    <a:masterClrMapping/>
  </p:clrMapOvr>
  <p:transition xmlns:p14="http://schemas.microsoft.com/office/powerpoint/2010/main" spd="med">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b="1" smtClean="0">
                <a:ea typeface="宋体" pitchFamily="2" charset="-122"/>
              </a:rPr>
              <a:t>ISO/IEC</a:t>
            </a:r>
            <a:r>
              <a:rPr lang="zh-CN" altLang="en-US" b="1" smtClean="0">
                <a:ea typeface="宋体" pitchFamily="2" charset="-122"/>
              </a:rPr>
              <a:t>标准制定阶段</a:t>
            </a:r>
            <a:r>
              <a:rPr lang="zh-CN" altLang="en-US" sz="2400" b="1" smtClean="0">
                <a:ea typeface="宋体" pitchFamily="2" charset="-122"/>
              </a:rPr>
              <a:t>-</a:t>
            </a:r>
            <a:r>
              <a:rPr lang="zh-CN" altLang="en-US" sz="2400" b="1" smtClean="0">
                <a:latin typeface="宋体" pitchFamily="2" charset="-122"/>
                <a:ea typeface="宋体" pitchFamily="2" charset="-122"/>
              </a:rPr>
              <a:t>准备阶段</a:t>
            </a:r>
          </a:p>
        </p:txBody>
      </p:sp>
      <p:sp>
        <p:nvSpPr>
          <p:cNvPr id="113667" name="Rectangle 3"/>
          <p:cNvSpPr>
            <a:spLocks noGrp="1" noChangeArrowheads="1"/>
          </p:cNvSpPr>
          <p:nvPr>
            <p:ph type="body" idx="1"/>
          </p:nvPr>
        </p:nvSpPr>
        <p:spPr>
          <a:xfrm>
            <a:off x="457200" y="1076325"/>
            <a:ext cx="7829550" cy="5248275"/>
          </a:xfrm>
        </p:spPr>
        <p:txBody>
          <a:bodyPr/>
          <a:lstStyle/>
          <a:p>
            <a:pPr algn="just">
              <a:defRPr/>
            </a:pPr>
            <a:endParaRPr lang="zh-CN" altLang="en-US" sz="2400" smtClean="0">
              <a:solidFill>
                <a:srgbClr val="FF3300"/>
              </a:solidFill>
              <a:latin typeface="宋体" pitchFamily="2" charset="-122"/>
              <a:ea typeface="宋体" pitchFamily="2" charset="-122"/>
              <a:cs typeface="Times New Roman" pitchFamily="18" charset="0"/>
            </a:endParaRPr>
          </a:p>
          <a:p>
            <a:pPr>
              <a:defRPr/>
            </a:pPr>
            <a:r>
              <a:rPr lang="zh-CN" altLang="en-US" u="sng" smtClean="0">
                <a:solidFill>
                  <a:srgbClr val="C00000"/>
                </a:solidFill>
                <a:effectLst>
                  <a:outerShdw blurRad="38100" dist="38100" dir="2700000" algn="tl">
                    <a:srgbClr val="C0C0C0"/>
                  </a:outerShdw>
                </a:effectLst>
                <a:latin typeface="宋体" pitchFamily="2" charset="-122"/>
                <a:ea typeface="宋体" pitchFamily="2" charset="-122"/>
              </a:rPr>
              <a:t>主要任务</a:t>
            </a:r>
          </a:p>
          <a:p>
            <a:pPr algn="just">
              <a:lnSpc>
                <a:spcPct val="120000"/>
              </a:lnSpc>
              <a:buFont typeface="Wingdings" pitchFamily="2" charset="2"/>
              <a:buNone/>
              <a:defRPr/>
            </a:pPr>
            <a:r>
              <a:rPr lang="zh-CN" altLang="en-US" sz="2400" smtClean="0">
                <a:solidFill>
                  <a:srgbClr val="003366"/>
                </a:solidFill>
                <a:latin typeface="宋体" pitchFamily="2" charset="-122"/>
                <a:ea typeface="宋体" pitchFamily="2" charset="-122"/>
              </a:rPr>
              <a:t>依据</a:t>
            </a:r>
            <a:r>
              <a:rPr lang="en-US" altLang="zh-CN" sz="2400" smtClean="0">
                <a:solidFill>
                  <a:srgbClr val="003366"/>
                </a:solidFill>
                <a:latin typeface="宋体" pitchFamily="2" charset="-122"/>
                <a:ea typeface="宋体" pitchFamily="2" charset="-122"/>
              </a:rPr>
              <a:t>ISO/IEC</a:t>
            </a:r>
            <a:r>
              <a:rPr lang="zh-CN" altLang="en-US" sz="2400" smtClean="0">
                <a:solidFill>
                  <a:srgbClr val="003366"/>
                </a:solidFill>
                <a:latin typeface="宋体" pitchFamily="2" charset="-122"/>
                <a:ea typeface="宋体" pitchFamily="2" charset="-122"/>
              </a:rPr>
              <a:t>导则第2部分要求准备（起草）</a:t>
            </a:r>
            <a:r>
              <a:rPr lang="en-US" altLang="zh-CN" sz="2400" smtClean="0">
                <a:solidFill>
                  <a:srgbClr val="003366"/>
                </a:solidFill>
                <a:latin typeface="Arial" pitchFamily="34" charset="0"/>
                <a:ea typeface="宋体" pitchFamily="2" charset="-122"/>
                <a:cs typeface="Arial" pitchFamily="34" charset="0"/>
              </a:rPr>
              <a:t>WD</a:t>
            </a:r>
            <a:r>
              <a:rPr lang="en-US" altLang="zh-CN" sz="2400" smtClean="0">
                <a:solidFill>
                  <a:srgbClr val="003366"/>
                </a:solidFill>
                <a:latin typeface="宋体" pitchFamily="2" charset="-122"/>
                <a:ea typeface="宋体" pitchFamily="2" charset="-122"/>
              </a:rPr>
              <a:t>（</a:t>
            </a:r>
            <a:r>
              <a:rPr lang="zh-CN" altLang="en-US" sz="2400" smtClean="0">
                <a:solidFill>
                  <a:srgbClr val="003366"/>
                </a:solidFill>
                <a:latin typeface="宋体" pitchFamily="2" charset="-122"/>
                <a:ea typeface="宋体" pitchFamily="2" charset="-122"/>
              </a:rPr>
              <a:t>工作草案）。</a:t>
            </a:r>
          </a:p>
          <a:p>
            <a:pPr>
              <a:lnSpc>
                <a:spcPct val="120000"/>
              </a:lnSpc>
              <a:defRPr/>
            </a:pPr>
            <a:r>
              <a:rPr lang="zh-CN" altLang="en-US" u="sng" smtClean="0">
                <a:solidFill>
                  <a:srgbClr val="C00000"/>
                </a:solidFill>
                <a:effectLst>
                  <a:outerShdw blurRad="38100" dist="38100" dir="2700000" algn="tl">
                    <a:srgbClr val="C0C0C0"/>
                  </a:outerShdw>
                </a:effectLst>
                <a:latin typeface="宋体" pitchFamily="2" charset="-122"/>
                <a:ea typeface="宋体" pitchFamily="2" charset="-122"/>
              </a:rPr>
              <a:t>工作程序</a:t>
            </a:r>
          </a:p>
          <a:p>
            <a:pPr algn="just">
              <a:lnSpc>
                <a:spcPct val="120000"/>
              </a:lnSpc>
              <a:buFont typeface="Wingdings" pitchFamily="2" charset="2"/>
              <a:buNone/>
              <a:defRPr/>
            </a:pPr>
            <a:r>
              <a:rPr lang="zh-CN" altLang="en-US" sz="2400" smtClean="0">
                <a:solidFill>
                  <a:srgbClr val="003366"/>
                </a:solidFill>
                <a:latin typeface="宋体" pitchFamily="2" charset="-122"/>
                <a:ea typeface="宋体" pitchFamily="2" charset="-122"/>
              </a:rPr>
              <a:t>成立工作组；</a:t>
            </a:r>
            <a:r>
              <a:rPr lang="en-US" altLang="zh-CN" sz="2400" smtClean="0">
                <a:solidFill>
                  <a:srgbClr val="003366"/>
                </a:solidFill>
                <a:latin typeface="Arial" pitchFamily="34" charset="0"/>
                <a:ea typeface="宋体" pitchFamily="2" charset="-122"/>
                <a:cs typeface="Arial" pitchFamily="34" charset="0"/>
              </a:rPr>
              <a:t>P</a:t>
            </a:r>
            <a:r>
              <a:rPr lang="zh-CN" altLang="en-US" sz="2400" smtClean="0">
                <a:solidFill>
                  <a:srgbClr val="003366"/>
                </a:solidFill>
                <a:latin typeface="宋体" pitchFamily="2" charset="-122"/>
                <a:ea typeface="宋体" pitchFamily="2" charset="-122"/>
              </a:rPr>
              <a:t>成员指派专家参加工作组；准备英、法两种文本的最终工作草案。</a:t>
            </a:r>
          </a:p>
          <a:p>
            <a:pPr algn="just">
              <a:lnSpc>
                <a:spcPct val="120000"/>
              </a:lnSpc>
              <a:buFont typeface="Wingdings" pitchFamily="2" charset="2"/>
              <a:buNone/>
              <a:defRPr/>
            </a:pPr>
            <a:r>
              <a:rPr lang="zh-CN" altLang="en-US" sz="2400" smtClean="0">
                <a:solidFill>
                  <a:srgbClr val="003366"/>
                </a:solidFill>
                <a:latin typeface="宋体" pitchFamily="2" charset="-122"/>
                <a:ea typeface="宋体" pitchFamily="2" charset="-122"/>
              </a:rPr>
              <a:t>当</a:t>
            </a:r>
            <a:r>
              <a:rPr lang="en-US" altLang="zh-CN" sz="2400" smtClean="0">
                <a:solidFill>
                  <a:srgbClr val="003366"/>
                </a:solidFill>
                <a:latin typeface="宋体" pitchFamily="2" charset="-122"/>
                <a:ea typeface="宋体" pitchFamily="2" charset="-122"/>
              </a:rPr>
              <a:t>WD</a:t>
            </a:r>
            <a:r>
              <a:rPr lang="zh-CN" altLang="en-US" sz="2400" smtClean="0">
                <a:solidFill>
                  <a:srgbClr val="003366"/>
                </a:solidFill>
                <a:latin typeface="宋体" pitchFamily="2" charset="-122"/>
                <a:ea typeface="宋体" pitchFamily="2" charset="-122"/>
              </a:rPr>
              <a:t>作为第一委员会草案（</a:t>
            </a:r>
            <a:r>
              <a:rPr lang="en-US" altLang="zh-CN" sz="2400" smtClean="0">
                <a:solidFill>
                  <a:srgbClr val="003366"/>
                </a:solidFill>
                <a:latin typeface="宋体" pitchFamily="2" charset="-122"/>
                <a:ea typeface="宋体" pitchFamily="2" charset="-122"/>
              </a:rPr>
              <a:t>CD）</a:t>
            </a:r>
            <a:r>
              <a:rPr lang="zh-CN" altLang="en-US" sz="2400" smtClean="0">
                <a:solidFill>
                  <a:srgbClr val="003366"/>
                </a:solidFill>
                <a:latin typeface="宋体" pitchFamily="2" charset="-122"/>
                <a:ea typeface="宋体" pitchFamily="2" charset="-122"/>
              </a:rPr>
              <a:t>分发给</a:t>
            </a:r>
            <a:r>
              <a:rPr lang="en-US" altLang="zh-CN" sz="2400" smtClean="0">
                <a:solidFill>
                  <a:srgbClr val="003366"/>
                </a:solidFill>
                <a:latin typeface="宋体" pitchFamily="2" charset="-122"/>
                <a:ea typeface="宋体" pitchFamily="2" charset="-122"/>
              </a:rPr>
              <a:t>TC</a:t>
            </a:r>
            <a:r>
              <a:rPr lang="zh-CN" altLang="en-US" sz="2400" smtClean="0">
                <a:solidFill>
                  <a:srgbClr val="003366"/>
                </a:solidFill>
                <a:latin typeface="宋体" pitchFamily="2" charset="-122"/>
                <a:ea typeface="宋体" pitchFamily="2" charset="-122"/>
              </a:rPr>
              <a:t>或</a:t>
            </a:r>
            <a:r>
              <a:rPr lang="en-US" altLang="zh-CN" sz="2400" smtClean="0">
                <a:solidFill>
                  <a:srgbClr val="003366"/>
                </a:solidFill>
                <a:latin typeface="宋体" pitchFamily="2" charset="-122"/>
                <a:ea typeface="宋体" pitchFamily="2" charset="-122"/>
              </a:rPr>
              <a:t>SC，CEO</a:t>
            </a:r>
            <a:r>
              <a:rPr lang="zh-CN" altLang="en-US" sz="2400" smtClean="0">
                <a:solidFill>
                  <a:srgbClr val="003366"/>
                </a:solidFill>
                <a:latin typeface="宋体" pitchFamily="2" charset="-122"/>
                <a:ea typeface="宋体" pitchFamily="2" charset="-122"/>
              </a:rPr>
              <a:t>办公室负责登记，准备阶段结束。</a:t>
            </a:r>
            <a:r>
              <a:rPr lang="zh-CN" altLang="en-US" sz="2000" smtClean="0">
                <a:solidFill>
                  <a:srgbClr val="003366"/>
                </a:solidFill>
                <a:latin typeface="宋体" pitchFamily="2" charset="-122"/>
                <a:ea typeface="宋体" pitchFamily="2" charset="-122"/>
              </a:rPr>
              <a:t>    </a:t>
            </a:r>
          </a:p>
          <a:p>
            <a:pPr algn="just">
              <a:defRPr/>
            </a:pPr>
            <a:endParaRPr lang="zh-CN" altLang="en-US" sz="2000" smtClean="0">
              <a:solidFill>
                <a:srgbClr val="003366"/>
              </a:solidFill>
              <a:latin typeface="宋体" pitchFamily="2" charset="-122"/>
              <a:ea typeface="宋体" pitchFamily="2" charset="-122"/>
            </a:endParaRPr>
          </a:p>
          <a:p>
            <a:pPr algn="just">
              <a:defRPr/>
            </a:pPr>
            <a:endParaRPr lang="zh-CN" altLang="en-US" sz="2400" smtClean="0">
              <a:solidFill>
                <a:srgbClr val="003366"/>
              </a:solidFill>
              <a:latin typeface="宋体" pitchFamily="2" charset="-122"/>
              <a:ea typeface="宋体" pitchFamily="2" charset="-122"/>
            </a:endParaRPr>
          </a:p>
          <a:p>
            <a:pPr>
              <a:defRPr/>
            </a:pPr>
            <a:endParaRPr lang="zh-CN" altLang="en-US" sz="2400" smtClean="0">
              <a:ea typeface="宋体" pitchFamily="2" charset="-122"/>
            </a:endParaRPr>
          </a:p>
        </p:txBody>
      </p:sp>
    </p:spTree>
  </p:cSld>
  <p:clrMapOvr>
    <a:masterClrMapping/>
  </p:clrMapOvr>
  <p:transition xmlns:p14="http://schemas.microsoft.com/office/powerpoint/2010/main" spd="med">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b="1" smtClean="0">
                <a:ea typeface="宋体" pitchFamily="2" charset="-122"/>
              </a:rPr>
              <a:t>ISO/IEC</a:t>
            </a:r>
            <a:r>
              <a:rPr lang="zh-CN" altLang="en-US" b="1" smtClean="0">
                <a:ea typeface="宋体" pitchFamily="2" charset="-122"/>
              </a:rPr>
              <a:t>标准制定阶段</a:t>
            </a:r>
            <a:r>
              <a:rPr lang="zh-CN" altLang="en-US" sz="2400" b="1" smtClean="0">
                <a:ea typeface="宋体" pitchFamily="2" charset="-122"/>
              </a:rPr>
              <a:t>-委员会阶段</a:t>
            </a:r>
          </a:p>
        </p:txBody>
      </p:sp>
      <p:sp>
        <p:nvSpPr>
          <p:cNvPr id="114691" name="Rectangle 3"/>
          <p:cNvSpPr>
            <a:spLocks noGrp="1" noChangeArrowheads="1"/>
          </p:cNvSpPr>
          <p:nvPr>
            <p:ph type="body" idx="1"/>
          </p:nvPr>
        </p:nvSpPr>
        <p:spPr>
          <a:xfrm>
            <a:off x="457200" y="1285875"/>
            <a:ext cx="7543800" cy="5038725"/>
          </a:xfrm>
        </p:spPr>
        <p:txBody>
          <a:bodyPr/>
          <a:lstStyle/>
          <a:p>
            <a:pPr>
              <a:defRPr/>
            </a:pPr>
            <a:r>
              <a:rPr lang="zh-CN" altLang="en-US" u="sng" smtClean="0">
                <a:solidFill>
                  <a:srgbClr val="C00000"/>
                </a:solidFill>
                <a:effectLst>
                  <a:outerShdw blurRad="38100" dist="38100" dir="2700000" algn="tl">
                    <a:srgbClr val="C0C0C0"/>
                  </a:outerShdw>
                </a:effectLst>
                <a:latin typeface="宋体" pitchFamily="2" charset="-122"/>
                <a:ea typeface="宋体" pitchFamily="2" charset="-122"/>
              </a:rPr>
              <a:t>主要任务</a:t>
            </a:r>
          </a:p>
          <a:p>
            <a:pPr>
              <a:lnSpc>
                <a:spcPct val="120000"/>
              </a:lnSpc>
              <a:buFont typeface="Wingdings" pitchFamily="2" charset="2"/>
              <a:buNone/>
              <a:defRPr/>
            </a:pPr>
            <a:r>
              <a:rPr lang="zh-CN" altLang="en-US" sz="2000" smtClean="0">
                <a:solidFill>
                  <a:srgbClr val="003366"/>
                </a:solidFill>
                <a:latin typeface="宋体" pitchFamily="2" charset="-122"/>
                <a:ea typeface="宋体" pitchFamily="2" charset="-122"/>
              </a:rPr>
              <a:t>  充分考虑国家团体对</a:t>
            </a:r>
            <a:r>
              <a:rPr lang="en-US" altLang="zh-CN" sz="2000" smtClean="0">
                <a:solidFill>
                  <a:srgbClr val="003366"/>
                </a:solidFill>
                <a:latin typeface="Arial" pitchFamily="34" charset="0"/>
                <a:ea typeface="宋体" pitchFamily="2" charset="-122"/>
              </a:rPr>
              <a:t>CD</a:t>
            </a:r>
            <a:r>
              <a:rPr lang="en-US" altLang="zh-CN" sz="2000" smtClean="0">
                <a:solidFill>
                  <a:srgbClr val="003366"/>
                </a:solidFill>
                <a:latin typeface="宋体" pitchFamily="2" charset="-122"/>
                <a:ea typeface="宋体" pitchFamily="2" charset="-122"/>
              </a:rPr>
              <a:t>（</a:t>
            </a:r>
            <a:r>
              <a:rPr lang="zh-CN" altLang="en-US" sz="2000" smtClean="0">
                <a:solidFill>
                  <a:srgbClr val="003366"/>
                </a:solidFill>
                <a:latin typeface="宋体" pitchFamily="2" charset="-122"/>
                <a:ea typeface="宋体" pitchFamily="2" charset="-122"/>
              </a:rPr>
              <a:t>委员会草案）的意见，并</a:t>
            </a:r>
            <a:r>
              <a:rPr lang="zh-CN" altLang="en-US" sz="2000" smtClean="0">
                <a:latin typeface="宋体" pitchFamily="2" charset="-122"/>
                <a:ea typeface="宋体" pitchFamily="2" charset="-122"/>
              </a:rPr>
              <a:t>在技术内容上进行协商一致，不表决。</a:t>
            </a:r>
          </a:p>
          <a:p>
            <a:pPr>
              <a:lnSpc>
                <a:spcPct val="120000"/>
              </a:lnSpc>
              <a:buFont typeface="Wingdings" pitchFamily="2" charset="2"/>
              <a:buNone/>
              <a:defRPr/>
            </a:pPr>
            <a:r>
              <a:rPr lang="zh-CN" altLang="en-US" smtClean="0">
                <a:solidFill>
                  <a:srgbClr val="0099FF"/>
                </a:solidFill>
                <a:latin typeface="宋体" pitchFamily="2" charset="-122"/>
                <a:ea typeface="宋体" pitchFamily="2" charset="-122"/>
              </a:rPr>
              <a:t>协商一致</a:t>
            </a:r>
            <a:r>
              <a:rPr lang="zh-CN" altLang="en-US" sz="2000" smtClean="0">
                <a:solidFill>
                  <a:srgbClr val="009900"/>
                </a:solidFill>
                <a:latin typeface="宋体" pitchFamily="2" charset="-122"/>
                <a:ea typeface="宋体" pitchFamily="2" charset="-122"/>
              </a:rPr>
              <a:t>：</a:t>
            </a:r>
            <a:r>
              <a:rPr lang="zh-CN" altLang="en-US" sz="2000" smtClean="0">
                <a:latin typeface="宋体" pitchFamily="2" charset="-122"/>
                <a:ea typeface="宋体" pitchFamily="2" charset="-122"/>
              </a:rPr>
              <a:t>总体同意，其特点是利益相关的任何重要一方对重大问题不坚持反对意见。在整个过程中力求考虑所有相关方的意见，并协调所有对立的争论。协调一致不意味一致同意。</a:t>
            </a:r>
          </a:p>
          <a:p>
            <a:pPr>
              <a:lnSpc>
                <a:spcPct val="120000"/>
              </a:lnSpc>
              <a:defRPr/>
            </a:pPr>
            <a:r>
              <a:rPr lang="zh-CN" altLang="en-US" u="sng" smtClean="0">
                <a:solidFill>
                  <a:srgbClr val="C00000"/>
                </a:solidFill>
                <a:effectLst>
                  <a:outerShdw blurRad="38100" dist="38100" dir="2700000" algn="tl">
                    <a:srgbClr val="C0C0C0"/>
                  </a:outerShdw>
                </a:effectLst>
                <a:latin typeface="宋体" pitchFamily="2" charset="-122"/>
                <a:ea typeface="宋体" pitchFamily="2" charset="-122"/>
              </a:rPr>
              <a:t>工作程序</a:t>
            </a:r>
          </a:p>
          <a:p>
            <a:pPr algn="just">
              <a:lnSpc>
                <a:spcPct val="120000"/>
              </a:lnSpc>
              <a:buFont typeface="Wingdings" pitchFamily="2" charset="2"/>
              <a:buNone/>
              <a:defRPr/>
            </a:pPr>
            <a:r>
              <a:rPr lang="zh-CN" altLang="en-US" sz="2000" smtClean="0">
                <a:solidFill>
                  <a:srgbClr val="003366"/>
                </a:solidFill>
                <a:latin typeface="Arial" pitchFamily="34" charset="0"/>
                <a:ea typeface="宋体" pitchFamily="2" charset="-122"/>
                <a:cs typeface="Arial" pitchFamily="34" charset="0"/>
              </a:rPr>
              <a:t>    - </a:t>
            </a:r>
            <a:r>
              <a:rPr lang="en-US" altLang="zh-CN" sz="2000" smtClean="0">
                <a:solidFill>
                  <a:srgbClr val="003366"/>
                </a:solidFill>
                <a:latin typeface="Arial" pitchFamily="34" charset="0"/>
                <a:ea typeface="宋体" pitchFamily="2" charset="-122"/>
                <a:cs typeface="Arial" pitchFamily="34" charset="0"/>
              </a:rPr>
              <a:t>TC/SC</a:t>
            </a:r>
            <a:r>
              <a:rPr lang="zh-CN" altLang="en-US" sz="2000" smtClean="0">
                <a:solidFill>
                  <a:srgbClr val="003366"/>
                </a:solidFill>
                <a:latin typeface="宋体" pitchFamily="2" charset="-122"/>
                <a:ea typeface="宋体" pitchFamily="2" charset="-122"/>
              </a:rPr>
              <a:t>秘书处将</a:t>
            </a:r>
            <a:r>
              <a:rPr lang="en-US" altLang="zh-CN" sz="2000" smtClean="0">
                <a:solidFill>
                  <a:srgbClr val="003366"/>
                </a:solidFill>
                <a:latin typeface="Arial" pitchFamily="34" charset="0"/>
                <a:ea typeface="宋体" pitchFamily="2" charset="-122"/>
                <a:cs typeface="Arial" pitchFamily="34" charset="0"/>
              </a:rPr>
              <a:t>CD</a:t>
            </a:r>
            <a:r>
              <a:rPr lang="zh-CN" altLang="en-US" sz="2000" smtClean="0">
                <a:solidFill>
                  <a:srgbClr val="003366"/>
                </a:solidFill>
                <a:latin typeface="宋体" pitchFamily="2" charset="-122"/>
                <a:ea typeface="宋体" pitchFamily="2" charset="-122"/>
              </a:rPr>
              <a:t>分发给</a:t>
            </a:r>
            <a:r>
              <a:rPr lang="en-US" altLang="zh-CN" sz="2000" smtClean="0">
                <a:solidFill>
                  <a:srgbClr val="003366"/>
                </a:solidFill>
                <a:latin typeface="Arial" pitchFamily="34" charset="0"/>
                <a:ea typeface="宋体" pitchFamily="2" charset="-122"/>
                <a:cs typeface="Arial" pitchFamily="34" charset="0"/>
              </a:rPr>
              <a:t>TC/SC</a:t>
            </a:r>
            <a:r>
              <a:rPr lang="zh-CN" altLang="en-US" sz="2000" smtClean="0">
                <a:solidFill>
                  <a:srgbClr val="003366"/>
                </a:solidFill>
                <a:latin typeface="宋体" pitchFamily="2" charset="-122"/>
                <a:ea typeface="宋体" pitchFamily="2" charset="-122"/>
              </a:rPr>
              <a:t>的</a:t>
            </a:r>
            <a:r>
              <a:rPr lang="en-US" altLang="zh-CN" sz="2000" smtClean="0">
                <a:solidFill>
                  <a:srgbClr val="003366"/>
                </a:solidFill>
                <a:latin typeface="Arial" pitchFamily="34" charset="0"/>
                <a:ea typeface="宋体" pitchFamily="2" charset="-122"/>
                <a:cs typeface="Arial" pitchFamily="34" charset="0"/>
              </a:rPr>
              <a:t>P/O</a:t>
            </a:r>
            <a:r>
              <a:rPr lang="zh-CN" altLang="en-US" sz="2000" smtClean="0">
                <a:solidFill>
                  <a:srgbClr val="003366"/>
                </a:solidFill>
                <a:latin typeface="宋体" pitchFamily="2" charset="-122"/>
                <a:ea typeface="宋体" pitchFamily="2" charset="-122"/>
              </a:rPr>
              <a:t>成员考虑，时间为</a:t>
            </a:r>
            <a:r>
              <a:rPr lang="zh-CN" altLang="en-US" sz="2000" smtClean="0">
                <a:solidFill>
                  <a:srgbClr val="003366"/>
                </a:solidFill>
                <a:latin typeface="Arial" pitchFamily="34" charset="0"/>
                <a:ea typeface="宋体" pitchFamily="2" charset="-122"/>
                <a:cs typeface="Arial" pitchFamily="34" charset="0"/>
              </a:rPr>
              <a:t>3</a:t>
            </a:r>
            <a:r>
              <a:rPr lang="zh-CN" altLang="en-US" sz="2000" smtClean="0">
                <a:solidFill>
                  <a:srgbClr val="003366"/>
                </a:solidFill>
                <a:latin typeface="宋体" pitchFamily="2" charset="-122"/>
                <a:ea typeface="宋体" pitchFamily="2" charset="-122"/>
              </a:rPr>
              <a:t>个月。</a:t>
            </a:r>
          </a:p>
          <a:p>
            <a:pPr algn="just">
              <a:lnSpc>
                <a:spcPct val="120000"/>
              </a:lnSpc>
              <a:buFont typeface="Wingdings" pitchFamily="2" charset="2"/>
              <a:buNone/>
              <a:defRPr/>
            </a:pPr>
            <a:r>
              <a:rPr lang="zh-CN" altLang="en-US" sz="2000" smtClean="0">
                <a:solidFill>
                  <a:srgbClr val="003366"/>
                </a:solidFill>
                <a:latin typeface="宋体" pitchFamily="2" charset="-122"/>
                <a:ea typeface="宋体" pitchFamily="2" charset="-122"/>
              </a:rPr>
              <a:t>  </a:t>
            </a:r>
            <a:r>
              <a:rPr lang="zh-CN" altLang="en-US" sz="2000" smtClean="0">
                <a:solidFill>
                  <a:srgbClr val="003366"/>
                </a:solidFill>
                <a:latin typeface="黑体" pitchFamily="2" charset="-122"/>
                <a:ea typeface="黑体" pitchFamily="2" charset="-122"/>
              </a:rPr>
              <a:t>- 汇总收到的评论意见、协商3种处理方法：</a:t>
            </a:r>
          </a:p>
          <a:p>
            <a:pPr algn="just">
              <a:lnSpc>
                <a:spcPct val="120000"/>
              </a:lnSpc>
              <a:buFont typeface="Wingdings" pitchFamily="2" charset="2"/>
              <a:buNone/>
              <a:defRPr/>
            </a:pPr>
            <a:r>
              <a:rPr lang="zh-CN" altLang="en-US" sz="2000" smtClean="0">
                <a:solidFill>
                  <a:srgbClr val="003366"/>
                </a:solidFill>
                <a:latin typeface="黑体" pitchFamily="2" charset="-122"/>
                <a:ea typeface="黑体" pitchFamily="2" charset="-122"/>
              </a:rPr>
              <a:t>    会议讨论、分发修改后的</a:t>
            </a:r>
            <a:r>
              <a:rPr lang="en-US" altLang="zh-CN" sz="2000" smtClean="0">
                <a:solidFill>
                  <a:srgbClr val="003366"/>
                </a:solidFill>
                <a:latin typeface="黑体" pitchFamily="2" charset="-122"/>
                <a:ea typeface="黑体" pitchFamily="2" charset="-122"/>
              </a:rPr>
              <a:t>CD</a:t>
            </a:r>
            <a:r>
              <a:rPr lang="zh-CN" altLang="en-US" sz="2000" smtClean="0">
                <a:solidFill>
                  <a:srgbClr val="003366"/>
                </a:solidFill>
                <a:latin typeface="黑体" pitchFamily="2" charset="-122"/>
                <a:ea typeface="黑体" pitchFamily="2" charset="-122"/>
              </a:rPr>
              <a:t>或登记为</a:t>
            </a:r>
            <a:r>
              <a:rPr lang="en-US" altLang="zh-CN" sz="2000" smtClean="0">
                <a:solidFill>
                  <a:srgbClr val="003366"/>
                </a:solidFill>
                <a:latin typeface="黑体" pitchFamily="2" charset="-122"/>
                <a:ea typeface="黑体" pitchFamily="2" charset="-122"/>
              </a:rPr>
              <a:t>DIS</a:t>
            </a:r>
            <a:r>
              <a:rPr lang="zh-CN" altLang="en-US" sz="2000" smtClean="0">
                <a:solidFill>
                  <a:srgbClr val="003366"/>
                </a:solidFill>
                <a:latin typeface="黑体" pitchFamily="2" charset="-122"/>
                <a:ea typeface="黑体" pitchFamily="2" charset="-122"/>
              </a:rPr>
              <a:t>（</a:t>
            </a:r>
            <a:r>
              <a:rPr lang="en-US" altLang="zh-CN" sz="2000" smtClean="0">
                <a:solidFill>
                  <a:srgbClr val="003366"/>
                </a:solidFill>
                <a:latin typeface="黑体" pitchFamily="2" charset="-122"/>
                <a:ea typeface="黑体" pitchFamily="2" charset="-122"/>
              </a:rPr>
              <a:t>CDV</a:t>
            </a:r>
            <a:r>
              <a:rPr lang="zh-CN" altLang="en-US" sz="2000" smtClean="0">
                <a:solidFill>
                  <a:srgbClr val="003366"/>
                </a:solidFill>
                <a:latin typeface="黑体" pitchFamily="2" charset="-122"/>
                <a:ea typeface="黑体" pitchFamily="2" charset="-122"/>
              </a:rPr>
              <a:t>）</a:t>
            </a:r>
          </a:p>
          <a:p>
            <a:pPr algn="just">
              <a:buFont typeface="Wingdings" pitchFamily="2" charset="2"/>
              <a:buNone/>
              <a:defRPr/>
            </a:pPr>
            <a:r>
              <a:rPr lang="zh-CN" altLang="en-US" sz="2000" smtClean="0">
                <a:solidFill>
                  <a:srgbClr val="003366"/>
                </a:solidFill>
                <a:latin typeface="Arial" pitchFamily="34" charset="0"/>
                <a:ea typeface="宋体" pitchFamily="2" charset="-122"/>
                <a:cs typeface="Arial" pitchFamily="34" charset="0"/>
              </a:rPr>
              <a:t>    </a:t>
            </a:r>
          </a:p>
        </p:txBody>
      </p:sp>
      <p:sp>
        <p:nvSpPr>
          <p:cNvPr id="68612" name="Line 4"/>
          <p:cNvSpPr>
            <a:spLocks noChangeShapeType="1"/>
          </p:cNvSpPr>
          <p:nvPr/>
        </p:nvSpPr>
        <p:spPr bwMode="auto">
          <a:xfrm>
            <a:off x="4038600" y="4343400"/>
            <a:ext cx="381000" cy="0"/>
          </a:xfrm>
          <a:prstGeom prst="line">
            <a:avLst/>
          </a:prstGeom>
          <a:noFill/>
          <a:ln w="9525">
            <a:solidFill>
              <a:srgbClr val="000000"/>
            </a:solidFill>
            <a:round/>
            <a:headEnd/>
            <a:tailEnd type="triangle" w="med" len="med"/>
          </a:ln>
        </p:spPr>
        <p:txBody>
          <a:bodyPr tIns="0" bIns="0"/>
          <a:lstStyle/>
          <a:p>
            <a:endParaRPr lang="zh-CN" altLang="en-US"/>
          </a:p>
        </p:txBody>
      </p:sp>
      <p:sp>
        <p:nvSpPr>
          <p:cNvPr id="68613" name="Line 6"/>
          <p:cNvSpPr>
            <a:spLocks noChangeShapeType="1"/>
          </p:cNvSpPr>
          <p:nvPr/>
        </p:nvSpPr>
        <p:spPr bwMode="auto">
          <a:xfrm>
            <a:off x="4114800" y="4343400"/>
            <a:ext cx="152400" cy="0"/>
          </a:xfrm>
          <a:prstGeom prst="line">
            <a:avLst/>
          </a:prstGeom>
          <a:noFill/>
          <a:ln w="9525">
            <a:solidFill>
              <a:srgbClr val="000000"/>
            </a:solidFill>
            <a:round/>
            <a:headEnd/>
            <a:tailEnd type="triangle" w="med" len="med"/>
          </a:ln>
        </p:spPr>
        <p:txBody>
          <a:bodyPr tIns="0" bIns="0"/>
          <a:lstStyle/>
          <a:p>
            <a:endParaRPr lang="zh-CN" altLang="en-US"/>
          </a:p>
        </p:txBody>
      </p:sp>
      <p:sp>
        <p:nvSpPr>
          <p:cNvPr id="68614" name="Line 7"/>
          <p:cNvSpPr>
            <a:spLocks noChangeShapeType="1"/>
          </p:cNvSpPr>
          <p:nvPr/>
        </p:nvSpPr>
        <p:spPr bwMode="auto">
          <a:xfrm flipH="1">
            <a:off x="4876800" y="4343400"/>
            <a:ext cx="152400" cy="0"/>
          </a:xfrm>
          <a:prstGeom prst="line">
            <a:avLst/>
          </a:prstGeom>
          <a:noFill/>
          <a:ln w="9525">
            <a:solidFill>
              <a:srgbClr val="000000"/>
            </a:solidFill>
            <a:round/>
            <a:headEnd/>
            <a:tailEnd type="triangle" w="med" len="med"/>
          </a:ln>
        </p:spPr>
        <p:txBody>
          <a:bodyPr tIns="0" bIns="0"/>
          <a:lstStyle/>
          <a:p>
            <a:endParaRPr lang="zh-CN" altLang="en-US"/>
          </a:p>
        </p:txBody>
      </p:sp>
    </p:spTree>
  </p:cSld>
  <p:clrMapOvr>
    <a:masterClrMapping/>
  </p:clrMapOvr>
  <p:transition xmlns:p14="http://schemas.microsoft.com/office/powerpoint/2010/main" spd="med">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p:txBody>
          <a:bodyPr/>
          <a:lstStyle/>
          <a:p>
            <a:r>
              <a:rPr lang="en-US" altLang="zh-CN" sz="2800" b="1" smtClean="0">
                <a:ea typeface="宋体" pitchFamily="2" charset="-122"/>
              </a:rPr>
              <a:t>ISO/IEC</a:t>
            </a:r>
            <a:r>
              <a:rPr lang="zh-CN" altLang="en-US" sz="2800" b="1" smtClean="0">
                <a:ea typeface="宋体" pitchFamily="2" charset="-122"/>
              </a:rPr>
              <a:t>标准制定阶段</a:t>
            </a:r>
            <a:r>
              <a:rPr lang="zh-CN" altLang="en-US" sz="2000" b="1" smtClean="0">
                <a:ea typeface="宋体" pitchFamily="2" charset="-122"/>
              </a:rPr>
              <a:t>-委员会阶段（续）</a:t>
            </a:r>
          </a:p>
        </p:txBody>
      </p:sp>
      <p:sp>
        <p:nvSpPr>
          <p:cNvPr id="69635" name="Rectangle 1027"/>
          <p:cNvSpPr>
            <a:spLocks noGrp="1" noChangeArrowheads="1"/>
          </p:cNvSpPr>
          <p:nvPr>
            <p:ph type="body" idx="1"/>
          </p:nvPr>
        </p:nvSpPr>
        <p:spPr>
          <a:xfrm>
            <a:off x="457200" y="1428750"/>
            <a:ext cx="7615238" cy="4895850"/>
          </a:xfrm>
        </p:spPr>
        <p:txBody>
          <a:bodyPr/>
          <a:lstStyle/>
          <a:p>
            <a:pPr algn="just">
              <a:lnSpc>
                <a:spcPct val="150000"/>
              </a:lnSpc>
              <a:buFont typeface="Wingdings" pitchFamily="2" charset="2"/>
              <a:buNone/>
            </a:pPr>
            <a:r>
              <a:rPr lang="zh-CN" altLang="en-US" sz="2400" dirty="0" smtClean="0">
                <a:solidFill>
                  <a:srgbClr val="003366"/>
                </a:solidFill>
                <a:latin typeface="Arial" pitchFamily="34" charset="0"/>
                <a:ea typeface="宋体" pitchFamily="2" charset="-122"/>
                <a:cs typeface="Arial" pitchFamily="34" charset="0"/>
              </a:rPr>
              <a:t>- </a:t>
            </a:r>
            <a:r>
              <a:rPr lang="zh-CN" altLang="en-US" sz="2400" dirty="0" smtClean="0">
                <a:solidFill>
                  <a:srgbClr val="003366"/>
                </a:solidFill>
                <a:latin typeface="宋体" pitchFamily="2" charset="-122"/>
                <a:ea typeface="宋体" pitchFamily="2" charset="-122"/>
                <a:cs typeface="Arial" pitchFamily="34" charset="0"/>
              </a:rPr>
              <a:t>若对草案未达成协商一致意见，综合后决定，提出另一个</a:t>
            </a:r>
            <a:r>
              <a:rPr lang="en-US" altLang="zh-CN" sz="2400" dirty="0" smtClean="0">
                <a:solidFill>
                  <a:srgbClr val="003366"/>
                </a:solidFill>
                <a:latin typeface="Arial" pitchFamily="34" charset="0"/>
                <a:ea typeface="宋体" pitchFamily="2" charset="-122"/>
                <a:cs typeface="Arial" pitchFamily="34" charset="0"/>
              </a:rPr>
              <a:t>CD</a:t>
            </a:r>
            <a:r>
              <a:rPr lang="zh-CN" altLang="en-US" sz="2400" dirty="0" smtClean="0">
                <a:solidFill>
                  <a:srgbClr val="003366"/>
                </a:solidFill>
                <a:latin typeface="宋体" pitchFamily="2" charset="-122"/>
                <a:ea typeface="宋体" pitchFamily="2" charset="-122"/>
                <a:cs typeface="Arial" pitchFamily="34" charset="0"/>
              </a:rPr>
              <a:t>再次征询意见；</a:t>
            </a:r>
          </a:p>
          <a:p>
            <a:pPr algn="just">
              <a:lnSpc>
                <a:spcPct val="150000"/>
              </a:lnSpc>
              <a:buFont typeface="Wingdings" pitchFamily="2" charset="2"/>
              <a:buNone/>
            </a:pPr>
            <a:r>
              <a:rPr lang="zh-CN" altLang="en-US" sz="2400" dirty="0" smtClean="0">
                <a:solidFill>
                  <a:srgbClr val="003366"/>
                </a:solidFill>
                <a:latin typeface="Arial" pitchFamily="34" charset="0"/>
                <a:ea typeface="宋体" pitchFamily="2" charset="-122"/>
                <a:cs typeface="Arial" pitchFamily="34" charset="0"/>
              </a:rPr>
              <a:t>- </a:t>
            </a:r>
            <a:r>
              <a:rPr lang="zh-CN" altLang="en-US" sz="2400" dirty="0" smtClean="0">
                <a:solidFill>
                  <a:srgbClr val="003366"/>
                </a:solidFill>
                <a:latin typeface="宋体" pitchFamily="2" charset="-122"/>
                <a:ea typeface="宋体" pitchFamily="2" charset="-122"/>
                <a:cs typeface="Arial" pitchFamily="34" charset="0"/>
              </a:rPr>
              <a:t>若达成协商一致，</a:t>
            </a:r>
            <a:r>
              <a:rPr lang="en-US" altLang="zh-CN" sz="2400" dirty="0" smtClean="0">
                <a:solidFill>
                  <a:srgbClr val="003366"/>
                </a:solidFill>
                <a:latin typeface="宋体" pitchFamily="2" charset="-122"/>
                <a:ea typeface="宋体" pitchFamily="2" charset="-122"/>
                <a:cs typeface="Arial" pitchFamily="34" charset="0"/>
              </a:rPr>
              <a:t>TC</a:t>
            </a:r>
            <a:r>
              <a:rPr lang="zh-CN" altLang="en-US" sz="2400" dirty="0" smtClean="0">
                <a:solidFill>
                  <a:srgbClr val="003366"/>
                </a:solidFill>
                <a:latin typeface="宋体" pitchFamily="2" charset="-122"/>
                <a:ea typeface="宋体" pitchFamily="2" charset="-122"/>
                <a:cs typeface="Arial" pitchFamily="34" charset="0"/>
              </a:rPr>
              <a:t>秘书处作出分发</a:t>
            </a:r>
            <a:r>
              <a:rPr lang="en-US" altLang="zh-CN" sz="2400" dirty="0" smtClean="0">
                <a:solidFill>
                  <a:srgbClr val="003366"/>
                </a:solidFill>
                <a:latin typeface="宋体" pitchFamily="2" charset="-122"/>
                <a:ea typeface="宋体" pitchFamily="2" charset="-122"/>
                <a:cs typeface="Arial" pitchFamily="34" charset="0"/>
              </a:rPr>
              <a:t>DIS/</a:t>
            </a:r>
            <a:r>
              <a:rPr lang="en-US" altLang="zh-CN" sz="2400" dirty="0" smtClean="0">
                <a:solidFill>
                  <a:srgbClr val="003366"/>
                </a:solidFill>
                <a:latin typeface="Arial" pitchFamily="34" charset="0"/>
                <a:ea typeface="宋体" pitchFamily="2" charset="-122"/>
                <a:cs typeface="Arial" pitchFamily="34" charset="0"/>
              </a:rPr>
              <a:t>CDV</a:t>
            </a:r>
            <a:r>
              <a:rPr lang="zh-CN" altLang="en-US" sz="2400" dirty="0" smtClean="0">
                <a:solidFill>
                  <a:srgbClr val="003366"/>
                </a:solidFill>
                <a:latin typeface="宋体" pitchFamily="2" charset="-122"/>
                <a:ea typeface="宋体" pitchFamily="2" charset="-122"/>
                <a:cs typeface="Arial" pitchFamily="34" charset="0"/>
              </a:rPr>
              <a:t>草案的决定。</a:t>
            </a:r>
          </a:p>
          <a:p>
            <a:pPr algn="just">
              <a:lnSpc>
                <a:spcPct val="150000"/>
              </a:lnSpc>
              <a:buFont typeface="Wingdings" pitchFamily="2" charset="2"/>
              <a:buNone/>
            </a:pPr>
            <a:r>
              <a:rPr lang="zh-CN" altLang="en-US" sz="2400" dirty="0" smtClean="0">
                <a:solidFill>
                  <a:srgbClr val="003366"/>
                </a:solidFill>
                <a:latin typeface="宋体" pitchFamily="2" charset="-122"/>
                <a:ea typeface="宋体" pitchFamily="2" charset="-122"/>
                <a:cs typeface="Arial" pitchFamily="34" charset="0"/>
              </a:rPr>
              <a:t> （所有技术问题都得到解决，委员会草案作为</a:t>
            </a:r>
            <a:r>
              <a:rPr lang="en-US" altLang="zh-CN" sz="2400" dirty="0" smtClean="0">
                <a:solidFill>
                  <a:srgbClr val="003366"/>
                </a:solidFill>
                <a:latin typeface="宋体" pitchFamily="2" charset="-122"/>
                <a:ea typeface="宋体" pitchFamily="2" charset="-122"/>
                <a:cs typeface="Arial" pitchFamily="34" charset="0"/>
              </a:rPr>
              <a:t>DIS/CDV</a:t>
            </a:r>
            <a:r>
              <a:rPr lang="zh-CN" altLang="en-US" sz="2400" dirty="0" smtClean="0">
                <a:solidFill>
                  <a:srgbClr val="003366"/>
                </a:solidFill>
                <a:latin typeface="宋体" pitchFamily="2" charset="-122"/>
                <a:ea typeface="宋体" pitchFamily="2" charset="-122"/>
                <a:cs typeface="Arial" pitchFamily="34" charset="0"/>
              </a:rPr>
              <a:t>分发并在</a:t>
            </a:r>
            <a:r>
              <a:rPr lang="en-US" altLang="zh-CN" sz="2400" dirty="0" smtClean="0">
                <a:solidFill>
                  <a:srgbClr val="003366"/>
                </a:solidFill>
                <a:latin typeface="宋体" pitchFamily="2" charset="-122"/>
                <a:ea typeface="宋体" pitchFamily="2" charset="-122"/>
                <a:cs typeface="Arial" pitchFamily="34" charset="0"/>
              </a:rPr>
              <a:t>CEO</a:t>
            </a:r>
            <a:r>
              <a:rPr lang="zh-CN" altLang="en-US" sz="2400" dirty="0" smtClean="0">
                <a:solidFill>
                  <a:srgbClr val="003366"/>
                </a:solidFill>
                <a:latin typeface="宋体" pitchFamily="2" charset="-122"/>
                <a:ea typeface="宋体" pitchFamily="2" charset="-122"/>
                <a:cs typeface="Arial" pitchFamily="34" charset="0"/>
              </a:rPr>
              <a:t>办公室登记，本阶段结束）</a:t>
            </a:r>
          </a:p>
          <a:p>
            <a:endParaRPr lang="zh-CN" altLang="en-US" dirty="0" smtClean="0">
              <a:ea typeface="宋体" pitchFamily="2" charset="-122"/>
              <a:cs typeface="Arial" pitchFamily="34" charset="0"/>
            </a:endParaRPr>
          </a:p>
        </p:txBody>
      </p:sp>
    </p:spTree>
  </p:cSld>
  <p:clrMapOvr>
    <a:masterClrMapping/>
  </p:clrMapOvr>
  <p:transition xmlns:p14="http://schemas.microsoft.com/office/powerpoint/2010/main" spd="med">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b="1" smtClean="0">
                <a:ea typeface="宋体" pitchFamily="2" charset="-122"/>
              </a:rPr>
              <a:t>ISO/IEC</a:t>
            </a:r>
            <a:r>
              <a:rPr lang="zh-CN" altLang="en-US" b="1" smtClean="0">
                <a:ea typeface="宋体" pitchFamily="2" charset="-122"/>
              </a:rPr>
              <a:t>标准制定阶段</a:t>
            </a:r>
            <a:r>
              <a:rPr lang="zh-CN" altLang="en-US" sz="2400" b="1" smtClean="0">
                <a:ea typeface="宋体" pitchFamily="2" charset="-122"/>
              </a:rPr>
              <a:t>-询问阶段</a:t>
            </a:r>
          </a:p>
        </p:txBody>
      </p:sp>
      <p:sp>
        <p:nvSpPr>
          <p:cNvPr id="70659" name="Rectangle 3"/>
          <p:cNvSpPr>
            <a:spLocks noGrp="1" noChangeArrowheads="1"/>
          </p:cNvSpPr>
          <p:nvPr>
            <p:ph type="body" idx="1"/>
          </p:nvPr>
        </p:nvSpPr>
        <p:spPr>
          <a:xfrm>
            <a:off x="457200" y="1357313"/>
            <a:ext cx="7758113" cy="4967287"/>
          </a:xfrm>
        </p:spPr>
        <p:txBody>
          <a:bodyPr/>
          <a:lstStyle/>
          <a:p>
            <a:pPr algn="just">
              <a:lnSpc>
                <a:spcPct val="90000"/>
              </a:lnSpc>
            </a:pPr>
            <a:r>
              <a:rPr lang="zh-CN" altLang="en-US" sz="2000" smtClean="0">
                <a:solidFill>
                  <a:srgbClr val="0099FF"/>
                </a:solidFill>
                <a:latin typeface="Arial" pitchFamily="34" charset="0"/>
                <a:ea typeface="黑体" pitchFamily="49" charset="-122"/>
              </a:rPr>
              <a:t>主要任务</a:t>
            </a:r>
            <a:endParaRPr lang="zh-CN" altLang="en-US" sz="2000" smtClean="0">
              <a:solidFill>
                <a:srgbClr val="0099FF"/>
              </a:solidFill>
              <a:latin typeface="宋体" pitchFamily="2" charset="-122"/>
              <a:ea typeface="宋体" pitchFamily="2" charset="-122"/>
              <a:cs typeface="Times New Roman" pitchFamily="18" charset="0"/>
            </a:endParaRPr>
          </a:p>
          <a:p>
            <a:pPr algn="just">
              <a:lnSpc>
                <a:spcPct val="90000"/>
              </a:lnSpc>
              <a:buFont typeface="Wingdings" pitchFamily="2" charset="2"/>
              <a:buNone/>
            </a:pPr>
            <a:r>
              <a:rPr lang="zh-CN" altLang="en-US" sz="2000" i="1" smtClean="0">
                <a:solidFill>
                  <a:srgbClr val="FF0000"/>
                </a:solidFill>
                <a:latin typeface="宋体" pitchFamily="2" charset="-122"/>
                <a:ea typeface="宋体" pitchFamily="2" charset="-122"/>
              </a:rPr>
              <a:t>  </a:t>
            </a:r>
            <a:r>
              <a:rPr lang="zh-CN" altLang="en-US" sz="2000" u="sng" smtClean="0">
                <a:latin typeface="宋体" pitchFamily="2" charset="-122"/>
                <a:ea typeface="宋体" pitchFamily="2" charset="-122"/>
              </a:rPr>
              <a:t>所有国家成员体</a:t>
            </a:r>
            <a:r>
              <a:rPr lang="zh-CN" altLang="en-US" sz="2000" smtClean="0">
                <a:solidFill>
                  <a:srgbClr val="003366"/>
                </a:solidFill>
                <a:latin typeface="宋体" pitchFamily="2" charset="-122"/>
                <a:ea typeface="宋体" pitchFamily="2" charset="-122"/>
              </a:rPr>
              <a:t>对</a:t>
            </a:r>
            <a:r>
              <a:rPr lang="en-US" altLang="zh-CN" sz="2000" smtClean="0">
                <a:solidFill>
                  <a:srgbClr val="003366"/>
                </a:solidFill>
                <a:latin typeface="宋体" pitchFamily="2" charset="-122"/>
                <a:ea typeface="宋体" pitchFamily="2" charset="-122"/>
              </a:rPr>
              <a:t>DIS（ISO）/</a:t>
            </a:r>
            <a:r>
              <a:rPr lang="en-US" altLang="zh-CN" sz="2000" smtClean="0">
                <a:solidFill>
                  <a:srgbClr val="003366"/>
                </a:solidFill>
                <a:latin typeface="Arial" pitchFamily="34" charset="0"/>
                <a:ea typeface="宋体" pitchFamily="2" charset="-122"/>
              </a:rPr>
              <a:t>CDV（IEC）</a:t>
            </a:r>
            <a:r>
              <a:rPr lang="zh-CN" altLang="en-US" sz="2000" smtClean="0">
                <a:solidFill>
                  <a:srgbClr val="003366"/>
                </a:solidFill>
                <a:latin typeface="宋体" pitchFamily="2" charset="-122"/>
                <a:ea typeface="宋体" pitchFamily="2" charset="-122"/>
              </a:rPr>
              <a:t>文件进行投票</a:t>
            </a:r>
            <a:r>
              <a:rPr lang="en-US" altLang="zh-CN" sz="2000" smtClean="0">
                <a:solidFill>
                  <a:srgbClr val="003366"/>
                </a:solidFill>
                <a:latin typeface="宋体" pitchFamily="2" charset="-122"/>
                <a:ea typeface="宋体" pitchFamily="2" charset="-122"/>
              </a:rPr>
              <a:t>。</a:t>
            </a:r>
            <a:r>
              <a:rPr lang="zh-CN" altLang="en-US" sz="2000" smtClean="0">
                <a:solidFill>
                  <a:srgbClr val="003366"/>
                </a:solidFill>
                <a:latin typeface="宋体" pitchFamily="2" charset="-122"/>
                <a:ea typeface="宋体" pitchFamily="2" charset="-122"/>
              </a:rPr>
              <a:t>尽力解决反对票中提出的问题。</a:t>
            </a:r>
          </a:p>
          <a:p>
            <a:pPr algn="just">
              <a:lnSpc>
                <a:spcPct val="90000"/>
              </a:lnSpc>
            </a:pPr>
            <a:r>
              <a:rPr lang="zh-CN" altLang="en-US" sz="2000" smtClean="0">
                <a:solidFill>
                  <a:srgbClr val="0099FF"/>
                </a:solidFill>
                <a:latin typeface="Arial" pitchFamily="34" charset="0"/>
                <a:ea typeface="黑体" pitchFamily="49" charset="-122"/>
              </a:rPr>
              <a:t>工作程序</a:t>
            </a:r>
            <a:endParaRPr lang="zh-CN" altLang="en-US" sz="2000" smtClean="0">
              <a:solidFill>
                <a:srgbClr val="0099FF"/>
              </a:solidFill>
              <a:latin typeface="宋体" pitchFamily="2" charset="-122"/>
              <a:ea typeface="宋体" pitchFamily="2" charset="-122"/>
            </a:endParaRPr>
          </a:p>
          <a:p>
            <a:pPr algn="just">
              <a:lnSpc>
                <a:spcPct val="90000"/>
              </a:lnSpc>
              <a:buFont typeface="Wingdings" pitchFamily="2" charset="2"/>
              <a:buNone/>
            </a:pPr>
            <a:r>
              <a:rPr lang="zh-CN" altLang="en-US" sz="2000" smtClean="0">
                <a:solidFill>
                  <a:srgbClr val="003366"/>
                </a:solidFill>
                <a:latin typeface="宋体" pitchFamily="2" charset="-122"/>
                <a:ea typeface="宋体" pitchFamily="2" charset="-122"/>
              </a:rPr>
              <a:t>   - 由</a:t>
            </a:r>
            <a:r>
              <a:rPr lang="en-US" altLang="zh-CN" sz="2000" smtClean="0">
                <a:solidFill>
                  <a:srgbClr val="003366"/>
                </a:solidFill>
                <a:latin typeface="Arial" pitchFamily="34" charset="0"/>
                <a:ea typeface="宋体" pitchFamily="2" charset="-122"/>
              </a:rPr>
              <a:t>CEO</a:t>
            </a:r>
            <a:r>
              <a:rPr lang="zh-CN" altLang="en-US" sz="2000" smtClean="0">
                <a:solidFill>
                  <a:srgbClr val="003366"/>
                </a:solidFill>
                <a:latin typeface="Arial" pitchFamily="34" charset="0"/>
                <a:ea typeface="宋体" pitchFamily="2" charset="-122"/>
              </a:rPr>
              <a:t>办公室在4周内将</a:t>
            </a:r>
            <a:r>
              <a:rPr lang="en-US" altLang="zh-CN" sz="2000" smtClean="0">
                <a:solidFill>
                  <a:srgbClr val="003366"/>
                </a:solidFill>
                <a:latin typeface="Arial" pitchFamily="34" charset="0"/>
                <a:ea typeface="宋体" pitchFamily="2" charset="-122"/>
              </a:rPr>
              <a:t>DIS/CDV</a:t>
            </a:r>
            <a:r>
              <a:rPr lang="zh-CN" altLang="en-US" sz="2000" smtClean="0">
                <a:solidFill>
                  <a:srgbClr val="003366"/>
                </a:solidFill>
                <a:latin typeface="宋体" pitchFamily="2" charset="-122"/>
                <a:ea typeface="宋体" pitchFamily="2" charset="-122"/>
              </a:rPr>
              <a:t>文件及投票单分发给所有国家</a:t>
            </a:r>
          </a:p>
          <a:p>
            <a:pPr algn="just">
              <a:lnSpc>
                <a:spcPct val="90000"/>
              </a:lnSpc>
              <a:buFont typeface="Wingdings" pitchFamily="2" charset="2"/>
              <a:buNone/>
            </a:pPr>
            <a:r>
              <a:rPr lang="zh-CN" altLang="en-US" sz="2000" smtClean="0">
                <a:solidFill>
                  <a:srgbClr val="003366"/>
                </a:solidFill>
                <a:latin typeface="宋体" pitchFamily="2" charset="-122"/>
                <a:ea typeface="宋体" pitchFamily="2" charset="-122"/>
              </a:rPr>
              <a:t>     成员体，进行为期</a:t>
            </a:r>
            <a:r>
              <a:rPr lang="zh-CN" altLang="en-US" sz="2000" smtClean="0">
                <a:solidFill>
                  <a:srgbClr val="003366"/>
                </a:solidFill>
                <a:latin typeface="Arial" pitchFamily="34" charset="0"/>
                <a:ea typeface="宋体" pitchFamily="2" charset="-122"/>
              </a:rPr>
              <a:t>5</a:t>
            </a:r>
            <a:r>
              <a:rPr lang="zh-CN" altLang="en-US" sz="2000" smtClean="0">
                <a:solidFill>
                  <a:srgbClr val="003366"/>
                </a:solidFill>
                <a:latin typeface="宋体" pitchFamily="2" charset="-122"/>
                <a:ea typeface="宋体" pitchFamily="2" charset="-122"/>
              </a:rPr>
              <a:t>个月的投票；</a:t>
            </a:r>
          </a:p>
          <a:p>
            <a:pPr algn="just">
              <a:lnSpc>
                <a:spcPct val="90000"/>
              </a:lnSpc>
              <a:buFont typeface="Wingdings" pitchFamily="2" charset="2"/>
              <a:buNone/>
            </a:pPr>
            <a:r>
              <a:rPr lang="zh-CN" altLang="en-US" sz="2000" smtClean="0">
                <a:solidFill>
                  <a:srgbClr val="003366"/>
                </a:solidFill>
                <a:latin typeface="宋体" pitchFamily="2" charset="-122"/>
                <a:ea typeface="宋体" pitchFamily="2" charset="-122"/>
              </a:rPr>
              <a:t>   - 国家成员体提交表决票，赞成、反对或弃权；</a:t>
            </a:r>
          </a:p>
          <a:p>
            <a:pPr algn="just">
              <a:lnSpc>
                <a:spcPct val="90000"/>
              </a:lnSpc>
              <a:buFont typeface="Wingdings" pitchFamily="2" charset="2"/>
              <a:buNone/>
            </a:pPr>
            <a:r>
              <a:rPr lang="zh-CN" altLang="en-US" sz="2000" smtClean="0">
                <a:solidFill>
                  <a:srgbClr val="003366"/>
                </a:solidFill>
                <a:latin typeface="宋体" pitchFamily="2" charset="-122"/>
                <a:ea typeface="宋体" pitchFamily="2" charset="-122"/>
              </a:rPr>
              <a:t>     （赞成票可附编辑性或少量技术性意见；反对票应附技术理由；可注明如果接受修改的具体技术意见可将反对票改为赞成票，但不得投以接受意见为条件的赞成票。）</a:t>
            </a:r>
          </a:p>
          <a:p>
            <a:pPr algn="just">
              <a:lnSpc>
                <a:spcPct val="90000"/>
              </a:lnSpc>
              <a:buFont typeface="Wingdings" pitchFamily="2" charset="2"/>
              <a:buNone/>
            </a:pPr>
            <a:r>
              <a:rPr lang="zh-CN" altLang="en-US" sz="2000" smtClean="0">
                <a:solidFill>
                  <a:srgbClr val="003366"/>
                </a:solidFill>
                <a:latin typeface="宋体" pitchFamily="2" charset="-122"/>
                <a:ea typeface="宋体" pitchFamily="2" charset="-122"/>
              </a:rPr>
              <a:t>  </a:t>
            </a:r>
            <a:r>
              <a:rPr lang="zh-CN" altLang="en-US" sz="2000" smtClean="0">
                <a:solidFill>
                  <a:srgbClr val="003366"/>
                </a:solidFill>
                <a:latin typeface="Arial" pitchFamily="34" charset="0"/>
                <a:ea typeface="宋体" pitchFamily="2" charset="-122"/>
              </a:rPr>
              <a:t> -   参加</a:t>
            </a:r>
            <a:r>
              <a:rPr lang="zh-CN" altLang="en-US" sz="2000" smtClean="0">
                <a:solidFill>
                  <a:srgbClr val="003366"/>
                </a:solidFill>
                <a:latin typeface="宋体" pitchFamily="2" charset="-122"/>
                <a:ea typeface="宋体" pitchFamily="2" charset="-122"/>
              </a:rPr>
              <a:t>投票的</a:t>
            </a:r>
            <a:r>
              <a:rPr lang="en-US" altLang="zh-CN" sz="2000" smtClean="0">
                <a:solidFill>
                  <a:srgbClr val="003366"/>
                </a:solidFill>
                <a:latin typeface="Arial" pitchFamily="34" charset="0"/>
                <a:ea typeface="宋体" pitchFamily="2" charset="-122"/>
              </a:rPr>
              <a:t>P</a:t>
            </a:r>
            <a:r>
              <a:rPr lang="zh-CN" altLang="en-US" sz="2000" smtClean="0">
                <a:solidFill>
                  <a:srgbClr val="003366"/>
                </a:solidFill>
                <a:latin typeface="宋体" pitchFamily="2" charset="-122"/>
                <a:ea typeface="宋体" pitchFamily="2" charset="-122"/>
              </a:rPr>
              <a:t>成员＞</a:t>
            </a:r>
            <a:r>
              <a:rPr lang="zh-CN" altLang="en-US" sz="2000" smtClean="0">
                <a:solidFill>
                  <a:srgbClr val="003366"/>
                </a:solidFill>
                <a:latin typeface="Arial" pitchFamily="34" charset="0"/>
                <a:ea typeface="宋体" pitchFamily="2" charset="-122"/>
              </a:rPr>
              <a:t>2/3</a:t>
            </a:r>
            <a:r>
              <a:rPr lang="zh-CN" altLang="en-US" sz="2000" smtClean="0">
                <a:solidFill>
                  <a:srgbClr val="003366"/>
                </a:solidFill>
                <a:latin typeface="宋体" pitchFamily="2" charset="-122"/>
                <a:ea typeface="宋体" pitchFamily="2" charset="-122"/>
              </a:rPr>
              <a:t>赞成，反对票＜总票的</a:t>
            </a:r>
            <a:r>
              <a:rPr lang="zh-CN" altLang="en-US" sz="2000" smtClean="0">
                <a:solidFill>
                  <a:srgbClr val="003366"/>
                </a:solidFill>
                <a:latin typeface="Arial" pitchFamily="34" charset="0"/>
                <a:ea typeface="宋体" pitchFamily="2" charset="-122"/>
              </a:rPr>
              <a:t>1/4</a:t>
            </a:r>
            <a:r>
              <a:rPr lang="zh-CN" altLang="en-US" sz="2000" smtClean="0">
                <a:solidFill>
                  <a:srgbClr val="003366"/>
                </a:solidFill>
                <a:latin typeface="宋体" pitchFamily="2" charset="-122"/>
                <a:ea typeface="宋体" pitchFamily="2" charset="-122"/>
              </a:rPr>
              <a:t>，通过。</a:t>
            </a:r>
          </a:p>
          <a:p>
            <a:pPr algn="just">
              <a:lnSpc>
                <a:spcPct val="90000"/>
              </a:lnSpc>
              <a:buFont typeface="Wingdings" pitchFamily="2" charset="2"/>
              <a:buNone/>
            </a:pPr>
            <a:r>
              <a:rPr lang="zh-CN" altLang="en-US" sz="2000" smtClean="0">
                <a:solidFill>
                  <a:srgbClr val="003366"/>
                </a:solidFill>
                <a:latin typeface="宋体" pitchFamily="2" charset="-122"/>
                <a:ea typeface="宋体" pitchFamily="2" charset="-122"/>
              </a:rPr>
              <a:t>  （接下页） </a:t>
            </a:r>
            <a:endParaRPr lang="en-US" altLang="zh-CN" sz="2000" smtClean="0">
              <a:solidFill>
                <a:srgbClr val="003366"/>
              </a:solidFill>
              <a:latin typeface="宋体" pitchFamily="2" charset="-122"/>
              <a:ea typeface="宋体" pitchFamily="2" charset="-122"/>
            </a:endParaRPr>
          </a:p>
          <a:p>
            <a:pPr algn="just">
              <a:lnSpc>
                <a:spcPct val="90000"/>
              </a:lnSpc>
            </a:pPr>
            <a:endParaRPr lang="zh-CN" altLang="en-US" sz="2400" smtClean="0">
              <a:solidFill>
                <a:srgbClr val="003366"/>
              </a:solidFill>
              <a:latin typeface="宋体" pitchFamily="2" charset="-122"/>
              <a:ea typeface="宋体" pitchFamily="2" charset="-122"/>
            </a:endParaRPr>
          </a:p>
          <a:p>
            <a:pPr>
              <a:lnSpc>
                <a:spcPct val="90000"/>
              </a:lnSpc>
            </a:pPr>
            <a:endParaRPr lang="zh-CN" altLang="en-US" sz="2000" smtClean="0">
              <a:ea typeface="宋体" pitchFamily="2" charset="-122"/>
            </a:endParaRPr>
          </a:p>
        </p:txBody>
      </p:sp>
    </p:spTree>
  </p:cSld>
  <p:clrMapOvr>
    <a:masterClrMapping/>
  </p:clrMapOvr>
  <p:transition xmlns:p14="http://schemas.microsoft.com/office/powerpoint/2010/main" spd="med">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050"/>
          <p:cNvSpPr>
            <a:spLocks noGrp="1" noChangeArrowheads="1"/>
          </p:cNvSpPr>
          <p:nvPr>
            <p:ph type="title"/>
          </p:nvPr>
        </p:nvSpPr>
        <p:spPr/>
        <p:txBody>
          <a:bodyPr/>
          <a:lstStyle/>
          <a:p>
            <a:r>
              <a:rPr lang="en-US" altLang="zh-CN" b="1" smtClean="0">
                <a:ea typeface="宋体" pitchFamily="2" charset="-122"/>
              </a:rPr>
              <a:t>ISO/IEC</a:t>
            </a:r>
            <a:r>
              <a:rPr lang="zh-CN" altLang="en-US" b="1" smtClean="0">
                <a:ea typeface="宋体" pitchFamily="2" charset="-122"/>
              </a:rPr>
              <a:t>标准制定阶段</a:t>
            </a:r>
            <a:r>
              <a:rPr lang="zh-CN" altLang="en-US" sz="2400" b="1" smtClean="0">
                <a:ea typeface="宋体" pitchFamily="2" charset="-122"/>
              </a:rPr>
              <a:t>-询问阶段</a:t>
            </a:r>
          </a:p>
        </p:txBody>
      </p:sp>
      <p:sp>
        <p:nvSpPr>
          <p:cNvPr id="71683" name="Rectangle 2051"/>
          <p:cNvSpPr>
            <a:spLocks noGrp="1" noChangeArrowheads="1"/>
          </p:cNvSpPr>
          <p:nvPr>
            <p:ph type="body" idx="1"/>
          </p:nvPr>
        </p:nvSpPr>
        <p:spPr>
          <a:xfrm>
            <a:off x="357158" y="1428750"/>
            <a:ext cx="8572560" cy="4895850"/>
          </a:xfrm>
        </p:spPr>
        <p:txBody>
          <a:bodyPr/>
          <a:lstStyle/>
          <a:p>
            <a:pPr indent="3175">
              <a:buFont typeface="Wingdings" pitchFamily="2" charset="2"/>
              <a:buNone/>
            </a:pPr>
            <a:r>
              <a:rPr lang="zh-CN" altLang="en-US" sz="2400" dirty="0" smtClean="0">
                <a:solidFill>
                  <a:srgbClr val="003366"/>
                </a:solidFill>
                <a:latin typeface="宋体" pitchFamily="2" charset="-122"/>
                <a:ea typeface="宋体" pitchFamily="2" charset="-122"/>
              </a:rPr>
              <a:t> </a:t>
            </a:r>
            <a:r>
              <a:rPr lang="zh-CN" altLang="en-US" dirty="0" smtClean="0">
                <a:solidFill>
                  <a:srgbClr val="003366"/>
                </a:solidFill>
                <a:latin typeface="宋体" pitchFamily="2" charset="-122"/>
                <a:ea typeface="宋体" pitchFamily="2" charset="-122"/>
              </a:rPr>
              <a:t>- 处理投票结果</a:t>
            </a:r>
            <a:endParaRPr lang="en-US" altLang="zh-CN" dirty="0" smtClean="0">
              <a:solidFill>
                <a:srgbClr val="003366"/>
              </a:solidFill>
              <a:latin typeface="Arial" pitchFamily="34" charset="0"/>
              <a:ea typeface="宋体" pitchFamily="2" charset="-122"/>
            </a:endParaRPr>
          </a:p>
          <a:p>
            <a:pPr>
              <a:buFont typeface="Wingdings" pitchFamily="2" charset="2"/>
              <a:buNone/>
            </a:pPr>
            <a:r>
              <a:rPr lang="zh-CN" altLang="en-US" dirty="0" smtClean="0">
                <a:solidFill>
                  <a:srgbClr val="003366"/>
                </a:solidFill>
                <a:latin typeface="Arial" pitchFamily="34" charset="0"/>
                <a:ea typeface="宋体" pitchFamily="2" charset="-122"/>
              </a:rPr>
              <a:t>      1）无反对票：直接出版为国际标准（</a:t>
            </a:r>
            <a:r>
              <a:rPr lang="en-US" altLang="zh-CN" dirty="0" smtClean="0">
                <a:solidFill>
                  <a:srgbClr val="003366"/>
                </a:solidFill>
                <a:latin typeface="Arial" pitchFamily="34" charset="0"/>
                <a:ea typeface="宋体" pitchFamily="2" charset="-122"/>
              </a:rPr>
              <a:t>IS）</a:t>
            </a:r>
          </a:p>
          <a:p>
            <a:pPr>
              <a:buFont typeface="Wingdings" pitchFamily="2" charset="2"/>
              <a:buNone/>
            </a:pPr>
            <a:r>
              <a:rPr lang="zh-CN" altLang="en-US" dirty="0" smtClean="0">
                <a:solidFill>
                  <a:srgbClr val="003366"/>
                </a:solidFill>
                <a:latin typeface="Arial" pitchFamily="34" charset="0"/>
                <a:ea typeface="宋体" pitchFamily="2" charset="-122"/>
              </a:rPr>
              <a:t>       2）符合：登记为最终国际标准草案（</a:t>
            </a:r>
            <a:r>
              <a:rPr lang="en-US" altLang="zh-CN" dirty="0" smtClean="0">
                <a:solidFill>
                  <a:srgbClr val="003366"/>
                </a:solidFill>
                <a:latin typeface="Arial" pitchFamily="34" charset="0"/>
                <a:ea typeface="宋体" pitchFamily="2" charset="-122"/>
              </a:rPr>
              <a:t>FDIS） </a:t>
            </a:r>
          </a:p>
          <a:p>
            <a:pPr>
              <a:buFont typeface="Wingdings" pitchFamily="2" charset="2"/>
              <a:buNone/>
            </a:pPr>
            <a:r>
              <a:rPr lang="en-US" altLang="zh-CN" dirty="0" smtClean="0">
                <a:solidFill>
                  <a:srgbClr val="003366"/>
                </a:solidFill>
                <a:latin typeface="Arial" pitchFamily="34" charset="0"/>
                <a:ea typeface="宋体" pitchFamily="2" charset="-122"/>
              </a:rPr>
              <a:t>       3）</a:t>
            </a:r>
            <a:r>
              <a:rPr lang="zh-CN" altLang="en-US" dirty="0" smtClean="0">
                <a:solidFill>
                  <a:srgbClr val="003366"/>
                </a:solidFill>
                <a:latin typeface="Arial" pitchFamily="34" charset="0"/>
                <a:ea typeface="宋体" pitchFamily="2" charset="-122"/>
              </a:rPr>
              <a:t>不符合：</a:t>
            </a:r>
            <a:endParaRPr lang="en-US" altLang="zh-CN" dirty="0" smtClean="0">
              <a:solidFill>
                <a:srgbClr val="003366"/>
              </a:solidFill>
              <a:latin typeface="Arial" pitchFamily="34" charset="0"/>
              <a:ea typeface="宋体" pitchFamily="2" charset="-122"/>
            </a:endParaRPr>
          </a:p>
          <a:p>
            <a:pPr>
              <a:buFont typeface="Wingdings" pitchFamily="2" charset="2"/>
              <a:buNone/>
            </a:pPr>
            <a:r>
              <a:rPr lang="zh-CN" altLang="en-US" dirty="0" smtClean="0">
                <a:solidFill>
                  <a:srgbClr val="003366"/>
                </a:solidFill>
                <a:latin typeface="Arial" pitchFamily="34" charset="0"/>
                <a:ea typeface="宋体" pitchFamily="2" charset="-122"/>
              </a:rPr>
              <a:t>- 分发修改后的</a:t>
            </a:r>
            <a:r>
              <a:rPr lang="en-US" altLang="zh-CN" dirty="0" smtClean="0">
                <a:solidFill>
                  <a:srgbClr val="003366"/>
                </a:solidFill>
                <a:latin typeface="Arial" pitchFamily="34" charset="0"/>
                <a:ea typeface="宋体" pitchFamily="2" charset="-122"/>
              </a:rPr>
              <a:t>DIS/CDV，</a:t>
            </a:r>
            <a:r>
              <a:rPr lang="zh-CN" altLang="en-US" dirty="0" smtClean="0">
                <a:solidFill>
                  <a:srgbClr val="003366"/>
                </a:solidFill>
                <a:latin typeface="Arial" pitchFamily="34" charset="0"/>
                <a:ea typeface="宋体" pitchFamily="2" charset="-122"/>
              </a:rPr>
              <a:t>再投票</a:t>
            </a:r>
          </a:p>
          <a:p>
            <a:pPr>
              <a:buFont typeface="Wingdings" pitchFamily="2" charset="2"/>
              <a:buNone/>
            </a:pPr>
            <a:r>
              <a:rPr lang="zh-CN" altLang="en-US" dirty="0" smtClean="0">
                <a:solidFill>
                  <a:srgbClr val="003366"/>
                </a:solidFill>
                <a:latin typeface="Arial" pitchFamily="34" charset="0"/>
                <a:ea typeface="宋体" pitchFamily="2" charset="-122"/>
              </a:rPr>
              <a:t>- 分发修改后的</a:t>
            </a:r>
            <a:r>
              <a:rPr lang="en-US" altLang="zh-CN" dirty="0" smtClean="0">
                <a:solidFill>
                  <a:srgbClr val="003366"/>
                </a:solidFill>
                <a:latin typeface="Arial" pitchFamily="34" charset="0"/>
                <a:ea typeface="宋体" pitchFamily="2" charset="-122"/>
              </a:rPr>
              <a:t>CD，</a:t>
            </a:r>
            <a:r>
              <a:rPr lang="zh-CN" altLang="en-US" dirty="0" smtClean="0">
                <a:solidFill>
                  <a:srgbClr val="003366"/>
                </a:solidFill>
                <a:latin typeface="Arial" pitchFamily="34" charset="0"/>
                <a:ea typeface="宋体" pitchFamily="2" charset="-122"/>
              </a:rPr>
              <a:t>征求意见</a:t>
            </a:r>
          </a:p>
          <a:p>
            <a:pPr>
              <a:buFont typeface="Wingdings" pitchFamily="2" charset="2"/>
              <a:buNone/>
            </a:pPr>
            <a:r>
              <a:rPr lang="zh-CN" altLang="en-US" dirty="0" smtClean="0">
                <a:solidFill>
                  <a:srgbClr val="003366"/>
                </a:solidFill>
                <a:latin typeface="Arial" pitchFamily="34" charset="0"/>
                <a:ea typeface="宋体" pitchFamily="2" charset="-122"/>
              </a:rPr>
              <a:t>- 在下次会议上讨论</a:t>
            </a:r>
            <a:r>
              <a:rPr lang="en-US" altLang="zh-CN" dirty="0" smtClean="0">
                <a:solidFill>
                  <a:srgbClr val="003366"/>
                </a:solidFill>
                <a:latin typeface="Arial" pitchFamily="34" charset="0"/>
                <a:ea typeface="宋体" pitchFamily="2" charset="-122"/>
              </a:rPr>
              <a:t>DIS/CDV</a:t>
            </a:r>
            <a:r>
              <a:rPr lang="zh-CN" altLang="en-US" dirty="0" smtClean="0">
                <a:solidFill>
                  <a:srgbClr val="003366"/>
                </a:solidFill>
                <a:latin typeface="Arial" pitchFamily="34" charset="0"/>
                <a:ea typeface="宋体" pitchFamily="2" charset="-122"/>
              </a:rPr>
              <a:t>及提出的意见 </a:t>
            </a:r>
          </a:p>
        </p:txBody>
      </p:sp>
    </p:spTree>
  </p:cSld>
  <p:clrMapOvr>
    <a:masterClrMapping/>
  </p:clrMapOvr>
  <p:transition xmlns:p14="http://schemas.microsoft.com/office/powerpoint/2010/main" spd="med">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p:txBody>
          <a:bodyPr/>
          <a:lstStyle/>
          <a:p>
            <a:r>
              <a:rPr lang="en-US" altLang="zh-CN" sz="4000" b="1" smtClean="0">
                <a:ea typeface="宋体" pitchFamily="2" charset="-122"/>
              </a:rPr>
              <a:t/>
            </a:r>
            <a:br>
              <a:rPr lang="en-US" altLang="zh-CN" sz="4000" b="1" smtClean="0">
                <a:ea typeface="宋体" pitchFamily="2" charset="-122"/>
              </a:rPr>
            </a:br>
            <a:r>
              <a:rPr lang="en-US" altLang="zh-CN" b="1" smtClean="0">
                <a:ea typeface="宋体" pitchFamily="2" charset="-122"/>
              </a:rPr>
              <a:t>ISO/IEC</a:t>
            </a:r>
            <a:r>
              <a:rPr lang="zh-CN" altLang="en-US" b="1" smtClean="0">
                <a:ea typeface="宋体" pitchFamily="2" charset="-122"/>
              </a:rPr>
              <a:t>标准制定阶段-</a:t>
            </a:r>
            <a:r>
              <a:rPr lang="zh-CN" altLang="en-US" sz="2400" b="1" smtClean="0">
                <a:latin typeface="宋体" pitchFamily="2" charset="-122"/>
                <a:ea typeface="宋体" pitchFamily="2" charset="-122"/>
              </a:rPr>
              <a:t>批准阶段</a:t>
            </a:r>
            <a:r>
              <a:rPr lang="zh-CN" altLang="en-US" b="1" smtClean="0">
                <a:latin typeface="宋体" pitchFamily="2" charset="-122"/>
                <a:ea typeface="宋体" pitchFamily="2" charset="-122"/>
                <a:cs typeface="Times New Roman" pitchFamily="18" charset="0"/>
              </a:rPr>
              <a:t/>
            </a:r>
            <a:br>
              <a:rPr lang="zh-CN" altLang="en-US" b="1" smtClean="0">
                <a:latin typeface="宋体" pitchFamily="2" charset="-122"/>
                <a:ea typeface="宋体" pitchFamily="2" charset="-122"/>
                <a:cs typeface="Times New Roman" pitchFamily="18" charset="0"/>
              </a:rPr>
            </a:br>
            <a:endParaRPr lang="zh-CN" altLang="en-US" b="1" smtClean="0">
              <a:latin typeface="宋体" pitchFamily="2" charset="-122"/>
              <a:ea typeface="宋体" pitchFamily="2" charset="-122"/>
              <a:cs typeface="Times New Roman" pitchFamily="18" charset="0"/>
            </a:endParaRPr>
          </a:p>
        </p:txBody>
      </p:sp>
      <p:sp>
        <p:nvSpPr>
          <p:cNvPr id="116739" name="Rectangle 1027"/>
          <p:cNvSpPr>
            <a:spLocks noGrp="1" noChangeArrowheads="1"/>
          </p:cNvSpPr>
          <p:nvPr>
            <p:ph type="body" idx="1"/>
          </p:nvPr>
        </p:nvSpPr>
        <p:spPr>
          <a:xfrm>
            <a:off x="457200" y="1214438"/>
            <a:ext cx="7615238" cy="5110162"/>
          </a:xfrm>
        </p:spPr>
        <p:txBody>
          <a:bodyPr/>
          <a:lstStyle/>
          <a:p>
            <a:pPr>
              <a:lnSpc>
                <a:spcPct val="80000"/>
              </a:lnSpc>
              <a:defRPr/>
            </a:pPr>
            <a:r>
              <a:rPr lang="zh-CN" altLang="en-US" u="sng" smtClean="0">
                <a:solidFill>
                  <a:srgbClr val="C00000"/>
                </a:solidFill>
                <a:effectLst>
                  <a:outerShdw blurRad="38100" dist="38100" dir="2700000" algn="tl">
                    <a:srgbClr val="C0C0C0"/>
                  </a:outerShdw>
                </a:effectLst>
                <a:latin typeface="宋体" pitchFamily="2" charset="-122"/>
                <a:ea typeface="宋体" pitchFamily="2" charset="-122"/>
              </a:rPr>
              <a:t>主要任务</a:t>
            </a:r>
          </a:p>
          <a:p>
            <a:pPr algn="just">
              <a:defRPr/>
            </a:pPr>
            <a:r>
              <a:rPr lang="zh-CN" altLang="en-US" sz="2000" smtClean="0">
                <a:solidFill>
                  <a:srgbClr val="003366"/>
                </a:solidFill>
                <a:latin typeface="Arial" pitchFamily="34" charset="0"/>
                <a:ea typeface="宋体" pitchFamily="2" charset="-122"/>
                <a:cs typeface="Arial" pitchFamily="34" charset="0"/>
              </a:rPr>
              <a:t>    </a:t>
            </a:r>
            <a:r>
              <a:rPr lang="zh-CN" altLang="en-US" sz="2000" smtClean="0">
                <a:solidFill>
                  <a:srgbClr val="003366"/>
                </a:solidFill>
                <a:latin typeface="宋体" pitchFamily="2" charset="-122"/>
                <a:ea typeface="宋体" pitchFamily="2" charset="-122"/>
              </a:rPr>
              <a:t>对于</a:t>
            </a:r>
            <a:r>
              <a:rPr lang="en-US" altLang="zh-CN" sz="2000" smtClean="0">
                <a:solidFill>
                  <a:srgbClr val="003366"/>
                </a:solidFill>
                <a:latin typeface="Arial" pitchFamily="34" charset="0"/>
                <a:ea typeface="宋体" pitchFamily="2" charset="-122"/>
                <a:cs typeface="Arial" pitchFamily="34" charset="0"/>
              </a:rPr>
              <a:t>FDIS</a:t>
            </a:r>
            <a:r>
              <a:rPr lang="zh-CN" altLang="en-US" sz="2000" smtClean="0">
                <a:solidFill>
                  <a:srgbClr val="003366"/>
                </a:solidFill>
                <a:latin typeface="宋体" pitchFamily="2" charset="-122"/>
                <a:ea typeface="宋体" pitchFamily="2" charset="-122"/>
              </a:rPr>
              <a:t>文件进行投票。</a:t>
            </a:r>
          </a:p>
          <a:p>
            <a:pPr>
              <a:defRPr/>
            </a:pPr>
            <a:r>
              <a:rPr lang="zh-CN" altLang="en-US" u="sng" smtClean="0">
                <a:solidFill>
                  <a:srgbClr val="C00000"/>
                </a:solidFill>
                <a:effectLst>
                  <a:outerShdw blurRad="38100" dist="38100" dir="2700000" algn="tl">
                    <a:srgbClr val="C0C0C0"/>
                  </a:outerShdw>
                </a:effectLst>
                <a:latin typeface="宋体" pitchFamily="2" charset="-122"/>
                <a:ea typeface="宋体" pitchFamily="2" charset="-122"/>
              </a:rPr>
              <a:t>工作程序</a:t>
            </a:r>
          </a:p>
          <a:p>
            <a:pPr algn="just">
              <a:buFontTx/>
              <a:buChar char="-"/>
              <a:defRPr/>
            </a:pPr>
            <a:r>
              <a:rPr lang="en-US" altLang="zh-CN" sz="2000" smtClean="0">
                <a:solidFill>
                  <a:srgbClr val="003366"/>
                </a:solidFill>
                <a:latin typeface="Arial" pitchFamily="34" charset="0"/>
                <a:ea typeface="宋体" pitchFamily="2" charset="-122"/>
                <a:cs typeface="Arial" pitchFamily="34" charset="0"/>
              </a:rPr>
              <a:t>CS/CO</a:t>
            </a:r>
            <a:r>
              <a:rPr lang="zh-CN" altLang="en-US" sz="2000" smtClean="0">
                <a:solidFill>
                  <a:srgbClr val="003366"/>
                </a:solidFill>
                <a:latin typeface="宋体" pitchFamily="2" charset="-122"/>
                <a:ea typeface="宋体" pitchFamily="2" charset="-122"/>
              </a:rPr>
              <a:t>将</a:t>
            </a:r>
            <a:r>
              <a:rPr lang="en-US" altLang="zh-CN" sz="2000" smtClean="0">
                <a:solidFill>
                  <a:srgbClr val="003366"/>
                </a:solidFill>
                <a:latin typeface="Arial" pitchFamily="34" charset="0"/>
                <a:ea typeface="宋体" pitchFamily="2" charset="-122"/>
                <a:cs typeface="Arial" pitchFamily="34" charset="0"/>
              </a:rPr>
              <a:t>FDIS</a:t>
            </a:r>
            <a:r>
              <a:rPr lang="zh-CN" altLang="en-US" sz="2000" smtClean="0">
                <a:solidFill>
                  <a:srgbClr val="003366"/>
                </a:solidFill>
                <a:latin typeface="宋体" pitchFamily="2" charset="-122"/>
                <a:ea typeface="宋体" pitchFamily="2" charset="-122"/>
              </a:rPr>
              <a:t>文件分发给所有成员国进行为期</a:t>
            </a:r>
            <a:r>
              <a:rPr lang="zh-CN" altLang="en-US" sz="2000" smtClean="0">
                <a:solidFill>
                  <a:srgbClr val="003366"/>
                </a:solidFill>
                <a:latin typeface="Arial" pitchFamily="34" charset="0"/>
                <a:ea typeface="宋体" pitchFamily="2" charset="-122"/>
                <a:cs typeface="Arial" pitchFamily="34" charset="0"/>
              </a:rPr>
              <a:t>2</a:t>
            </a:r>
            <a:r>
              <a:rPr lang="zh-CN" altLang="en-US" sz="2000" smtClean="0">
                <a:solidFill>
                  <a:srgbClr val="003366"/>
                </a:solidFill>
                <a:latin typeface="宋体" pitchFamily="2" charset="-122"/>
                <a:ea typeface="宋体" pitchFamily="2" charset="-122"/>
              </a:rPr>
              <a:t>个月的投票</a:t>
            </a:r>
          </a:p>
          <a:p>
            <a:pPr algn="just">
              <a:buFontTx/>
              <a:buChar char="-"/>
              <a:defRPr/>
            </a:pPr>
            <a:r>
              <a:rPr lang="zh-CN" altLang="en-US" sz="2000" smtClean="0">
                <a:solidFill>
                  <a:srgbClr val="003366"/>
                </a:solidFill>
                <a:latin typeface="宋体" pitchFamily="2" charset="-122"/>
                <a:ea typeface="宋体" pitchFamily="2" charset="-122"/>
              </a:rPr>
              <a:t>国家成员体投票，赞成、反对或弃权；</a:t>
            </a:r>
            <a:endParaRPr lang="en-US" altLang="zh-CN" sz="2000" smtClean="0">
              <a:solidFill>
                <a:srgbClr val="003366"/>
              </a:solidFill>
              <a:latin typeface="宋体" pitchFamily="2" charset="-122"/>
              <a:ea typeface="宋体" pitchFamily="2" charset="-122"/>
            </a:endParaRPr>
          </a:p>
          <a:p>
            <a:pPr algn="just">
              <a:buFontTx/>
              <a:buChar char="-"/>
              <a:defRPr/>
            </a:pPr>
            <a:r>
              <a:rPr lang="zh-CN" altLang="en-US" sz="2000" smtClean="0">
                <a:solidFill>
                  <a:srgbClr val="003366"/>
                </a:solidFill>
                <a:latin typeface="宋体" pitchFamily="2" charset="-122"/>
                <a:ea typeface="宋体" pitchFamily="2" charset="-122"/>
              </a:rPr>
              <a:t>参加投票的</a:t>
            </a:r>
            <a:r>
              <a:rPr lang="en-US" altLang="zh-CN" sz="2000" smtClean="0">
                <a:solidFill>
                  <a:srgbClr val="003366"/>
                </a:solidFill>
                <a:latin typeface="Arial" pitchFamily="34" charset="0"/>
                <a:ea typeface="宋体" pitchFamily="2" charset="-122"/>
                <a:cs typeface="Arial" pitchFamily="34" charset="0"/>
              </a:rPr>
              <a:t>P</a:t>
            </a:r>
            <a:r>
              <a:rPr lang="zh-CN" altLang="en-US" sz="2000" smtClean="0">
                <a:solidFill>
                  <a:srgbClr val="003366"/>
                </a:solidFill>
                <a:latin typeface="宋体" pitchFamily="2" charset="-122"/>
                <a:ea typeface="宋体" pitchFamily="2" charset="-122"/>
              </a:rPr>
              <a:t>成员＞</a:t>
            </a:r>
            <a:r>
              <a:rPr lang="zh-CN" altLang="en-US" sz="2000" smtClean="0">
                <a:solidFill>
                  <a:srgbClr val="003366"/>
                </a:solidFill>
                <a:latin typeface="Arial" pitchFamily="34" charset="0"/>
                <a:ea typeface="宋体" pitchFamily="2" charset="-122"/>
                <a:cs typeface="Arial" pitchFamily="34" charset="0"/>
              </a:rPr>
              <a:t>2/3</a:t>
            </a:r>
            <a:r>
              <a:rPr lang="zh-CN" altLang="en-US" sz="2000" smtClean="0">
                <a:solidFill>
                  <a:srgbClr val="003366"/>
                </a:solidFill>
                <a:latin typeface="宋体" pitchFamily="2" charset="-122"/>
                <a:ea typeface="宋体" pitchFamily="2" charset="-122"/>
              </a:rPr>
              <a:t>赞成，反对票＜</a:t>
            </a:r>
            <a:r>
              <a:rPr lang="zh-CN" altLang="en-US" sz="2000" smtClean="0">
                <a:solidFill>
                  <a:srgbClr val="003366"/>
                </a:solidFill>
                <a:latin typeface="Arial" pitchFamily="34" charset="0"/>
                <a:ea typeface="宋体" pitchFamily="2" charset="-122"/>
                <a:cs typeface="Arial" pitchFamily="34" charset="0"/>
              </a:rPr>
              <a:t>1/4</a:t>
            </a:r>
            <a:r>
              <a:rPr lang="zh-CN" altLang="en-US" sz="2000" smtClean="0">
                <a:solidFill>
                  <a:srgbClr val="003366"/>
                </a:solidFill>
                <a:latin typeface="宋体" pitchFamily="2" charset="-122"/>
                <a:ea typeface="宋体" pitchFamily="2" charset="-122"/>
              </a:rPr>
              <a:t>总票，通过；</a:t>
            </a:r>
            <a:endParaRPr lang="en-US" altLang="zh-CN" sz="2000" smtClean="0">
              <a:solidFill>
                <a:srgbClr val="003366"/>
              </a:solidFill>
              <a:latin typeface="宋体" pitchFamily="2" charset="-122"/>
              <a:ea typeface="宋体" pitchFamily="2" charset="-122"/>
            </a:endParaRPr>
          </a:p>
          <a:p>
            <a:pPr algn="just">
              <a:buFontTx/>
              <a:buChar char="-"/>
              <a:defRPr/>
            </a:pPr>
            <a:r>
              <a:rPr lang="zh-CN" altLang="en-US" sz="2000" smtClean="0">
                <a:solidFill>
                  <a:srgbClr val="003366"/>
                </a:solidFill>
                <a:latin typeface="宋体" pitchFamily="2" charset="-122"/>
                <a:ea typeface="宋体" pitchFamily="2" charset="-122"/>
              </a:rPr>
              <a:t>处理投票结果，通过：成为国际标准进入出版阶段，或未通过</a:t>
            </a:r>
          </a:p>
          <a:p>
            <a:pPr algn="just">
              <a:buFont typeface="Wingdings" pitchFamily="2" charset="2"/>
              <a:buNone/>
              <a:defRPr/>
            </a:pPr>
            <a:r>
              <a:rPr lang="zh-CN" altLang="en-US" sz="2000" smtClean="0">
                <a:solidFill>
                  <a:srgbClr val="003366"/>
                </a:solidFill>
                <a:latin typeface="宋体" pitchFamily="2" charset="-122"/>
                <a:ea typeface="宋体" pitchFamily="2" charset="-122"/>
              </a:rPr>
              <a:t>退回</a:t>
            </a:r>
            <a:r>
              <a:rPr lang="en-US" altLang="zh-CN" sz="2000" smtClean="0">
                <a:solidFill>
                  <a:srgbClr val="003366"/>
                </a:solidFill>
                <a:latin typeface="Arial" pitchFamily="34" charset="0"/>
                <a:ea typeface="宋体" pitchFamily="2" charset="-122"/>
                <a:cs typeface="Arial" pitchFamily="34" charset="0"/>
              </a:rPr>
              <a:t>TC/SC</a:t>
            </a:r>
            <a:r>
              <a:rPr lang="zh-CN" altLang="en-US" sz="2000" smtClean="0">
                <a:solidFill>
                  <a:srgbClr val="003366"/>
                </a:solidFill>
                <a:latin typeface="宋体" pitchFamily="2" charset="-122"/>
                <a:ea typeface="宋体" pitchFamily="2" charset="-122"/>
              </a:rPr>
              <a:t>对反对票中技术理由重新考虑。</a:t>
            </a:r>
            <a:r>
              <a:rPr lang="en-US" altLang="zh-CN" sz="2000" smtClean="0">
                <a:solidFill>
                  <a:srgbClr val="003366"/>
                </a:solidFill>
                <a:latin typeface="Arial" pitchFamily="34" charset="0"/>
                <a:ea typeface="宋体" pitchFamily="2" charset="-122"/>
                <a:cs typeface="Arial" pitchFamily="34" charset="0"/>
              </a:rPr>
              <a:t>TC</a:t>
            </a:r>
            <a:r>
              <a:rPr lang="zh-CN" altLang="en-US" sz="2000" smtClean="0">
                <a:solidFill>
                  <a:srgbClr val="003366"/>
                </a:solidFill>
                <a:latin typeface="宋体" pitchFamily="2" charset="-122"/>
                <a:ea typeface="宋体" pitchFamily="2" charset="-122"/>
              </a:rPr>
              <a:t>可作出下列决定</a:t>
            </a:r>
          </a:p>
          <a:p>
            <a:pPr lvl="1" algn="just">
              <a:buFont typeface="Arial" pitchFamily="34" charset="0"/>
              <a:buChar char="•"/>
              <a:defRPr/>
            </a:pPr>
            <a:r>
              <a:rPr lang="zh-CN" altLang="en-US" sz="2000" b="1" smtClean="0">
                <a:solidFill>
                  <a:srgbClr val="003366"/>
                </a:solidFill>
                <a:latin typeface="宋体" pitchFamily="2" charset="-122"/>
                <a:ea typeface="宋体" pitchFamily="2" charset="-122"/>
              </a:rPr>
              <a:t>修改草案，以</a:t>
            </a:r>
            <a:r>
              <a:rPr lang="en-US" altLang="zh-CN" sz="2000" b="1" smtClean="0">
                <a:solidFill>
                  <a:srgbClr val="003366"/>
                </a:solidFill>
                <a:latin typeface="宋体" pitchFamily="2" charset="-122"/>
                <a:ea typeface="宋体" pitchFamily="2" charset="-122"/>
              </a:rPr>
              <a:t>CD、CDV/DIS</a:t>
            </a:r>
            <a:r>
              <a:rPr lang="zh-CN" altLang="en-US" sz="2000" b="1" smtClean="0">
                <a:solidFill>
                  <a:srgbClr val="003366"/>
                </a:solidFill>
                <a:latin typeface="宋体" pitchFamily="2" charset="-122"/>
                <a:ea typeface="宋体" pitchFamily="2" charset="-122"/>
              </a:rPr>
              <a:t>或</a:t>
            </a:r>
            <a:r>
              <a:rPr lang="en-US" altLang="zh-CN" sz="2000" b="1" smtClean="0">
                <a:solidFill>
                  <a:srgbClr val="003366"/>
                </a:solidFill>
                <a:latin typeface="宋体" pitchFamily="2" charset="-122"/>
                <a:ea typeface="宋体" pitchFamily="2" charset="-122"/>
              </a:rPr>
              <a:t>FDIS</a:t>
            </a:r>
            <a:r>
              <a:rPr lang="zh-CN" altLang="en-US" sz="2000" b="1" smtClean="0">
                <a:solidFill>
                  <a:srgbClr val="003366"/>
                </a:solidFill>
                <a:latin typeface="宋体" pitchFamily="2" charset="-122"/>
                <a:ea typeface="宋体" pitchFamily="2" charset="-122"/>
              </a:rPr>
              <a:t>再次提交；</a:t>
            </a:r>
          </a:p>
          <a:p>
            <a:pPr lvl="1" algn="just">
              <a:buFont typeface="Arial" pitchFamily="34" charset="0"/>
              <a:buChar char="•"/>
              <a:defRPr/>
            </a:pPr>
            <a:r>
              <a:rPr lang="zh-CN" altLang="en-US" sz="2000" b="1" smtClean="0">
                <a:solidFill>
                  <a:srgbClr val="003366"/>
                </a:solidFill>
                <a:latin typeface="宋体" pitchFamily="2" charset="-122"/>
                <a:ea typeface="宋体" pitchFamily="2" charset="-122"/>
              </a:rPr>
              <a:t>出版技术规范；</a:t>
            </a:r>
          </a:p>
          <a:p>
            <a:pPr lvl="1" algn="just">
              <a:buFont typeface="Arial" pitchFamily="34" charset="0"/>
              <a:buChar char="•"/>
              <a:defRPr/>
            </a:pPr>
            <a:r>
              <a:rPr lang="zh-CN" altLang="en-US" sz="2000" b="1" smtClean="0">
                <a:solidFill>
                  <a:srgbClr val="003366"/>
                </a:solidFill>
                <a:latin typeface="宋体" pitchFamily="2" charset="-122"/>
                <a:ea typeface="宋体" pitchFamily="2" charset="-122"/>
              </a:rPr>
              <a:t>取消项目。</a:t>
            </a:r>
          </a:p>
          <a:p>
            <a:pPr algn="just">
              <a:lnSpc>
                <a:spcPct val="80000"/>
              </a:lnSpc>
              <a:buFont typeface="Wingdings" pitchFamily="2" charset="2"/>
              <a:buNone/>
              <a:defRPr/>
            </a:pPr>
            <a:r>
              <a:rPr lang="zh-CN" altLang="en-US" sz="1600" smtClean="0">
                <a:latin typeface="Arial" pitchFamily="34" charset="0"/>
                <a:ea typeface="宋体" pitchFamily="2" charset="-122"/>
              </a:rPr>
              <a:t>     </a:t>
            </a:r>
          </a:p>
          <a:p>
            <a:pPr algn="just">
              <a:lnSpc>
                <a:spcPct val="80000"/>
              </a:lnSpc>
              <a:buFont typeface="Wingdings" pitchFamily="2" charset="2"/>
              <a:buNone/>
              <a:defRPr/>
            </a:pPr>
            <a:r>
              <a:rPr lang="zh-CN" altLang="en-US" sz="1600" smtClean="0">
                <a:latin typeface="Arial" pitchFamily="34" charset="0"/>
                <a:ea typeface="宋体" pitchFamily="2" charset="-122"/>
              </a:rPr>
              <a:t> 注：在此阶段不再接受编辑或技术修改意见，反对票的技术理由提交</a:t>
            </a:r>
            <a:r>
              <a:rPr lang="en-US" altLang="zh-CN" sz="1600" smtClean="0">
                <a:latin typeface="Arial" pitchFamily="34" charset="0"/>
                <a:ea typeface="宋体" pitchFamily="2" charset="-122"/>
                <a:cs typeface="Arial" pitchFamily="34" charset="0"/>
              </a:rPr>
              <a:t>TC/SC</a:t>
            </a:r>
            <a:r>
              <a:rPr lang="zh-CN" altLang="en-US" sz="1600" smtClean="0">
                <a:latin typeface="Arial" pitchFamily="34" charset="0"/>
                <a:ea typeface="宋体" pitchFamily="2" charset="-122"/>
              </a:rPr>
              <a:t>在复审国际标准时进行研究。</a:t>
            </a:r>
          </a:p>
          <a:p>
            <a:pPr algn="just">
              <a:lnSpc>
                <a:spcPct val="80000"/>
              </a:lnSpc>
              <a:defRPr/>
            </a:pPr>
            <a:endParaRPr lang="zh-CN" altLang="en-US" sz="1400" smtClean="0">
              <a:latin typeface="宋体" pitchFamily="2" charset="-122"/>
              <a:ea typeface="宋体" pitchFamily="2" charset="-122"/>
            </a:endParaRPr>
          </a:p>
          <a:p>
            <a:pPr algn="just">
              <a:lnSpc>
                <a:spcPct val="80000"/>
              </a:lnSpc>
              <a:defRPr/>
            </a:pPr>
            <a:endParaRPr lang="zh-CN" altLang="en-US" sz="1800" smtClean="0">
              <a:latin typeface="宋体" pitchFamily="2" charset="-122"/>
              <a:ea typeface="宋体" pitchFamily="2" charset="-122"/>
            </a:endParaRPr>
          </a:p>
          <a:p>
            <a:pPr algn="just">
              <a:lnSpc>
                <a:spcPct val="80000"/>
              </a:lnSpc>
              <a:defRPr/>
            </a:pPr>
            <a:endParaRPr lang="zh-CN" altLang="en-US" sz="1800" smtClean="0">
              <a:solidFill>
                <a:srgbClr val="003366"/>
              </a:solidFill>
              <a:latin typeface="宋体" pitchFamily="2" charset="-122"/>
              <a:ea typeface="宋体" pitchFamily="2" charset="-122"/>
            </a:endParaRPr>
          </a:p>
          <a:p>
            <a:pPr>
              <a:lnSpc>
                <a:spcPct val="80000"/>
              </a:lnSpc>
              <a:defRPr/>
            </a:pPr>
            <a:endParaRPr lang="zh-CN" altLang="en-US" sz="2400" smtClean="0">
              <a:ea typeface="宋体" pitchFamily="2" charset="-122"/>
            </a:endParaRPr>
          </a:p>
        </p:txBody>
      </p:sp>
    </p:spTree>
  </p:cSld>
  <p:clrMapOvr>
    <a:masterClrMapping/>
  </p:clrMapOvr>
  <p:transition xmlns:p14="http://schemas.microsoft.com/office/powerpoint/2010/main" spd="med">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ChangeArrowheads="1"/>
          </p:cNvSpPr>
          <p:nvPr>
            <p:ph type="title"/>
          </p:nvPr>
        </p:nvSpPr>
        <p:spPr/>
        <p:txBody>
          <a:bodyPr/>
          <a:lstStyle/>
          <a:p>
            <a:r>
              <a:rPr lang="en-US" altLang="zh-CN" b="1" smtClean="0">
                <a:ea typeface="宋体" pitchFamily="2" charset="-122"/>
              </a:rPr>
              <a:t>ISO/IEC</a:t>
            </a:r>
            <a:r>
              <a:rPr lang="zh-CN" altLang="en-US" b="1" smtClean="0">
                <a:ea typeface="宋体" pitchFamily="2" charset="-122"/>
              </a:rPr>
              <a:t>标准制定阶段-</a:t>
            </a:r>
            <a:r>
              <a:rPr lang="zh-CN" altLang="en-US" sz="2400" b="1" smtClean="0">
                <a:latin typeface="宋体" pitchFamily="2" charset="-122"/>
                <a:ea typeface="宋体" pitchFamily="2" charset="-122"/>
              </a:rPr>
              <a:t>出版阶段</a:t>
            </a:r>
          </a:p>
        </p:txBody>
      </p:sp>
      <p:sp>
        <p:nvSpPr>
          <p:cNvPr id="73731" name="Rectangle 1027"/>
          <p:cNvSpPr>
            <a:spLocks noGrp="1" noChangeArrowheads="1"/>
          </p:cNvSpPr>
          <p:nvPr>
            <p:ph type="body" idx="1"/>
          </p:nvPr>
        </p:nvSpPr>
        <p:spPr>
          <a:xfrm>
            <a:off x="457200" y="1076325"/>
            <a:ext cx="7329488" cy="5248275"/>
          </a:xfrm>
        </p:spPr>
        <p:txBody>
          <a:bodyPr/>
          <a:lstStyle/>
          <a:p>
            <a:pPr algn="just">
              <a:buFont typeface="Wingdings" pitchFamily="2" charset="2"/>
              <a:buNone/>
            </a:pPr>
            <a:endParaRPr lang="zh-CN" altLang="en-US" smtClean="0">
              <a:solidFill>
                <a:srgbClr val="FF3300"/>
              </a:solidFill>
              <a:latin typeface="宋体" pitchFamily="2" charset="-122"/>
              <a:ea typeface="宋体" pitchFamily="2" charset="-122"/>
              <a:cs typeface="Times New Roman" pitchFamily="18" charset="0"/>
            </a:endParaRPr>
          </a:p>
          <a:p>
            <a:pPr>
              <a:lnSpc>
                <a:spcPct val="150000"/>
              </a:lnSpc>
            </a:pPr>
            <a:r>
              <a:rPr lang="en-US" altLang="zh-CN" smtClean="0">
                <a:solidFill>
                  <a:srgbClr val="003366"/>
                </a:solidFill>
                <a:latin typeface="Arial" pitchFamily="34" charset="0"/>
                <a:ea typeface="宋体" pitchFamily="2" charset="-122"/>
                <a:cs typeface="Arial" pitchFamily="34" charset="0"/>
              </a:rPr>
              <a:t>CS/CO</a:t>
            </a:r>
            <a:r>
              <a:rPr lang="zh-CN" altLang="en-US" smtClean="0">
                <a:solidFill>
                  <a:srgbClr val="003366"/>
                </a:solidFill>
                <a:latin typeface="宋体" pitchFamily="2" charset="-122"/>
                <a:ea typeface="宋体" pitchFamily="2" charset="-122"/>
              </a:rPr>
              <a:t>在</a:t>
            </a:r>
            <a:r>
              <a:rPr lang="zh-CN" altLang="en-US" smtClean="0">
                <a:solidFill>
                  <a:srgbClr val="003366"/>
                </a:solidFill>
                <a:latin typeface="Arial" pitchFamily="34" charset="0"/>
                <a:ea typeface="宋体" pitchFamily="2" charset="-122"/>
              </a:rPr>
              <a:t>2</a:t>
            </a:r>
            <a:r>
              <a:rPr lang="zh-CN" altLang="en-US" smtClean="0">
                <a:solidFill>
                  <a:srgbClr val="003366"/>
                </a:solidFill>
                <a:latin typeface="宋体" pitchFamily="2" charset="-122"/>
                <a:ea typeface="宋体" pitchFamily="2" charset="-122"/>
              </a:rPr>
              <a:t>个月内，修改</a:t>
            </a:r>
            <a:r>
              <a:rPr lang="en-US" altLang="zh-CN" smtClean="0">
                <a:solidFill>
                  <a:srgbClr val="003366"/>
                </a:solidFill>
                <a:latin typeface="Arial" pitchFamily="34" charset="0"/>
                <a:ea typeface="宋体" pitchFamily="2" charset="-122"/>
              </a:rPr>
              <a:t>TC/SC</a:t>
            </a:r>
            <a:r>
              <a:rPr lang="zh-CN" altLang="en-US" smtClean="0">
                <a:solidFill>
                  <a:srgbClr val="003366"/>
                </a:solidFill>
                <a:latin typeface="宋体" pitchFamily="2" charset="-122"/>
                <a:ea typeface="宋体" pitchFamily="2" charset="-122"/>
              </a:rPr>
              <a:t>秘书处指出的所有错误，印刷和分发国际标准。</a:t>
            </a:r>
            <a:endParaRPr lang="zh-CN" altLang="en-US" smtClean="0">
              <a:latin typeface="宋体" pitchFamily="2" charset="-122"/>
              <a:ea typeface="宋体" pitchFamily="2" charset="-122"/>
            </a:endParaRPr>
          </a:p>
          <a:p>
            <a:endParaRPr lang="zh-CN" altLang="en-US" smtClean="0">
              <a:ea typeface="宋体" pitchFamily="2" charset="-122"/>
            </a:endParaRPr>
          </a:p>
        </p:txBody>
      </p:sp>
    </p:spTree>
  </p:cSld>
  <p:clrMapOvr>
    <a:masterClrMapping/>
  </p:clrMapOvr>
  <p:transition xmlns:p14="http://schemas.microsoft.com/office/powerpoint/2010/main" spd="med">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13EE5233-7C23-4BC4-812A-C2475B1B33E1}" type="slidenum">
              <a:rPr lang="en-US" altLang="zh-CN"/>
              <a:pPr>
                <a:defRPr/>
              </a:pPr>
              <a:t>6</a:t>
            </a:fld>
            <a:endParaRPr lang="en-US" altLang="zh-CN"/>
          </a:p>
        </p:txBody>
      </p:sp>
      <p:sp>
        <p:nvSpPr>
          <p:cNvPr id="10244" name="Rectangle 2"/>
          <p:cNvSpPr>
            <a:spLocks noGrp="1" noChangeArrowheads="1"/>
          </p:cNvSpPr>
          <p:nvPr>
            <p:ph type="title"/>
          </p:nvPr>
        </p:nvSpPr>
        <p:spPr/>
        <p:txBody>
          <a:bodyPr/>
          <a:lstStyle/>
          <a:p>
            <a:pPr eaLnBrk="1" hangingPunct="1"/>
            <a:r>
              <a:rPr lang="en-US" altLang="zh-CN" sz="2800" b="1" smtClean="0">
                <a:ea typeface="宋体" pitchFamily="2" charset="-122"/>
              </a:rPr>
              <a:t>2</a:t>
            </a:r>
            <a:r>
              <a:rPr lang="zh-CN" altLang="en-US" sz="2800" b="1" smtClean="0">
                <a:ea typeface="宋体" pitchFamily="2" charset="-122"/>
              </a:rPr>
              <a:t>、国际标准化组织（</a:t>
            </a:r>
            <a:r>
              <a:rPr lang="en-US" altLang="zh-CN" sz="2800" b="1" smtClean="0">
                <a:ea typeface="宋体" pitchFamily="2" charset="-122"/>
              </a:rPr>
              <a:t>ISO</a:t>
            </a:r>
            <a:r>
              <a:rPr lang="zh-CN" altLang="en-US" sz="2800" b="1" smtClean="0">
                <a:ea typeface="宋体" pitchFamily="2" charset="-122"/>
              </a:rPr>
              <a:t>）</a:t>
            </a:r>
          </a:p>
        </p:txBody>
      </p:sp>
      <p:sp>
        <p:nvSpPr>
          <p:cNvPr id="10245" name="Rectangle 3"/>
          <p:cNvSpPr>
            <a:spLocks noGrp="1" noChangeArrowheads="1"/>
          </p:cNvSpPr>
          <p:nvPr>
            <p:ph type="body" idx="1"/>
          </p:nvPr>
        </p:nvSpPr>
        <p:spPr>
          <a:xfrm>
            <a:off x="457200" y="1341438"/>
            <a:ext cx="7643813" cy="4983162"/>
          </a:xfrm>
        </p:spPr>
        <p:txBody>
          <a:bodyPr/>
          <a:lstStyle/>
          <a:p>
            <a:pPr eaLnBrk="1" hangingPunct="1">
              <a:lnSpc>
                <a:spcPct val="125000"/>
              </a:lnSpc>
            </a:pPr>
            <a:r>
              <a:rPr lang="en-US" altLang="zh-CN" dirty="0" smtClean="0">
                <a:ea typeface="宋体" pitchFamily="2" charset="-122"/>
              </a:rPr>
              <a:t>ISO</a:t>
            </a:r>
            <a:r>
              <a:rPr lang="zh-CN" altLang="en-US" sz="2400" i="1" u="sng" dirty="0" smtClean="0">
                <a:solidFill>
                  <a:srgbClr val="CC0099"/>
                </a:solidFill>
                <a:ea typeface="宋体" pitchFamily="2" charset="-122"/>
              </a:rPr>
              <a:t>（</a:t>
            </a:r>
            <a:r>
              <a:rPr lang="en-US" altLang="zh-CN" sz="2400" i="1" u="sng" dirty="0" smtClean="0">
                <a:solidFill>
                  <a:srgbClr val="CC0099"/>
                </a:solidFill>
                <a:ea typeface="宋体" pitchFamily="2" charset="-122"/>
              </a:rPr>
              <a:t>International Organization for Standardization</a:t>
            </a:r>
            <a:r>
              <a:rPr lang="zh-CN" altLang="en-US" sz="2400" i="1" u="sng" dirty="0" smtClean="0">
                <a:solidFill>
                  <a:srgbClr val="CC0099"/>
                </a:solidFill>
                <a:ea typeface="宋体" pitchFamily="2" charset="-122"/>
              </a:rPr>
              <a:t>）简称</a:t>
            </a:r>
            <a:r>
              <a:rPr lang="en-US" altLang="zh-CN" sz="2400" i="1" u="sng" dirty="0" smtClean="0">
                <a:solidFill>
                  <a:srgbClr val="CC0099"/>
                </a:solidFill>
                <a:ea typeface="宋体" pitchFamily="2" charset="-122"/>
              </a:rPr>
              <a:t>ISO</a:t>
            </a:r>
            <a:r>
              <a:rPr lang="zh-CN" altLang="en-US" sz="2400" i="1" u="sng" dirty="0" smtClean="0">
                <a:solidFill>
                  <a:srgbClr val="CC0099"/>
                </a:solidFill>
                <a:ea typeface="宋体" pitchFamily="2" charset="-122"/>
              </a:rPr>
              <a:t>，是世界上最大的非政府性标准化专门机构。</a:t>
            </a:r>
          </a:p>
          <a:p>
            <a:pPr eaLnBrk="1" hangingPunct="1">
              <a:lnSpc>
                <a:spcPct val="125000"/>
              </a:lnSpc>
            </a:pPr>
            <a:r>
              <a:rPr lang="zh-CN" altLang="en-US" sz="2400" dirty="0" smtClean="0">
                <a:ea typeface="宋体" pitchFamily="2" charset="-122"/>
              </a:rPr>
              <a:t>它不属于联合国，但与联合国的许多机构联系密切，是联合国的甲级咨询机构。</a:t>
            </a:r>
            <a:endParaRPr lang="en-US" altLang="zh-CN" sz="2400" dirty="0" smtClean="0">
              <a:ea typeface="宋体" pitchFamily="2" charset="-122"/>
            </a:endParaRPr>
          </a:p>
          <a:p>
            <a:pPr eaLnBrk="1" hangingPunct="1">
              <a:lnSpc>
                <a:spcPct val="125000"/>
              </a:lnSpc>
            </a:pPr>
            <a:endParaRPr lang="zh-CN" altLang="en-US" sz="2400" dirty="0" smtClean="0">
              <a:ea typeface="宋体" pitchFamily="2" charset="-122"/>
            </a:endParaRPr>
          </a:p>
          <a:p>
            <a:pPr eaLnBrk="1" hangingPunct="1">
              <a:lnSpc>
                <a:spcPct val="125000"/>
              </a:lnSpc>
            </a:pPr>
            <a:r>
              <a:rPr lang="zh-CN" altLang="en-US" sz="3200" i="1" u="sng" dirty="0" smtClean="0">
                <a:solidFill>
                  <a:srgbClr val="FF3300"/>
                </a:solidFill>
                <a:ea typeface="宋体" pitchFamily="2" charset="-122"/>
              </a:rPr>
              <a:t>宗旨</a:t>
            </a:r>
            <a:r>
              <a:rPr lang="zh-CN" altLang="en-US" dirty="0" smtClean="0">
                <a:ea typeface="宋体" pitchFamily="2" charset="-122"/>
              </a:rPr>
              <a:t>：</a:t>
            </a:r>
            <a:r>
              <a:rPr lang="zh-CN" altLang="en-US" sz="2400" dirty="0" smtClean="0">
                <a:ea typeface="宋体" pitchFamily="2" charset="-122"/>
              </a:rPr>
              <a:t>在全世界范围内促进标准化的发展，以便于国际间物资交流与服务，并扩大知识、科学、技术和经济方面的合作。</a:t>
            </a:r>
          </a:p>
        </p:txBody>
      </p:sp>
    </p:spTree>
  </p:cSld>
  <p:clrMapOvr>
    <a:masterClrMapping/>
  </p:clrMapOvr>
  <p:transition xmlns:p14="http://schemas.microsoft.com/office/powerpoint/2010/main" spd="med">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857250" y="1143000"/>
            <a:ext cx="6705600" cy="563563"/>
          </a:xfrm>
        </p:spPr>
        <p:txBody>
          <a:bodyPr/>
          <a:lstStyle/>
          <a:p>
            <a:r>
              <a:rPr lang="en-US" altLang="zh-CN" b="1" smtClean="0">
                <a:solidFill>
                  <a:srgbClr val="C00000"/>
                </a:solidFill>
                <a:ea typeface="宋体" pitchFamily="2" charset="-122"/>
              </a:rPr>
              <a:t>1</a:t>
            </a:r>
            <a:r>
              <a:rPr lang="zh-CN" altLang="en-US" b="1" smtClean="0">
                <a:solidFill>
                  <a:srgbClr val="C00000"/>
                </a:solidFill>
                <a:ea typeface="宋体" pitchFamily="2" charset="-122"/>
              </a:rPr>
              <a:t>）会议计划 </a:t>
            </a:r>
          </a:p>
        </p:txBody>
      </p:sp>
      <p:sp>
        <p:nvSpPr>
          <p:cNvPr id="84995" name="内容占位符 2"/>
          <p:cNvSpPr>
            <a:spLocks noGrp="1"/>
          </p:cNvSpPr>
          <p:nvPr>
            <p:ph idx="1"/>
          </p:nvPr>
        </p:nvSpPr>
        <p:spPr>
          <a:xfrm>
            <a:off x="457200" y="1785938"/>
            <a:ext cx="7686675" cy="4538662"/>
          </a:xfrm>
        </p:spPr>
        <p:txBody>
          <a:bodyPr/>
          <a:lstStyle/>
          <a:p>
            <a:pPr indent="0">
              <a:lnSpc>
                <a:spcPct val="150000"/>
              </a:lnSpc>
              <a:buFontTx/>
              <a:buNone/>
            </a:pPr>
            <a:r>
              <a:rPr lang="en-US" altLang="zh-CN" smtClean="0">
                <a:ea typeface="宋体" pitchFamily="2" charset="-122"/>
              </a:rPr>
              <a:t> TC</a:t>
            </a:r>
            <a:r>
              <a:rPr lang="zh-CN" altLang="en-US" smtClean="0">
                <a:ea typeface="宋体" pitchFamily="2" charset="-122"/>
              </a:rPr>
              <a:t>秘书处应结合工作计划，通过与</a:t>
            </a:r>
            <a:r>
              <a:rPr lang="en-US" altLang="zh-CN" smtClean="0">
                <a:ea typeface="宋体" pitchFamily="2" charset="-122"/>
              </a:rPr>
              <a:t>CEO</a:t>
            </a:r>
            <a:r>
              <a:rPr lang="zh-CN" altLang="en-US" smtClean="0">
                <a:ea typeface="宋体" pitchFamily="2" charset="-122"/>
              </a:rPr>
              <a:t>秘书处磋商，起草一份</a:t>
            </a:r>
            <a:r>
              <a:rPr lang="en-US" altLang="zh-CN" smtClean="0">
                <a:ea typeface="宋体" pitchFamily="2" charset="-122"/>
              </a:rPr>
              <a:t>TC</a:t>
            </a:r>
            <a:r>
              <a:rPr lang="zh-CN" altLang="en-US" smtClean="0">
                <a:ea typeface="宋体" pitchFamily="2" charset="-122"/>
              </a:rPr>
              <a:t>、</a:t>
            </a:r>
            <a:r>
              <a:rPr lang="en-US" altLang="zh-CN" smtClean="0">
                <a:ea typeface="宋体" pitchFamily="2" charset="-122"/>
              </a:rPr>
              <a:t>SC</a:t>
            </a:r>
            <a:r>
              <a:rPr lang="zh-CN" altLang="en-US" smtClean="0">
                <a:ea typeface="宋体" pitchFamily="2" charset="-122"/>
              </a:rPr>
              <a:t>和</a:t>
            </a:r>
            <a:r>
              <a:rPr lang="en-US" altLang="zh-CN" smtClean="0">
                <a:ea typeface="宋体" pitchFamily="2" charset="-122"/>
              </a:rPr>
              <a:t>(</a:t>
            </a:r>
            <a:r>
              <a:rPr lang="zh-CN" altLang="en-US" smtClean="0">
                <a:ea typeface="宋体" pitchFamily="2" charset="-122"/>
              </a:rPr>
              <a:t>如果可能</a:t>
            </a:r>
            <a:r>
              <a:rPr lang="en-US" altLang="zh-CN" smtClean="0">
                <a:ea typeface="宋体" pitchFamily="2" charset="-122"/>
              </a:rPr>
              <a:t>)WG</a:t>
            </a:r>
            <a:r>
              <a:rPr lang="zh-CN" altLang="en-US" smtClean="0">
                <a:ea typeface="宋体" pitchFamily="2" charset="-122"/>
              </a:rPr>
              <a:t>至少</a:t>
            </a:r>
            <a:r>
              <a:rPr lang="en-US" altLang="zh-CN" smtClean="0">
                <a:ea typeface="宋体" pitchFamily="2" charset="-122"/>
              </a:rPr>
              <a:t>2</a:t>
            </a:r>
            <a:r>
              <a:rPr lang="zh-CN" altLang="en-US" smtClean="0">
                <a:ea typeface="宋体" pitchFamily="2" charset="-122"/>
              </a:rPr>
              <a:t>年内的会议计划。</a:t>
            </a:r>
            <a:endParaRPr lang="en-US" altLang="zh-CN" smtClean="0">
              <a:ea typeface="宋体" pitchFamily="2" charset="-122"/>
            </a:endParaRPr>
          </a:p>
          <a:p>
            <a:pPr indent="0">
              <a:lnSpc>
                <a:spcPct val="150000"/>
              </a:lnSpc>
              <a:buFontTx/>
              <a:buNone/>
            </a:pPr>
            <a:r>
              <a:rPr lang="zh-CN" altLang="en-US" smtClean="0">
                <a:ea typeface="宋体" pitchFamily="2" charset="-122"/>
              </a:rPr>
              <a:t>应考虑在召开</a:t>
            </a:r>
            <a:r>
              <a:rPr lang="en-US" altLang="zh-CN" smtClean="0">
                <a:ea typeface="宋体" pitchFamily="2" charset="-122"/>
              </a:rPr>
              <a:t>TC</a:t>
            </a:r>
            <a:r>
              <a:rPr lang="zh-CN" altLang="en-US" smtClean="0">
                <a:ea typeface="宋体" pitchFamily="2" charset="-122"/>
              </a:rPr>
              <a:t>或  </a:t>
            </a:r>
            <a:r>
              <a:rPr lang="en-US" altLang="zh-CN" smtClean="0">
                <a:ea typeface="宋体" pitchFamily="2" charset="-122"/>
              </a:rPr>
              <a:t>SC</a:t>
            </a:r>
            <a:r>
              <a:rPr lang="zh-CN" altLang="en-US" smtClean="0">
                <a:ea typeface="宋体" pitchFamily="2" charset="-122"/>
              </a:rPr>
              <a:t>会议后，在同一地点立即召开编辑委员会会议。 </a:t>
            </a:r>
          </a:p>
        </p:txBody>
      </p:sp>
      <p:sp>
        <p:nvSpPr>
          <p:cNvPr id="84996" name="页脚占位符 3"/>
          <p:cNvSpPr>
            <a:spLocks noGrp="1"/>
          </p:cNvSpPr>
          <p:nvPr>
            <p:ph type="ftr" sz="quarter" idx="11"/>
          </p:nvPr>
        </p:nvSpPr>
        <p:spPr>
          <a:noFill/>
        </p:spPr>
        <p:txBody>
          <a:bodyPr/>
          <a:lstStyle/>
          <a:p>
            <a:r>
              <a:rPr lang="zh-CN" altLang="en-US" smtClean="0"/>
              <a:t>中国计量学院     经管学院</a:t>
            </a:r>
          </a:p>
        </p:txBody>
      </p:sp>
      <p:sp>
        <p:nvSpPr>
          <p:cNvPr id="5" name="灯片编号占位符 4"/>
          <p:cNvSpPr>
            <a:spLocks noGrp="1"/>
          </p:cNvSpPr>
          <p:nvPr>
            <p:ph type="sldNum" sz="quarter" idx="12"/>
          </p:nvPr>
        </p:nvSpPr>
        <p:spPr/>
        <p:txBody>
          <a:bodyPr/>
          <a:lstStyle/>
          <a:p>
            <a:pPr>
              <a:defRPr/>
            </a:pPr>
            <a:fld id="{43616B07-CB10-4BCA-98F1-B375BEE4939A}" type="slidenum">
              <a:rPr lang="en-US" altLang="zh-CN" smtClean="0"/>
              <a:pPr>
                <a:defRPr/>
              </a:pPr>
              <a:t>60</a:t>
            </a:fld>
            <a:endParaRPr lang="en-US" altLang="zh-CN"/>
          </a:p>
        </p:txBody>
      </p:sp>
      <p:sp>
        <p:nvSpPr>
          <p:cNvPr id="84998" name="矩形 5"/>
          <p:cNvSpPr>
            <a:spLocks noChangeArrowheads="1"/>
          </p:cNvSpPr>
          <p:nvPr/>
        </p:nvSpPr>
        <p:spPr bwMode="auto">
          <a:xfrm>
            <a:off x="1214438" y="357188"/>
            <a:ext cx="4657725" cy="646112"/>
          </a:xfrm>
          <a:prstGeom prst="rect">
            <a:avLst/>
          </a:prstGeom>
          <a:noFill/>
          <a:ln w="9525">
            <a:noFill/>
            <a:miter lim="800000"/>
            <a:headEnd/>
            <a:tailEnd/>
          </a:ln>
        </p:spPr>
        <p:txBody>
          <a:bodyPr wrap="none">
            <a:spAutoFit/>
          </a:bodyPr>
          <a:lstStyle/>
          <a:p>
            <a:r>
              <a:rPr lang="en-US" altLang="zh-CN" sz="3600" b="1">
                <a:solidFill>
                  <a:schemeClr val="bg1"/>
                </a:solidFill>
              </a:rPr>
              <a:t>ISO/IEC</a:t>
            </a:r>
            <a:r>
              <a:rPr lang="zh-CN" altLang="en-US" sz="3600" b="1">
                <a:solidFill>
                  <a:schemeClr val="bg1"/>
                </a:solidFill>
              </a:rPr>
              <a:t>技术工作会议</a:t>
            </a:r>
            <a:endParaRPr lang="zh-CN" altLang="en-US" sz="3600">
              <a:solidFill>
                <a:schemeClr val="bg1"/>
              </a:solidFill>
            </a:endParaRPr>
          </a:p>
        </p:txBody>
      </p:sp>
    </p:spTree>
  </p:cSld>
  <p:clrMapOvr>
    <a:masterClrMapping/>
  </p:clrMapOvr>
  <p:transition xmlns:p14="http://schemas.microsoft.com/office/powerpoint/2010/main" spd="med">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a:defRPr/>
            </a:pPr>
            <a:r>
              <a:rPr lang="en-US" altLang="zh-CN" b="1" smtClean="0">
                <a:effectLst>
                  <a:outerShdw blurRad="38100" dist="38100" dir="2700000" algn="tl">
                    <a:srgbClr val="C0C0C0"/>
                  </a:outerShdw>
                </a:effectLst>
                <a:ea typeface="宋体" pitchFamily="2" charset="-122"/>
              </a:rPr>
              <a:t>2</a:t>
            </a:r>
            <a:r>
              <a:rPr lang="zh-CN" altLang="en-US" b="1" smtClean="0">
                <a:effectLst>
                  <a:outerShdw blurRad="38100" dist="38100" dir="2700000" algn="tl">
                    <a:srgbClr val="C0C0C0"/>
                  </a:outerShdw>
                </a:effectLst>
                <a:ea typeface="宋体" pitchFamily="2" charset="-122"/>
              </a:rPr>
              <a:t>）会议的程序</a:t>
            </a:r>
          </a:p>
        </p:txBody>
      </p:sp>
      <p:sp>
        <p:nvSpPr>
          <p:cNvPr id="86019" name="Rectangle 3"/>
          <p:cNvSpPr>
            <a:spLocks noGrp="1" noChangeArrowheads="1"/>
          </p:cNvSpPr>
          <p:nvPr>
            <p:ph type="body" idx="1"/>
          </p:nvPr>
        </p:nvSpPr>
        <p:spPr>
          <a:xfrm>
            <a:off x="457200" y="1500188"/>
            <a:ext cx="7543800" cy="4824412"/>
          </a:xfrm>
        </p:spPr>
        <p:txBody>
          <a:bodyPr/>
          <a:lstStyle/>
          <a:p>
            <a:pPr>
              <a:lnSpc>
                <a:spcPct val="150000"/>
              </a:lnSpc>
              <a:buFontTx/>
              <a:buNone/>
            </a:pPr>
            <a:r>
              <a:rPr lang="en-US" altLang="zh-CN" smtClean="0">
                <a:ea typeface="宋体" pitchFamily="2" charset="-122"/>
              </a:rPr>
              <a:t>(1)TC</a:t>
            </a:r>
            <a:r>
              <a:rPr lang="zh-CN" altLang="en-US" smtClean="0">
                <a:ea typeface="宋体" pitchFamily="2" charset="-122"/>
              </a:rPr>
              <a:t>和</a:t>
            </a:r>
            <a:r>
              <a:rPr lang="en-US" altLang="zh-CN" smtClean="0">
                <a:ea typeface="宋体" pitchFamily="2" charset="-122"/>
              </a:rPr>
              <a:t>SC</a:t>
            </a:r>
            <a:r>
              <a:rPr lang="zh-CN" altLang="en-US" smtClean="0">
                <a:ea typeface="宋体" pitchFamily="2" charset="-122"/>
              </a:rPr>
              <a:t>会议 </a:t>
            </a:r>
          </a:p>
          <a:p>
            <a:pPr>
              <a:lnSpc>
                <a:spcPct val="150000"/>
              </a:lnSpc>
              <a:buFontTx/>
              <a:buNone/>
            </a:pPr>
            <a:r>
              <a:rPr lang="zh-CN" altLang="en-US" smtClean="0">
                <a:ea typeface="宋体" pitchFamily="2" charset="-122"/>
              </a:rPr>
              <a:t>     召开会议的日期和地点应由相关</a:t>
            </a:r>
            <a:r>
              <a:rPr lang="en-US" altLang="zh-CN" smtClean="0">
                <a:ea typeface="宋体" pitchFamily="2" charset="-122"/>
              </a:rPr>
              <a:t>TC</a:t>
            </a:r>
            <a:r>
              <a:rPr lang="zh-CN" altLang="en-US" smtClean="0">
                <a:ea typeface="宋体" pitchFamily="2" charset="-122"/>
              </a:rPr>
              <a:t>或</a:t>
            </a:r>
            <a:r>
              <a:rPr lang="en-US" altLang="zh-CN" smtClean="0">
                <a:ea typeface="宋体" pitchFamily="2" charset="-122"/>
              </a:rPr>
              <a:t>SC</a:t>
            </a:r>
            <a:r>
              <a:rPr lang="zh-CN" altLang="en-US" smtClean="0">
                <a:ea typeface="宋体" pitchFamily="2" charset="-122"/>
              </a:rPr>
              <a:t>主席和秘书处、</a:t>
            </a:r>
            <a:r>
              <a:rPr lang="en-US" altLang="zh-CN" smtClean="0">
                <a:ea typeface="宋体" pitchFamily="2" charset="-122"/>
              </a:rPr>
              <a:t>CEO</a:t>
            </a:r>
            <a:r>
              <a:rPr lang="zh-CN" altLang="en-US" smtClean="0">
                <a:ea typeface="宋体" pitchFamily="2" charset="-122"/>
              </a:rPr>
              <a:t>及承办国家团体共同商定。如果</a:t>
            </a:r>
            <a:r>
              <a:rPr lang="en-US" altLang="zh-CN" smtClean="0">
                <a:ea typeface="宋体" pitchFamily="2" charset="-122"/>
              </a:rPr>
              <a:t>SC</a:t>
            </a:r>
            <a:r>
              <a:rPr lang="zh-CN" altLang="en-US" smtClean="0">
                <a:ea typeface="宋体" pitchFamily="2" charset="-122"/>
              </a:rPr>
              <a:t>召开会议，</a:t>
            </a:r>
            <a:r>
              <a:rPr lang="en-US" altLang="zh-CN" smtClean="0">
                <a:ea typeface="宋体" pitchFamily="2" charset="-122"/>
              </a:rPr>
              <a:t>SC</a:t>
            </a:r>
            <a:r>
              <a:rPr lang="zh-CN" altLang="en-US" smtClean="0">
                <a:ea typeface="宋体" pitchFamily="2" charset="-122"/>
              </a:rPr>
              <a:t>秘书处应首先与归其所属的</a:t>
            </a:r>
            <a:r>
              <a:rPr lang="en-US" altLang="zh-CN" smtClean="0">
                <a:ea typeface="宋体" pitchFamily="2" charset="-122"/>
              </a:rPr>
              <a:t>TC</a:t>
            </a:r>
            <a:r>
              <a:rPr lang="zh-CN" altLang="en-US" smtClean="0">
                <a:ea typeface="宋体" pitchFamily="2" charset="-122"/>
              </a:rPr>
              <a:t>秘书处协商，以保证会议的协调一致。  </a:t>
            </a:r>
          </a:p>
        </p:txBody>
      </p:sp>
    </p:spTree>
  </p:cSld>
  <p:clrMapOvr>
    <a:masterClrMapping/>
  </p:clrMapOvr>
  <p:transition xmlns:p14="http://schemas.microsoft.com/office/powerpoint/2010/main" spd="med">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a:defRPr/>
            </a:pPr>
            <a:r>
              <a:rPr lang="en-US" altLang="zh-CN" b="1" smtClean="0">
                <a:effectLst>
                  <a:outerShdw blurRad="38100" dist="38100" dir="2700000" algn="tl">
                    <a:srgbClr val="C0C0C0"/>
                  </a:outerShdw>
                </a:effectLst>
                <a:ea typeface="宋体" pitchFamily="2" charset="-122"/>
              </a:rPr>
              <a:t>(1)TC</a:t>
            </a:r>
            <a:r>
              <a:rPr lang="zh-CN" altLang="en-US" b="1" smtClean="0">
                <a:effectLst>
                  <a:outerShdw blurRad="38100" dist="38100" dir="2700000" algn="tl">
                    <a:srgbClr val="C0C0C0"/>
                  </a:outerShdw>
                </a:effectLst>
                <a:ea typeface="宋体" pitchFamily="2" charset="-122"/>
              </a:rPr>
              <a:t>和</a:t>
            </a:r>
            <a:r>
              <a:rPr lang="en-US" altLang="zh-CN" b="1" smtClean="0">
                <a:effectLst>
                  <a:outerShdw blurRad="38100" dist="38100" dir="2700000" algn="tl">
                    <a:srgbClr val="C0C0C0"/>
                  </a:outerShdw>
                </a:effectLst>
                <a:ea typeface="宋体" pitchFamily="2" charset="-122"/>
              </a:rPr>
              <a:t>SC</a:t>
            </a:r>
            <a:r>
              <a:rPr lang="zh-CN" altLang="en-US" b="1" smtClean="0">
                <a:effectLst>
                  <a:outerShdw blurRad="38100" dist="38100" dir="2700000" algn="tl">
                    <a:srgbClr val="C0C0C0"/>
                  </a:outerShdw>
                </a:effectLst>
                <a:ea typeface="宋体" pitchFamily="2" charset="-122"/>
              </a:rPr>
              <a:t>会议 </a:t>
            </a:r>
          </a:p>
        </p:txBody>
      </p:sp>
      <p:sp>
        <p:nvSpPr>
          <p:cNvPr id="87043" name="Rectangle 3"/>
          <p:cNvSpPr>
            <a:spLocks noGrp="1" noChangeArrowheads="1"/>
          </p:cNvSpPr>
          <p:nvPr>
            <p:ph type="body" idx="1"/>
          </p:nvPr>
        </p:nvSpPr>
        <p:spPr>
          <a:xfrm>
            <a:off x="457200" y="1714500"/>
            <a:ext cx="7615238" cy="4610100"/>
          </a:xfrm>
        </p:spPr>
        <p:txBody>
          <a:bodyPr/>
          <a:lstStyle/>
          <a:p>
            <a:pPr>
              <a:lnSpc>
                <a:spcPct val="150000"/>
              </a:lnSpc>
              <a:buFontTx/>
              <a:buNone/>
            </a:pPr>
            <a:r>
              <a:rPr lang="zh-CN" altLang="en-US" smtClean="0">
                <a:ea typeface="宋体" pitchFamily="2" charset="-122"/>
              </a:rPr>
              <a:t>秘书处应保证会议日程安排在会议召开的</a:t>
            </a:r>
            <a:r>
              <a:rPr lang="en-US" altLang="zh-CN" smtClean="0">
                <a:ea typeface="宋体" pitchFamily="2" charset="-122"/>
              </a:rPr>
              <a:t>4</a:t>
            </a:r>
            <a:r>
              <a:rPr lang="zh-CN" altLang="en-US" smtClean="0">
                <a:ea typeface="宋体" pitchFamily="2" charset="-122"/>
              </a:rPr>
              <a:t>个月前由</a:t>
            </a:r>
            <a:r>
              <a:rPr lang="en-US" altLang="zh-CN" smtClean="0">
                <a:ea typeface="宋体" pitchFamily="2" charset="-122"/>
              </a:rPr>
              <a:t>CEO</a:t>
            </a:r>
            <a:r>
              <a:rPr lang="zh-CN" altLang="en-US" smtClean="0">
                <a:ea typeface="宋体" pitchFamily="2" charset="-122"/>
              </a:rPr>
              <a:t>办公室分发 </a:t>
            </a:r>
            <a:r>
              <a:rPr lang="en-US" altLang="zh-CN" smtClean="0">
                <a:ea typeface="宋体" pitchFamily="2" charset="-122"/>
              </a:rPr>
              <a:t>(1EC)</a:t>
            </a:r>
            <a:r>
              <a:rPr lang="zh-CN" altLang="en-US" smtClean="0">
                <a:ea typeface="宋体" pitchFamily="2" charset="-122"/>
              </a:rPr>
              <a:t>或由秘书处分发并抄送一份给</a:t>
            </a:r>
            <a:r>
              <a:rPr lang="en-US" altLang="zh-CN" smtClean="0">
                <a:ea typeface="宋体" pitchFamily="2" charset="-122"/>
              </a:rPr>
              <a:t>CEO</a:t>
            </a:r>
            <a:r>
              <a:rPr lang="zh-CN" altLang="en-US" smtClean="0">
                <a:ea typeface="宋体" pitchFamily="2" charset="-122"/>
              </a:rPr>
              <a:t>办公室</a:t>
            </a:r>
            <a:r>
              <a:rPr lang="en-US" altLang="zh-CN" smtClean="0">
                <a:ea typeface="宋体" pitchFamily="2" charset="-122"/>
              </a:rPr>
              <a:t>(1SO)</a:t>
            </a:r>
            <a:r>
              <a:rPr lang="zh-CN" altLang="en-US" smtClean="0">
                <a:ea typeface="宋体" pitchFamily="2" charset="-122"/>
              </a:rPr>
              <a:t>。只有那些在召开会议前的</a:t>
            </a:r>
            <a:r>
              <a:rPr lang="en-US" altLang="zh-CN" smtClean="0">
                <a:ea typeface="宋体" pitchFamily="2" charset="-122"/>
              </a:rPr>
              <a:t>6</a:t>
            </a:r>
            <a:r>
              <a:rPr lang="zh-CN" altLang="en-US" smtClean="0">
                <a:ea typeface="宋体" pitchFamily="2" charset="-122"/>
              </a:rPr>
              <a:t>个月已经得到意见汇总的委员会草案才能纳入会议日程，并在会上进行讨论。</a:t>
            </a:r>
          </a:p>
        </p:txBody>
      </p:sp>
    </p:spTree>
  </p:cSld>
  <p:clrMapOvr>
    <a:masterClrMapping/>
  </p:clrMapOvr>
  <p:transition xmlns:p14="http://schemas.microsoft.com/office/powerpoint/2010/main" spd="med">
    <p:zoom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b="1" smtClean="0">
                <a:ea typeface="宋体" pitchFamily="2" charset="-122"/>
              </a:rPr>
              <a:t>(2)WG</a:t>
            </a:r>
            <a:r>
              <a:rPr lang="zh-CN" altLang="en-US" b="1" smtClean="0">
                <a:ea typeface="宋体" pitchFamily="2" charset="-122"/>
              </a:rPr>
              <a:t>会议</a:t>
            </a:r>
          </a:p>
        </p:txBody>
      </p:sp>
      <p:sp>
        <p:nvSpPr>
          <p:cNvPr id="88067" name="Rectangle 3"/>
          <p:cNvSpPr>
            <a:spLocks noGrp="1" noChangeArrowheads="1"/>
          </p:cNvSpPr>
          <p:nvPr>
            <p:ph type="body" idx="1"/>
          </p:nvPr>
        </p:nvSpPr>
        <p:spPr>
          <a:xfrm>
            <a:off x="457200" y="1500188"/>
            <a:ext cx="7686675" cy="4824412"/>
          </a:xfrm>
        </p:spPr>
        <p:txBody>
          <a:bodyPr/>
          <a:lstStyle/>
          <a:p>
            <a:pPr>
              <a:lnSpc>
                <a:spcPct val="150000"/>
              </a:lnSpc>
              <a:buFontTx/>
              <a:buNone/>
            </a:pPr>
            <a:r>
              <a:rPr lang="zh-CN" altLang="en-US" smtClean="0">
                <a:ea typeface="宋体" pitchFamily="2" charset="-122"/>
              </a:rPr>
              <a:t>当需要举行会议时，</a:t>
            </a:r>
            <a:r>
              <a:rPr lang="en-US" altLang="zh-CN" smtClean="0">
                <a:ea typeface="宋体" pitchFamily="2" charset="-122"/>
              </a:rPr>
              <a:t>WG</a:t>
            </a:r>
            <a:r>
              <a:rPr lang="zh-CN" altLang="en-US" smtClean="0">
                <a:ea typeface="宋体" pitchFamily="2" charset="-122"/>
              </a:rPr>
              <a:t>会议的召集人应将通知寄到其成员及归其所属的</a:t>
            </a:r>
            <a:r>
              <a:rPr lang="en-US" altLang="zh-CN" smtClean="0">
                <a:ea typeface="宋体" pitchFamily="2" charset="-122"/>
              </a:rPr>
              <a:t>TC</a:t>
            </a:r>
            <a:r>
              <a:rPr lang="zh-CN" altLang="en-US" smtClean="0">
                <a:ea typeface="宋体" pitchFamily="2" charset="-122"/>
              </a:rPr>
              <a:t>秘书处，最好是在会议召开前的</a:t>
            </a:r>
            <a:r>
              <a:rPr lang="en-US" altLang="zh-CN" smtClean="0">
                <a:ea typeface="宋体" pitchFamily="2" charset="-122"/>
              </a:rPr>
              <a:t>6</a:t>
            </a:r>
            <a:r>
              <a:rPr lang="zh-CN" altLang="en-US" smtClean="0">
                <a:ea typeface="宋体" pitchFamily="2" charset="-122"/>
              </a:rPr>
              <a:t>周寄出。会议召集人及会议承办国</a:t>
            </a:r>
            <a:r>
              <a:rPr lang="en-US" altLang="zh-CN" smtClean="0">
                <a:ea typeface="宋体" pitchFamily="2" charset="-122"/>
              </a:rPr>
              <a:t>WG</a:t>
            </a:r>
            <a:r>
              <a:rPr lang="zh-CN" altLang="en-US" smtClean="0">
                <a:ea typeface="宋体" pitchFamily="2" charset="-122"/>
              </a:rPr>
              <a:t>的成员之间应做好会议安排，后者负责所有实际工作的安排。 </a:t>
            </a:r>
          </a:p>
        </p:txBody>
      </p:sp>
    </p:spTree>
  </p:cSld>
  <p:clrMapOvr>
    <a:masterClrMapping/>
  </p:clrMapOvr>
  <p:transition xmlns:p14="http://schemas.microsoft.com/office/powerpoint/2010/main" spd="med">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a:defRPr/>
            </a:pPr>
            <a:r>
              <a:rPr lang="en-US" altLang="zh-CN" b="1" smtClean="0">
                <a:effectLst>
                  <a:outerShdw blurRad="38100" dist="38100" dir="2700000" algn="tl">
                    <a:srgbClr val="C0C0C0"/>
                  </a:outerShdw>
                </a:effectLst>
                <a:ea typeface="宋体" pitchFamily="2" charset="-122"/>
              </a:rPr>
              <a:t>3</a:t>
            </a:r>
            <a:r>
              <a:rPr lang="zh-CN" altLang="en-US" b="1" smtClean="0">
                <a:effectLst>
                  <a:outerShdw blurRad="38100" dist="38100" dir="2700000" algn="tl">
                    <a:srgbClr val="C0C0C0"/>
                  </a:outerShdw>
                </a:effectLst>
                <a:ea typeface="宋体" pitchFamily="2" charset="-122"/>
              </a:rPr>
              <a:t>）会议中使用的语言</a:t>
            </a:r>
          </a:p>
        </p:txBody>
      </p:sp>
      <p:sp>
        <p:nvSpPr>
          <p:cNvPr id="273411" name="Rectangle 3"/>
          <p:cNvSpPr>
            <a:spLocks noGrp="1" noChangeArrowheads="1"/>
          </p:cNvSpPr>
          <p:nvPr>
            <p:ph type="body" idx="1"/>
          </p:nvPr>
        </p:nvSpPr>
        <p:spPr>
          <a:xfrm>
            <a:off x="500063" y="1357313"/>
            <a:ext cx="7572375" cy="5072062"/>
          </a:xfrm>
        </p:spPr>
        <p:txBody>
          <a:bodyPr/>
          <a:lstStyle/>
          <a:p>
            <a:pPr>
              <a:lnSpc>
                <a:spcPct val="150000"/>
              </a:lnSpc>
              <a:buFontTx/>
              <a:buNone/>
              <a:defRPr/>
            </a:pPr>
            <a:r>
              <a:rPr lang="zh-CN" altLang="en-US" sz="2400" smtClean="0">
                <a:ea typeface="宋体" pitchFamily="2" charset="-122"/>
              </a:rPr>
              <a:t>会议中使用的语言是</a:t>
            </a:r>
            <a:r>
              <a:rPr lang="zh-CN" altLang="en-US" sz="3200" u="sng" smtClean="0">
                <a:solidFill>
                  <a:srgbClr val="9933FF"/>
                </a:solidFill>
                <a:effectLst>
                  <a:outerShdw blurRad="38100" dist="38100" dir="2700000" algn="tl">
                    <a:srgbClr val="C0C0C0"/>
                  </a:outerShdw>
                </a:effectLst>
                <a:ea typeface="宋体" pitchFamily="2" charset="-122"/>
              </a:rPr>
              <a:t>英语、法语或俄语</a:t>
            </a:r>
            <a:r>
              <a:rPr lang="zh-CN" altLang="en-US" sz="2400" smtClean="0">
                <a:ea typeface="宋体" pitchFamily="2" charset="-122"/>
              </a:rPr>
              <a:t>，可用其中</a:t>
            </a:r>
            <a:r>
              <a:rPr lang="en-US" altLang="zh-CN" sz="2400" smtClean="0">
                <a:ea typeface="宋体" pitchFamily="2" charset="-122"/>
              </a:rPr>
              <a:t>1</a:t>
            </a:r>
            <a:r>
              <a:rPr lang="zh-CN" altLang="en-US" sz="2400" smtClean="0">
                <a:ea typeface="宋体" pitchFamily="2" charset="-122"/>
              </a:rPr>
              <a:t>种或</a:t>
            </a:r>
            <a:r>
              <a:rPr lang="en-US" altLang="zh-CN" sz="2400" smtClean="0">
                <a:ea typeface="宋体" pitchFamily="2" charset="-122"/>
              </a:rPr>
              <a:t>1</a:t>
            </a:r>
            <a:r>
              <a:rPr lang="zh-CN" altLang="en-US" sz="2400" smtClean="0">
                <a:ea typeface="宋体" pitchFamily="2" charset="-122"/>
              </a:rPr>
              <a:t>种以上的语言。俄联邦国家团体应提供所有俄语的口译或笔译服务。</a:t>
            </a:r>
          </a:p>
          <a:p>
            <a:pPr>
              <a:lnSpc>
                <a:spcPct val="150000"/>
              </a:lnSpc>
              <a:buFontTx/>
              <a:buNone/>
              <a:defRPr/>
            </a:pPr>
            <a:r>
              <a:rPr lang="zh-CN" altLang="en-US" sz="2400" smtClean="0">
                <a:ea typeface="宋体" pitchFamily="2" charset="-122"/>
              </a:rPr>
              <a:t>主席或秘书处应依据</a:t>
            </a:r>
            <a:r>
              <a:rPr lang="en-US" altLang="zh-CN" sz="2400" smtClean="0">
                <a:ea typeface="宋体" pitchFamily="2" charset="-122"/>
              </a:rPr>
              <a:t>ISO</a:t>
            </a:r>
            <a:r>
              <a:rPr lang="zh-CN" altLang="en-US" sz="2400" smtClean="0">
                <a:ea typeface="宋体" pitchFamily="2" charset="-122"/>
              </a:rPr>
              <a:t>或</a:t>
            </a:r>
            <a:r>
              <a:rPr lang="en-US" altLang="zh-CN" sz="2400" smtClean="0">
                <a:ea typeface="宋体" pitchFamily="2" charset="-122"/>
              </a:rPr>
              <a:t>IEC</a:t>
            </a:r>
            <a:r>
              <a:rPr lang="zh-CN" altLang="en-US" sz="2400" smtClean="0">
                <a:ea typeface="宋体" pitchFamily="2" charset="-122"/>
              </a:rPr>
              <a:t>通用规则，以参加会议人员能够接受的方式妥善解决会议中使用的语言问题。</a:t>
            </a:r>
          </a:p>
          <a:p>
            <a:pPr>
              <a:lnSpc>
                <a:spcPct val="150000"/>
              </a:lnSpc>
              <a:buFontTx/>
              <a:buNone/>
              <a:defRPr/>
            </a:pPr>
            <a:r>
              <a:rPr lang="zh-CN" altLang="en-US" sz="2400" smtClean="0">
                <a:ea typeface="宋体" pitchFamily="2" charset="-122"/>
              </a:rPr>
              <a:t>会议日程草案应由负责的秘书处尽可能用</a:t>
            </a:r>
            <a:r>
              <a:rPr lang="zh-CN" altLang="en-US" u="sng" smtClean="0">
                <a:solidFill>
                  <a:srgbClr val="9933FF"/>
                </a:solidFill>
                <a:effectLst>
                  <a:outerShdw blurRad="38100" dist="38100" dir="2700000" algn="tl">
                    <a:srgbClr val="C0C0C0"/>
                  </a:outerShdw>
                </a:effectLst>
                <a:ea typeface="宋体" pitchFamily="2" charset="-122"/>
              </a:rPr>
              <a:t>英语和法语</a:t>
            </a:r>
            <a:r>
              <a:rPr lang="en-US" altLang="zh-CN" u="sng" smtClean="0">
                <a:solidFill>
                  <a:srgbClr val="9933FF"/>
                </a:solidFill>
                <a:effectLst>
                  <a:outerShdw blurRad="38100" dist="38100" dir="2700000" algn="tl">
                    <a:srgbClr val="C0C0C0"/>
                  </a:outerShdw>
                </a:effectLst>
                <a:ea typeface="宋体" pitchFamily="2" charset="-122"/>
              </a:rPr>
              <a:t>2</a:t>
            </a:r>
            <a:r>
              <a:rPr lang="zh-CN" altLang="en-US" u="sng" smtClean="0">
                <a:solidFill>
                  <a:srgbClr val="9933FF"/>
                </a:solidFill>
                <a:effectLst>
                  <a:outerShdw blurRad="38100" dist="38100" dir="2700000" algn="tl">
                    <a:srgbClr val="C0C0C0"/>
                  </a:outerShdw>
                </a:effectLst>
                <a:ea typeface="宋体" pitchFamily="2" charset="-122"/>
              </a:rPr>
              <a:t>种语言起草</a:t>
            </a:r>
            <a:r>
              <a:rPr lang="zh-CN" altLang="en-US" sz="2400" smtClean="0">
                <a:ea typeface="宋体" pitchFamily="2" charset="-122"/>
              </a:rPr>
              <a:t>，并负责复印和分发。</a:t>
            </a:r>
          </a:p>
        </p:txBody>
      </p:sp>
    </p:spTree>
  </p:cSld>
  <p:clrMapOvr>
    <a:masterClrMapping/>
  </p:clrMapOvr>
  <p:transition xmlns:p14="http://schemas.microsoft.com/office/powerpoint/2010/main" spd="med">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a:spLocks noGrp="1"/>
          </p:cNvSpPr>
          <p:nvPr>
            <p:ph type="ftr" sz="quarter" idx="11"/>
          </p:nvPr>
        </p:nvSpPr>
        <p:spPr>
          <a:noFill/>
        </p:spPr>
        <p:txBody>
          <a:bodyPr/>
          <a:lstStyle/>
          <a:p>
            <a:r>
              <a:rPr lang="zh-CN" altLang="en-US" smtClean="0"/>
              <a:t>中国计量学院     经管学院</a:t>
            </a:r>
          </a:p>
        </p:txBody>
      </p:sp>
      <p:sp>
        <p:nvSpPr>
          <p:cNvPr id="27" name="灯片编号占位符 5"/>
          <p:cNvSpPr>
            <a:spLocks noGrp="1"/>
          </p:cNvSpPr>
          <p:nvPr>
            <p:ph type="sldNum" sz="quarter" idx="12"/>
          </p:nvPr>
        </p:nvSpPr>
        <p:spPr/>
        <p:txBody>
          <a:bodyPr/>
          <a:lstStyle/>
          <a:p>
            <a:pPr>
              <a:defRPr/>
            </a:pPr>
            <a:fld id="{6F75E383-DCB3-44C4-B90E-7997D9B83783}" type="slidenum">
              <a:rPr lang="en-US" altLang="zh-CN"/>
              <a:pPr>
                <a:defRPr/>
              </a:pPr>
              <a:t>65</a:t>
            </a:fld>
            <a:endParaRPr lang="en-US" altLang="zh-CN"/>
          </a:p>
        </p:txBody>
      </p:sp>
      <p:sp>
        <p:nvSpPr>
          <p:cNvPr id="5124" name="Rectangle 2"/>
          <p:cNvSpPr>
            <a:spLocks noGrp="1" noChangeArrowheads="1"/>
          </p:cNvSpPr>
          <p:nvPr>
            <p:ph type="title"/>
          </p:nvPr>
        </p:nvSpPr>
        <p:spPr/>
        <p:txBody>
          <a:bodyPr/>
          <a:lstStyle/>
          <a:p>
            <a:pPr eaLnBrk="1" hangingPunct="1"/>
            <a:r>
              <a:rPr lang="zh-CN" altLang="en-US" b="1" dirty="0" smtClean="0">
                <a:ea typeface="宋体" pitchFamily="2" charset="-122"/>
              </a:rPr>
              <a:t>第六章   国际标准化</a:t>
            </a:r>
          </a:p>
        </p:txBody>
      </p:sp>
      <p:grpSp>
        <p:nvGrpSpPr>
          <p:cNvPr id="2" name="Group 3"/>
          <p:cNvGrpSpPr>
            <a:grpSpLocks/>
          </p:cNvGrpSpPr>
          <p:nvPr/>
        </p:nvGrpSpPr>
        <p:grpSpPr bwMode="auto">
          <a:xfrm>
            <a:off x="1828800" y="1752600"/>
            <a:ext cx="762000" cy="665163"/>
            <a:chOff x="1110" y="2656"/>
            <a:chExt cx="1549" cy="1351"/>
          </a:xfrm>
        </p:grpSpPr>
        <p:sp>
          <p:nvSpPr>
            <p:cNvPr id="514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514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9523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grpSp>
        <p:nvGrpSpPr>
          <p:cNvPr id="3" name="Group 7"/>
          <p:cNvGrpSpPr>
            <a:grpSpLocks/>
          </p:cNvGrpSpPr>
          <p:nvPr/>
        </p:nvGrpSpPr>
        <p:grpSpPr bwMode="auto">
          <a:xfrm>
            <a:off x="1828800" y="2667000"/>
            <a:ext cx="762000" cy="665163"/>
            <a:chOff x="3174" y="2656"/>
            <a:chExt cx="1549" cy="1351"/>
          </a:xfrm>
        </p:grpSpPr>
        <p:sp>
          <p:nvSpPr>
            <p:cNvPr id="514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514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9524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5127" name="Line 11"/>
          <p:cNvSpPr>
            <a:spLocks noChangeShapeType="1"/>
          </p:cNvSpPr>
          <p:nvPr/>
        </p:nvSpPr>
        <p:spPr bwMode="auto">
          <a:xfrm>
            <a:off x="2438400" y="2362200"/>
            <a:ext cx="48006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5128" name="Text Box 12"/>
          <p:cNvSpPr txBox="1">
            <a:spLocks noChangeArrowheads="1"/>
          </p:cNvSpPr>
          <p:nvPr/>
        </p:nvSpPr>
        <p:spPr bwMode="auto">
          <a:xfrm>
            <a:off x="3276600" y="1809750"/>
            <a:ext cx="3295664" cy="461665"/>
          </a:xfrm>
          <a:prstGeom prst="rect">
            <a:avLst/>
          </a:prstGeom>
          <a:noFill/>
          <a:ln w="9525" algn="ctr">
            <a:noFill/>
            <a:miter lim="800000"/>
            <a:headEnd/>
            <a:tailEnd/>
          </a:ln>
        </p:spPr>
        <p:txBody>
          <a:bodyPr wrap="square">
            <a:spAutoFit/>
          </a:bodyPr>
          <a:lstStyle/>
          <a:p>
            <a:pPr eaLnBrk="0" hangingPunct="0"/>
            <a:r>
              <a:rPr lang="zh-CN" altLang="en-US" sz="2400" b="1" dirty="0"/>
              <a:t>国际标准化</a:t>
            </a:r>
            <a:r>
              <a:rPr lang="zh-CN" altLang="en-US" sz="2400" b="1" dirty="0" smtClean="0"/>
              <a:t>机构简介</a:t>
            </a:r>
            <a:endParaRPr lang="zh-CN" altLang="en-US" sz="2400" b="1" dirty="0"/>
          </a:p>
        </p:txBody>
      </p:sp>
      <p:sp>
        <p:nvSpPr>
          <p:cNvPr id="5129" name="Text Box 13"/>
          <p:cNvSpPr txBox="1">
            <a:spLocks noChangeArrowheads="1"/>
          </p:cNvSpPr>
          <p:nvPr/>
        </p:nvSpPr>
        <p:spPr bwMode="gray">
          <a:xfrm>
            <a:off x="2025650" y="1851025"/>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1</a:t>
            </a:r>
          </a:p>
        </p:txBody>
      </p:sp>
      <p:sp>
        <p:nvSpPr>
          <p:cNvPr id="5130" name="Line 14"/>
          <p:cNvSpPr>
            <a:spLocks noChangeShapeType="1"/>
          </p:cNvSpPr>
          <p:nvPr/>
        </p:nvSpPr>
        <p:spPr bwMode="auto">
          <a:xfrm>
            <a:off x="2438400" y="3276600"/>
            <a:ext cx="48006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5131" name="Text Box 15"/>
          <p:cNvSpPr txBox="1">
            <a:spLocks noChangeArrowheads="1"/>
          </p:cNvSpPr>
          <p:nvPr/>
        </p:nvSpPr>
        <p:spPr bwMode="auto">
          <a:xfrm>
            <a:off x="3276600" y="2724150"/>
            <a:ext cx="3438525" cy="461963"/>
          </a:xfrm>
          <a:prstGeom prst="rect">
            <a:avLst/>
          </a:prstGeom>
          <a:noFill/>
          <a:ln w="9525" algn="ctr">
            <a:noFill/>
            <a:miter lim="800000"/>
            <a:headEnd/>
            <a:tailEnd/>
          </a:ln>
        </p:spPr>
        <p:txBody>
          <a:bodyPr>
            <a:spAutoFit/>
          </a:bodyPr>
          <a:lstStyle/>
          <a:p>
            <a:pPr eaLnBrk="0" hangingPunct="0"/>
            <a:r>
              <a:rPr lang="zh-CN" altLang="en-US" sz="2400" b="1" dirty="0" smtClean="0"/>
              <a:t>制定国际标准的程序</a:t>
            </a:r>
            <a:endParaRPr lang="zh-CN" altLang="en-US" sz="2400" b="1" dirty="0"/>
          </a:p>
        </p:txBody>
      </p:sp>
      <p:sp>
        <p:nvSpPr>
          <p:cNvPr id="5132" name="Text Box 16"/>
          <p:cNvSpPr txBox="1">
            <a:spLocks noChangeArrowheads="1"/>
          </p:cNvSpPr>
          <p:nvPr/>
        </p:nvSpPr>
        <p:spPr bwMode="gray">
          <a:xfrm>
            <a:off x="2025650" y="2765425"/>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2</a:t>
            </a:r>
          </a:p>
        </p:txBody>
      </p:sp>
      <p:grpSp>
        <p:nvGrpSpPr>
          <p:cNvPr id="4" name="Group 17"/>
          <p:cNvGrpSpPr>
            <a:grpSpLocks/>
          </p:cNvGrpSpPr>
          <p:nvPr/>
        </p:nvGrpSpPr>
        <p:grpSpPr bwMode="auto">
          <a:xfrm>
            <a:off x="1828800" y="3559175"/>
            <a:ext cx="762000" cy="665163"/>
            <a:chOff x="1110" y="2656"/>
            <a:chExt cx="1549" cy="1351"/>
          </a:xfrm>
        </p:grpSpPr>
        <p:sp>
          <p:nvSpPr>
            <p:cNvPr id="513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513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9525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5134" name="Line 25"/>
          <p:cNvSpPr>
            <a:spLocks noChangeShapeType="1"/>
          </p:cNvSpPr>
          <p:nvPr/>
        </p:nvSpPr>
        <p:spPr bwMode="auto">
          <a:xfrm>
            <a:off x="2438400" y="4168775"/>
            <a:ext cx="48006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5135" name="Text Box 27"/>
          <p:cNvSpPr txBox="1">
            <a:spLocks noChangeArrowheads="1"/>
          </p:cNvSpPr>
          <p:nvPr/>
        </p:nvSpPr>
        <p:spPr bwMode="gray">
          <a:xfrm>
            <a:off x="2025650" y="365760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3</a:t>
            </a:r>
          </a:p>
        </p:txBody>
      </p:sp>
      <p:sp>
        <p:nvSpPr>
          <p:cNvPr id="5136" name="Text Box 30"/>
          <p:cNvSpPr txBox="1">
            <a:spLocks noChangeArrowheads="1"/>
          </p:cNvSpPr>
          <p:nvPr/>
        </p:nvSpPr>
        <p:spPr bwMode="gray">
          <a:xfrm>
            <a:off x="2025650" y="457200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4</a:t>
            </a:r>
          </a:p>
        </p:txBody>
      </p:sp>
      <p:sp>
        <p:nvSpPr>
          <p:cNvPr id="5137" name="Text Box 31"/>
          <p:cNvSpPr txBox="1">
            <a:spLocks noChangeArrowheads="1"/>
          </p:cNvSpPr>
          <p:nvPr/>
        </p:nvSpPr>
        <p:spPr bwMode="auto">
          <a:xfrm>
            <a:off x="3276600" y="3716338"/>
            <a:ext cx="3671888" cy="457200"/>
          </a:xfrm>
          <a:prstGeom prst="rect">
            <a:avLst/>
          </a:prstGeom>
          <a:noFill/>
          <a:ln w="9525" algn="ctr">
            <a:noFill/>
            <a:miter lim="800000"/>
            <a:headEnd/>
            <a:tailEnd/>
          </a:ln>
        </p:spPr>
        <p:txBody>
          <a:bodyPr>
            <a:spAutoFit/>
          </a:bodyPr>
          <a:lstStyle/>
          <a:p>
            <a:pPr eaLnBrk="0" hangingPunct="0"/>
            <a:r>
              <a:rPr lang="zh-CN" altLang="en-US" sz="2400" b="1" dirty="0" smtClean="0"/>
              <a:t>参与国际标准化活动建议</a:t>
            </a:r>
            <a:endParaRPr lang="zh-CN" altLang="en-US" sz="2400" b="1" dirty="0"/>
          </a:p>
        </p:txBody>
      </p:sp>
    </p:spTree>
  </p:cSld>
  <p:clrMapOvr>
    <a:masterClrMapping/>
  </p:clrMapOvr>
  <p:transition xmlns:p14="http://schemas.microsoft.com/office/powerpoint/2010/main" spd="med">
    <p:zoom dir="in"/>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5"/>
          <p:cNvSpPr>
            <a:spLocks noGrp="1"/>
          </p:cNvSpPr>
          <p:nvPr>
            <p:ph type="sldNum" sz="quarter" idx="12"/>
          </p:nvPr>
        </p:nvSpPr>
        <p:spPr/>
        <p:txBody>
          <a:bodyPr/>
          <a:lstStyle/>
          <a:p>
            <a:pPr>
              <a:defRPr/>
            </a:pPr>
            <a:fld id="{581C5A46-A76B-42F1-9FA3-F7406588900F}" type="slidenum">
              <a:rPr lang="en-US" altLang="zh-CN"/>
              <a:pPr>
                <a:defRPr/>
              </a:pPr>
              <a:t>66</a:t>
            </a:fld>
            <a:r>
              <a:rPr lang="en-US" altLang="zh-CN"/>
              <a:t>SAC</a:t>
            </a:r>
          </a:p>
        </p:txBody>
      </p:sp>
      <p:sp>
        <p:nvSpPr>
          <p:cNvPr id="97283" name="Rectangle 2"/>
          <p:cNvSpPr>
            <a:spLocks noGrp="1" noChangeArrowheads="1"/>
          </p:cNvSpPr>
          <p:nvPr>
            <p:ph type="title"/>
          </p:nvPr>
        </p:nvSpPr>
        <p:spPr>
          <a:xfrm>
            <a:off x="928688" y="357188"/>
            <a:ext cx="7143750" cy="604837"/>
          </a:xfrm>
        </p:spPr>
        <p:txBody>
          <a:bodyPr/>
          <a:lstStyle/>
          <a:p>
            <a:pPr eaLnBrk="1" hangingPunct="1"/>
            <a:r>
              <a:rPr lang="zh-CN" altLang="en-US" sz="2800" b="1" smtClean="0">
                <a:latin typeface="幼圆" pitchFamily="49" charset="-122"/>
                <a:ea typeface="幼圆" pitchFamily="49" charset="-122"/>
              </a:rPr>
              <a:t>中国国际标准化工作和国际合作管理</a:t>
            </a:r>
          </a:p>
        </p:txBody>
      </p:sp>
      <p:sp>
        <p:nvSpPr>
          <p:cNvPr id="97284" name="Rectangle 3"/>
          <p:cNvSpPr>
            <a:spLocks noGrp="1" noChangeArrowheads="1"/>
          </p:cNvSpPr>
          <p:nvPr>
            <p:ph type="body" idx="1"/>
          </p:nvPr>
        </p:nvSpPr>
        <p:spPr>
          <a:xfrm>
            <a:off x="357188" y="1500188"/>
            <a:ext cx="7715250" cy="4038600"/>
          </a:xfrm>
        </p:spPr>
        <p:txBody>
          <a:bodyPr/>
          <a:lstStyle/>
          <a:p>
            <a:pPr eaLnBrk="1" hangingPunct="1">
              <a:lnSpc>
                <a:spcPct val="145000"/>
              </a:lnSpc>
            </a:pPr>
            <a:r>
              <a:rPr lang="zh-CN" altLang="en-US" smtClean="0">
                <a:latin typeface="华文细黑" pitchFamily="2" charset="-122"/>
                <a:ea typeface="华文细黑" pitchFamily="2" charset="-122"/>
              </a:rPr>
              <a:t>中国国家标准化管理委员会是中国国务院授权管理中国标准化事务的行政管理机构</a:t>
            </a:r>
          </a:p>
          <a:p>
            <a:pPr eaLnBrk="1" hangingPunct="1">
              <a:lnSpc>
                <a:spcPct val="145000"/>
              </a:lnSpc>
            </a:pPr>
            <a:r>
              <a:rPr kumimoji="1" lang="zh-CN" altLang="en-US" smtClean="0">
                <a:latin typeface="华文细黑" pitchFamily="2" charset="-122"/>
                <a:ea typeface="华文细黑" pitchFamily="2" charset="-122"/>
              </a:rPr>
              <a:t>中国国家标准化管理委员会以 </a:t>
            </a:r>
            <a:r>
              <a:rPr kumimoji="1" lang="zh-CN" altLang="en-US" smtClean="0">
                <a:solidFill>
                  <a:srgbClr val="FF0000"/>
                </a:solidFill>
                <a:latin typeface="Arial Black" pitchFamily="34" charset="0"/>
                <a:ea typeface="华文细黑" pitchFamily="2" charset="-122"/>
              </a:rPr>
              <a:t> </a:t>
            </a:r>
            <a:r>
              <a:rPr kumimoji="1" lang="en-US" altLang="zh-CN" smtClean="0">
                <a:solidFill>
                  <a:srgbClr val="FF0000"/>
                </a:solidFill>
                <a:latin typeface="Arial Black" pitchFamily="34" charset="0"/>
                <a:ea typeface="华文细黑" pitchFamily="2" charset="-122"/>
              </a:rPr>
              <a:t>SAC</a:t>
            </a:r>
            <a:r>
              <a:rPr kumimoji="1" lang="en-US" altLang="zh-CN" smtClean="0">
                <a:latin typeface="华文细黑" pitchFamily="2" charset="-122"/>
                <a:ea typeface="华文细黑" pitchFamily="2" charset="-122"/>
              </a:rPr>
              <a:t>  </a:t>
            </a:r>
            <a:r>
              <a:rPr kumimoji="1" lang="zh-CN" altLang="en-US" smtClean="0">
                <a:latin typeface="华文细黑" pitchFamily="2" charset="-122"/>
                <a:ea typeface="华文细黑" pitchFamily="2" charset="-122"/>
              </a:rPr>
              <a:t>名义代表中国参加 </a:t>
            </a:r>
            <a:r>
              <a:rPr kumimoji="1" lang="en-US" altLang="zh-CN" smtClean="0">
                <a:latin typeface="华文细黑" pitchFamily="2" charset="-122"/>
                <a:ea typeface="华文细黑" pitchFamily="2" charset="-122"/>
              </a:rPr>
              <a:t>ISO</a:t>
            </a:r>
            <a:r>
              <a:rPr kumimoji="1" lang="zh-CN" altLang="en-US" smtClean="0">
                <a:latin typeface="华文细黑" pitchFamily="2" charset="-122"/>
                <a:ea typeface="华文细黑" pitchFamily="2" charset="-122"/>
              </a:rPr>
              <a:t>、</a:t>
            </a:r>
            <a:r>
              <a:rPr kumimoji="1" lang="en-US" altLang="zh-CN" smtClean="0">
                <a:latin typeface="华文细黑" pitchFamily="2" charset="-122"/>
                <a:ea typeface="华文细黑" pitchFamily="2" charset="-122"/>
              </a:rPr>
              <a:t>IEC </a:t>
            </a:r>
            <a:r>
              <a:rPr kumimoji="1" lang="zh-CN" altLang="en-US" smtClean="0">
                <a:latin typeface="华文细黑" pitchFamily="2" charset="-122"/>
                <a:ea typeface="华文细黑" pitchFamily="2" charset="-122"/>
              </a:rPr>
              <a:t>的活动</a:t>
            </a:r>
            <a:endParaRPr lang="zh-CN" altLang="en-US" smtClean="0">
              <a:latin typeface="华文细黑" pitchFamily="2" charset="-122"/>
              <a:ea typeface="华文细黑" pitchFamily="2" charset="-122"/>
            </a:endParaRPr>
          </a:p>
          <a:p>
            <a:pPr eaLnBrk="1" hangingPunct="1">
              <a:lnSpc>
                <a:spcPct val="145000"/>
              </a:lnSpc>
            </a:pPr>
            <a:r>
              <a:rPr lang="en-US" altLang="zh-CN" smtClean="0">
                <a:latin typeface="Times New Roman" pitchFamily="18" charset="0"/>
                <a:ea typeface="华文细黑" pitchFamily="2" charset="-122"/>
                <a:cs typeface="Times New Roman" pitchFamily="18" charset="0"/>
              </a:rPr>
              <a:t>Standardization Administration of the People’s Republic of China — SAC</a:t>
            </a:r>
          </a:p>
        </p:txBody>
      </p:sp>
    </p:spTree>
  </p:cSld>
  <p:clrMapOvr>
    <a:masterClrMapping/>
  </p:clrMapOvr>
  <p:transition xmlns:p14="http://schemas.microsoft.com/office/powerpoint/2010/main" spd="med">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灯片编号占位符 5"/>
          <p:cNvSpPr>
            <a:spLocks noGrp="1"/>
          </p:cNvSpPr>
          <p:nvPr>
            <p:ph type="sldNum" sz="quarter" idx="12"/>
          </p:nvPr>
        </p:nvSpPr>
        <p:spPr/>
        <p:txBody>
          <a:bodyPr/>
          <a:lstStyle/>
          <a:p>
            <a:pPr>
              <a:defRPr/>
            </a:pPr>
            <a:fld id="{46711213-C70E-4261-9ED2-406B60D51610}" type="slidenum">
              <a:rPr lang="en-US" altLang="zh-CN"/>
              <a:pPr>
                <a:defRPr/>
              </a:pPr>
              <a:t>67</a:t>
            </a:fld>
            <a:r>
              <a:rPr lang="en-US" altLang="zh-CN"/>
              <a:t>SAC</a:t>
            </a:r>
          </a:p>
        </p:txBody>
      </p:sp>
      <p:sp>
        <p:nvSpPr>
          <p:cNvPr id="102403" name="Rectangle 3"/>
          <p:cNvSpPr>
            <a:spLocks noGrp="1" noChangeArrowheads="1"/>
          </p:cNvSpPr>
          <p:nvPr>
            <p:ph type="body" idx="1"/>
          </p:nvPr>
        </p:nvSpPr>
        <p:spPr>
          <a:xfrm>
            <a:off x="428625" y="1428750"/>
            <a:ext cx="8128000" cy="4495800"/>
          </a:xfrm>
        </p:spPr>
        <p:txBody>
          <a:bodyPr/>
          <a:lstStyle/>
          <a:p>
            <a:pPr marL="0" indent="0" algn="just" eaLnBrk="1" hangingPunct="1">
              <a:lnSpc>
                <a:spcPct val="140000"/>
              </a:lnSpc>
            </a:pPr>
            <a:r>
              <a:rPr lang="en-US" altLang="zh-CN" sz="1200" smtClean="0">
                <a:ea typeface="新宋体-18030"/>
                <a:cs typeface="新宋体-18030"/>
              </a:rPr>
              <a:t> </a:t>
            </a:r>
            <a:r>
              <a:rPr lang="zh-CN" altLang="en-US" sz="2600" smtClean="0">
                <a:latin typeface="华文细黑" pitchFamily="2" charset="-122"/>
                <a:ea typeface="华文细黑" pitchFamily="2" charset="-122"/>
              </a:rPr>
              <a:t>中国     </a:t>
            </a:r>
            <a:r>
              <a:rPr lang="en-US" altLang="zh-CN" sz="2600" smtClean="0">
                <a:latin typeface="华文细黑" pitchFamily="2" charset="-122"/>
                <a:ea typeface="华文细黑" pitchFamily="2" charset="-122"/>
              </a:rPr>
              <a:t>1957</a:t>
            </a:r>
            <a:r>
              <a:rPr lang="zh-CN" altLang="en-US" sz="2600" smtClean="0">
                <a:latin typeface="华文细黑" pitchFamily="2" charset="-122"/>
                <a:ea typeface="华文细黑" pitchFamily="2" charset="-122"/>
              </a:rPr>
              <a:t>年加入 </a:t>
            </a:r>
            <a:r>
              <a:rPr lang="en-US" altLang="zh-CN" sz="2600" smtClean="0">
                <a:latin typeface="华文细黑" pitchFamily="2" charset="-122"/>
                <a:ea typeface="华文细黑" pitchFamily="2" charset="-122"/>
              </a:rPr>
              <a:t>IEC</a:t>
            </a:r>
            <a:r>
              <a:rPr lang="zh-CN" altLang="en-US" sz="2600" smtClean="0">
                <a:latin typeface="华文细黑" pitchFamily="2" charset="-122"/>
                <a:ea typeface="华文细黑" pitchFamily="2" charset="-122"/>
              </a:rPr>
              <a:t>，</a:t>
            </a:r>
            <a:r>
              <a:rPr lang="en-US" altLang="zh-CN" sz="2600" smtClean="0">
                <a:latin typeface="华文细黑" pitchFamily="2" charset="-122"/>
                <a:ea typeface="华文细黑" pitchFamily="2" charset="-122"/>
              </a:rPr>
              <a:t>P</a:t>
            </a:r>
            <a:r>
              <a:rPr lang="zh-CN" altLang="en-US" sz="2600" smtClean="0">
                <a:latin typeface="华文细黑" pitchFamily="2" charset="-122"/>
                <a:ea typeface="华文细黑" pitchFamily="2" charset="-122"/>
              </a:rPr>
              <a:t>成员</a:t>
            </a:r>
          </a:p>
          <a:p>
            <a:pPr marL="0" indent="0" algn="just" eaLnBrk="1" hangingPunct="1">
              <a:lnSpc>
                <a:spcPct val="140000"/>
              </a:lnSpc>
              <a:buFontTx/>
              <a:buNone/>
            </a:pPr>
            <a:r>
              <a:rPr lang="zh-CN" altLang="en-US" sz="2600" smtClean="0">
                <a:latin typeface="华文细黑" pitchFamily="2" charset="-122"/>
                <a:ea typeface="华文细黑" pitchFamily="2" charset="-122"/>
              </a:rPr>
              <a:t>          </a:t>
            </a:r>
            <a:r>
              <a:rPr lang="en-US" altLang="zh-CN" sz="2600" smtClean="0">
                <a:latin typeface="华文细黑" pitchFamily="2" charset="-122"/>
                <a:ea typeface="华文细黑" pitchFamily="2" charset="-122"/>
              </a:rPr>
              <a:t>1978</a:t>
            </a:r>
            <a:r>
              <a:rPr lang="zh-CN" altLang="en-US" sz="2600" smtClean="0">
                <a:latin typeface="华文细黑" pitchFamily="2" charset="-122"/>
                <a:ea typeface="华文细黑" pitchFamily="2" charset="-122"/>
              </a:rPr>
              <a:t>年加入 </a:t>
            </a:r>
            <a:r>
              <a:rPr lang="en-US" altLang="zh-CN" sz="2600" smtClean="0">
                <a:latin typeface="华文细黑" pitchFamily="2" charset="-122"/>
                <a:ea typeface="华文细黑" pitchFamily="2" charset="-122"/>
              </a:rPr>
              <a:t>ISO</a:t>
            </a:r>
            <a:r>
              <a:rPr lang="zh-CN" altLang="en-US" sz="2600" smtClean="0">
                <a:latin typeface="华文细黑" pitchFamily="2" charset="-122"/>
                <a:ea typeface="华文细黑" pitchFamily="2" charset="-122"/>
              </a:rPr>
              <a:t>，</a:t>
            </a:r>
            <a:r>
              <a:rPr lang="en-US" altLang="zh-CN" sz="2600" smtClean="0">
                <a:latin typeface="华文细黑" pitchFamily="2" charset="-122"/>
                <a:ea typeface="华文细黑" pitchFamily="2" charset="-122"/>
              </a:rPr>
              <a:t>P</a:t>
            </a:r>
            <a:r>
              <a:rPr lang="zh-CN" altLang="en-US" sz="2600" smtClean="0">
                <a:latin typeface="华文细黑" pitchFamily="2" charset="-122"/>
                <a:ea typeface="华文细黑" pitchFamily="2" charset="-122"/>
              </a:rPr>
              <a:t>成员</a:t>
            </a:r>
          </a:p>
          <a:p>
            <a:pPr marL="0" indent="0" algn="just" eaLnBrk="1" hangingPunct="1">
              <a:lnSpc>
                <a:spcPct val="140000"/>
              </a:lnSpc>
              <a:buFontTx/>
              <a:buNone/>
            </a:pPr>
            <a:r>
              <a:rPr lang="zh-CN" altLang="en-US" sz="2600" smtClean="0">
                <a:latin typeface="华文细黑" pitchFamily="2" charset="-122"/>
                <a:ea typeface="华文细黑" pitchFamily="2" charset="-122"/>
              </a:rPr>
              <a:t>          </a:t>
            </a:r>
            <a:r>
              <a:rPr lang="en-US" altLang="zh-CN" sz="2600" smtClean="0">
                <a:latin typeface="华文细黑" pitchFamily="2" charset="-122"/>
                <a:ea typeface="华文细黑" pitchFamily="2" charset="-122"/>
              </a:rPr>
              <a:t>1984</a:t>
            </a:r>
            <a:r>
              <a:rPr lang="zh-CN" altLang="en-US" sz="2600" smtClean="0">
                <a:latin typeface="华文细黑" pitchFamily="2" charset="-122"/>
                <a:ea typeface="华文细黑" pitchFamily="2" charset="-122"/>
              </a:rPr>
              <a:t>年   加入 </a:t>
            </a:r>
            <a:r>
              <a:rPr lang="en-US" altLang="zh-CN" sz="2600" smtClean="0">
                <a:latin typeface="华文细黑" pitchFamily="2" charset="-122"/>
                <a:ea typeface="华文细黑" pitchFamily="2" charset="-122"/>
              </a:rPr>
              <a:t>PASC, </a:t>
            </a:r>
            <a:r>
              <a:rPr lang="zh-CN" altLang="en-US" sz="2600" smtClean="0">
                <a:latin typeface="华文细黑" pitchFamily="2" charset="-122"/>
                <a:ea typeface="华文细黑" pitchFamily="2" charset="-122"/>
              </a:rPr>
              <a:t>执委会成员</a:t>
            </a:r>
          </a:p>
          <a:p>
            <a:pPr marL="0" indent="0" eaLnBrk="1" hangingPunct="1">
              <a:lnSpc>
                <a:spcPct val="140000"/>
              </a:lnSpc>
            </a:pPr>
            <a:r>
              <a:rPr lang="zh-CN" altLang="en-US" sz="2600" smtClean="0">
                <a:latin typeface="华文细黑" pitchFamily="2" charset="-122"/>
                <a:ea typeface="华文细黑" pitchFamily="2" charset="-122"/>
              </a:rPr>
              <a:t>此外，还与国内有关机构共同参与</a:t>
            </a:r>
          </a:p>
          <a:p>
            <a:pPr marL="1003300" lvl="1" indent="0" eaLnBrk="1" hangingPunct="1">
              <a:lnSpc>
                <a:spcPct val="140000"/>
              </a:lnSpc>
              <a:buFont typeface="Wingdings" pitchFamily="2" charset="2"/>
              <a:buChar char="p"/>
            </a:pPr>
            <a:r>
              <a:rPr lang="zh-CN" altLang="en-US" sz="2600" b="1" smtClean="0">
                <a:solidFill>
                  <a:srgbClr val="9933FF"/>
                </a:solidFill>
                <a:latin typeface="华文细黑" pitchFamily="2" charset="-122"/>
                <a:ea typeface="华文细黑" pitchFamily="2" charset="-122"/>
              </a:rPr>
              <a:t>亚欧标准会议（</a:t>
            </a:r>
            <a:r>
              <a:rPr lang="en-US" altLang="zh-CN" sz="2600" b="1" smtClean="0">
                <a:solidFill>
                  <a:srgbClr val="9933FF"/>
                </a:solidFill>
                <a:latin typeface="华文细黑" pitchFamily="2" charset="-122"/>
                <a:ea typeface="华文细黑" pitchFamily="2" charset="-122"/>
              </a:rPr>
              <a:t>ASEM</a:t>
            </a:r>
            <a:r>
              <a:rPr lang="zh-CN" altLang="en-US" sz="2600" b="1" smtClean="0">
                <a:solidFill>
                  <a:srgbClr val="9933FF"/>
                </a:solidFill>
                <a:latin typeface="华文细黑" pitchFamily="2" charset="-122"/>
                <a:ea typeface="华文细黑" pitchFamily="2" charset="-122"/>
              </a:rPr>
              <a:t>）和</a:t>
            </a:r>
          </a:p>
          <a:p>
            <a:pPr marL="1003300" lvl="1" indent="0" eaLnBrk="1" hangingPunct="1">
              <a:lnSpc>
                <a:spcPct val="140000"/>
              </a:lnSpc>
              <a:buFont typeface="Wingdings" pitchFamily="2" charset="2"/>
              <a:buChar char="p"/>
            </a:pPr>
            <a:r>
              <a:rPr lang="zh-CN" altLang="en-US" sz="2600" b="1" smtClean="0">
                <a:solidFill>
                  <a:srgbClr val="9933FF"/>
                </a:solidFill>
                <a:latin typeface="华文细黑" pitchFamily="2" charset="-122"/>
                <a:ea typeface="华文细黑" pitchFamily="2" charset="-122"/>
              </a:rPr>
              <a:t>亚太经济合作组织</a:t>
            </a:r>
            <a:r>
              <a:rPr lang="en-US" altLang="zh-CN" sz="2600" b="1" smtClean="0">
                <a:solidFill>
                  <a:srgbClr val="9933FF"/>
                </a:solidFill>
                <a:latin typeface="华文细黑" pitchFamily="2" charset="-122"/>
                <a:ea typeface="华文细黑" pitchFamily="2" charset="-122"/>
              </a:rPr>
              <a:t>/</a:t>
            </a:r>
            <a:r>
              <a:rPr lang="zh-CN" altLang="en-US" sz="2600" b="1" smtClean="0">
                <a:solidFill>
                  <a:srgbClr val="9933FF"/>
                </a:solidFill>
                <a:latin typeface="华文细黑" pitchFamily="2" charset="-122"/>
                <a:ea typeface="华文细黑" pitchFamily="2" charset="-122"/>
              </a:rPr>
              <a:t>标准与合格评定分委员会    （</a:t>
            </a:r>
            <a:r>
              <a:rPr lang="en-US" altLang="zh-CN" sz="2600" b="1" smtClean="0">
                <a:solidFill>
                  <a:srgbClr val="9933FF"/>
                </a:solidFill>
                <a:latin typeface="华文细黑" pitchFamily="2" charset="-122"/>
                <a:ea typeface="华文细黑" pitchFamily="2" charset="-122"/>
              </a:rPr>
              <a:t>APEC/SCSC</a:t>
            </a:r>
            <a:r>
              <a:rPr lang="zh-CN" altLang="en-US" sz="2600" b="1" smtClean="0">
                <a:solidFill>
                  <a:srgbClr val="9933FF"/>
                </a:solidFill>
                <a:latin typeface="华文细黑" pitchFamily="2" charset="-122"/>
                <a:ea typeface="华文细黑" pitchFamily="2" charset="-122"/>
              </a:rPr>
              <a:t>）的活动 </a:t>
            </a:r>
            <a:endParaRPr lang="zh-CN" altLang="en-US" sz="2600" b="1" smtClean="0">
              <a:solidFill>
                <a:srgbClr val="9933FF"/>
              </a:solidFill>
              <a:latin typeface="Arial" pitchFamily="34" charset="0"/>
              <a:ea typeface="新宋体-18030"/>
              <a:cs typeface="新宋体-18030"/>
            </a:endParaRPr>
          </a:p>
        </p:txBody>
      </p:sp>
      <p:sp>
        <p:nvSpPr>
          <p:cNvPr id="7" name="标题 6"/>
          <p:cNvSpPr>
            <a:spLocks noGrp="1"/>
          </p:cNvSpPr>
          <p:nvPr>
            <p:ph type="title"/>
          </p:nvPr>
        </p:nvSpPr>
        <p:spPr/>
        <p:txBody>
          <a:bodyPr/>
          <a:lstStyle/>
          <a:p>
            <a:pPr>
              <a:defRPr/>
            </a:pPr>
            <a:r>
              <a:rPr lang="zh-CN" altLang="en-US" sz="2800" b="1" smtClean="0">
                <a:effectLst>
                  <a:outerShdw blurRad="38100" dist="38100" dir="2700000" algn="tl">
                    <a:srgbClr val="C0C0C0"/>
                  </a:outerShdw>
                </a:effectLst>
                <a:latin typeface="幼圆" pitchFamily="49" charset="-122"/>
                <a:ea typeface="幼圆" pitchFamily="49" charset="-122"/>
              </a:rPr>
              <a:t>中国参与国际活动情况及对比</a:t>
            </a:r>
            <a:endParaRPr lang="zh-CN" altLang="en-US" sz="2800" smtClean="0">
              <a:effectLst>
                <a:outerShdw blurRad="38100" dist="38100" dir="2700000" algn="tl">
                  <a:srgbClr val="C0C0C0"/>
                </a:outerShdw>
              </a:effectLst>
              <a:ea typeface="宋体" pitchFamily="2" charset="-122"/>
            </a:endParaRPr>
          </a:p>
        </p:txBody>
      </p:sp>
    </p:spTree>
  </p:cSld>
  <p:clrMapOvr>
    <a:masterClrMapping/>
  </p:clrMapOvr>
  <p:transition xmlns:p14="http://schemas.microsoft.com/office/powerpoint/2010/main" spd="med">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灯片编号占位符 5"/>
          <p:cNvSpPr>
            <a:spLocks noGrp="1"/>
          </p:cNvSpPr>
          <p:nvPr>
            <p:ph type="sldNum" sz="quarter" idx="12"/>
          </p:nvPr>
        </p:nvSpPr>
        <p:spPr/>
        <p:txBody>
          <a:bodyPr/>
          <a:lstStyle/>
          <a:p>
            <a:pPr>
              <a:defRPr/>
            </a:pPr>
            <a:fld id="{C0C863BA-BFC8-4175-84C3-86E0AC6C8A84}" type="slidenum">
              <a:rPr lang="en-US" altLang="zh-CN"/>
              <a:pPr>
                <a:defRPr/>
              </a:pPr>
              <a:t>68</a:t>
            </a:fld>
            <a:r>
              <a:rPr lang="en-US" altLang="zh-CN"/>
              <a:t>SAC</a:t>
            </a:r>
          </a:p>
        </p:txBody>
      </p:sp>
      <p:sp>
        <p:nvSpPr>
          <p:cNvPr id="110595" name="Rectangle 3"/>
          <p:cNvSpPr>
            <a:spLocks noGrp="1" noChangeArrowheads="1"/>
          </p:cNvSpPr>
          <p:nvPr>
            <p:ph type="body" idx="1"/>
          </p:nvPr>
        </p:nvSpPr>
        <p:spPr>
          <a:xfrm>
            <a:off x="500063" y="1285875"/>
            <a:ext cx="7643812" cy="4679950"/>
          </a:xfrm>
        </p:spPr>
        <p:txBody>
          <a:bodyPr/>
          <a:lstStyle/>
          <a:p>
            <a:pPr eaLnBrk="1" hangingPunct="1">
              <a:lnSpc>
                <a:spcPct val="150000"/>
              </a:lnSpc>
              <a:buFontTx/>
              <a:buAutoNum type="circleNumDbPlain"/>
            </a:pPr>
            <a:r>
              <a:rPr lang="zh-CN" altLang="en-US" smtClean="0">
                <a:latin typeface="华文细黑" pitchFamily="2" charset="-122"/>
                <a:ea typeface="华文细黑" pitchFamily="2" charset="-122"/>
              </a:rPr>
              <a:t> 担任国际标准组织的主席、副主席，以及中央秘书处的官员或工作人员；</a:t>
            </a:r>
          </a:p>
          <a:p>
            <a:pPr eaLnBrk="1" hangingPunct="1">
              <a:lnSpc>
                <a:spcPct val="150000"/>
              </a:lnSpc>
              <a:buFontTx/>
              <a:buAutoNum type="circleNumDbPlain"/>
            </a:pPr>
            <a:r>
              <a:rPr lang="zh-CN" altLang="en-US" smtClean="0">
                <a:latin typeface="华文细黑" pitchFamily="2" charset="-122"/>
                <a:ea typeface="华文细黑" pitchFamily="2" charset="-122"/>
              </a:rPr>
              <a:t> 承担国际标准组织技术委员会（</a:t>
            </a:r>
            <a:r>
              <a:rPr lang="en-US" altLang="zh-CN" smtClean="0">
                <a:latin typeface="华文细黑" pitchFamily="2" charset="-122"/>
                <a:ea typeface="华文细黑" pitchFamily="2" charset="-122"/>
              </a:rPr>
              <a:t>TC</a:t>
            </a:r>
            <a:r>
              <a:rPr lang="zh-CN" altLang="en-US" smtClean="0">
                <a:latin typeface="华文细黑" pitchFamily="2" charset="-122"/>
                <a:ea typeface="华文细黑" pitchFamily="2" charset="-122"/>
              </a:rPr>
              <a:t>）、分委员会（</a:t>
            </a:r>
            <a:r>
              <a:rPr lang="en-US" altLang="zh-CN" smtClean="0">
                <a:latin typeface="华文细黑" pitchFamily="2" charset="-122"/>
                <a:ea typeface="华文细黑" pitchFamily="2" charset="-122"/>
              </a:rPr>
              <a:t>SC</a:t>
            </a:r>
            <a:r>
              <a:rPr lang="zh-CN" altLang="en-US" smtClean="0">
                <a:latin typeface="华文细黑" pitchFamily="2" charset="-122"/>
                <a:ea typeface="华文细黑" pitchFamily="2" charset="-122"/>
              </a:rPr>
              <a:t>）的主席和秘书处工作；</a:t>
            </a:r>
          </a:p>
          <a:p>
            <a:pPr eaLnBrk="1" hangingPunct="1">
              <a:lnSpc>
                <a:spcPct val="150000"/>
              </a:lnSpc>
              <a:buFontTx/>
              <a:buAutoNum type="circleNumDbPlain"/>
            </a:pPr>
            <a:r>
              <a:rPr lang="zh-CN" altLang="en-US" smtClean="0">
                <a:latin typeface="华文细黑" pitchFamily="2" charset="-122"/>
                <a:ea typeface="华文细黑" pitchFamily="2" charset="-122"/>
              </a:rPr>
              <a:t> 担任国际标准组织中高级技术管理机构（如</a:t>
            </a:r>
            <a:r>
              <a:rPr lang="en-US" altLang="zh-CN" smtClean="0">
                <a:latin typeface="华文细黑" pitchFamily="2" charset="-122"/>
                <a:ea typeface="华文细黑" pitchFamily="2" charset="-122"/>
              </a:rPr>
              <a:t>ISO </a:t>
            </a:r>
            <a:r>
              <a:rPr lang="zh-CN" altLang="en-US" smtClean="0">
                <a:latin typeface="华文细黑" pitchFamily="2" charset="-122"/>
                <a:ea typeface="华文细黑" pitchFamily="2" charset="-122"/>
              </a:rPr>
              <a:t>技术管理局</a:t>
            </a:r>
            <a:r>
              <a:rPr lang="en-US" altLang="zh-CN" smtClean="0">
                <a:latin typeface="华文细黑" pitchFamily="2" charset="-122"/>
                <a:ea typeface="华文细黑" pitchFamily="2" charset="-122"/>
              </a:rPr>
              <a:t>/TMB</a:t>
            </a:r>
            <a:r>
              <a:rPr lang="zh-CN" altLang="en-US" smtClean="0">
                <a:latin typeface="华文细黑" pitchFamily="2" charset="-122"/>
                <a:ea typeface="华文细黑" pitchFamily="2" charset="-122"/>
              </a:rPr>
              <a:t>、</a:t>
            </a:r>
            <a:r>
              <a:rPr lang="en-US" altLang="zh-CN" smtClean="0">
                <a:latin typeface="华文细黑" pitchFamily="2" charset="-122"/>
                <a:ea typeface="华文细黑" pitchFamily="2" charset="-122"/>
              </a:rPr>
              <a:t>IEC</a:t>
            </a:r>
            <a:r>
              <a:rPr lang="zh-CN" altLang="en-US" smtClean="0">
                <a:latin typeface="华文细黑" pitchFamily="2" charset="-122"/>
                <a:ea typeface="华文细黑" pitchFamily="2" charset="-122"/>
              </a:rPr>
              <a:t>标准化管理局</a:t>
            </a:r>
            <a:r>
              <a:rPr lang="en-US" altLang="zh-CN" smtClean="0">
                <a:latin typeface="华文细黑" pitchFamily="2" charset="-122"/>
                <a:ea typeface="华文细黑" pitchFamily="2" charset="-122"/>
              </a:rPr>
              <a:t>/SMB</a:t>
            </a:r>
            <a:r>
              <a:rPr lang="zh-CN" altLang="en-US" smtClean="0">
                <a:latin typeface="华文细黑" pitchFamily="2" charset="-122"/>
                <a:ea typeface="华文细黑" pitchFamily="2" charset="-122"/>
              </a:rPr>
              <a:t>和咨询委员会等）的成员；</a:t>
            </a:r>
            <a:r>
              <a:rPr lang="zh-CN" altLang="en-US" smtClean="0">
                <a:ea typeface="宋体" pitchFamily="2" charset="-122"/>
              </a:rPr>
              <a:t>　　</a:t>
            </a:r>
          </a:p>
        </p:txBody>
      </p:sp>
      <p:sp>
        <p:nvSpPr>
          <p:cNvPr id="110596" name="标题 7"/>
          <p:cNvSpPr>
            <a:spLocks noGrp="1"/>
          </p:cNvSpPr>
          <p:nvPr>
            <p:ph type="title"/>
          </p:nvPr>
        </p:nvSpPr>
        <p:spPr/>
        <p:txBody>
          <a:bodyPr/>
          <a:lstStyle/>
          <a:p>
            <a:r>
              <a:rPr lang="zh-CN" altLang="en-US" b="1" smtClean="0">
                <a:ea typeface="幼圆" pitchFamily="49" charset="-122"/>
              </a:rPr>
              <a:t>实质性参与国际标准化活动的内容</a:t>
            </a:r>
            <a:endParaRPr lang="zh-CN" altLang="en-US" smtClean="0">
              <a:ea typeface="宋体" pitchFamily="2" charset="-122"/>
            </a:endParaRPr>
          </a:p>
        </p:txBody>
      </p:sp>
    </p:spTree>
  </p:cSld>
  <p:clrMapOvr>
    <a:masterClrMapping/>
  </p:clrMapOvr>
  <p:transition xmlns:p14="http://schemas.microsoft.com/office/powerpoint/2010/main" spd="med">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灯片编号占位符 5"/>
          <p:cNvSpPr>
            <a:spLocks noGrp="1"/>
          </p:cNvSpPr>
          <p:nvPr>
            <p:ph type="sldNum" sz="quarter" idx="12"/>
          </p:nvPr>
        </p:nvSpPr>
        <p:spPr/>
        <p:txBody>
          <a:bodyPr/>
          <a:lstStyle/>
          <a:p>
            <a:pPr>
              <a:defRPr/>
            </a:pPr>
            <a:fld id="{9E99F20E-436D-4D58-B310-8D70656B96EA}" type="slidenum">
              <a:rPr lang="en-US" altLang="zh-CN"/>
              <a:pPr>
                <a:defRPr/>
              </a:pPr>
              <a:t>69</a:t>
            </a:fld>
            <a:r>
              <a:rPr lang="en-US" altLang="zh-CN"/>
              <a:t>SAC</a:t>
            </a:r>
          </a:p>
        </p:txBody>
      </p:sp>
      <p:sp>
        <p:nvSpPr>
          <p:cNvPr id="111619" name="Rectangle 3"/>
          <p:cNvSpPr>
            <a:spLocks noGrp="1" noChangeArrowheads="1"/>
          </p:cNvSpPr>
          <p:nvPr>
            <p:ph type="body" idx="1"/>
          </p:nvPr>
        </p:nvSpPr>
        <p:spPr>
          <a:xfrm>
            <a:off x="285750" y="1357313"/>
            <a:ext cx="8139113" cy="4752975"/>
          </a:xfrm>
        </p:spPr>
        <p:txBody>
          <a:bodyPr/>
          <a:lstStyle/>
          <a:p>
            <a:pPr eaLnBrk="1" hangingPunct="1">
              <a:lnSpc>
                <a:spcPct val="150000"/>
              </a:lnSpc>
              <a:buFontTx/>
              <a:buAutoNum type="circleNumDbPlain" startAt="4"/>
            </a:pPr>
            <a:r>
              <a:rPr lang="zh-CN" altLang="en-US" smtClean="0">
                <a:latin typeface="华文细黑" pitchFamily="2" charset="-122"/>
                <a:ea typeface="华文细黑" pitchFamily="2" charset="-122"/>
              </a:rPr>
              <a:t>担任国际标准组织</a:t>
            </a:r>
            <a:r>
              <a:rPr lang="en-US" altLang="zh-CN" smtClean="0">
                <a:latin typeface="华文细黑" pitchFamily="2" charset="-122"/>
                <a:ea typeface="华文细黑" pitchFamily="2" charset="-122"/>
              </a:rPr>
              <a:t>WG</a:t>
            </a:r>
            <a:r>
              <a:rPr lang="zh-CN" altLang="en-US" smtClean="0">
                <a:latin typeface="华文细黑" pitchFamily="2" charset="-122"/>
                <a:ea typeface="华文细黑" pitchFamily="2" charset="-122"/>
              </a:rPr>
              <a:t>（含</a:t>
            </a:r>
            <a:r>
              <a:rPr lang="en-US" altLang="zh-CN" smtClean="0">
                <a:latin typeface="华文细黑" pitchFamily="2" charset="-122"/>
                <a:ea typeface="华文细黑" pitchFamily="2" charset="-122"/>
              </a:rPr>
              <a:t>PG/PT</a:t>
            </a:r>
            <a:r>
              <a:rPr lang="zh-CN" altLang="en-US" smtClean="0">
                <a:latin typeface="华文细黑" pitchFamily="2" charset="-122"/>
                <a:ea typeface="华文细黑" pitchFamily="2" charset="-122"/>
              </a:rPr>
              <a:t>、维护组</a:t>
            </a:r>
            <a:r>
              <a:rPr lang="en-US" altLang="zh-CN" smtClean="0">
                <a:latin typeface="华文细黑" pitchFamily="2" charset="-122"/>
                <a:ea typeface="华文细黑" pitchFamily="2" charset="-122"/>
              </a:rPr>
              <a:t>/MT</a:t>
            </a:r>
            <a:r>
              <a:rPr lang="zh-CN" altLang="en-US" smtClean="0">
                <a:latin typeface="华文细黑" pitchFamily="2" charset="-122"/>
                <a:ea typeface="华文细黑" pitchFamily="2" charset="-122"/>
              </a:rPr>
              <a:t>、顾问组</a:t>
            </a:r>
            <a:r>
              <a:rPr lang="en-US" altLang="zh-CN" smtClean="0">
                <a:latin typeface="华文细黑" pitchFamily="2" charset="-122"/>
                <a:ea typeface="华文细黑" pitchFamily="2" charset="-122"/>
              </a:rPr>
              <a:t>/AG</a:t>
            </a:r>
            <a:r>
              <a:rPr lang="zh-CN" altLang="en-US" smtClean="0">
                <a:latin typeface="华文细黑" pitchFamily="2" charset="-122"/>
                <a:ea typeface="华文细黑" pitchFamily="2" charset="-122"/>
              </a:rPr>
              <a:t>、任务组</a:t>
            </a:r>
            <a:r>
              <a:rPr lang="en-US" altLang="zh-CN" smtClean="0">
                <a:latin typeface="华文细黑" pitchFamily="2" charset="-122"/>
                <a:ea typeface="华文细黑" pitchFamily="2" charset="-122"/>
              </a:rPr>
              <a:t>/TF</a:t>
            </a:r>
            <a:r>
              <a:rPr lang="zh-CN" altLang="en-US" smtClean="0">
                <a:latin typeface="华文细黑" pitchFamily="2" charset="-122"/>
                <a:ea typeface="华文细黑" pitchFamily="2" charset="-122"/>
              </a:rPr>
              <a:t>和特别工作组</a:t>
            </a:r>
            <a:r>
              <a:rPr lang="en-US" altLang="zh-CN" smtClean="0">
                <a:latin typeface="华文细黑" pitchFamily="2" charset="-122"/>
                <a:ea typeface="华文细黑" pitchFamily="2" charset="-122"/>
              </a:rPr>
              <a:t>/Adhoc</a:t>
            </a:r>
            <a:r>
              <a:rPr lang="zh-CN" altLang="en-US" smtClean="0">
                <a:latin typeface="华文细黑" pitchFamily="2" charset="-122"/>
                <a:ea typeface="华文细黑" pitchFamily="2" charset="-122"/>
              </a:rPr>
              <a:t>等，下同）的召集人或注册专家，主持或参与国际标准制修订草案起草工作；</a:t>
            </a:r>
          </a:p>
          <a:p>
            <a:pPr eaLnBrk="1" hangingPunct="1">
              <a:lnSpc>
                <a:spcPct val="150000"/>
              </a:lnSpc>
              <a:buFontTx/>
              <a:buAutoNum type="circleNumDbPlain" startAt="4"/>
            </a:pPr>
            <a:r>
              <a:rPr lang="zh-CN" altLang="en-US" smtClean="0">
                <a:latin typeface="华文细黑" pitchFamily="2" charset="-122"/>
                <a:ea typeface="华文细黑" pitchFamily="2" charset="-122"/>
              </a:rPr>
              <a:t>提出国际标准新工作领域或新工作项目提案；</a:t>
            </a:r>
          </a:p>
          <a:p>
            <a:pPr eaLnBrk="1" hangingPunct="1">
              <a:lnSpc>
                <a:spcPct val="150000"/>
              </a:lnSpc>
              <a:buFontTx/>
              <a:buAutoNum type="circleNumDbPlain" startAt="4"/>
            </a:pPr>
            <a:r>
              <a:rPr lang="zh-CN" altLang="en-US" smtClean="0">
                <a:latin typeface="华文细黑" pitchFamily="2" charset="-122"/>
                <a:ea typeface="华文细黑" pitchFamily="2" charset="-122"/>
              </a:rPr>
              <a:t>跟踪研究</a:t>
            </a:r>
            <a:r>
              <a:rPr lang="en-US" altLang="zh-CN" smtClean="0">
                <a:latin typeface="华文细黑" pitchFamily="2" charset="-122"/>
                <a:ea typeface="华文细黑" pitchFamily="2" charset="-122"/>
              </a:rPr>
              <a:t>ISO</a:t>
            </a:r>
            <a:r>
              <a:rPr lang="zh-CN" altLang="en-US" smtClean="0">
                <a:latin typeface="华文细黑" pitchFamily="2" charset="-122"/>
                <a:ea typeface="华文细黑" pitchFamily="2" charset="-122"/>
              </a:rPr>
              <a:t>、</a:t>
            </a:r>
            <a:r>
              <a:rPr lang="en-US" altLang="zh-CN" smtClean="0">
                <a:latin typeface="华文细黑" pitchFamily="2" charset="-122"/>
                <a:ea typeface="华文细黑" pitchFamily="2" charset="-122"/>
              </a:rPr>
              <a:t>IEC</a:t>
            </a:r>
            <a:r>
              <a:rPr lang="zh-CN" altLang="en-US" smtClean="0">
                <a:latin typeface="华文细黑" pitchFamily="2" charset="-122"/>
                <a:ea typeface="华文细黑" pitchFamily="2" charset="-122"/>
              </a:rPr>
              <a:t>及其他国际和区域标准化组织的工作文件，提出投票或评议意见；</a:t>
            </a:r>
            <a:r>
              <a:rPr lang="zh-CN" altLang="en-US" smtClean="0">
                <a:ea typeface="宋体" pitchFamily="2" charset="-122"/>
              </a:rPr>
              <a:t>　</a:t>
            </a:r>
            <a:endParaRPr lang="zh-CN" altLang="en-US" sz="2400" smtClean="0">
              <a:ea typeface="宋体" pitchFamily="2" charset="-122"/>
            </a:endParaRPr>
          </a:p>
        </p:txBody>
      </p:sp>
      <p:sp>
        <p:nvSpPr>
          <p:cNvPr id="111620" name="标题 6"/>
          <p:cNvSpPr>
            <a:spLocks noGrp="1"/>
          </p:cNvSpPr>
          <p:nvPr>
            <p:ph type="title"/>
          </p:nvPr>
        </p:nvSpPr>
        <p:spPr/>
        <p:txBody>
          <a:bodyPr/>
          <a:lstStyle/>
          <a:p>
            <a:r>
              <a:rPr lang="zh-CN" altLang="en-US" b="1" smtClean="0">
                <a:ea typeface="幼圆" pitchFamily="49" charset="-122"/>
              </a:rPr>
              <a:t>实质性参与国际标准化活动的内容</a:t>
            </a:r>
            <a:endParaRPr lang="zh-CN" altLang="en-US" smtClean="0">
              <a:ea typeface="宋体" pitchFamily="2" charset="-122"/>
            </a:endParaRPr>
          </a:p>
        </p:txBody>
      </p:sp>
    </p:spTree>
  </p:cSld>
  <p:clrMapOvr>
    <a:masterClrMapping/>
  </p:clrMapOvr>
  <p:transition xmlns:p14="http://schemas.microsoft.com/office/powerpoint/2010/main" spd="med">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29073974-53B5-4F2C-8C1C-6705C2E34DC1}" type="slidenum">
              <a:rPr lang="en-US" altLang="zh-CN"/>
              <a:pPr>
                <a:defRPr/>
              </a:pPr>
              <a:t>7</a:t>
            </a:fld>
            <a:endParaRPr lang="en-US" altLang="zh-CN"/>
          </a:p>
        </p:txBody>
      </p:sp>
      <p:sp>
        <p:nvSpPr>
          <p:cNvPr id="11268" name="Rectangle 2"/>
          <p:cNvSpPr>
            <a:spLocks noGrp="1" noChangeArrowheads="1"/>
          </p:cNvSpPr>
          <p:nvPr>
            <p:ph type="title"/>
          </p:nvPr>
        </p:nvSpPr>
        <p:spPr/>
        <p:txBody>
          <a:bodyPr/>
          <a:lstStyle/>
          <a:p>
            <a:pPr eaLnBrk="1" hangingPunct="1"/>
            <a:r>
              <a:rPr lang="en-US" altLang="zh-CN" sz="2800" b="1" smtClean="0">
                <a:ea typeface="宋体" pitchFamily="2" charset="-122"/>
              </a:rPr>
              <a:t>2</a:t>
            </a:r>
            <a:r>
              <a:rPr lang="zh-CN" altLang="en-US" sz="2800" b="1" smtClean="0">
                <a:ea typeface="宋体" pitchFamily="2" charset="-122"/>
              </a:rPr>
              <a:t>、国际标准化组织（</a:t>
            </a:r>
            <a:r>
              <a:rPr lang="en-US" altLang="zh-CN" sz="2800" b="1" smtClean="0">
                <a:ea typeface="宋体" pitchFamily="2" charset="-122"/>
              </a:rPr>
              <a:t>ISO</a:t>
            </a:r>
            <a:r>
              <a:rPr lang="zh-CN" altLang="en-US" sz="2800" b="1" smtClean="0">
                <a:ea typeface="宋体" pitchFamily="2" charset="-122"/>
              </a:rPr>
              <a:t>）</a:t>
            </a:r>
          </a:p>
        </p:txBody>
      </p:sp>
      <p:sp>
        <p:nvSpPr>
          <p:cNvPr id="11269" name="Rectangle 3"/>
          <p:cNvSpPr>
            <a:spLocks noGrp="1" noChangeArrowheads="1"/>
          </p:cNvSpPr>
          <p:nvPr>
            <p:ph type="body" idx="1"/>
          </p:nvPr>
        </p:nvSpPr>
        <p:spPr>
          <a:xfrm>
            <a:off x="457200" y="1341438"/>
            <a:ext cx="7643813" cy="4983162"/>
          </a:xfrm>
        </p:spPr>
        <p:txBody>
          <a:bodyPr/>
          <a:lstStyle/>
          <a:p>
            <a:pPr eaLnBrk="1" hangingPunct="1">
              <a:lnSpc>
                <a:spcPct val="125000"/>
              </a:lnSpc>
            </a:pPr>
            <a:r>
              <a:rPr lang="zh-CN" altLang="en-US" sz="3200" i="1" u="sng" dirty="0" smtClean="0">
                <a:solidFill>
                  <a:srgbClr val="FF3300"/>
                </a:solidFill>
                <a:ea typeface="宋体" pitchFamily="2" charset="-122"/>
              </a:rPr>
              <a:t>总部</a:t>
            </a:r>
            <a:r>
              <a:rPr lang="zh-CN" altLang="en-US" dirty="0" smtClean="0">
                <a:ea typeface="宋体" pitchFamily="2" charset="-122"/>
              </a:rPr>
              <a:t>：</a:t>
            </a:r>
            <a:r>
              <a:rPr lang="zh-CN" altLang="en-US" sz="2400" dirty="0" smtClean="0">
                <a:ea typeface="宋体" pitchFamily="2" charset="-122"/>
              </a:rPr>
              <a:t>日内瓦</a:t>
            </a:r>
          </a:p>
          <a:p>
            <a:pPr eaLnBrk="1" hangingPunct="1">
              <a:lnSpc>
                <a:spcPct val="125000"/>
              </a:lnSpc>
            </a:pPr>
            <a:r>
              <a:rPr lang="zh-CN" altLang="en-US" sz="3200" i="1" u="sng" dirty="0" smtClean="0">
                <a:solidFill>
                  <a:srgbClr val="FF3300"/>
                </a:solidFill>
                <a:ea typeface="宋体" pitchFamily="2" charset="-122"/>
              </a:rPr>
              <a:t>工作领域：</a:t>
            </a:r>
            <a:r>
              <a:rPr lang="zh-CN" altLang="en-US" sz="2400" dirty="0" smtClean="0">
                <a:ea typeface="宋体" pitchFamily="2" charset="-122"/>
              </a:rPr>
              <a:t>电工电子以外的所有领域</a:t>
            </a:r>
          </a:p>
          <a:p>
            <a:pPr eaLnBrk="1" hangingPunct="1">
              <a:lnSpc>
                <a:spcPct val="125000"/>
              </a:lnSpc>
            </a:pPr>
            <a:r>
              <a:rPr lang="en-US" altLang="zh-CN" sz="2000" i="1" dirty="0" smtClean="0">
                <a:solidFill>
                  <a:srgbClr val="9933FF"/>
                </a:solidFill>
                <a:ea typeface="宋体" pitchFamily="2" charset="-122"/>
              </a:rPr>
              <a:t>2012</a:t>
            </a:r>
            <a:r>
              <a:rPr lang="zh-CN" altLang="en-US" sz="2000" i="1" dirty="0" smtClean="0">
                <a:solidFill>
                  <a:srgbClr val="9933FF"/>
                </a:solidFill>
                <a:ea typeface="宋体" pitchFamily="2" charset="-122"/>
              </a:rPr>
              <a:t>年</a:t>
            </a:r>
            <a:r>
              <a:rPr lang="en-US" altLang="zh-CN" sz="2000" i="1" dirty="0" smtClean="0">
                <a:solidFill>
                  <a:srgbClr val="9933FF"/>
                </a:solidFill>
                <a:ea typeface="宋体" pitchFamily="2" charset="-122"/>
              </a:rPr>
              <a:t>5</a:t>
            </a:r>
            <a:r>
              <a:rPr lang="zh-CN" altLang="en-US" sz="2000" i="1" dirty="0" smtClean="0">
                <a:solidFill>
                  <a:srgbClr val="9933FF"/>
                </a:solidFill>
                <a:ea typeface="宋体" pitchFamily="2" charset="-122"/>
              </a:rPr>
              <a:t>月，</a:t>
            </a:r>
            <a:r>
              <a:rPr lang="en-US" altLang="en-US" sz="2000" i="1" dirty="0" smtClean="0">
                <a:solidFill>
                  <a:srgbClr val="9933FF"/>
                </a:solidFill>
                <a:ea typeface="宋体" pitchFamily="2" charset="-122"/>
              </a:rPr>
              <a:t>ISO</a:t>
            </a:r>
            <a:r>
              <a:rPr lang="zh-CN" altLang="en-US" sz="2000" i="1" dirty="0" smtClean="0">
                <a:solidFill>
                  <a:srgbClr val="9933FF"/>
                </a:solidFill>
                <a:ea typeface="宋体" pitchFamily="2" charset="-122"/>
              </a:rPr>
              <a:t>已经有</a:t>
            </a:r>
            <a:r>
              <a:rPr lang="en-US" altLang="en-US" sz="2000" i="1" dirty="0" smtClean="0">
                <a:solidFill>
                  <a:srgbClr val="9933FF"/>
                </a:solidFill>
                <a:ea typeface="宋体" pitchFamily="2" charset="-122"/>
              </a:rPr>
              <a:t>164</a:t>
            </a:r>
            <a:r>
              <a:rPr lang="zh-CN" altLang="en-US" sz="2000" i="1" dirty="0" smtClean="0">
                <a:solidFill>
                  <a:srgbClr val="9933FF"/>
                </a:solidFill>
                <a:ea typeface="宋体" pitchFamily="2" charset="-122"/>
              </a:rPr>
              <a:t>个成员。</a:t>
            </a:r>
            <a:endParaRPr lang="en-US" altLang="zh-CN" sz="2000" i="1" dirty="0" smtClean="0">
              <a:solidFill>
                <a:srgbClr val="9933FF"/>
              </a:solidFill>
              <a:ea typeface="宋体" pitchFamily="2" charset="-122"/>
            </a:endParaRPr>
          </a:p>
          <a:p>
            <a:pPr eaLnBrk="1" hangingPunct="1">
              <a:lnSpc>
                <a:spcPct val="125000"/>
              </a:lnSpc>
            </a:pPr>
            <a:r>
              <a:rPr lang="zh-CN" altLang="en-US" sz="2000" i="1" dirty="0" smtClean="0">
                <a:solidFill>
                  <a:srgbClr val="9933FF"/>
                </a:solidFill>
                <a:ea typeface="宋体" pitchFamily="2" charset="-122"/>
              </a:rPr>
              <a:t>我国是</a:t>
            </a:r>
            <a:r>
              <a:rPr lang="en-US" altLang="zh-CN" sz="2000" i="1" dirty="0" smtClean="0">
                <a:solidFill>
                  <a:srgbClr val="9933FF"/>
                </a:solidFill>
                <a:ea typeface="宋体" pitchFamily="2" charset="-122"/>
              </a:rPr>
              <a:t>ISO</a:t>
            </a:r>
            <a:r>
              <a:rPr lang="zh-CN" altLang="en-US" sz="2000" i="1" dirty="0" smtClean="0">
                <a:solidFill>
                  <a:srgbClr val="9933FF"/>
                </a:solidFill>
                <a:ea typeface="宋体" pitchFamily="2" charset="-122"/>
              </a:rPr>
              <a:t>创始国之一。</a:t>
            </a:r>
          </a:p>
          <a:p>
            <a:pPr eaLnBrk="1" hangingPunct="1">
              <a:lnSpc>
                <a:spcPct val="125000"/>
              </a:lnSpc>
            </a:pPr>
            <a:r>
              <a:rPr lang="en-US" altLang="zh-CN" sz="2000" i="1" dirty="0" smtClean="0">
                <a:solidFill>
                  <a:srgbClr val="9933FF"/>
                </a:solidFill>
                <a:ea typeface="宋体" pitchFamily="2" charset="-122"/>
              </a:rPr>
              <a:t>1950</a:t>
            </a:r>
            <a:r>
              <a:rPr lang="zh-CN" altLang="en-US" sz="2000" i="1" dirty="0" smtClean="0">
                <a:solidFill>
                  <a:srgbClr val="9933FF"/>
                </a:solidFill>
                <a:ea typeface="宋体" pitchFamily="2" charset="-122"/>
              </a:rPr>
              <a:t>年停止会籍，</a:t>
            </a:r>
            <a:r>
              <a:rPr lang="en-US" altLang="zh-CN" sz="2000" i="1" dirty="0" smtClean="0">
                <a:solidFill>
                  <a:srgbClr val="9933FF"/>
                </a:solidFill>
                <a:ea typeface="宋体" pitchFamily="2" charset="-122"/>
              </a:rPr>
              <a:t>1978</a:t>
            </a:r>
            <a:r>
              <a:rPr lang="zh-CN" altLang="en-US" sz="2000" i="1" dirty="0" smtClean="0">
                <a:solidFill>
                  <a:srgbClr val="9933FF"/>
                </a:solidFill>
                <a:ea typeface="宋体" pitchFamily="2" charset="-122"/>
              </a:rPr>
              <a:t>年回复成员国资格。</a:t>
            </a:r>
          </a:p>
          <a:p>
            <a:pPr eaLnBrk="1" hangingPunct="1">
              <a:lnSpc>
                <a:spcPct val="125000"/>
              </a:lnSpc>
            </a:pPr>
            <a:r>
              <a:rPr lang="en-US" altLang="zh-CN" sz="2000" i="1" dirty="0" smtClean="0">
                <a:solidFill>
                  <a:srgbClr val="9933FF"/>
                </a:solidFill>
                <a:ea typeface="宋体" pitchFamily="2" charset="-122"/>
              </a:rPr>
              <a:t>2008</a:t>
            </a:r>
            <a:r>
              <a:rPr lang="zh-CN" altLang="en-US" sz="2000" i="1" dirty="0" smtClean="0">
                <a:solidFill>
                  <a:srgbClr val="9933FF"/>
                </a:solidFill>
                <a:ea typeface="宋体" pitchFamily="2" charset="-122"/>
              </a:rPr>
              <a:t>年第</a:t>
            </a:r>
            <a:r>
              <a:rPr lang="en-US" altLang="zh-CN" sz="2000" i="1" dirty="0" smtClean="0">
                <a:solidFill>
                  <a:srgbClr val="9933FF"/>
                </a:solidFill>
                <a:ea typeface="宋体" pitchFamily="2" charset="-122"/>
              </a:rPr>
              <a:t>31</a:t>
            </a:r>
            <a:r>
              <a:rPr lang="zh-CN" altLang="en-US" sz="2000" i="1" dirty="0" smtClean="0">
                <a:solidFill>
                  <a:srgbClr val="9933FF"/>
                </a:solidFill>
                <a:ea typeface="宋体" pitchFamily="2" charset="-122"/>
              </a:rPr>
              <a:t>届</a:t>
            </a:r>
            <a:r>
              <a:rPr lang="en-US" altLang="zh-CN" sz="2000" i="1" dirty="0" smtClean="0">
                <a:solidFill>
                  <a:srgbClr val="9933FF"/>
                </a:solidFill>
                <a:ea typeface="宋体" pitchFamily="2" charset="-122"/>
              </a:rPr>
              <a:t>ISO(</a:t>
            </a:r>
            <a:r>
              <a:rPr lang="zh-CN" altLang="en-US" sz="2000" i="1" dirty="0" smtClean="0">
                <a:solidFill>
                  <a:srgbClr val="9933FF"/>
                </a:solidFill>
                <a:ea typeface="宋体" pitchFamily="2" charset="-122"/>
              </a:rPr>
              <a:t>国际标准化组织</a:t>
            </a:r>
            <a:r>
              <a:rPr lang="en-US" altLang="zh-CN" sz="2000" i="1" dirty="0" smtClean="0">
                <a:solidFill>
                  <a:srgbClr val="9933FF"/>
                </a:solidFill>
                <a:ea typeface="宋体" pitchFamily="2" charset="-122"/>
              </a:rPr>
              <a:t>)</a:t>
            </a:r>
            <a:r>
              <a:rPr lang="zh-CN" altLang="en-US" sz="2000" i="1" dirty="0" smtClean="0">
                <a:solidFill>
                  <a:srgbClr val="9933FF"/>
                </a:solidFill>
                <a:ea typeface="宋体" pitchFamily="2" charset="-122"/>
              </a:rPr>
              <a:t>大会通过了修改</a:t>
            </a:r>
            <a:r>
              <a:rPr lang="en-US" altLang="zh-CN" sz="2000" i="1" dirty="0" smtClean="0">
                <a:solidFill>
                  <a:srgbClr val="9933FF"/>
                </a:solidFill>
                <a:ea typeface="宋体" pitchFamily="2" charset="-122"/>
              </a:rPr>
              <a:t>ISO</a:t>
            </a:r>
            <a:r>
              <a:rPr lang="zh-CN" altLang="en-US" sz="2000" i="1" dirty="0" smtClean="0">
                <a:solidFill>
                  <a:srgbClr val="9933FF"/>
                </a:solidFill>
                <a:ea typeface="宋体" pitchFamily="2" charset="-122"/>
              </a:rPr>
              <a:t>章程、扩大</a:t>
            </a:r>
            <a:r>
              <a:rPr lang="en-US" altLang="zh-CN" sz="2000" i="1" dirty="0" smtClean="0">
                <a:solidFill>
                  <a:srgbClr val="9933FF"/>
                </a:solidFill>
                <a:ea typeface="宋体" pitchFamily="2" charset="-122"/>
              </a:rPr>
              <a:t>ISO</a:t>
            </a:r>
            <a:r>
              <a:rPr lang="zh-CN" altLang="en-US" sz="2000" i="1" dirty="0" smtClean="0">
                <a:solidFill>
                  <a:srgbClr val="9933FF"/>
                </a:solidFill>
                <a:ea typeface="宋体" pitchFamily="2" charset="-122"/>
              </a:rPr>
              <a:t>常任理事国数量的决议，按</a:t>
            </a:r>
            <a:r>
              <a:rPr lang="en-US" altLang="zh-CN" sz="2000" i="1" dirty="0" smtClean="0">
                <a:solidFill>
                  <a:srgbClr val="9933FF"/>
                </a:solidFill>
                <a:ea typeface="宋体" pitchFamily="2" charset="-122"/>
              </a:rPr>
              <a:t>ISO</a:t>
            </a:r>
            <a:r>
              <a:rPr lang="zh-CN" altLang="en-US" sz="2000" i="1" dirty="0" smtClean="0">
                <a:solidFill>
                  <a:srgbClr val="9933FF"/>
                </a:solidFill>
                <a:ea typeface="宋体" pitchFamily="2" charset="-122"/>
              </a:rPr>
              <a:t>贡献率排名第六的中国，正式成为了</a:t>
            </a:r>
            <a:r>
              <a:rPr lang="en-US" altLang="zh-CN" sz="2000" i="1" dirty="0" smtClean="0">
                <a:solidFill>
                  <a:srgbClr val="9933FF"/>
                </a:solidFill>
                <a:ea typeface="宋体" pitchFamily="2" charset="-122"/>
              </a:rPr>
              <a:t>ISO</a:t>
            </a:r>
            <a:r>
              <a:rPr lang="zh-CN" altLang="en-US" sz="2000" i="1" dirty="0" smtClean="0">
                <a:solidFill>
                  <a:srgbClr val="9933FF"/>
                </a:solidFill>
                <a:ea typeface="宋体" pitchFamily="2" charset="-122"/>
              </a:rPr>
              <a:t>的常任理事国。</a:t>
            </a:r>
            <a:r>
              <a:rPr lang="zh-CN" altLang="en-US" i="1" dirty="0" smtClean="0">
                <a:solidFill>
                  <a:srgbClr val="9933FF"/>
                </a:solidFill>
                <a:ea typeface="宋体" pitchFamily="2" charset="-122"/>
              </a:rPr>
              <a:t> </a:t>
            </a:r>
            <a:endParaRPr lang="zh-CN" altLang="en-US" sz="2000" i="1" dirty="0" smtClean="0">
              <a:solidFill>
                <a:srgbClr val="9933FF"/>
              </a:solidFill>
              <a:ea typeface="宋体" pitchFamily="2" charset="-122"/>
            </a:endParaRPr>
          </a:p>
        </p:txBody>
      </p:sp>
    </p:spTree>
  </p:cSld>
  <p:clrMapOvr>
    <a:masterClrMapping/>
  </p:clrMapOvr>
  <p:transition xmlns:p14="http://schemas.microsoft.com/office/powerpoint/2010/main" spd="med">
    <p:zoom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灯片编号占位符 5"/>
          <p:cNvSpPr>
            <a:spLocks noGrp="1"/>
          </p:cNvSpPr>
          <p:nvPr>
            <p:ph type="sldNum" sz="quarter" idx="12"/>
          </p:nvPr>
        </p:nvSpPr>
        <p:spPr/>
        <p:txBody>
          <a:bodyPr/>
          <a:lstStyle/>
          <a:p>
            <a:pPr>
              <a:defRPr/>
            </a:pPr>
            <a:fld id="{20765EF9-175C-4765-9994-13824173E85E}" type="slidenum">
              <a:rPr lang="en-US" altLang="zh-CN"/>
              <a:pPr>
                <a:defRPr/>
              </a:pPr>
              <a:t>70</a:t>
            </a:fld>
            <a:r>
              <a:rPr lang="en-US" altLang="zh-CN"/>
              <a:t>SAC</a:t>
            </a:r>
          </a:p>
        </p:txBody>
      </p:sp>
      <p:sp>
        <p:nvSpPr>
          <p:cNvPr id="112643" name="Rectangle 3"/>
          <p:cNvSpPr>
            <a:spLocks noGrp="1" noChangeArrowheads="1"/>
          </p:cNvSpPr>
          <p:nvPr>
            <p:ph type="body" idx="1"/>
          </p:nvPr>
        </p:nvSpPr>
        <p:spPr>
          <a:xfrm>
            <a:off x="357188" y="1357313"/>
            <a:ext cx="8091487" cy="4786312"/>
          </a:xfrm>
        </p:spPr>
        <p:txBody>
          <a:bodyPr/>
          <a:lstStyle/>
          <a:p>
            <a:pPr eaLnBrk="1" hangingPunct="1">
              <a:lnSpc>
                <a:spcPct val="150000"/>
              </a:lnSpc>
              <a:buFontTx/>
              <a:buAutoNum type="circleNumDbPlain" startAt="7"/>
            </a:pPr>
            <a:r>
              <a:rPr lang="zh-CN" altLang="en-US" smtClean="0">
                <a:latin typeface="华文细黑" pitchFamily="2" charset="-122"/>
                <a:ea typeface="华文细黑" pitchFamily="2" charset="-122"/>
              </a:rPr>
              <a:t>承办或参加</a:t>
            </a:r>
            <a:r>
              <a:rPr lang="en-US" altLang="zh-CN" smtClean="0">
                <a:latin typeface="华文细黑" pitchFamily="2" charset="-122"/>
                <a:ea typeface="华文细黑" pitchFamily="2" charset="-122"/>
              </a:rPr>
              <a:t>ISO</a:t>
            </a:r>
            <a:r>
              <a:rPr lang="zh-CN" altLang="en-US" smtClean="0">
                <a:latin typeface="华文细黑" pitchFamily="2" charset="-122"/>
                <a:ea typeface="华文细黑" pitchFamily="2" charset="-122"/>
              </a:rPr>
              <a:t>、</a:t>
            </a:r>
            <a:r>
              <a:rPr lang="en-US" altLang="zh-CN" smtClean="0">
                <a:latin typeface="华文细黑" pitchFamily="2" charset="-122"/>
                <a:ea typeface="华文细黑" pitchFamily="2" charset="-122"/>
              </a:rPr>
              <a:t>IEC</a:t>
            </a:r>
            <a:r>
              <a:rPr lang="zh-CN" altLang="en-US" smtClean="0">
                <a:latin typeface="华文细黑" pitchFamily="2" charset="-122"/>
                <a:ea typeface="华文细黑" pitchFamily="2" charset="-122"/>
              </a:rPr>
              <a:t>和其他国际和区域标准化组织的技术会议；</a:t>
            </a:r>
          </a:p>
          <a:p>
            <a:pPr eaLnBrk="1" hangingPunct="1">
              <a:lnSpc>
                <a:spcPct val="150000"/>
              </a:lnSpc>
              <a:buFontTx/>
              <a:buAutoNum type="circleNumDbPlain" startAt="7"/>
            </a:pPr>
            <a:r>
              <a:rPr lang="zh-CN" altLang="en-US" smtClean="0">
                <a:latin typeface="华文细黑" pitchFamily="2" charset="-122"/>
                <a:ea typeface="华文细黑" pitchFamily="2" charset="-122"/>
              </a:rPr>
              <a:t>组织、承办和参加国际和区域标准化研讨、论坛活动；</a:t>
            </a:r>
          </a:p>
          <a:p>
            <a:pPr eaLnBrk="1" hangingPunct="1">
              <a:lnSpc>
                <a:spcPct val="150000"/>
              </a:lnSpc>
              <a:buFontTx/>
              <a:buAutoNum type="circleNumDbPlain" startAt="7"/>
            </a:pPr>
            <a:r>
              <a:rPr lang="zh-CN" altLang="en-US" smtClean="0">
                <a:latin typeface="华文细黑" pitchFamily="2" charset="-122"/>
                <a:ea typeface="华文细黑" pitchFamily="2" charset="-122"/>
              </a:rPr>
              <a:t>与 </a:t>
            </a:r>
            <a:r>
              <a:rPr lang="en-US" altLang="zh-CN" smtClean="0">
                <a:latin typeface="华文细黑" pitchFamily="2" charset="-122"/>
                <a:ea typeface="华文细黑" pitchFamily="2" charset="-122"/>
              </a:rPr>
              <a:t>ISO </a:t>
            </a:r>
            <a:r>
              <a:rPr lang="zh-CN" altLang="en-US" smtClean="0">
                <a:latin typeface="华文细黑" pitchFamily="2" charset="-122"/>
                <a:ea typeface="华文细黑" pitchFamily="2" charset="-122"/>
              </a:rPr>
              <a:t>中央秘书处的联络，开展与区域标准化组织和其他国家的标准化合作与交流；</a:t>
            </a:r>
          </a:p>
          <a:p>
            <a:pPr eaLnBrk="1" hangingPunct="1">
              <a:lnSpc>
                <a:spcPct val="150000"/>
              </a:lnSpc>
              <a:buFontTx/>
              <a:buAutoNum type="circleNumDbPlain" startAt="7"/>
            </a:pPr>
            <a:r>
              <a:rPr lang="zh-CN" altLang="en-US" smtClean="0">
                <a:latin typeface="华文细黑" pitchFamily="2" charset="-122"/>
                <a:ea typeface="华文细黑" pitchFamily="2" charset="-122"/>
              </a:rPr>
              <a:t>其它</a:t>
            </a:r>
          </a:p>
        </p:txBody>
      </p:sp>
      <p:sp>
        <p:nvSpPr>
          <p:cNvPr id="112644" name="标题 6"/>
          <p:cNvSpPr>
            <a:spLocks noGrp="1"/>
          </p:cNvSpPr>
          <p:nvPr>
            <p:ph type="title"/>
          </p:nvPr>
        </p:nvSpPr>
        <p:spPr/>
        <p:txBody>
          <a:bodyPr/>
          <a:lstStyle/>
          <a:p>
            <a:r>
              <a:rPr lang="zh-CN" altLang="en-US" b="1" smtClean="0">
                <a:ea typeface="幼圆" pitchFamily="49" charset="-122"/>
              </a:rPr>
              <a:t>实质性参与国际标准化活动的内容</a:t>
            </a:r>
            <a:endParaRPr lang="zh-CN" altLang="en-US" smtClean="0">
              <a:ea typeface="宋体" pitchFamily="2" charset="-122"/>
            </a:endParaRPr>
          </a:p>
        </p:txBody>
      </p:sp>
    </p:spTree>
  </p:cSld>
  <p:clrMapOvr>
    <a:masterClrMapping/>
  </p:clrMapOvr>
  <p:transition xmlns:p14="http://schemas.microsoft.com/office/powerpoint/2010/main" spd="med">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1E41D7D9-BD30-4B51-ACB8-CBC8B9B7FA51}" type="slidenum">
              <a:rPr lang="en-US" altLang="zh-CN"/>
              <a:pPr>
                <a:defRPr/>
              </a:pPr>
              <a:t>8</a:t>
            </a:fld>
            <a:endParaRPr lang="en-US" altLang="zh-CN"/>
          </a:p>
        </p:txBody>
      </p:sp>
      <p:sp>
        <p:nvSpPr>
          <p:cNvPr id="12292" name="Rectangle 2"/>
          <p:cNvSpPr>
            <a:spLocks noGrp="1" noChangeArrowheads="1"/>
          </p:cNvSpPr>
          <p:nvPr>
            <p:ph type="title"/>
          </p:nvPr>
        </p:nvSpPr>
        <p:spPr/>
        <p:txBody>
          <a:bodyPr/>
          <a:lstStyle/>
          <a:p>
            <a:pPr eaLnBrk="1" hangingPunct="1"/>
            <a:r>
              <a:rPr lang="en-US" altLang="zh-CN" sz="2800" b="1" smtClean="0">
                <a:ea typeface="宋体" pitchFamily="2" charset="-122"/>
              </a:rPr>
              <a:t>2</a:t>
            </a:r>
            <a:r>
              <a:rPr lang="zh-CN" altLang="en-US" sz="2800" b="1" smtClean="0">
                <a:ea typeface="宋体" pitchFamily="2" charset="-122"/>
              </a:rPr>
              <a:t>、国际标准化组织（</a:t>
            </a:r>
            <a:r>
              <a:rPr lang="en-US" altLang="zh-CN" sz="2800" b="1" smtClean="0">
                <a:ea typeface="宋体" pitchFamily="2" charset="-122"/>
              </a:rPr>
              <a:t>ISO</a:t>
            </a:r>
            <a:r>
              <a:rPr lang="zh-CN" altLang="en-US" sz="2800" b="1" smtClean="0">
                <a:ea typeface="宋体" pitchFamily="2" charset="-122"/>
              </a:rPr>
              <a:t>）</a:t>
            </a:r>
          </a:p>
        </p:txBody>
      </p:sp>
      <p:sp>
        <p:nvSpPr>
          <p:cNvPr id="12293" name="Rectangle 3"/>
          <p:cNvSpPr>
            <a:spLocks noGrp="1" noChangeArrowheads="1"/>
          </p:cNvSpPr>
          <p:nvPr>
            <p:ph type="body" idx="1"/>
          </p:nvPr>
        </p:nvSpPr>
        <p:spPr>
          <a:xfrm>
            <a:off x="457200" y="1500188"/>
            <a:ext cx="7186613" cy="4824412"/>
          </a:xfrm>
        </p:spPr>
        <p:txBody>
          <a:bodyPr/>
          <a:lstStyle/>
          <a:p>
            <a:pPr eaLnBrk="1" hangingPunct="1">
              <a:lnSpc>
                <a:spcPct val="125000"/>
              </a:lnSpc>
            </a:pPr>
            <a:r>
              <a:rPr lang="zh-CN" altLang="en-US" sz="3200" i="1" u="sng" smtClean="0">
                <a:solidFill>
                  <a:srgbClr val="FF3300"/>
                </a:solidFill>
                <a:ea typeface="宋体" pitchFamily="2" charset="-122"/>
              </a:rPr>
              <a:t>成员</a:t>
            </a:r>
            <a:r>
              <a:rPr lang="zh-CN" altLang="en-US" sz="2400" smtClean="0">
                <a:ea typeface="宋体" pitchFamily="2" charset="-122"/>
              </a:rPr>
              <a:t>：正事成员、通讯成员、注册成员</a:t>
            </a:r>
            <a:endParaRPr lang="en-US" altLang="zh-CN" sz="2400" smtClean="0">
              <a:ea typeface="宋体" pitchFamily="2" charset="-122"/>
            </a:endParaRPr>
          </a:p>
          <a:p>
            <a:pPr eaLnBrk="1" hangingPunct="1">
              <a:lnSpc>
                <a:spcPct val="125000"/>
              </a:lnSpc>
            </a:pPr>
            <a:r>
              <a:rPr lang="zh-CN" altLang="en-US" sz="3200" i="1" u="sng" smtClean="0">
                <a:solidFill>
                  <a:srgbClr val="FF3300"/>
                </a:solidFill>
                <a:ea typeface="宋体" pitchFamily="2" charset="-122"/>
              </a:rPr>
              <a:t>正式成员</a:t>
            </a:r>
            <a:r>
              <a:rPr lang="en-US" altLang="zh-CN" sz="2400" smtClean="0">
                <a:ea typeface="宋体" pitchFamily="2" charset="-122"/>
              </a:rPr>
              <a:t>(Member Bodies)</a:t>
            </a:r>
            <a:r>
              <a:rPr lang="zh-CN" altLang="en-US" sz="2400" smtClean="0">
                <a:ea typeface="宋体" pitchFamily="2" charset="-122"/>
              </a:rPr>
              <a:t>：正式成员由一个国家中具有最广泛代表性的标准化机构来参与，每一个国家只能允许有一个，正式会员有权参与和行使任何技术委员会和政策委员会的投票权</a:t>
            </a:r>
            <a:endParaRPr lang="en-US" altLang="zh-CN" sz="2400" smtClean="0">
              <a:ea typeface="宋体" pitchFamily="2" charset="-122"/>
            </a:endParaRPr>
          </a:p>
        </p:txBody>
      </p:sp>
    </p:spTree>
  </p:cSld>
  <p:clrMapOvr>
    <a:masterClrMapping/>
  </p:clrMapOvr>
  <p:transition xmlns:p14="http://schemas.microsoft.com/office/powerpoint/2010/main" spd="med">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a:spLocks noGrp="1"/>
          </p:cNvSpPr>
          <p:nvPr>
            <p:ph type="ftr" sz="quarter" idx="11"/>
          </p:nvPr>
        </p:nvSpPr>
        <p:spPr>
          <a:noFill/>
        </p:spPr>
        <p:txBody>
          <a:bodyPr/>
          <a:lstStyle/>
          <a:p>
            <a:r>
              <a:rPr lang="zh-CN" altLang="en-US" smtClean="0"/>
              <a:t>中国计量学院     经管学院</a:t>
            </a:r>
          </a:p>
        </p:txBody>
      </p:sp>
      <p:sp>
        <p:nvSpPr>
          <p:cNvPr id="6" name="灯片编号占位符 5"/>
          <p:cNvSpPr>
            <a:spLocks noGrp="1"/>
          </p:cNvSpPr>
          <p:nvPr>
            <p:ph type="sldNum" sz="quarter" idx="12"/>
          </p:nvPr>
        </p:nvSpPr>
        <p:spPr/>
        <p:txBody>
          <a:bodyPr/>
          <a:lstStyle/>
          <a:p>
            <a:pPr>
              <a:defRPr/>
            </a:pPr>
            <a:fld id="{E4A6588C-097F-4120-8298-D921DD59A7D4}" type="slidenum">
              <a:rPr lang="en-US" altLang="zh-CN"/>
              <a:pPr>
                <a:defRPr/>
              </a:pPr>
              <a:t>9</a:t>
            </a:fld>
            <a:endParaRPr lang="en-US" altLang="zh-CN"/>
          </a:p>
        </p:txBody>
      </p:sp>
      <p:sp>
        <p:nvSpPr>
          <p:cNvPr id="13316" name="Rectangle 2"/>
          <p:cNvSpPr>
            <a:spLocks noGrp="1" noChangeArrowheads="1"/>
          </p:cNvSpPr>
          <p:nvPr>
            <p:ph type="title"/>
          </p:nvPr>
        </p:nvSpPr>
        <p:spPr/>
        <p:txBody>
          <a:bodyPr/>
          <a:lstStyle/>
          <a:p>
            <a:pPr eaLnBrk="1" hangingPunct="1"/>
            <a:r>
              <a:rPr lang="en-US" altLang="zh-CN" sz="2800" b="1" smtClean="0">
                <a:ea typeface="宋体" pitchFamily="2" charset="-122"/>
              </a:rPr>
              <a:t>2</a:t>
            </a:r>
            <a:r>
              <a:rPr lang="zh-CN" altLang="en-US" sz="2800" b="1" smtClean="0">
                <a:ea typeface="宋体" pitchFamily="2" charset="-122"/>
              </a:rPr>
              <a:t>、国际标准化组织（</a:t>
            </a:r>
            <a:r>
              <a:rPr lang="en-US" altLang="zh-CN" sz="2800" b="1" smtClean="0">
                <a:ea typeface="宋体" pitchFamily="2" charset="-122"/>
              </a:rPr>
              <a:t>ISO</a:t>
            </a:r>
            <a:r>
              <a:rPr lang="zh-CN" altLang="en-US" sz="2800" b="1" smtClean="0">
                <a:ea typeface="宋体" pitchFamily="2" charset="-122"/>
              </a:rPr>
              <a:t>）</a:t>
            </a:r>
          </a:p>
        </p:txBody>
      </p:sp>
      <p:sp>
        <p:nvSpPr>
          <p:cNvPr id="13317" name="Rectangle 3"/>
          <p:cNvSpPr>
            <a:spLocks noGrp="1" noChangeArrowheads="1"/>
          </p:cNvSpPr>
          <p:nvPr>
            <p:ph type="body" idx="1"/>
          </p:nvPr>
        </p:nvSpPr>
        <p:spPr>
          <a:xfrm>
            <a:off x="457200" y="1341438"/>
            <a:ext cx="7643813" cy="4983162"/>
          </a:xfrm>
        </p:spPr>
        <p:txBody>
          <a:bodyPr/>
          <a:lstStyle/>
          <a:p>
            <a:pPr eaLnBrk="1" hangingPunct="1">
              <a:lnSpc>
                <a:spcPct val="125000"/>
              </a:lnSpc>
            </a:pPr>
            <a:r>
              <a:rPr lang="zh-CN" altLang="en-US" sz="3200" i="1" u="sng" smtClean="0">
                <a:solidFill>
                  <a:srgbClr val="FF3300"/>
                </a:solidFill>
                <a:ea typeface="宋体" pitchFamily="2" charset="-122"/>
              </a:rPr>
              <a:t>成员</a:t>
            </a:r>
            <a:r>
              <a:rPr lang="zh-CN" altLang="en-US" sz="2400" smtClean="0">
                <a:ea typeface="宋体" pitchFamily="2" charset="-122"/>
              </a:rPr>
              <a:t>：正事成员、通讯成员、注册成员</a:t>
            </a:r>
            <a:endParaRPr lang="en-US" altLang="zh-CN" sz="2400" smtClean="0">
              <a:ea typeface="宋体" pitchFamily="2" charset="-122"/>
            </a:endParaRPr>
          </a:p>
          <a:p>
            <a:pPr eaLnBrk="1" hangingPunct="1">
              <a:lnSpc>
                <a:spcPct val="125000"/>
              </a:lnSpc>
            </a:pPr>
            <a:r>
              <a:rPr lang="zh-CN" altLang="en-US" sz="3200" i="1" u="sng" smtClean="0">
                <a:solidFill>
                  <a:srgbClr val="FF3300"/>
                </a:solidFill>
                <a:ea typeface="宋体" pitchFamily="2" charset="-122"/>
              </a:rPr>
              <a:t>通信成员</a:t>
            </a:r>
            <a:r>
              <a:rPr lang="en-US" altLang="zh-CN" sz="2400" smtClean="0">
                <a:ea typeface="宋体" pitchFamily="2" charset="-122"/>
              </a:rPr>
              <a:t>(Correspondent Members)</a:t>
            </a:r>
            <a:r>
              <a:rPr lang="zh-CN" altLang="en-US" sz="2400" smtClean="0">
                <a:ea typeface="宋体" pitchFamily="2" charset="-122"/>
              </a:rPr>
              <a:t>：通信成员通常来自没有完全开展标准化活动的国家的标准化组织。通信会员没有投票表决权，但是同样可以列席</a:t>
            </a:r>
            <a:r>
              <a:rPr lang="en-US" altLang="zh-CN" sz="2400" smtClean="0">
                <a:ea typeface="宋体" pitchFamily="2" charset="-122"/>
              </a:rPr>
              <a:t>ISO</a:t>
            </a:r>
            <a:r>
              <a:rPr lang="zh-CN" altLang="en-US" sz="2400" smtClean="0">
                <a:ea typeface="宋体" pitchFamily="2" charset="-122"/>
              </a:rPr>
              <a:t>的会议并获得认为需要的信息。</a:t>
            </a:r>
            <a:endParaRPr lang="en-US" altLang="zh-CN" sz="2400" smtClean="0">
              <a:ea typeface="宋体" pitchFamily="2" charset="-122"/>
            </a:endParaRPr>
          </a:p>
          <a:p>
            <a:pPr eaLnBrk="1" hangingPunct="1">
              <a:lnSpc>
                <a:spcPct val="125000"/>
              </a:lnSpc>
            </a:pPr>
            <a:r>
              <a:rPr lang="zh-CN" altLang="en-US" sz="3200" i="1" u="sng" smtClean="0">
                <a:solidFill>
                  <a:srgbClr val="FF3300"/>
                </a:solidFill>
                <a:ea typeface="宋体" pitchFamily="2" charset="-122"/>
              </a:rPr>
              <a:t>注册成员</a:t>
            </a:r>
            <a:r>
              <a:rPr lang="en-US" altLang="zh-CN" sz="2400" smtClean="0">
                <a:ea typeface="宋体" pitchFamily="2" charset="-122"/>
              </a:rPr>
              <a:t>(Subscriber Members)</a:t>
            </a:r>
            <a:r>
              <a:rPr lang="zh-CN" altLang="en-US" sz="2400" smtClean="0">
                <a:ea typeface="宋体" pitchFamily="2" charset="-122"/>
              </a:rPr>
              <a:t>。注册会员一般都是较小国家的组织，尽管他们缴纳很少量的会费，但同样可以和国际标准化保持较为密切的接触。</a:t>
            </a:r>
          </a:p>
        </p:txBody>
      </p:sp>
    </p:spTree>
  </p:cSld>
  <p:clrMapOvr>
    <a:masterClrMapping/>
  </p:clrMapOvr>
  <p:transition xmlns:p14="http://schemas.microsoft.com/office/powerpoint/2010/main" spd="med">
    <p:zoom dir="in"/>
  </p:transition>
</p:sld>
</file>

<file path=ppt/theme/theme1.xml><?xml version="1.0" encoding="utf-8"?>
<a:theme xmlns:a="http://schemas.openxmlformats.org/drawingml/2006/main" name="2_sample">
  <a:themeElements>
    <a:clrScheme name="2_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2_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2_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2_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1375</TotalTime>
  <Words>3797</Words>
  <Application>Microsoft Macintosh PowerPoint</Application>
  <PresentationFormat>全屏显示(4:3)</PresentationFormat>
  <Paragraphs>602</Paragraphs>
  <Slides>70</Slides>
  <Notes>4</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2_sample</vt:lpstr>
      <vt:lpstr>第五章   国际标准化</vt:lpstr>
      <vt:lpstr>一、国际标准化机构简介</vt:lpstr>
      <vt:lpstr>国际标准化的起源</vt:lpstr>
      <vt:lpstr>国际标准化的发展</vt:lpstr>
      <vt:lpstr>PowerPoint 演示文稿</vt:lpstr>
      <vt:lpstr>2、国际标准化组织（ISO）</vt:lpstr>
      <vt:lpstr>2、国际标准化组织（ISO）</vt:lpstr>
      <vt:lpstr>2、国际标准化组织（ISO）</vt:lpstr>
      <vt:lpstr>2、国际标准化组织（ISO）</vt:lpstr>
      <vt:lpstr>2、国际标准化组织（ISO）</vt:lpstr>
      <vt:lpstr>技术管理局</vt:lpstr>
      <vt:lpstr>2、国际标准化组织（ISO）</vt:lpstr>
      <vt:lpstr>全体成员大会</vt:lpstr>
      <vt:lpstr>2、国际标准化组织（ISO）</vt:lpstr>
      <vt:lpstr>理事会</vt:lpstr>
      <vt:lpstr>2、国际标准化组织（ISO）</vt:lpstr>
      <vt:lpstr>中央秘书处</vt:lpstr>
      <vt:lpstr>3、国际电工委员会（IEC）</vt:lpstr>
      <vt:lpstr>3、国际电工委员会（IEC）</vt:lpstr>
      <vt:lpstr>3、国际电工委员会（IEC）</vt:lpstr>
      <vt:lpstr>主要工作</vt:lpstr>
      <vt:lpstr>3、国际电工委员会（IEC）</vt:lpstr>
      <vt:lpstr>理事会</vt:lpstr>
      <vt:lpstr>理事局（CB）</vt:lpstr>
      <vt:lpstr>管理咨询委员会（MAC）</vt:lpstr>
      <vt:lpstr>标准化管理局（SMB）</vt:lpstr>
      <vt:lpstr>技术委员会（TC）</vt:lpstr>
      <vt:lpstr>IS0／IEC联合技术机构</vt:lpstr>
      <vt:lpstr>4、国际电信联盟（ITU）</vt:lpstr>
      <vt:lpstr>4、国际电信联盟（ITU）</vt:lpstr>
      <vt:lpstr>4、国际电信联盟（ITU）</vt:lpstr>
      <vt:lpstr>第六章   国际标准化</vt:lpstr>
      <vt:lpstr>二、制定国际标准的程序</vt:lpstr>
      <vt:lpstr>1、ISO/IEC技术工作依据的主要文件</vt:lpstr>
      <vt:lpstr>2、技术工作的组织机构及职责</vt:lpstr>
      <vt:lpstr>技术管理局</vt:lpstr>
      <vt:lpstr>技术咨询组ISO/TAG,IEC/AC</vt:lpstr>
      <vt:lpstr>技术委员会TC和分委员会SC</vt:lpstr>
      <vt:lpstr>技术委员会TC和分委员会SC</vt:lpstr>
      <vt:lpstr>工作组</vt:lpstr>
      <vt:lpstr>编辑委员会</vt:lpstr>
      <vt:lpstr> 3、ISO/IEC国际标准的制定 </vt:lpstr>
      <vt:lpstr>ISO/IEC标准及其他可供使用文件</vt:lpstr>
      <vt:lpstr>ISO/IEC标准及其他可供使用文件</vt:lpstr>
      <vt:lpstr>ISO/IEC标准及其他可供使用文件</vt:lpstr>
      <vt:lpstr>ISO/IEC标准及其他可供使用文件</vt:lpstr>
      <vt:lpstr>ISO/IEC标准项目管理方法-目标日期</vt:lpstr>
      <vt:lpstr>ISO/IEC标准项目管理方法-项目阶段</vt:lpstr>
      <vt:lpstr>ISO/IEC标准及其它可供使用文件制定流程</vt:lpstr>
      <vt:lpstr>ISO/IEC标准制定阶段-预备阶段</vt:lpstr>
      <vt:lpstr>ISO/IEC标准制定阶段-提案阶段</vt:lpstr>
      <vt:lpstr>ISO/IEC提案提交程序</vt:lpstr>
      <vt:lpstr>ISO/IEC标准制定阶段-准备阶段</vt:lpstr>
      <vt:lpstr>ISO/IEC标准制定阶段-委员会阶段</vt:lpstr>
      <vt:lpstr>ISO/IEC标准制定阶段-委员会阶段（续）</vt:lpstr>
      <vt:lpstr>ISO/IEC标准制定阶段-询问阶段</vt:lpstr>
      <vt:lpstr>ISO/IEC标准制定阶段-询问阶段</vt:lpstr>
      <vt:lpstr> ISO/IEC标准制定阶段-批准阶段 </vt:lpstr>
      <vt:lpstr>ISO/IEC标准制定阶段-出版阶段</vt:lpstr>
      <vt:lpstr>1）会议计划 </vt:lpstr>
      <vt:lpstr>2）会议的程序</vt:lpstr>
      <vt:lpstr>(1)TC和SC会议 </vt:lpstr>
      <vt:lpstr>(2)WG会议</vt:lpstr>
      <vt:lpstr>3）会议中使用的语言</vt:lpstr>
      <vt:lpstr>第六章   国际标准化</vt:lpstr>
      <vt:lpstr>中国国际标准化工作和国际合作管理</vt:lpstr>
      <vt:lpstr>中国参与国际活动情况及对比</vt:lpstr>
      <vt:lpstr>实质性参与国际标准化活动的内容</vt:lpstr>
      <vt:lpstr>实质性参与国际标准化活动的内容</vt:lpstr>
      <vt:lpstr>实质性参与国际标准化活动的内容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标准的实施及其监督 </dc:title>
  <dc:creator>user001</dc:creator>
  <cp:lastModifiedBy>立军 周</cp:lastModifiedBy>
  <cp:revision>92</cp:revision>
  <dcterms:created xsi:type="dcterms:W3CDTF">2006-03-21T06:19:44Z</dcterms:created>
  <dcterms:modified xsi:type="dcterms:W3CDTF">2014-03-24T08:36:12Z</dcterms:modified>
</cp:coreProperties>
</file>