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3.xml" ContentType="application/vnd.openxmlformats-officedocument.presentationml.comment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1" r:id="rId1"/>
  </p:sldMasterIdLst>
  <p:notesMasterIdLst>
    <p:notesMasterId r:id="rId41"/>
  </p:notesMasterIdLst>
  <p:sldIdLst>
    <p:sldId id="257" r:id="rId2"/>
    <p:sldId id="258" r:id="rId3"/>
    <p:sldId id="267" r:id="rId4"/>
    <p:sldId id="268" r:id="rId5"/>
    <p:sldId id="333" r:id="rId6"/>
    <p:sldId id="269" r:id="rId7"/>
    <p:sldId id="259" r:id="rId8"/>
    <p:sldId id="271" r:id="rId9"/>
    <p:sldId id="256" r:id="rId10"/>
    <p:sldId id="334" r:id="rId11"/>
    <p:sldId id="335" r:id="rId12"/>
    <p:sldId id="318" r:id="rId13"/>
    <p:sldId id="319" r:id="rId14"/>
    <p:sldId id="320" r:id="rId15"/>
    <p:sldId id="321" r:id="rId16"/>
    <p:sldId id="260" r:id="rId17"/>
    <p:sldId id="295" r:id="rId18"/>
    <p:sldId id="297" r:id="rId19"/>
    <p:sldId id="298" r:id="rId20"/>
    <p:sldId id="301" r:id="rId21"/>
    <p:sldId id="302" r:id="rId22"/>
    <p:sldId id="303" r:id="rId23"/>
    <p:sldId id="338" r:id="rId24"/>
    <p:sldId id="339" r:id="rId25"/>
    <p:sldId id="340" r:id="rId26"/>
    <p:sldId id="341" r:id="rId27"/>
    <p:sldId id="342" r:id="rId28"/>
    <p:sldId id="343" r:id="rId29"/>
    <p:sldId id="344" r:id="rId30"/>
    <p:sldId id="345" r:id="rId31"/>
    <p:sldId id="346" r:id="rId32"/>
    <p:sldId id="347" r:id="rId33"/>
    <p:sldId id="348" r:id="rId34"/>
    <p:sldId id="327" r:id="rId35"/>
    <p:sldId id="326" r:id="rId36"/>
    <p:sldId id="336" r:id="rId37"/>
    <p:sldId id="328" r:id="rId38"/>
    <p:sldId id="337" r:id="rId39"/>
    <p:sldId id="2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0674" autoAdjust="0"/>
  </p:normalViewPr>
  <p:slideViewPr>
    <p:cSldViewPr snapToGrid="0">
      <p:cViewPr varScale="1">
        <p:scale>
          <a:sx n="64" d="100"/>
          <a:sy n="64" d="100"/>
        </p:scale>
        <p:origin x="816" y="48"/>
      </p:cViewPr>
      <p:guideLst>
        <p:guide orient="horz" pos="2160"/>
        <p:guide pos="3840"/>
      </p:guideLst>
    </p:cSldViewPr>
  </p:slideViewPr>
  <p:notesTextViewPr>
    <p:cViewPr>
      <p:scale>
        <a:sx n="3" d="2"/>
        <a:sy n="3" d="2"/>
      </p:scale>
      <p:origin x="0" y="-79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2-11T00:30:47.696" idx="1">
    <p:pos x="10" y="10"/>
    <p:text>DA - replace with Dialog acts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5-02-11T00:31:10.788" idx="2">
    <p:pos x="10" y="10"/>
    <p:text>yes answer</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5-02-11T00:38:55.417" idx="3">
    <p:pos x="10" y="10"/>
    <p:text>mention about the paper u will be writing soon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5FC4C-D92F-40B2-94D3-C88E01928024}" type="datetimeFigureOut">
              <a:rPr lang="en-US"/>
              <a:t>2/11/2015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3083C-F117-49F9-9F5F-913C2D1073BF}" type="slidenum">
              <a:rPr lang="en-US"/>
              <a:t>‹#›</a:t>
            </a:fld>
            <a:endParaRPr lang="en-US"/>
          </a:p>
        </p:txBody>
      </p:sp>
    </p:spTree>
    <p:extLst>
      <p:ext uri="{BB962C8B-B14F-4D97-AF65-F5344CB8AC3E}">
        <p14:creationId xmlns:p14="http://schemas.microsoft.com/office/powerpoint/2010/main" val="259809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research that we are carrying out for our </a:t>
            </a:r>
            <a:r>
              <a:rPr lang="en-US" baseline="0" dirty="0" err="1" smtClean="0"/>
              <a:t>fyp</a:t>
            </a:r>
            <a:r>
              <a:rPr lang="en-US" baseline="0" dirty="0" smtClean="0"/>
              <a:t> under the supervision of Dr. </a:t>
            </a:r>
            <a:r>
              <a:rPr lang="en-US" baseline="0" dirty="0" err="1" smtClean="0"/>
              <a:t>Surangika</a:t>
            </a:r>
            <a:r>
              <a:rPr lang="en-US" baseline="0" dirty="0" smtClean="0"/>
              <a:t> </a:t>
            </a:r>
            <a:r>
              <a:rPr lang="en-US" baseline="0" dirty="0" err="1" smtClean="0"/>
              <a:t>Ranathunga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a:t>
            </a:fld>
            <a:endParaRPr lang="en-US"/>
          </a:p>
        </p:txBody>
      </p:sp>
    </p:spTree>
    <p:extLst>
      <p:ext uri="{BB962C8B-B14F-4D97-AF65-F5344CB8AC3E}">
        <p14:creationId xmlns:p14="http://schemas.microsoft.com/office/powerpoint/2010/main" val="26798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10</a:t>
            </a:fld>
            <a:endParaRPr lang="en-US"/>
          </a:p>
        </p:txBody>
      </p:sp>
    </p:spTree>
    <p:extLst>
      <p:ext uri="{BB962C8B-B14F-4D97-AF65-F5344CB8AC3E}">
        <p14:creationId xmlns:p14="http://schemas.microsoft.com/office/powerpoint/2010/main" val="142847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11</a:t>
            </a:fld>
            <a:endParaRPr lang="en-US"/>
          </a:p>
        </p:txBody>
      </p:sp>
    </p:spTree>
    <p:extLst>
      <p:ext uri="{BB962C8B-B14F-4D97-AF65-F5344CB8AC3E}">
        <p14:creationId xmlns:p14="http://schemas.microsoft.com/office/powerpoint/2010/main" val="276397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 tags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initial tag set we had two separate tags for Request and Command/Order. For English there is a clear separation in utterances between these two tags.  Most  of  the  Requests  include  the word “Please”  or  a  similar  phrase  in  contrast  to  Command/Orders where it does not. In Sinhala, different forms of the same word is used to indicate whether it is a  request or a command.</a:t>
            </a:r>
          </a:p>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12</a:t>
            </a:fld>
            <a:endParaRPr lang="en-US"/>
          </a:p>
        </p:txBody>
      </p:sp>
    </p:spTree>
    <p:extLst>
      <p:ext uri="{BB962C8B-B14F-4D97-AF65-F5344CB8AC3E}">
        <p14:creationId xmlns:p14="http://schemas.microsoft.com/office/powerpoint/2010/main" val="3826378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rate of occurrence of Backchannel Questions are comparatively high in Sinhala. So we introduced it  as  a  separate  tag.  Backchannel  Questions  are Back-Channels or Acknowledges in question form. For  example  in  Sinhala  conversations  we  often come  across  the  phrase  “</a:t>
            </a:r>
            <a:r>
              <a:rPr lang="en-US" dirty="0" err="1" smtClean="0"/>
              <a:t>එනහෙද</a:t>
            </a:r>
            <a:r>
              <a:rPr lang="en-US" dirty="0" smtClean="0"/>
              <a:t>?” (</a:t>
            </a:r>
            <a:r>
              <a:rPr lang="en-US" dirty="0" err="1" smtClean="0"/>
              <a:t>ehemada</a:t>
            </a:r>
            <a:r>
              <a:rPr lang="en-US" dirty="0" smtClean="0"/>
              <a:t>?)  in response, roughly it means “is it?”. We are eliminated self talk due</a:t>
            </a:r>
            <a:r>
              <a:rPr lang="en-US" baseline="0" dirty="0" smtClean="0"/>
              <a:t> to its lower frequency.</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13</a:t>
            </a:fld>
            <a:endParaRPr lang="en-US"/>
          </a:p>
        </p:txBody>
      </p:sp>
    </p:spTree>
    <p:extLst>
      <p:ext uri="{BB962C8B-B14F-4D97-AF65-F5344CB8AC3E}">
        <p14:creationId xmlns:p14="http://schemas.microsoft.com/office/powerpoint/2010/main" val="146273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a:t>
            </a:r>
            <a:r>
              <a:rPr lang="en-US" baseline="0" dirty="0" smtClean="0"/>
              <a:t> tags</a:t>
            </a:r>
            <a:endParaRPr lang="en-US" dirty="0" smtClean="0"/>
          </a:p>
          <a:p>
            <a:endParaRPr lang="en-US" dirty="0" smtClean="0"/>
          </a:p>
          <a:p>
            <a:r>
              <a:rPr lang="en-US" dirty="0" err="1" smtClean="0"/>
              <a:t>Wh</a:t>
            </a:r>
            <a:r>
              <a:rPr lang="en-US" dirty="0" smtClean="0"/>
              <a:t>-Question, </a:t>
            </a:r>
          </a:p>
          <a:p>
            <a:r>
              <a:rPr lang="en-US" dirty="0" smtClean="0"/>
              <a:t>we have selected four independent contributors. After tagging the complete corpus manually,  we  have  calculated  the  inter-annotator </a:t>
            </a:r>
          </a:p>
          <a:p>
            <a:r>
              <a:rPr lang="en-US" dirty="0" smtClean="0"/>
              <a:t>agreement among them using Fleiss kappa value and  the  agreement  was  0.8161.  To  calculate  the kappa  value  we  implemented  a  tool  based  on  the equations introduced by Fleiss.</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14</a:t>
            </a:fld>
            <a:endParaRPr lang="en-US"/>
          </a:p>
        </p:txBody>
      </p:sp>
    </p:spTree>
    <p:extLst>
      <p:ext uri="{BB962C8B-B14F-4D97-AF65-F5344CB8AC3E}">
        <p14:creationId xmlns:p14="http://schemas.microsoft.com/office/powerpoint/2010/main" val="645215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finalized tag set. There are 16 tags in the finalized tag set.</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15</a:t>
            </a:fld>
            <a:endParaRPr lang="en-US"/>
          </a:p>
        </p:txBody>
      </p:sp>
    </p:spTree>
    <p:extLst>
      <p:ext uri="{BB962C8B-B14F-4D97-AF65-F5344CB8AC3E}">
        <p14:creationId xmlns:p14="http://schemas.microsoft.com/office/powerpoint/2010/main" val="3690572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16</a:t>
            </a:fld>
            <a:endParaRPr lang="en-US"/>
          </a:p>
        </p:txBody>
      </p:sp>
    </p:spTree>
    <p:extLst>
      <p:ext uri="{BB962C8B-B14F-4D97-AF65-F5344CB8AC3E}">
        <p14:creationId xmlns:p14="http://schemas.microsoft.com/office/powerpoint/2010/main" val="2649965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heavily depends on depends on the language unlike DA tag set. </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17</a:t>
            </a:fld>
            <a:endParaRPr lang="en-US"/>
          </a:p>
        </p:txBody>
      </p:sp>
    </p:spTree>
    <p:extLst>
      <p:ext uri="{BB962C8B-B14F-4D97-AF65-F5344CB8AC3E}">
        <p14:creationId xmlns:p14="http://schemas.microsoft.com/office/powerpoint/2010/main" val="1380084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we are using the Bigrams as a feature, feature first two words and last two words were omitted. </a:t>
            </a:r>
          </a:p>
          <a:p>
            <a:r>
              <a:rPr lang="en-US" sz="1200" kern="1200" dirty="0" smtClean="0">
                <a:solidFill>
                  <a:schemeClr val="tx1"/>
                </a:solidFill>
                <a:effectLst/>
                <a:latin typeface="+mn-lt"/>
                <a:ea typeface="+mn-ea"/>
                <a:cs typeface="+mn-cs"/>
              </a:rPr>
              <a:t>First verb type and Second verb type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omitted due to the unavailability of Sinhala PoS tagger. </a:t>
            </a:r>
          </a:p>
          <a:p>
            <a:r>
              <a:rPr lang="en-US" sz="1200" kern="1200" dirty="0" smtClean="0">
                <a:solidFill>
                  <a:schemeClr val="tx1"/>
                </a:solidFill>
                <a:effectLst/>
                <a:latin typeface="+mn-lt"/>
                <a:ea typeface="+mn-ea"/>
                <a:cs typeface="+mn-cs"/>
              </a:rPr>
              <a:t>Taking previous Dialogue Acts as features can introduce a cumulative error </a:t>
            </a:r>
          </a:p>
          <a:p>
            <a:r>
              <a:rPr lang="en-US" sz="1200" kern="1200" dirty="0" smtClean="0">
                <a:solidFill>
                  <a:schemeClr val="tx1"/>
                </a:solidFill>
                <a:effectLst/>
                <a:latin typeface="+mn-lt"/>
                <a:ea typeface="+mn-ea"/>
                <a:cs typeface="+mn-cs"/>
              </a:rPr>
              <a:t>Unigrams are ineffective for long utterance, although their effectiveness has been shown for chat messages</a:t>
            </a:r>
          </a:p>
          <a:p>
            <a:r>
              <a:rPr lang="en-US" sz="1200" kern="1200" dirty="0" smtClean="0">
                <a:solidFill>
                  <a:schemeClr val="tx1"/>
                </a:solidFill>
                <a:effectLst/>
                <a:latin typeface="+mn-lt"/>
                <a:ea typeface="+mn-ea"/>
                <a:cs typeface="+mn-cs"/>
              </a:rPr>
              <a:t>Bag of words has used as the base test. </a:t>
            </a:r>
          </a:p>
          <a:p>
            <a:r>
              <a:rPr lang="en-US" dirty="0" smtClean="0"/>
              <a:t>WEKA’s </a:t>
            </a:r>
            <a:r>
              <a:rPr lang="en-US" dirty="0" err="1" smtClean="0"/>
              <a:t>StringToWordVector</a:t>
            </a:r>
            <a:r>
              <a:rPr lang="en-US" dirty="0" smtClean="0"/>
              <a:t> option with the word count of 100.</a:t>
            </a:r>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18</a:t>
            </a:fld>
            <a:endParaRPr lang="en-US"/>
          </a:p>
        </p:txBody>
      </p:sp>
    </p:spTree>
    <p:extLst>
      <p:ext uri="{BB962C8B-B14F-4D97-AF65-F5344CB8AC3E}">
        <p14:creationId xmlns:p14="http://schemas.microsoft.com/office/powerpoint/2010/main" val="3257772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in English, the last letter of the utterance makes a big impact on the dialogue act of the utterance.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For instance most of the Yes/No questions ends with the letter ‘</a:t>
            </a:r>
            <a:r>
              <a:rPr lang="si-LK" sz="1200" kern="1200" dirty="0" smtClean="0">
                <a:solidFill>
                  <a:schemeClr val="tx1"/>
                </a:solidFill>
                <a:effectLst/>
                <a:latin typeface="+mn-lt"/>
                <a:ea typeface="+mn-ea"/>
                <a:cs typeface="+mn-cs"/>
              </a:rPr>
              <a:t>ද</a:t>
            </a:r>
            <a:r>
              <a:rPr lang="en-US" sz="1200" kern="1200" dirty="0" smtClean="0">
                <a:solidFill>
                  <a:schemeClr val="tx1"/>
                </a:solidFill>
                <a:effectLst/>
                <a:latin typeface="+mn-lt"/>
                <a:ea typeface="+mn-ea"/>
                <a:cs typeface="+mn-cs"/>
              </a:rPr>
              <a:t>’(da),</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most of Request/Command/Order ends with one of the letters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or ‘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’(nu),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most of Open questions end with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19</a:t>
            </a:fld>
            <a:endParaRPr lang="en-US"/>
          </a:p>
        </p:txBody>
      </p:sp>
    </p:spTree>
    <p:extLst>
      <p:ext uri="{BB962C8B-B14F-4D97-AF65-F5344CB8AC3E}">
        <p14:creationId xmlns:p14="http://schemas.microsoft.com/office/powerpoint/2010/main" val="366101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moving on</a:t>
            </a:r>
            <a:r>
              <a:rPr lang="en-US" baseline="0" dirty="0" smtClean="0"/>
              <a:t> to our research work, let’s see what are the problems that we are going to solve. </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2</a:t>
            </a:fld>
            <a:endParaRPr lang="en-US"/>
          </a:p>
        </p:txBody>
      </p:sp>
    </p:spTree>
    <p:extLst>
      <p:ext uri="{BB962C8B-B14F-4D97-AF65-F5344CB8AC3E}">
        <p14:creationId xmlns:p14="http://schemas.microsoft.com/office/powerpoint/2010/main" val="69488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InfoGain  value</a:t>
            </a:r>
            <a:r>
              <a:rPr lang="en-US" baseline="0" dirty="0" smtClean="0"/>
              <a:t> </a:t>
            </a:r>
            <a:r>
              <a:rPr lang="en-US" dirty="0" smtClean="0"/>
              <a:t>evaluates the worth of a feature  by measuring the information gain  resulted only by that particular feature. For example, a feature with an InfoGain value of 1 means that all of the information available in that  feature  contributes to classification. You can see</a:t>
            </a:r>
            <a:r>
              <a:rPr lang="en-US" baseline="0" dirty="0" smtClean="0"/>
              <a:t> sinhala specific feature have a significant contribution.</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20</a:t>
            </a:fld>
            <a:endParaRPr lang="en-US"/>
          </a:p>
        </p:txBody>
      </p:sp>
    </p:spTree>
    <p:extLst>
      <p:ext uri="{BB962C8B-B14F-4D97-AF65-F5344CB8AC3E}">
        <p14:creationId xmlns:p14="http://schemas.microsoft.com/office/powerpoint/2010/main" val="2792092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lack of resources for PoS tagging for Sinhala. Therefore we used a set of commonly used Sinhala verbs to check the presence of those verbs in a given utterance as feature.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21</a:t>
            </a:fld>
            <a:endParaRPr lang="en-US"/>
          </a:p>
        </p:txBody>
      </p:sp>
    </p:spTree>
    <p:extLst>
      <p:ext uri="{BB962C8B-B14F-4D97-AF65-F5344CB8AC3E}">
        <p14:creationId xmlns:p14="http://schemas.microsoft.com/office/powerpoint/2010/main" val="2427661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22</a:t>
            </a:fld>
            <a:endParaRPr lang="en-US"/>
          </a:p>
        </p:txBody>
      </p:sp>
    </p:spTree>
    <p:extLst>
      <p:ext uri="{BB962C8B-B14F-4D97-AF65-F5344CB8AC3E}">
        <p14:creationId xmlns:p14="http://schemas.microsoft.com/office/powerpoint/2010/main" val="149564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discuss about corpus , tag selection and feature selection. Let's discuss the classifier selection now. DA classification means assigning DA types to individual utterances. </a:t>
            </a:r>
          </a:p>
        </p:txBody>
      </p:sp>
      <p:sp>
        <p:nvSpPr>
          <p:cNvPr id="4" name="Slide Number Placeholder 3"/>
          <p:cNvSpPr>
            <a:spLocks noGrp="1"/>
          </p:cNvSpPr>
          <p:nvPr>
            <p:ph type="sldNum" sz="quarter" idx="10"/>
          </p:nvPr>
        </p:nvSpPr>
        <p:spPr/>
        <p:txBody>
          <a:bodyPr/>
          <a:lstStyle/>
          <a:p>
            <a:fld id="{CA93083C-F117-49F9-9F5F-913C2D1073BF}" type="slidenum">
              <a:rPr lang="en-US"/>
              <a:t>23</a:t>
            </a:fld>
            <a:endParaRPr lang="en-US"/>
          </a:p>
        </p:txBody>
      </p:sp>
    </p:spTree>
    <p:extLst>
      <p:ext uri="{BB962C8B-B14F-4D97-AF65-F5344CB8AC3E}">
        <p14:creationId xmlns:p14="http://schemas.microsoft.com/office/powerpoint/2010/main" val="1158433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uses regression  analysis  for  the  classification  process</a:t>
            </a:r>
            <a:r>
              <a:rPr lang="en-US" dirty="0" smtClean="0"/>
              <a:t>. Simple</a:t>
            </a:r>
            <a:r>
              <a:rPr lang="en-US" dirty="0"/>
              <a:t> logistic  model  uses linear regression.</a:t>
            </a:r>
          </a:p>
          <a:p>
            <a:r>
              <a:rPr lang="en-US" b="1" dirty="0"/>
              <a:t> J48</a:t>
            </a:r>
            <a:r>
              <a:rPr lang="en-US" dirty="0"/>
              <a:t>  classifier  is  a  predictive  machine learning  model that  decides the target value  of a testing  data on  various  attribute  values  of  the  built  decision  tree .Here,  the  attribute  with  the  highest  normalized  information gain  is chosen to make the classification decision. </a:t>
            </a:r>
            <a:r>
              <a:rPr lang="en-US" b="1" dirty="0" err="1"/>
              <a:t>REPTree</a:t>
            </a:r>
            <a:r>
              <a:rPr lang="en-US" b="1" dirty="0"/>
              <a:t> </a:t>
            </a:r>
            <a:r>
              <a:rPr lang="en-US" dirty="0"/>
              <a:t>uses  information  gain  and  prunes  it  using  reduced-error pruning. </a:t>
            </a:r>
            <a:r>
              <a:rPr lang="en-US" b="1" dirty="0"/>
              <a:t>LMT(Logistic Model Trees)</a:t>
            </a:r>
            <a:r>
              <a:rPr lang="en-US" dirty="0"/>
              <a:t> </a:t>
            </a:r>
            <a:r>
              <a:rPr lang="en-US" dirty="0" smtClean="0"/>
              <a:t>is </a:t>
            </a:r>
            <a:r>
              <a:rPr lang="en-US" dirty="0"/>
              <a:t> a  standard  decision  tree which  combines  logistic  regression  functions  at  the  leaves.</a:t>
            </a:r>
          </a:p>
          <a:p>
            <a:r>
              <a:rPr lang="en-US" b="1" dirty="0"/>
              <a:t>Decision  tables</a:t>
            </a:r>
            <a:r>
              <a:rPr lang="en-US" dirty="0"/>
              <a:t>  are  simple  supervised  classifiers which  group rules  that  have  similar conditions  and actions, and help to spot problems such as overlaps and gaps among the  rules. </a:t>
            </a:r>
          </a:p>
          <a:p>
            <a:r>
              <a:rPr lang="en-US" b="1" dirty="0"/>
              <a:t>SMO</a:t>
            </a:r>
            <a:r>
              <a:rPr lang="en-US" dirty="0"/>
              <a:t>  is  an  iterative algorithm  widely  used  to  train  support  vector  machines</a:t>
            </a:r>
          </a:p>
        </p:txBody>
      </p:sp>
      <p:sp>
        <p:nvSpPr>
          <p:cNvPr id="4" name="Slide Number Placeholder 3"/>
          <p:cNvSpPr>
            <a:spLocks noGrp="1"/>
          </p:cNvSpPr>
          <p:nvPr>
            <p:ph type="sldNum" sz="quarter" idx="10"/>
          </p:nvPr>
        </p:nvSpPr>
        <p:spPr/>
        <p:txBody>
          <a:bodyPr/>
          <a:lstStyle/>
          <a:p>
            <a:fld id="{CA93083C-F117-49F9-9F5F-913C2D1073BF}" type="slidenum">
              <a:rPr lang="en-US"/>
              <a:t>24</a:t>
            </a:fld>
            <a:endParaRPr lang="en-US"/>
          </a:p>
        </p:txBody>
      </p:sp>
    </p:spTree>
    <p:extLst>
      <p:ext uri="{BB962C8B-B14F-4D97-AF65-F5344CB8AC3E}">
        <p14:creationId xmlns:p14="http://schemas.microsoft.com/office/powerpoint/2010/main" val="254803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we  tested the classification accuracy by just using the features used for DAR in English. From the best performing features such as Punctuation marks, Trigrams/Bigrams and Frequent words for each tag are the three features used in the context. The other three features are specific for Sinhala. Using those three features used for English we were able to gain an accuracy of 71.14% in classification using the J48 classifier. Then we have used all six features and classified using the same classifier and we were able to improve the accuracy to 78.68%.</a:t>
            </a:r>
          </a:p>
        </p:txBody>
      </p:sp>
      <p:sp>
        <p:nvSpPr>
          <p:cNvPr id="4" name="Slide Number Placeholder 3"/>
          <p:cNvSpPr>
            <a:spLocks noGrp="1"/>
          </p:cNvSpPr>
          <p:nvPr>
            <p:ph type="sldNum" sz="quarter" idx="10"/>
          </p:nvPr>
        </p:nvSpPr>
        <p:spPr/>
        <p:txBody>
          <a:bodyPr/>
          <a:lstStyle/>
          <a:p>
            <a:fld id="{CA93083C-F117-49F9-9F5F-913C2D1073BF}" type="slidenum">
              <a:rPr lang="en-US"/>
              <a:t>25</a:t>
            </a:fld>
            <a:endParaRPr lang="en-US"/>
          </a:p>
        </p:txBody>
      </p:sp>
    </p:spTree>
    <p:extLst>
      <p:ext uri="{BB962C8B-B14F-4D97-AF65-F5344CB8AC3E}">
        <p14:creationId xmlns:p14="http://schemas.microsoft.com/office/powerpoint/2010/main" val="3907621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Statistical &amp; Probabilistic and support vector machines</a:t>
            </a:r>
            <a:r>
              <a:rPr lang="en-US" baseline="0" dirty="0" smtClean="0"/>
              <a:t> more memory</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29</a:t>
            </a:fld>
            <a:endParaRPr lang="en-US"/>
          </a:p>
        </p:txBody>
      </p:sp>
    </p:spTree>
    <p:extLst>
      <p:ext uri="{BB962C8B-B14F-4D97-AF65-F5344CB8AC3E}">
        <p14:creationId xmlns:p14="http://schemas.microsoft.com/office/powerpoint/2010/main" val="335370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LMT is best accuracy but</a:t>
            </a:r>
            <a:r>
              <a:rPr lang="en-US" baseline="0" dirty="0" smtClean="0"/>
              <a:t> time consume is high</a:t>
            </a:r>
          </a:p>
          <a:p>
            <a:r>
              <a:rPr lang="en-US" baseline="0" dirty="0" err="1" smtClean="0"/>
              <a:t>RandomForest</a:t>
            </a:r>
            <a:r>
              <a:rPr lang="en-US" baseline="0" dirty="0" smtClean="0"/>
              <a:t> is Good accuracy and low classification time</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30</a:t>
            </a:fld>
            <a:endParaRPr lang="en-US"/>
          </a:p>
        </p:txBody>
      </p:sp>
    </p:spTree>
    <p:extLst>
      <p:ext uri="{BB962C8B-B14F-4D97-AF65-F5344CB8AC3E}">
        <p14:creationId xmlns:p14="http://schemas.microsoft.com/office/powerpoint/2010/main" val="1552664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Using  features used for English we were able to gain an accuracy of 71.14% in classification using the </a:t>
            </a:r>
            <a:r>
              <a:rPr lang="en-US" sz="1200" dirty="0" err="1" smtClean="0">
                <a:latin typeface="Trebuchet MS" charset="0"/>
              </a:rPr>
              <a:t>RandomForest</a:t>
            </a:r>
            <a:endParaRPr lang="en-US" sz="1200" dirty="0" smtClean="0">
              <a:latin typeface="Trebuchet MS" charset="0"/>
            </a:endParaRPr>
          </a:p>
          <a:p>
            <a:r>
              <a:rPr lang="en-US" dirty="0" smtClean="0"/>
              <a:t> </a:t>
            </a:r>
            <a:r>
              <a:rPr lang="en-US" dirty="0"/>
              <a:t>classifier. Then we have used all six features and classified using the same classifier and we were able to improve the accuracy to 78.68%. As the next step we have used the same feature set and classified the same data set using different classifiers to model the performance of different classifiers on Sinhala.</a:t>
            </a:r>
          </a:p>
        </p:txBody>
      </p:sp>
      <p:sp>
        <p:nvSpPr>
          <p:cNvPr id="4" name="Slide Number Placeholder 3"/>
          <p:cNvSpPr>
            <a:spLocks noGrp="1"/>
          </p:cNvSpPr>
          <p:nvPr>
            <p:ph type="sldNum" sz="quarter" idx="10"/>
          </p:nvPr>
        </p:nvSpPr>
        <p:spPr/>
        <p:txBody>
          <a:bodyPr/>
          <a:lstStyle/>
          <a:p>
            <a:fld id="{CA93083C-F117-49F9-9F5F-913C2D1073BF}" type="slidenum">
              <a:rPr lang="en-US"/>
              <a:t>31</a:t>
            </a:fld>
            <a:endParaRPr lang="en-US"/>
          </a:p>
        </p:txBody>
      </p:sp>
    </p:spTree>
    <p:extLst>
      <p:ext uri="{BB962C8B-B14F-4D97-AF65-F5344CB8AC3E}">
        <p14:creationId xmlns:p14="http://schemas.microsoft.com/office/powerpoint/2010/main" val="4053367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33</a:t>
            </a:fld>
            <a:endParaRPr lang="en-US"/>
          </a:p>
        </p:txBody>
      </p:sp>
    </p:spTree>
    <p:extLst>
      <p:ext uri="{BB962C8B-B14F-4D97-AF65-F5344CB8AC3E}">
        <p14:creationId xmlns:p14="http://schemas.microsoft.com/office/powerpoint/2010/main" val="383876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a spontaneous dialogue, it is important to model  and  automatically  identify  the  structure  of  that Dialogue,</a:t>
            </a:r>
            <a:r>
              <a:rPr lang="en-US" sz="1200" b="0" i="0" u="none" strike="noStrike" kern="1200" dirty="0" smtClean="0">
                <a:solidFill>
                  <a:schemeClr val="tx1"/>
                </a:solidFill>
                <a:effectLst/>
                <a:latin typeface="+mn-lt"/>
                <a:ea typeface="+mn-ea"/>
                <a:cs typeface="+mn-cs"/>
              </a:rPr>
              <a:t> because it will make it easier to get a better interpretation of that spontaneous dialogue</a:t>
            </a:r>
            <a:r>
              <a:rPr lang="en-US" dirty="0" smtClean="0"/>
              <a:t>. Among</a:t>
            </a:r>
            <a:r>
              <a:rPr lang="en-US" baseline="0" dirty="0" smtClean="0"/>
              <a:t> </a:t>
            </a:r>
            <a:r>
              <a:rPr lang="en-US" dirty="0" smtClean="0"/>
              <a:t>these clearly identified characteristics, “Dialogue Acts” hold </a:t>
            </a:r>
            <a:r>
              <a:rPr lang="en-US" baseline="0" dirty="0" smtClean="0"/>
              <a:t> </a:t>
            </a:r>
            <a:r>
              <a:rPr lang="en-US" dirty="0" smtClean="0"/>
              <a:t>an important place. </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3</a:t>
            </a:fld>
            <a:endParaRPr lang="en-US"/>
          </a:p>
        </p:txBody>
      </p:sp>
    </p:spTree>
    <p:extLst>
      <p:ext uri="{BB962C8B-B14F-4D97-AF65-F5344CB8AC3E}">
        <p14:creationId xmlns:p14="http://schemas.microsoft.com/office/powerpoint/2010/main" val="2229532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34</a:t>
            </a:fld>
            <a:endParaRPr lang="en-US"/>
          </a:p>
        </p:txBody>
      </p:sp>
    </p:spTree>
    <p:extLst>
      <p:ext uri="{BB962C8B-B14F-4D97-AF65-F5344CB8AC3E}">
        <p14:creationId xmlns:p14="http://schemas.microsoft.com/office/powerpoint/2010/main" val="1933124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35</a:t>
            </a:fld>
            <a:endParaRPr lang="en-US"/>
          </a:p>
        </p:txBody>
      </p:sp>
    </p:spTree>
    <p:extLst>
      <p:ext uri="{BB962C8B-B14F-4D97-AF65-F5344CB8AC3E}">
        <p14:creationId xmlns:p14="http://schemas.microsoft.com/office/powerpoint/2010/main" val="1176249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36</a:t>
            </a:fld>
            <a:endParaRPr lang="en-US"/>
          </a:p>
        </p:txBody>
      </p:sp>
    </p:spTree>
    <p:extLst>
      <p:ext uri="{BB962C8B-B14F-4D97-AF65-F5344CB8AC3E}">
        <p14:creationId xmlns:p14="http://schemas.microsoft.com/office/powerpoint/2010/main" val="2545674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37</a:t>
            </a:fld>
            <a:endParaRPr lang="en-US"/>
          </a:p>
        </p:txBody>
      </p:sp>
    </p:spTree>
    <p:extLst>
      <p:ext uri="{BB962C8B-B14F-4D97-AF65-F5344CB8AC3E}">
        <p14:creationId xmlns:p14="http://schemas.microsoft.com/office/powerpoint/2010/main" val="3787471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2015 Conference of the North American Chapter of the Association for Computational Linguistics – Human Language Technologies (NAACL HLT 2015)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-Acceptance rate  30%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a:t>
            </a:r>
            <a:r>
              <a:rPr lang="en-US" sz="1200" baseline="0" dirty="0" smtClean="0"/>
              <a:t> grade </a:t>
            </a:r>
            <a:r>
              <a:rPr lang="en-US" sz="1200" baseline="0" dirty="0" smtClean="0"/>
              <a:t>conference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C00000"/>
                </a:solidFill>
              </a:rPr>
              <a:t>ACL Conference </a:t>
            </a:r>
            <a:r>
              <a:rPr lang="en-US" sz="1200" dirty="0" err="1" smtClean="0">
                <a:solidFill>
                  <a:srgbClr val="C00000"/>
                </a:solidFill>
              </a:rPr>
              <a:t>Beigine</a:t>
            </a:r>
            <a:r>
              <a:rPr lang="en-US" sz="1200" dirty="0" smtClean="0">
                <a:solidFill>
                  <a:srgbClr val="C00000"/>
                </a:solidFill>
              </a:rPr>
              <a:t> ,SIGDIAL </a:t>
            </a:r>
            <a:r>
              <a:rPr lang="en-US" sz="1200" dirty="0" err="1" smtClean="0">
                <a:solidFill>
                  <a:srgbClr val="C00000"/>
                </a:solidFill>
              </a:rPr>
              <a:t>Hnagary</a:t>
            </a:r>
            <a:r>
              <a:rPr lang="en-US" sz="1200" dirty="0" smtClean="0">
                <a:solidFill>
                  <a:srgbClr val="C00000"/>
                </a:solidFill>
              </a:rPr>
              <a:t> </a:t>
            </a:r>
            <a:r>
              <a:rPr lang="en-US" sz="1200" dirty="0" err="1" smtClean="0">
                <a:solidFill>
                  <a:srgbClr val="C00000"/>
                </a:solidFill>
              </a:rPr>
              <a:t>Prag</a:t>
            </a:r>
            <a:r>
              <a:rPr lang="en-US" sz="1200" dirty="0" smtClean="0">
                <a:solidFill>
                  <a:srgbClr val="C0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Finally, we conclude by noting that with the identification of specific language-specific features, dialog act recognition can be carried out successfully even for an under-resourced language such as Sinhala.</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smtClean="0"/>
              <a:t>38</a:t>
            </a:fld>
            <a:endParaRPr lang="en-US"/>
          </a:p>
        </p:txBody>
      </p:sp>
    </p:spTree>
    <p:extLst>
      <p:ext uri="{BB962C8B-B14F-4D97-AF65-F5344CB8AC3E}">
        <p14:creationId xmlns:p14="http://schemas.microsoft.com/office/powerpoint/2010/main" val="2348839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39</a:t>
            </a:fld>
            <a:endParaRPr lang="en-US"/>
          </a:p>
        </p:txBody>
      </p:sp>
    </p:spTree>
    <p:extLst>
      <p:ext uri="{BB962C8B-B14F-4D97-AF65-F5344CB8AC3E}">
        <p14:creationId xmlns:p14="http://schemas.microsoft.com/office/powerpoint/2010/main" val="328640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 will explain what are</a:t>
            </a:r>
            <a:r>
              <a:rPr lang="en-GB" baseline="0" dirty="0" smtClean="0"/>
              <a:t> dialogue acts in simple words. DA recognition means recognizing an utterance or a sentence as a specific DA type. Example, </a:t>
            </a:r>
            <a:r>
              <a:rPr lang="en-US" sz="1200" kern="1200" dirty="0" err="1" smtClean="0">
                <a:solidFill>
                  <a:schemeClr val="tx1"/>
                </a:solidFill>
                <a:effectLst/>
                <a:latin typeface="+mn-lt"/>
                <a:ea typeface="+mn-ea"/>
                <a:cs typeface="+mn-cs"/>
              </a:rPr>
              <a:t>ඇයට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කෑම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පිසින්න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පුලුවන්ද</a:t>
            </a:r>
            <a:r>
              <a:rPr lang="en-US" sz="1200" kern="1200" dirty="0" smtClean="0">
                <a:solidFill>
                  <a:schemeClr val="tx1"/>
                </a:solidFill>
                <a:effectLst/>
                <a:latin typeface="+mn-lt"/>
                <a:ea typeface="+mn-ea"/>
                <a:cs typeface="+mn-cs"/>
              </a:rPr>
              <a:t> - question,</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ඇයට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කෑම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පිසින්න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පුලුවන්</a:t>
            </a:r>
            <a:r>
              <a:rPr lang="en-US" sz="1200" kern="1200" dirty="0" smtClean="0">
                <a:solidFill>
                  <a:schemeClr val="tx1"/>
                </a:solidFill>
                <a:effectLst/>
                <a:latin typeface="+mn-lt"/>
                <a:ea typeface="+mn-ea"/>
                <a:cs typeface="+mn-cs"/>
              </a:rPr>
              <a:t> - statement. So,</a:t>
            </a:r>
            <a:r>
              <a:rPr lang="en-US" sz="1200" kern="1200" baseline="0" dirty="0" smtClean="0">
                <a:solidFill>
                  <a:schemeClr val="tx1"/>
                </a:solidFill>
                <a:effectLst/>
                <a:latin typeface="+mn-lt"/>
                <a:ea typeface="+mn-ea"/>
                <a:cs typeface="+mn-cs"/>
              </a:rPr>
              <a:t> given an utterance we need to automatically identify which DA type this is belong to. </a:t>
            </a:r>
            <a:r>
              <a:rPr lang="en-US" dirty="0" smtClean="0"/>
              <a:t>aim of this paper is to make use of the already existing  research  for  DAR  for English and explore how it can be used in the context of Sinhala.</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4</a:t>
            </a:fld>
            <a:endParaRPr lang="en-US"/>
          </a:p>
        </p:txBody>
      </p:sp>
    </p:spTree>
    <p:extLst>
      <p:ext uri="{BB962C8B-B14F-4D97-AF65-F5344CB8AC3E}">
        <p14:creationId xmlns:p14="http://schemas.microsoft.com/office/powerpoint/2010/main" val="20868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5</a:t>
            </a:fld>
            <a:endParaRPr lang="en-US"/>
          </a:p>
        </p:txBody>
      </p:sp>
    </p:spTree>
    <p:extLst>
      <p:ext uri="{BB962C8B-B14F-4D97-AF65-F5344CB8AC3E}">
        <p14:creationId xmlns:p14="http://schemas.microsoft.com/office/powerpoint/2010/main" val="229306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process of identifying the DAs for a particular language consists of fixed set of steps. That process is independent from the natural language used for the DA</a:t>
            </a:r>
            <a:r>
              <a:rPr lang="en-US" sz="1200" b="0" i="0" u="none" strike="noStrike" kern="1200" baseline="0" dirty="0" smtClean="0">
                <a:solidFill>
                  <a:schemeClr val="tx1"/>
                </a:solidFill>
                <a:effectLst/>
                <a:latin typeface="+mn-lt"/>
                <a:ea typeface="+mn-ea"/>
                <a:cs typeface="+mn-cs"/>
              </a:rPr>
              <a:t>R.</a:t>
            </a:r>
            <a:r>
              <a:rPr lang="en-US" sz="1200" b="0" i="0" u="none" strike="noStrike" kern="1200" dirty="0" smtClean="0">
                <a:solidFill>
                  <a:schemeClr val="tx1"/>
                </a:solidFill>
                <a:effectLst/>
                <a:latin typeface="+mn-lt"/>
                <a:ea typeface="+mn-ea"/>
                <a:cs typeface="+mn-cs"/>
              </a:rPr>
              <a:t> First and foremost step of the</a:t>
            </a:r>
            <a:r>
              <a:rPr lang="en-US" sz="1200" b="0" i="0" u="none" strike="noStrike" kern="1200" baseline="0" dirty="0" smtClean="0">
                <a:solidFill>
                  <a:schemeClr val="tx1"/>
                </a:solidFill>
                <a:effectLst/>
                <a:latin typeface="+mn-lt"/>
                <a:ea typeface="+mn-ea"/>
                <a:cs typeface="+mn-cs"/>
              </a:rPr>
              <a:t> DAR</a:t>
            </a:r>
            <a:r>
              <a:rPr lang="en-US" sz="1200" b="0" i="0" u="none" strike="noStrike" kern="1200" dirty="0" smtClean="0">
                <a:solidFill>
                  <a:schemeClr val="tx1"/>
                </a:solidFill>
                <a:effectLst/>
                <a:latin typeface="+mn-lt"/>
                <a:ea typeface="+mn-ea"/>
                <a:cs typeface="+mn-cs"/>
              </a:rPr>
              <a:t> procedure is to identify the set of DA tags that is relevant for the task. After that, relevant informative features have to be computed from the speech signal. That is a very critical step since the accuracy of identifying the DA heavily depend on the identified feature set. then DA models will be trained on these identified features set using a suitable classifier.  </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6</a:t>
            </a:fld>
            <a:endParaRPr lang="en-US"/>
          </a:p>
        </p:txBody>
      </p:sp>
    </p:spTree>
    <p:extLst>
      <p:ext uri="{BB962C8B-B14F-4D97-AF65-F5344CB8AC3E}">
        <p14:creationId xmlns:p14="http://schemas.microsoft.com/office/powerpoint/2010/main" val="1625806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no corpus was available for DAR for Sinhala, it was  required to build a standard corpus  from  the  scratch.</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7</a:t>
            </a:fld>
            <a:endParaRPr lang="en-US"/>
          </a:p>
        </p:txBody>
      </p:sp>
    </p:spTree>
    <p:extLst>
      <p:ext uri="{BB962C8B-B14F-4D97-AF65-F5344CB8AC3E}">
        <p14:creationId xmlns:p14="http://schemas.microsoft.com/office/powerpoint/2010/main" val="257022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translators was not possible so we abandoned the first option. slow because it was difficult to get volunteers and the volunteers were tend use many</a:t>
            </a:r>
            <a:r>
              <a:rPr lang="en-US" baseline="0" dirty="0" smtClean="0"/>
              <a:t> English and slang words. They have very large set of subtitles and they are almost in grammatically correct Sinhala. One issue with this method is that some movies have frequent scene changes. This  is problematic for extracting  consistent  conversations.  To  overcome this we had to manually select the movies that contained  long  consistent  scenes.</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8</a:t>
            </a:fld>
            <a:endParaRPr lang="en-US"/>
          </a:p>
        </p:txBody>
      </p:sp>
    </p:spTree>
    <p:extLst>
      <p:ext uri="{BB962C8B-B14F-4D97-AF65-F5344CB8AC3E}">
        <p14:creationId xmlns:p14="http://schemas.microsoft.com/office/powerpoint/2010/main" val="68736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select a suitable tag set for </a:t>
            </a:r>
            <a:r>
              <a:rPr lang="en-US" dirty="0" err="1" smtClean="0"/>
              <a:t>Sanwada</a:t>
            </a:r>
            <a:r>
              <a:rPr lang="en-US" dirty="0" smtClean="0"/>
              <a:t> corpus, we adapted a generic tag set by referring to the DAMSL</a:t>
            </a:r>
            <a:r>
              <a:rPr lang="en-US" baseline="0" dirty="0" smtClean="0"/>
              <a:t> </a:t>
            </a:r>
            <a:r>
              <a:rPr lang="en-US" dirty="0" smtClean="0"/>
              <a:t> tag set and the study by </a:t>
            </a:r>
            <a:r>
              <a:rPr lang="en-US" dirty="0" err="1" smtClean="0"/>
              <a:t>Stolcke</a:t>
            </a:r>
            <a:r>
              <a:rPr lang="en-US" dirty="0" smtClean="0"/>
              <a:t> et al. To measure the necessity and sufficiency for tagging </a:t>
            </a:r>
            <a:r>
              <a:rPr lang="en-US" dirty="0" err="1" smtClean="0"/>
              <a:t>Sanwada</a:t>
            </a:r>
            <a:r>
              <a:rPr lang="en-US" dirty="0" smtClean="0"/>
              <a:t> corpus  we  performed  several iterations  of  manual tagging for a separate set samples. In each iteration we added necessary new tags and removed unnecessary tags from the set. I’ll just highlight the some important decisions we took</a:t>
            </a:r>
            <a:r>
              <a:rPr lang="en-US" baseline="0" dirty="0" smtClean="0"/>
              <a:t> during this process.</a:t>
            </a:r>
          </a:p>
          <a:p>
            <a:endParaRPr lang="en-US" baseline="0" dirty="0" smtClean="0"/>
          </a:p>
          <a:p>
            <a:pPr fontAlgn="base"/>
            <a:r>
              <a:rPr lang="en-US" dirty="0" smtClean="0"/>
              <a:t>Dialogue Act Markup in Several Layers (DAMSL) - [220 tags - Conversational dialogue type ]</a:t>
            </a:r>
          </a:p>
          <a:p>
            <a:pPr fontAlgn="base"/>
            <a:r>
              <a:rPr lang="en-US" dirty="0" smtClean="0"/>
              <a:t>The Switchboard SWBD-DAMSL [220 tag elements -&gt; 42 tag classes-Conversational dialogue type ]</a:t>
            </a:r>
          </a:p>
          <a:p>
            <a:pPr fontAlgn="base"/>
            <a:r>
              <a:rPr lang="en-US" dirty="0" smtClean="0"/>
              <a:t>The Meeting Recorder [50 tags -  Task Oriented dialogue type]</a:t>
            </a:r>
          </a:p>
          <a:p>
            <a:pPr fontAlgn="base"/>
            <a:r>
              <a:rPr lang="en-US" dirty="0" smtClean="0"/>
              <a:t>The VERBMOBIL [46 tags - Task Oriented dialogue type]</a:t>
            </a:r>
          </a:p>
          <a:p>
            <a:pPr fontAlgn="base"/>
            <a:r>
              <a:rPr lang="en-US" dirty="0" smtClean="0"/>
              <a:t>The Map-Task [12 tags - Task Oriented dialogue type]</a:t>
            </a:r>
          </a:p>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9</a:t>
            </a:fld>
            <a:endParaRPr lang="en-US"/>
          </a:p>
        </p:txBody>
      </p:sp>
    </p:spTree>
    <p:extLst>
      <p:ext uri="{BB962C8B-B14F-4D97-AF65-F5344CB8AC3E}">
        <p14:creationId xmlns:p14="http://schemas.microsoft.com/office/powerpoint/2010/main" val="32171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3BAE3-286B-463E-AE0E-791232E09E5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3BAE3-286B-463E-AE0E-791232E09E5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13BAE3-286B-463E-AE0E-791232E09E57}"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E9CDF-833B-487D-9CB8-4FC4833AE17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13BAE3-286B-463E-AE0E-791232E09E57}"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13BAE3-286B-463E-AE0E-791232E09E57}" type="datetimeFigureOut">
              <a:rPr lang="en-US" smtClean="0"/>
              <a:t>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3BAE3-286B-463E-AE0E-791232E09E57}" type="datetimeFigureOut">
              <a:rPr lang="en-US" smtClean="0"/>
              <a:t>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C13BAE3-286B-463E-AE0E-791232E09E57}" type="datetimeFigureOut">
              <a:rPr lang="en-US" smtClean="0"/>
              <a:t>2/11/2015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08E9CDF-833B-487D-9CB8-4FC4833AE1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13BAE3-286B-463E-AE0E-791232E09E57}"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E9CDF-833B-487D-9CB8-4FC4833AE1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EC13BAE3-286B-463E-AE0E-791232E09E57}" type="datetimeFigureOut">
              <a:rPr lang="en-US" smtClean="0"/>
              <a:t>2/11/2015</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08E9CDF-833B-487D-9CB8-4FC4833AE1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08" y="2574390"/>
            <a:ext cx="11730112" cy="1325563"/>
          </a:xfrm>
        </p:spPr>
        <p:txBody>
          <a:bodyPr>
            <a:noAutofit/>
          </a:bodyPr>
          <a:lstStyle/>
          <a:p>
            <a:pPr algn="ctr"/>
            <a:r>
              <a:rPr lang="en-US" sz="5400" dirty="0" smtClean="0"/>
              <a:t>"</a:t>
            </a:r>
            <a:r>
              <a:rPr lang="en-US" sz="5400" dirty="0" err="1" smtClean="0"/>
              <a:t>Sanwada</a:t>
            </a:r>
            <a:r>
              <a:rPr lang="en-US" sz="5400" dirty="0"/>
              <a:t>" </a:t>
            </a:r>
            <a:r>
              <a:rPr lang="en-US" sz="5400" dirty="0" smtClean="0"/>
              <a:t>- </a:t>
            </a:r>
            <a:r>
              <a:rPr lang="en-GB" sz="5400" dirty="0"/>
              <a:t>Dialog act recognition for </a:t>
            </a:r>
            <a:r>
              <a:rPr lang="en-GB" sz="5400" dirty="0" smtClean="0"/>
              <a:t>Sinhala</a:t>
            </a:r>
            <a:endParaRPr lang="en-US" sz="3200"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6558" b="12568"/>
          <a:stretch/>
        </p:blipFill>
        <p:spPr>
          <a:xfrm>
            <a:off x="1" y="0"/>
            <a:ext cx="2179320" cy="2039131"/>
          </a:xfrm>
          <a:prstGeom prst="rect">
            <a:avLst/>
          </a:prstGeom>
        </p:spPr>
      </p:pic>
      <p:sp>
        <p:nvSpPr>
          <p:cNvPr id="4" name="TextBox 3"/>
          <p:cNvSpPr txBox="1"/>
          <p:nvPr/>
        </p:nvSpPr>
        <p:spPr>
          <a:xfrm>
            <a:off x="8355052" y="5045688"/>
            <a:ext cx="3640347" cy="2308324"/>
          </a:xfrm>
          <a:prstGeom prst="rect">
            <a:avLst/>
          </a:prstGeom>
          <a:noFill/>
        </p:spPr>
        <p:txBody>
          <a:bodyPr wrap="square" rtlCol="0">
            <a:spAutoFit/>
          </a:bodyPr>
          <a:lstStyle/>
          <a:p>
            <a:r>
              <a:rPr lang="en-GB" b="1" dirty="0" smtClean="0">
                <a:solidFill>
                  <a:schemeClr val="bg1"/>
                </a:solidFill>
              </a:rPr>
              <a:t>Members </a:t>
            </a:r>
            <a:r>
              <a:rPr lang="en-GB" b="1" dirty="0">
                <a:solidFill>
                  <a:schemeClr val="bg1"/>
                </a:solidFill>
              </a:rPr>
              <a:t>:</a:t>
            </a:r>
          </a:p>
          <a:p>
            <a:r>
              <a:rPr lang="en-GB" dirty="0" smtClean="0">
                <a:solidFill>
                  <a:schemeClr val="bg1"/>
                </a:solidFill>
              </a:rPr>
              <a:t>Ahsan </a:t>
            </a:r>
            <a:r>
              <a:rPr lang="en-GB" dirty="0">
                <a:solidFill>
                  <a:schemeClr val="bg1"/>
                </a:solidFill>
              </a:rPr>
              <a:t>M.S.A.</a:t>
            </a:r>
          </a:p>
          <a:p>
            <a:r>
              <a:rPr lang="en-GB" dirty="0" smtClean="0">
                <a:solidFill>
                  <a:schemeClr val="bg1"/>
                </a:solidFill>
              </a:rPr>
              <a:t>Bandara </a:t>
            </a:r>
            <a:r>
              <a:rPr lang="en-GB" dirty="0">
                <a:solidFill>
                  <a:schemeClr val="bg1"/>
                </a:solidFill>
              </a:rPr>
              <a:t>B.M.C.K.</a:t>
            </a:r>
          </a:p>
          <a:p>
            <a:r>
              <a:rPr lang="en-GB" dirty="0" smtClean="0">
                <a:solidFill>
                  <a:schemeClr val="bg1"/>
                </a:solidFill>
              </a:rPr>
              <a:t>Palihakkara </a:t>
            </a:r>
            <a:r>
              <a:rPr lang="en-GB" dirty="0">
                <a:solidFill>
                  <a:schemeClr val="bg1"/>
                </a:solidFill>
              </a:rPr>
              <a:t>S</a:t>
            </a:r>
            <a:r>
              <a:rPr lang="en-GB" dirty="0" smtClean="0">
                <a:solidFill>
                  <a:schemeClr val="bg1"/>
                </a:solidFill>
              </a:rPr>
              <a:t>.</a:t>
            </a:r>
          </a:p>
          <a:p>
            <a:r>
              <a:rPr lang="en-GB" dirty="0" smtClean="0">
                <a:solidFill>
                  <a:schemeClr val="bg1"/>
                </a:solidFill>
              </a:rPr>
              <a:t>Sahabandu </a:t>
            </a:r>
            <a:r>
              <a:rPr lang="en-GB" dirty="0">
                <a:solidFill>
                  <a:schemeClr val="bg1"/>
                </a:solidFill>
              </a:rPr>
              <a:t>D.M</a:t>
            </a:r>
            <a:r>
              <a:rPr lang="en-GB" dirty="0" smtClean="0">
                <a:solidFill>
                  <a:schemeClr val="bg1"/>
                </a:solidFill>
              </a:rPr>
              <a:t>.</a:t>
            </a:r>
          </a:p>
          <a:p>
            <a:r>
              <a:rPr lang="en-GB" dirty="0">
                <a:solidFill>
                  <a:schemeClr val="bg1"/>
                </a:solidFill>
              </a:rPr>
              <a:t>Dr. Surangika Ranathunga</a:t>
            </a:r>
          </a:p>
          <a:p>
            <a:endParaRPr lang="en-GB" dirty="0"/>
          </a:p>
          <a:p>
            <a:endParaRPr lang="en-GB" dirty="0"/>
          </a:p>
        </p:txBody>
      </p:sp>
    </p:spTree>
    <p:extLst>
      <p:ext uri="{BB962C8B-B14F-4D97-AF65-F5344CB8AC3E}">
        <p14:creationId xmlns:p14="http://schemas.microsoft.com/office/powerpoint/2010/main" val="371335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Horizontal tag set analysis of popular research  papers relevant to the context</a:t>
            </a:r>
            <a:endParaRPr lang="en-US" dirty="0"/>
          </a:p>
        </p:txBody>
      </p:sp>
      <p:sp>
        <p:nvSpPr>
          <p:cNvPr id="4" name="Content Placeholder 2"/>
          <p:cNvSpPr>
            <a:spLocks noGrp="1"/>
          </p:cNvSpPr>
          <p:nvPr>
            <p:ph idx="1"/>
          </p:nvPr>
        </p:nvSpPr>
        <p:spPr>
          <a:xfrm>
            <a:off x="1097280" y="1384834"/>
            <a:ext cx="10027920" cy="3579849"/>
          </a:xfrm>
        </p:spPr>
        <p:txBody>
          <a:bodyPr>
            <a:noAutofit/>
          </a:bodyPr>
          <a:lstStyle/>
          <a:p>
            <a:pPr marL="514350" indent="-514350">
              <a:buFont typeface="+mj-lt"/>
              <a:buAutoNum type="arabicPeriod"/>
            </a:pPr>
            <a:r>
              <a:rPr lang="en-US" sz="1600" dirty="0" smtClean="0"/>
              <a:t>Dialogue </a:t>
            </a:r>
            <a:r>
              <a:rPr lang="en-US" sz="1600" dirty="0"/>
              <a:t>act modeling for automatic tagging and recognition of conversational speech [ Andreas Stockle-2000]</a:t>
            </a:r>
            <a:endParaRPr lang="en-US" sz="1600" b="1" dirty="0"/>
          </a:p>
          <a:p>
            <a:pPr marL="514350" indent="-514350">
              <a:buFont typeface="+mj-lt"/>
              <a:buAutoNum type="arabicPeriod"/>
            </a:pPr>
            <a:r>
              <a:rPr lang="en-US" sz="1600" dirty="0" smtClean="0"/>
              <a:t>Classifying </a:t>
            </a:r>
            <a:r>
              <a:rPr lang="en-US" sz="1600" dirty="0"/>
              <a:t>Dialogue Acts in One-on-One Live Chats[Su Nam Kim-2000]</a:t>
            </a:r>
          </a:p>
          <a:p>
            <a:pPr marL="514350" indent="-514350">
              <a:buFont typeface="+mj-lt"/>
              <a:buAutoNum type="arabicPeriod"/>
            </a:pPr>
            <a:r>
              <a:rPr lang="en-US" sz="1600" dirty="0" smtClean="0"/>
              <a:t>Dialogue </a:t>
            </a:r>
            <a:r>
              <a:rPr lang="en-US" sz="1600" dirty="0"/>
              <a:t>Act Classification Based on Intra-Utterance Features[Nick Webb-2000] - SWITCHBOARD Dialogue Acts(42 tag Classes)</a:t>
            </a:r>
          </a:p>
          <a:p>
            <a:pPr marL="514350" indent="-514350">
              <a:buFont typeface="+mj-lt"/>
              <a:buAutoNum type="arabicPeriod"/>
            </a:pPr>
            <a:r>
              <a:rPr lang="en-US" sz="1600" dirty="0" smtClean="0"/>
              <a:t>Automatic </a:t>
            </a:r>
            <a:r>
              <a:rPr lang="en-US" sz="1600" dirty="0"/>
              <a:t>Instant Messaging  Dialog using  statistical model and dialog acts-  [Edward Ivonic-2008]</a:t>
            </a:r>
          </a:p>
          <a:p>
            <a:pPr marL="514350" indent="-514350">
              <a:buFont typeface="+mj-lt"/>
              <a:buAutoNum type="arabicPeriod"/>
            </a:pPr>
            <a:r>
              <a:rPr lang="en-US" sz="1600" dirty="0" smtClean="0"/>
              <a:t>Text </a:t>
            </a:r>
            <a:r>
              <a:rPr lang="en-US" sz="1600" dirty="0"/>
              <a:t>Based Dialogue Act Classification for Multiparty Meetings. [Matthias </a:t>
            </a:r>
            <a:r>
              <a:rPr lang="en-US" sz="1600" dirty="0" err="1"/>
              <a:t>Shirberg</a:t>
            </a:r>
            <a:r>
              <a:rPr lang="en-US" sz="1600" dirty="0"/>
              <a:t> - 2006]</a:t>
            </a:r>
          </a:p>
          <a:p>
            <a:pPr marL="514350" indent="-514350">
              <a:buFont typeface="+mj-lt"/>
              <a:buAutoNum type="arabicPeriod"/>
            </a:pPr>
            <a:r>
              <a:rPr lang="en-US" sz="1600" dirty="0" smtClean="0"/>
              <a:t>Lexical </a:t>
            </a:r>
            <a:r>
              <a:rPr lang="en-US" sz="1600" dirty="0"/>
              <a:t>and Discourse Analysis of Online Chat Dialog - [Eric N. Forsyth and Craig H. Martell- 2007 ]</a:t>
            </a:r>
          </a:p>
          <a:p>
            <a:pPr marL="514350" indent="-514350">
              <a:buFont typeface="+mj-lt"/>
              <a:buAutoNum type="arabicPeriod"/>
            </a:pPr>
            <a:r>
              <a:rPr lang="en-US" sz="1600" dirty="0" smtClean="0"/>
              <a:t>Combinations </a:t>
            </a:r>
            <a:r>
              <a:rPr lang="en-US" sz="1600" dirty="0"/>
              <a:t>of Classifiers for Automatic Recognition of Dialogue acts[ </a:t>
            </a:r>
            <a:r>
              <a:rPr lang="en-US" sz="1600" dirty="0" err="1"/>
              <a:t>Pavel</a:t>
            </a:r>
            <a:r>
              <a:rPr lang="en-US" sz="1600" dirty="0"/>
              <a:t> Kral-2005]</a:t>
            </a:r>
          </a:p>
          <a:p>
            <a:pPr marL="514350" indent="-514350">
              <a:buFont typeface="+mj-lt"/>
              <a:buAutoNum type="arabicPeriod"/>
            </a:pPr>
            <a:r>
              <a:rPr lang="en-US" sz="1600" dirty="0" smtClean="0"/>
              <a:t>Lexical</a:t>
            </a:r>
            <a:r>
              <a:rPr lang="en-US" sz="1600" dirty="0"/>
              <a:t>, Prosodic, and Syntactic Cues for Dialogue Acts [ Daniel </a:t>
            </a:r>
            <a:r>
              <a:rPr lang="en-US" sz="1600" dirty="0" err="1"/>
              <a:t>Jurafsky</a:t>
            </a:r>
            <a:r>
              <a:rPr lang="en-US" sz="1600" dirty="0"/>
              <a:t> </a:t>
            </a:r>
            <a:r>
              <a:rPr lang="en-US" sz="1600" dirty="0" smtClean="0"/>
              <a:t>– 1997]</a:t>
            </a:r>
            <a:endParaRPr lang="en-US" sz="1600" dirty="0"/>
          </a:p>
        </p:txBody>
      </p:sp>
    </p:spTree>
    <p:extLst>
      <p:ext uri="{BB962C8B-B14F-4D97-AF65-F5344CB8AC3E}">
        <p14:creationId xmlns:p14="http://schemas.microsoft.com/office/powerpoint/2010/main" val="3332674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Horizontal Analysis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987" y="1038355"/>
            <a:ext cx="10585040" cy="5659008"/>
          </a:xfrm>
        </p:spPr>
      </p:pic>
    </p:spTree>
    <p:extLst>
      <p:ext uri="{BB962C8B-B14F-4D97-AF65-F5344CB8AC3E}">
        <p14:creationId xmlns:p14="http://schemas.microsoft.com/office/powerpoint/2010/main" val="419009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Experiment 1</a:t>
            </a:r>
            <a:endParaRPr lang="en-US" sz="4000" b="1"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641" y="1450535"/>
            <a:ext cx="10877479" cy="4947927"/>
          </a:xfrm>
        </p:spPr>
      </p:pic>
    </p:spTree>
    <p:extLst>
      <p:ext uri="{BB962C8B-B14F-4D97-AF65-F5344CB8AC3E}">
        <p14:creationId xmlns:p14="http://schemas.microsoft.com/office/powerpoint/2010/main" val="3834127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Experiment 2</a:t>
            </a:r>
            <a:endParaRPr lang="en-US" sz="4000" b="1"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679"/>
          <a:stretch/>
        </p:blipFill>
        <p:spPr>
          <a:xfrm>
            <a:off x="716324" y="1406939"/>
            <a:ext cx="10789832" cy="5037569"/>
          </a:xfrm>
        </p:spPr>
      </p:pic>
      <p:sp>
        <p:nvSpPr>
          <p:cNvPr id="3" name="Rectangle 2"/>
          <p:cNvSpPr/>
          <p:nvPr/>
        </p:nvSpPr>
        <p:spPr>
          <a:xfrm>
            <a:off x="879895" y="2777706"/>
            <a:ext cx="2173857" cy="20703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8815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Experiment 3 </a:t>
            </a:r>
            <a:endParaRPr lang="en-US" sz="40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861" y="1346645"/>
            <a:ext cx="10756222" cy="4810315"/>
          </a:xfrm>
        </p:spPr>
      </p:pic>
    </p:spTree>
    <p:extLst>
      <p:ext uri="{BB962C8B-B14F-4D97-AF65-F5344CB8AC3E}">
        <p14:creationId xmlns:p14="http://schemas.microsoft.com/office/powerpoint/2010/main" val="2594176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880" y="350520"/>
            <a:ext cx="10027920" cy="548640"/>
          </a:xfrm>
        </p:spPr>
        <p:txBody>
          <a:bodyPr>
            <a:noAutofit/>
          </a:bodyPr>
          <a:lstStyle/>
          <a:p>
            <a:pPr algn="ctr"/>
            <a:r>
              <a:rPr lang="en-US" sz="3600" dirty="0" smtClean="0"/>
              <a:t>Finalized Tag Set for “</a:t>
            </a:r>
            <a:r>
              <a:rPr lang="en-US" sz="3600" dirty="0" err="1" smtClean="0"/>
              <a:t>Sanwada</a:t>
            </a:r>
            <a:r>
              <a:rPr lang="en-US" sz="3600" dirty="0" smtClean="0"/>
              <a:t>” Corpus</a:t>
            </a:r>
            <a:endParaRPr lang="en-US" sz="3600" dirty="0"/>
          </a:p>
        </p:txBody>
      </p:sp>
      <p:sp>
        <p:nvSpPr>
          <p:cNvPr id="3" name="Content Placeholder 2"/>
          <p:cNvSpPr>
            <a:spLocks noGrp="1"/>
          </p:cNvSpPr>
          <p:nvPr>
            <p:ph idx="1"/>
          </p:nvPr>
        </p:nvSpPr>
        <p:spPr>
          <a:xfrm>
            <a:off x="1004668" y="1271173"/>
            <a:ext cx="10867292" cy="4123788"/>
          </a:xfrm>
        </p:spPr>
        <p:txBody>
          <a:bodyPr numCol="2">
            <a:noAutofit/>
          </a:bodyPr>
          <a:lstStyle/>
          <a:p>
            <a:pPr marL="514350" indent="-514350">
              <a:buFont typeface="+mj-lt"/>
              <a:buAutoNum type="arabicPeriod"/>
            </a:pPr>
            <a:r>
              <a:rPr lang="en-US" sz="2400" dirty="0"/>
              <a:t>Statement</a:t>
            </a:r>
          </a:p>
          <a:p>
            <a:pPr marL="514350" indent="-514350">
              <a:buFont typeface="+mj-lt"/>
              <a:buAutoNum type="arabicPeriod"/>
            </a:pPr>
            <a:r>
              <a:rPr lang="en-US" sz="2400" dirty="0"/>
              <a:t>Request/Command/Order</a:t>
            </a:r>
          </a:p>
          <a:p>
            <a:pPr marL="514350" indent="-514350">
              <a:buFont typeface="+mj-lt"/>
              <a:buAutoNum type="arabicPeriod"/>
            </a:pPr>
            <a:r>
              <a:rPr lang="en-US" sz="2400" dirty="0"/>
              <a:t>Yes-No Question</a:t>
            </a:r>
          </a:p>
          <a:p>
            <a:pPr marL="514350" indent="-514350">
              <a:buFont typeface="+mj-lt"/>
              <a:buAutoNum type="arabicPeriod"/>
            </a:pPr>
            <a:r>
              <a:rPr lang="en-US" sz="2400" dirty="0"/>
              <a:t>Open Question</a:t>
            </a:r>
          </a:p>
          <a:p>
            <a:pPr marL="514350" indent="-514350">
              <a:buFont typeface="+mj-lt"/>
              <a:buAutoNum type="arabicPeriod"/>
            </a:pPr>
            <a:r>
              <a:rPr lang="en-US" sz="2400" dirty="0"/>
              <a:t>Back-channel/Acknowledge</a:t>
            </a:r>
          </a:p>
          <a:p>
            <a:pPr marL="514350" indent="-514350">
              <a:buFont typeface="+mj-lt"/>
              <a:buAutoNum type="arabicPeriod"/>
            </a:pPr>
            <a:r>
              <a:rPr lang="en-US" sz="2400" dirty="0"/>
              <a:t>Backchannel Question</a:t>
            </a:r>
          </a:p>
          <a:p>
            <a:pPr marL="514350" indent="-514350">
              <a:buFont typeface="+mj-lt"/>
              <a:buAutoNum type="arabicPeriod"/>
            </a:pPr>
            <a:r>
              <a:rPr lang="en-US" sz="2400" dirty="0"/>
              <a:t>Yes Answers</a:t>
            </a:r>
          </a:p>
          <a:p>
            <a:pPr marL="514350" indent="-514350">
              <a:buFont typeface="+mj-lt"/>
              <a:buAutoNum type="arabicPeriod"/>
            </a:pPr>
            <a:r>
              <a:rPr lang="en-US" sz="2400" dirty="0"/>
              <a:t>Conventional </a:t>
            </a:r>
            <a:r>
              <a:rPr lang="en-US" sz="2400" dirty="0" smtClean="0"/>
              <a:t>Opening</a:t>
            </a:r>
          </a:p>
          <a:p>
            <a:pPr marL="514350" indent="-514350">
              <a:buFont typeface="+mj-lt"/>
              <a:buAutoNum type="arabicPeriod"/>
            </a:pPr>
            <a:r>
              <a:rPr lang="en-US" sz="2400" dirty="0" smtClean="0"/>
              <a:t>No Answer</a:t>
            </a:r>
          </a:p>
          <a:p>
            <a:pPr marL="514350" indent="-514350">
              <a:buFont typeface="+mj-lt"/>
              <a:buAutoNum type="arabicPeriod"/>
            </a:pPr>
            <a:r>
              <a:rPr lang="en-US" sz="2400" dirty="0" smtClean="0"/>
              <a:t>Thanking</a:t>
            </a:r>
          </a:p>
          <a:p>
            <a:pPr marL="514350" indent="-514350">
              <a:buFont typeface="+mj-lt"/>
              <a:buAutoNum type="arabicPeriod"/>
            </a:pPr>
            <a:r>
              <a:rPr lang="en-US" sz="2400" dirty="0" smtClean="0"/>
              <a:t>Apology</a:t>
            </a:r>
          </a:p>
          <a:p>
            <a:pPr marL="514350" indent="-514350">
              <a:buFont typeface="+mj-lt"/>
              <a:buAutoNum type="arabicPeriod"/>
            </a:pPr>
            <a:r>
              <a:rPr lang="en-US" sz="2400" dirty="0" smtClean="0"/>
              <a:t>Opinion</a:t>
            </a:r>
          </a:p>
          <a:p>
            <a:pPr marL="514350" indent="-514350">
              <a:buFont typeface="+mj-lt"/>
              <a:buAutoNum type="arabicPeriod"/>
            </a:pPr>
            <a:r>
              <a:rPr lang="en-US" sz="2400" dirty="0" smtClean="0"/>
              <a:t>Abandoned/Uninterpretable/Other</a:t>
            </a:r>
          </a:p>
          <a:p>
            <a:pPr marL="514350" indent="-514350">
              <a:buFont typeface="+mj-lt"/>
              <a:buAutoNum type="arabicPeriod"/>
            </a:pPr>
            <a:r>
              <a:rPr lang="en-US" sz="2400" dirty="0" smtClean="0"/>
              <a:t>Reject</a:t>
            </a:r>
          </a:p>
          <a:p>
            <a:pPr marL="514350" indent="-514350">
              <a:buFont typeface="+mj-lt"/>
              <a:buAutoNum type="arabicPeriod"/>
            </a:pPr>
            <a:r>
              <a:rPr lang="en-US" sz="2400" dirty="0" smtClean="0"/>
              <a:t>Conventional Closing</a:t>
            </a:r>
          </a:p>
          <a:p>
            <a:pPr marL="514350" indent="-514350">
              <a:buFont typeface="+mj-lt"/>
              <a:buAutoNum type="arabicPeriod"/>
            </a:pPr>
            <a:r>
              <a:rPr lang="en-US" sz="2400" dirty="0" smtClean="0"/>
              <a:t>Expressive</a:t>
            </a:r>
            <a:endParaRPr lang="en-US" sz="2400" dirty="0"/>
          </a:p>
        </p:txBody>
      </p:sp>
    </p:spTree>
    <p:extLst>
      <p:ext uri="{BB962C8B-B14F-4D97-AF65-F5344CB8AC3E}">
        <p14:creationId xmlns:p14="http://schemas.microsoft.com/office/powerpoint/2010/main" val="1188674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1990019"/>
            <a:ext cx="10515600" cy="1325563"/>
          </a:xfrm>
        </p:spPr>
        <p:txBody>
          <a:bodyPr>
            <a:normAutofit/>
          </a:bodyPr>
          <a:lstStyle/>
          <a:p>
            <a:pPr algn="ctr"/>
            <a:r>
              <a:rPr lang="en-US" sz="6000" dirty="0"/>
              <a:t>Feature Selection</a:t>
            </a:r>
          </a:p>
        </p:txBody>
      </p:sp>
    </p:spTree>
    <p:extLst>
      <p:ext uri="{BB962C8B-B14F-4D97-AF65-F5344CB8AC3E}">
        <p14:creationId xmlns:p14="http://schemas.microsoft.com/office/powerpoint/2010/main" val="2517703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FeatureS</a:t>
            </a:r>
            <a:r>
              <a:rPr lang="en-US" dirty="0" smtClean="0"/>
              <a:t> </a:t>
            </a:r>
            <a:endParaRPr lang="en-US" dirty="0"/>
          </a:p>
        </p:txBody>
      </p:sp>
      <p:sp>
        <p:nvSpPr>
          <p:cNvPr id="4" name="Rectangle 3"/>
          <p:cNvSpPr/>
          <p:nvPr/>
        </p:nvSpPr>
        <p:spPr>
          <a:xfrm>
            <a:off x="0" y="4815840"/>
            <a:ext cx="121920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469814" y="1304804"/>
            <a:ext cx="8596668" cy="3880773"/>
          </a:xfrm>
        </p:spPr>
        <p:txBody>
          <a:bodyPr>
            <a:normAutofit lnSpcReduction="10000"/>
          </a:bodyPr>
          <a:lstStyle/>
          <a:p>
            <a:pPr marL="457200" indent="-457200">
              <a:lnSpc>
                <a:spcPct val="200000"/>
              </a:lnSpc>
              <a:buFont typeface="Wingdings" pitchFamily="2" charset="2"/>
              <a:buChar char="v"/>
            </a:pPr>
            <a:r>
              <a:rPr lang="en-US" sz="3000" dirty="0"/>
              <a:t>Features are the input given </a:t>
            </a:r>
            <a:r>
              <a:rPr lang="en-US" sz="3000" dirty="0" smtClean="0"/>
              <a:t>to the </a:t>
            </a:r>
            <a:r>
              <a:rPr lang="en-US" sz="3000" dirty="0"/>
              <a:t>classifier as a vector for each </a:t>
            </a:r>
            <a:r>
              <a:rPr lang="en-US" sz="3000" dirty="0" smtClean="0"/>
              <a:t>utterance.</a:t>
            </a:r>
          </a:p>
          <a:p>
            <a:pPr marL="457200" indent="-457200">
              <a:lnSpc>
                <a:spcPct val="200000"/>
              </a:lnSpc>
              <a:buFont typeface="Wingdings" pitchFamily="2" charset="2"/>
              <a:buChar char="v"/>
            </a:pPr>
            <a:r>
              <a:rPr lang="en-US" sz="3000" dirty="0" smtClean="0"/>
              <a:t>Can </a:t>
            </a:r>
            <a:r>
              <a:rPr lang="en-US" sz="3000" dirty="0"/>
              <a:t>be extracted from the </a:t>
            </a:r>
            <a:r>
              <a:rPr lang="en-US" sz="3000" dirty="0" smtClean="0"/>
              <a:t>utterances</a:t>
            </a:r>
            <a:endParaRPr lang="en-US" sz="3000" dirty="0"/>
          </a:p>
          <a:p>
            <a:pPr marL="457200" indent="-457200">
              <a:lnSpc>
                <a:spcPct val="200000"/>
              </a:lnSpc>
              <a:buFont typeface="Wingdings" pitchFamily="2" charset="2"/>
              <a:buChar char="v"/>
            </a:pPr>
            <a:r>
              <a:rPr lang="en-US" sz="3000" dirty="0"/>
              <a:t>Heavily depends on the language</a:t>
            </a:r>
          </a:p>
        </p:txBody>
      </p:sp>
    </p:spTree>
    <p:extLst>
      <p:ext uri="{BB962C8B-B14F-4D97-AF65-F5344CB8AC3E}">
        <p14:creationId xmlns:p14="http://schemas.microsoft.com/office/powerpoint/2010/main" val="526376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Selected features for Sinhala</a:t>
            </a:r>
            <a:endParaRPr lang="en-US" sz="4000" dirty="0"/>
          </a:p>
        </p:txBody>
      </p:sp>
      <p:sp>
        <p:nvSpPr>
          <p:cNvPr id="3" name="Rectangle 2"/>
          <p:cNvSpPr/>
          <p:nvPr/>
        </p:nvSpPr>
        <p:spPr>
          <a:xfrm>
            <a:off x="1813560" y="5013960"/>
            <a:ext cx="8442960" cy="12496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43434298"/>
              </p:ext>
            </p:extLst>
          </p:nvPr>
        </p:nvGraphicFramePr>
        <p:xfrm>
          <a:off x="1805094" y="1180514"/>
          <a:ext cx="8458200" cy="4793488"/>
        </p:xfrm>
        <a:graphic>
          <a:graphicData uri="http://schemas.openxmlformats.org/drawingml/2006/table">
            <a:tbl>
              <a:tblPr firstRow="1" firstCol="1" bandRow="1">
                <a:tableStyleId>{2D5ABB26-0587-4C30-8999-92F81FD0307C}</a:tableStyleId>
              </a:tblPr>
              <a:tblGrid>
                <a:gridCol w="6442770">
                  <a:extLst>
                    <a:ext uri="{9D8B030D-6E8A-4147-A177-3AD203B41FA5}">
                      <a16:colId xmlns:a16="http://schemas.microsoft.com/office/drawing/2014/main" xmlns="" val="20000"/>
                    </a:ext>
                  </a:extLst>
                </a:gridCol>
                <a:gridCol w="2015430">
                  <a:extLst>
                    <a:ext uri="{9D8B030D-6E8A-4147-A177-3AD203B41FA5}">
                      <a16:colId xmlns:a16="http://schemas.microsoft.com/office/drawing/2014/main" xmlns="" val="20001"/>
                    </a:ext>
                  </a:extLst>
                </a:gridCol>
              </a:tblGrid>
              <a:tr h="738723">
                <a:tc>
                  <a:txBody>
                    <a:bodyPr/>
                    <a:lstStyle/>
                    <a:p>
                      <a:pPr marL="0" marR="0" algn="ctr">
                        <a:lnSpc>
                          <a:spcPct val="107000"/>
                        </a:lnSpc>
                        <a:spcBef>
                          <a:spcPts val="0"/>
                        </a:spcBef>
                        <a:spcAft>
                          <a:spcPts val="0"/>
                        </a:spcAft>
                      </a:pPr>
                      <a:r>
                        <a:rPr lang="en-US" sz="1800" dirty="0">
                          <a:effectLst/>
                        </a:rPr>
                        <a:t>Feature</a:t>
                      </a:r>
                      <a:endParaRPr lang="en-US" sz="1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Status</a:t>
                      </a:r>
                      <a:endParaRPr lang="en-US" sz="1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11905">
                <a:tc>
                  <a:txBody>
                    <a:bodyPr/>
                    <a:lstStyle/>
                    <a:p>
                      <a:pPr marL="0" marR="0" lvl="0" indent="0" algn="l">
                        <a:lnSpc>
                          <a:spcPct val="95000"/>
                        </a:lnSpc>
                        <a:spcBef>
                          <a:spcPts val="0"/>
                        </a:spcBef>
                        <a:spcAft>
                          <a:spcPts val="0"/>
                        </a:spcAft>
                        <a:buFont typeface="+mj-lt"/>
                        <a:buNone/>
                      </a:pPr>
                      <a:r>
                        <a:rPr lang="en-US" sz="1800" b="1" spc="-5" dirty="0">
                          <a:effectLst/>
                        </a:rPr>
                        <a:t>Number of words in the segment</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11905">
                <a:tc>
                  <a:txBody>
                    <a:bodyPr/>
                    <a:lstStyle/>
                    <a:p>
                      <a:pPr marL="0" marR="0" lvl="0" indent="0" algn="l">
                        <a:lnSpc>
                          <a:spcPct val="95000"/>
                        </a:lnSpc>
                        <a:spcBef>
                          <a:spcPts val="0"/>
                        </a:spcBef>
                        <a:spcAft>
                          <a:spcPts val="0"/>
                        </a:spcAft>
                        <a:buFont typeface="+mj-lt"/>
                        <a:buNone/>
                      </a:pPr>
                      <a:r>
                        <a:rPr lang="en-US" sz="1800" b="1" spc="-5" dirty="0">
                          <a:effectLst/>
                        </a:rPr>
                        <a:t>Bigrams/Trigrams of words</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11905">
                <a:tc>
                  <a:txBody>
                    <a:bodyPr/>
                    <a:lstStyle/>
                    <a:p>
                      <a:pPr marL="0" marR="0" lvl="0" indent="0" algn="l">
                        <a:lnSpc>
                          <a:spcPct val="95000"/>
                        </a:lnSpc>
                        <a:spcBef>
                          <a:spcPts val="0"/>
                        </a:spcBef>
                        <a:spcAft>
                          <a:spcPts val="0"/>
                        </a:spcAft>
                        <a:buFont typeface="+mj-lt"/>
                        <a:buNone/>
                      </a:pPr>
                      <a:r>
                        <a:rPr lang="en-US" sz="1800" b="1" spc="-5" dirty="0">
                          <a:effectLst/>
                        </a:rPr>
                        <a:t>Previous Dialogue Act</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11905">
                <a:tc>
                  <a:txBody>
                    <a:bodyPr/>
                    <a:lstStyle/>
                    <a:p>
                      <a:pPr marL="0" marR="0" lvl="0" indent="0" algn="l">
                        <a:lnSpc>
                          <a:spcPct val="95000"/>
                        </a:lnSpc>
                        <a:spcBef>
                          <a:spcPts val="0"/>
                        </a:spcBef>
                        <a:spcAft>
                          <a:spcPts val="0"/>
                        </a:spcAft>
                        <a:buFont typeface="+mj-lt"/>
                        <a:buNone/>
                      </a:pPr>
                      <a:r>
                        <a:rPr lang="en-US" sz="1800" b="1" spc="-5" dirty="0">
                          <a:effectLst/>
                        </a:rPr>
                        <a:t>Verb of the Sentence</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11905">
                <a:tc>
                  <a:txBody>
                    <a:bodyPr/>
                    <a:lstStyle/>
                    <a:p>
                      <a:pPr marL="0" marR="0" lvl="0" indent="0" algn="l">
                        <a:lnSpc>
                          <a:spcPct val="95000"/>
                        </a:lnSpc>
                        <a:spcBef>
                          <a:spcPts val="0"/>
                        </a:spcBef>
                        <a:spcAft>
                          <a:spcPts val="0"/>
                        </a:spcAft>
                        <a:buFont typeface="+mj-lt"/>
                        <a:buNone/>
                      </a:pPr>
                      <a:r>
                        <a:rPr lang="en-US" sz="1800" b="1" spc="-5" dirty="0">
                          <a:effectLst/>
                        </a:rPr>
                        <a:t>Punctuation marks</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11905">
                <a:tc>
                  <a:txBody>
                    <a:bodyPr/>
                    <a:lstStyle/>
                    <a:p>
                      <a:pPr marL="0" marR="0" lvl="0" indent="0" algn="l">
                        <a:lnSpc>
                          <a:spcPct val="95000"/>
                        </a:lnSpc>
                        <a:spcBef>
                          <a:spcPts val="0"/>
                        </a:spcBef>
                        <a:spcAft>
                          <a:spcPts val="0"/>
                        </a:spcAft>
                        <a:buFont typeface="+mj-lt"/>
                        <a:buNone/>
                      </a:pPr>
                      <a:r>
                        <a:rPr lang="en-US" sz="1800" b="1" spc="-5" dirty="0">
                          <a:effectLst/>
                        </a:rPr>
                        <a:t>Frequent words for each tag</a:t>
                      </a:r>
                      <a:endParaRPr lang="en-US" sz="1800" b="1"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b="1" spc="-5" dirty="0">
                          <a:solidFill>
                            <a:srgbClr val="FF0000"/>
                          </a:solidFill>
                          <a:effectLst/>
                        </a:rPr>
                        <a:t>Selected</a:t>
                      </a:r>
                      <a:endParaRPr lang="en-US" sz="1800" b="1" spc="-5" dirty="0">
                        <a:solidFill>
                          <a:srgbClr val="FF0000"/>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11905">
                <a:tc>
                  <a:txBody>
                    <a:bodyPr/>
                    <a:lstStyle/>
                    <a:p>
                      <a:pPr marL="0" marR="0" lvl="0" indent="0" algn="l">
                        <a:lnSpc>
                          <a:spcPct val="95000"/>
                        </a:lnSpc>
                        <a:spcBef>
                          <a:spcPts val="0"/>
                        </a:spcBef>
                        <a:spcAft>
                          <a:spcPts val="0"/>
                        </a:spcAft>
                        <a:buFont typeface="+mj-lt"/>
                        <a:buNone/>
                      </a:pPr>
                      <a:r>
                        <a:rPr lang="en-US" sz="1800" spc="-5" dirty="0">
                          <a:effectLst/>
                        </a:rPr>
                        <a:t>First two words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11905">
                <a:tc>
                  <a:txBody>
                    <a:bodyPr/>
                    <a:lstStyle/>
                    <a:p>
                      <a:pPr marL="0" marR="0" lvl="0" indent="0" algn="l">
                        <a:lnSpc>
                          <a:spcPct val="95000"/>
                        </a:lnSpc>
                        <a:spcBef>
                          <a:spcPts val="0"/>
                        </a:spcBef>
                        <a:spcAft>
                          <a:spcPts val="0"/>
                        </a:spcAft>
                        <a:buFont typeface="+mj-lt"/>
                        <a:buNone/>
                      </a:pPr>
                      <a:r>
                        <a:rPr lang="en-US" sz="1800" spc="-5" dirty="0">
                          <a:effectLst/>
                        </a:rPr>
                        <a:t>Last two words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11905">
                <a:tc>
                  <a:txBody>
                    <a:bodyPr/>
                    <a:lstStyle/>
                    <a:p>
                      <a:pPr marL="0" marR="0" lvl="0" indent="0" algn="l">
                        <a:lnSpc>
                          <a:spcPct val="95000"/>
                        </a:lnSpc>
                        <a:spcBef>
                          <a:spcPts val="0"/>
                        </a:spcBef>
                        <a:spcAft>
                          <a:spcPts val="0"/>
                        </a:spcAft>
                        <a:buFont typeface="+mj-lt"/>
                        <a:buNone/>
                      </a:pPr>
                      <a:r>
                        <a:rPr lang="en-US" sz="1800" spc="-5" dirty="0">
                          <a:effectLst/>
                        </a:rPr>
                        <a:t>First verb type/ Second verb type</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11905">
                <a:tc>
                  <a:txBody>
                    <a:bodyPr/>
                    <a:lstStyle/>
                    <a:p>
                      <a:pPr marL="0" marR="0" lvl="0" indent="0" algn="l">
                        <a:lnSpc>
                          <a:spcPct val="95000"/>
                        </a:lnSpc>
                        <a:spcBef>
                          <a:spcPts val="0"/>
                        </a:spcBef>
                        <a:spcAft>
                          <a:spcPts val="0"/>
                        </a:spcAft>
                        <a:buFont typeface="+mj-lt"/>
                        <a:buNone/>
                      </a:pPr>
                      <a:r>
                        <a:rPr lang="en-US" sz="1800" spc="-5" dirty="0">
                          <a:effectLst/>
                        </a:rPr>
                        <a:t>Words in last 10 Dialogue Acts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11905">
                <a:tc>
                  <a:txBody>
                    <a:bodyPr/>
                    <a:lstStyle/>
                    <a:p>
                      <a:pPr marL="0" marR="0" lvl="0" indent="0" algn="l">
                        <a:lnSpc>
                          <a:spcPct val="95000"/>
                        </a:lnSpc>
                        <a:spcBef>
                          <a:spcPts val="0"/>
                        </a:spcBef>
                        <a:spcAft>
                          <a:spcPts val="0"/>
                        </a:spcAft>
                        <a:buFont typeface="+mj-lt"/>
                        <a:buNone/>
                      </a:pPr>
                      <a:r>
                        <a:rPr lang="en-US" sz="1800" spc="-5" dirty="0">
                          <a:effectLst/>
                        </a:rPr>
                        <a:t>N-grams of previous Dialogue Acts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11905">
                <a:tc>
                  <a:txBody>
                    <a:bodyPr/>
                    <a:lstStyle/>
                    <a:p>
                      <a:pPr marL="0" marR="0" lvl="0" indent="0" algn="l">
                        <a:lnSpc>
                          <a:spcPct val="95000"/>
                        </a:lnSpc>
                        <a:spcBef>
                          <a:spcPts val="0"/>
                        </a:spcBef>
                        <a:spcAft>
                          <a:spcPts val="0"/>
                        </a:spcAft>
                        <a:buFont typeface="+mj-lt"/>
                        <a:buNone/>
                      </a:pPr>
                      <a:r>
                        <a:rPr lang="en-US" sz="1800" spc="-5" dirty="0" smtClean="0">
                          <a:effectLst/>
                        </a:rPr>
                        <a:t>Bag-of–words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dirty="0">
                          <a:effectLst/>
                        </a:rPr>
                        <a:t>Not-selected</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11905">
                <a:tc>
                  <a:txBody>
                    <a:bodyPr/>
                    <a:lstStyle/>
                    <a:p>
                      <a:pPr marL="0" marR="0" lvl="0" indent="0" algn="l">
                        <a:lnSpc>
                          <a:spcPct val="95000"/>
                        </a:lnSpc>
                        <a:spcBef>
                          <a:spcPts val="0"/>
                        </a:spcBef>
                        <a:spcAft>
                          <a:spcPts val="0"/>
                        </a:spcAft>
                        <a:buFont typeface="+mj-lt"/>
                        <a:buNone/>
                      </a:pPr>
                      <a:r>
                        <a:rPr lang="en-US" sz="1800" spc="-5" dirty="0">
                          <a:effectLst/>
                        </a:rPr>
                        <a:t>Unigrams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dirty="0">
                          <a:effectLst/>
                        </a:rPr>
                        <a:t>Not-selected</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153886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520" y="533400"/>
            <a:ext cx="10027920" cy="548640"/>
          </a:xfrm>
        </p:spPr>
        <p:txBody>
          <a:bodyPr>
            <a:noAutofit/>
          </a:bodyPr>
          <a:lstStyle/>
          <a:p>
            <a:pPr algn="ctr"/>
            <a:r>
              <a:rPr lang="en-US" sz="4000" dirty="0"/>
              <a:t>Exclusive</a:t>
            </a:r>
            <a:r>
              <a:rPr lang="en-US" sz="4000" b="1" dirty="0"/>
              <a:t> features for Sinhala</a:t>
            </a:r>
            <a:br>
              <a:rPr lang="en-US" sz="4000" b="1" dirty="0"/>
            </a:br>
            <a:endParaRPr lang="en-US" sz="4000" dirty="0"/>
          </a:p>
        </p:txBody>
      </p:sp>
      <p:sp>
        <p:nvSpPr>
          <p:cNvPr id="3" name="Content Placeholder 2"/>
          <p:cNvSpPr>
            <a:spLocks noGrp="1"/>
          </p:cNvSpPr>
          <p:nvPr>
            <p:ph idx="1"/>
          </p:nvPr>
        </p:nvSpPr>
        <p:spPr>
          <a:xfrm>
            <a:off x="1723292" y="1151207"/>
            <a:ext cx="8229600" cy="1828800"/>
          </a:xfrm>
        </p:spPr>
        <p:txBody>
          <a:bodyPr>
            <a:noAutofit/>
          </a:bodyPr>
          <a:lstStyle/>
          <a:p>
            <a:pPr>
              <a:lnSpc>
                <a:spcPct val="200000"/>
              </a:lnSpc>
              <a:buFont typeface="Wingdings" pitchFamily="2" charset="2"/>
              <a:buChar char="v"/>
            </a:pPr>
            <a:r>
              <a:rPr lang="en-US" sz="3000" dirty="0"/>
              <a:t>Last letter of the last word of the utterance </a:t>
            </a:r>
            <a:endParaRPr lang="en-US" sz="3000" dirty="0" smtClean="0"/>
          </a:p>
          <a:p>
            <a:pPr>
              <a:lnSpc>
                <a:spcPct val="200000"/>
              </a:lnSpc>
              <a:buFont typeface="Wingdings" pitchFamily="2" charset="2"/>
              <a:buChar char="v"/>
            </a:pPr>
            <a:r>
              <a:rPr lang="en-US" sz="3000" dirty="0"/>
              <a:t>L</a:t>
            </a:r>
            <a:r>
              <a:rPr lang="en-US" sz="3000" dirty="0" smtClean="0"/>
              <a:t>ast </a:t>
            </a:r>
            <a:r>
              <a:rPr lang="en-US" sz="3000" dirty="0"/>
              <a:t>word of an utterance </a:t>
            </a:r>
            <a:endParaRPr lang="en-US" sz="3000" dirty="0" smtClean="0"/>
          </a:p>
          <a:p>
            <a:pPr>
              <a:lnSpc>
                <a:spcPct val="200000"/>
              </a:lnSpc>
              <a:buFont typeface="Wingdings" pitchFamily="2" charset="2"/>
              <a:buChar char="v"/>
            </a:pPr>
            <a:r>
              <a:rPr lang="en-US" sz="3000" dirty="0"/>
              <a:t>The presence of specific Sinhala cue phrases</a:t>
            </a:r>
          </a:p>
        </p:txBody>
      </p:sp>
    </p:spTree>
    <p:extLst>
      <p:ext uri="{BB962C8B-B14F-4D97-AF65-F5344CB8AC3E}">
        <p14:creationId xmlns:p14="http://schemas.microsoft.com/office/powerpoint/2010/main" val="504602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526" y="1699500"/>
            <a:ext cx="10515600" cy="1325563"/>
          </a:xfrm>
        </p:spPr>
        <p:txBody>
          <a:bodyPr>
            <a:normAutofit/>
          </a:bodyPr>
          <a:lstStyle/>
          <a:p>
            <a:pPr algn="ctr"/>
            <a:r>
              <a:rPr lang="en-US" sz="6000" dirty="0"/>
              <a:t>Introduction</a:t>
            </a:r>
          </a:p>
        </p:txBody>
      </p:sp>
    </p:spTree>
    <p:extLst>
      <p:ext uri="{BB962C8B-B14F-4D97-AF65-F5344CB8AC3E}">
        <p14:creationId xmlns:p14="http://schemas.microsoft.com/office/powerpoint/2010/main" val="592189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Individual Feature Performance</a:t>
            </a: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2849926068"/>
              </p:ext>
            </p:extLst>
          </p:nvPr>
        </p:nvGraphicFramePr>
        <p:xfrm>
          <a:off x="1928322" y="1356360"/>
          <a:ext cx="8305800" cy="5101571"/>
        </p:xfrm>
        <a:graphic>
          <a:graphicData uri="http://schemas.openxmlformats.org/drawingml/2006/table">
            <a:tbl>
              <a:tblPr firstRow="1" firstCol="1" bandRow="1">
                <a:tableStyleId>{5C22544A-7EE6-4342-B048-85BDC9FD1C3A}</a:tableStyleId>
              </a:tblPr>
              <a:tblGrid>
                <a:gridCol w="1432034">
                  <a:extLst>
                    <a:ext uri="{9D8B030D-6E8A-4147-A177-3AD203B41FA5}">
                      <a16:colId xmlns:a16="http://schemas.microsoft.com/office/drawing/2014/main" xmlns="" val="20000"/>
                    </a:ext>
                  </a:extLst>
                </a:gridCol>
                <a:gridCol w="5155324">
                  <a:extLst>
                    <a:ext uri="{9D8B030D-6E8A-4147-A177-3AD203B41FA5}">
                      <a16:colId xmlns:a16="http://schemas.microsoft.com/office/drawing/2014/main" xmlns="" val="20001"/>
                    </a:ext>
                  </a:extLst>
                </a:gridCol>
                <a:gridCol w="1718442">
                  <a:extLst>
                    <a:ext uri="{9D8B030D-6E8A-4147-A177-3AD203B41FA5}">
                      <a16:colId xmlns:a16="http://schemas.microsoft.com/office/drawing/2014/main" xmlns="" val="20002"/>
                    </a:ext>
                  </a:extLst>
                </a:gridCol>
              </a:tblGrid>
              <a:tr h="712451">
                <a:tc>
                  <a:txBody>
                    <a:bodyPr/>
                    <a:lstStyle/>
                    <a:p>
                      <a:pPr marL="0" marR="0" indent="0" algn="ctr">
                        <a:lnSpc>
                          <a:spcPct val="95000"/>
                        </a:lnSpc>
                        <a:spcBef>
                          <a:spcPts val="0"/>
                        </a:spcBef>
                        <a:spcAft>
                          <a:spcPts val="0"/>
                        </a:spcAft>
                      </a:pPr>
                      <a:r>
                        <a:rPr lang="en-US" sz="2400" spc="-5" dirty="0">
                          <a:effectLst/>
                        </a:rPr>
                        <a:t>Rank</a:t>
                      </a:r>
                      <a:endParaRPr lang="en-US" sz="2400" spc="-5" dirty="0">
                        <a:effectLst/>
                        <a:latin typeface="Times New Roman"/>
                        <a:ea typeface="SimSun"/>
                      </a:endParaRPr>
                    </a:p>
                  </a:txBody>
                  <a:tcPr marL="68580" marR="68580" marT="0" marB="0" anchor="ctr"/>
                </a:tc>
                <a:tc>
                  <a:txBody>
                    <a:bodyPr/>
                    <a:lstStyle/>
                    <a:p>
                      <a:pPr marL="0" marR="0" indent="182880" algn="l">
                        <a:lnSpc>
                          <a:spcPct val="95000"/>
                        </a:lnSpc>
                        <a:spcBef>
                          <a:spcPts val="0"/>
                        </a:spcBef>
                        <a:spcAft>
                          <a:spcPts val="0"/>
                        </a:spcAft>
                      </a:pPr>
                      <a:r>
                        <a:rPr lang="en-US" sz="2400" spc="-5">
                          <a:effectLst/>
                        </a:rPr>
                        <a:t>Feature</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dirty="0">
                          <a:effectLst/>
                        </a:rPr>
                        <a:t>InfoGain</a:t>
                      </a:r>
                      <a:endParaRPr lang="en-US" sz="2400" spc="-5" dirty="0">
                        <a:effectLst/>
                        <a:latin typeface="Times New Roman"/>
                        <a:ea typeface="SimSun"/>
                      </a:endParaRPr>
                    </a:p>
                  </a:txBody>
                  <a:tcPr marL="68580" marR="68580" marT="0" marB="0" anchor="ctr"/>
                </a:tc>
                <a:extLst>
                  <a:ext uri="{0D108BD9-81ED-4DB2-BD59-A6C34878D82A}">
                    <a16:rowId xmlns:a16="http://schemas.microsoft.com/office/drawing/2014/main" xmlns="" val="10000"/>
                  </a:ext>
                </a:extLst>
              </a:tr>
              <a:tr h="487680">
                <a:tc>
                  <a:txBody>
                    <a:bodyPr/>
                    <a:lstStyle/>
                    <a:p>
                      <a:pPr marL="0" marR="0" indent="0" algn="ctr">
                        <a:lnSpc>
                          <a:spcPct val="95000"/>
                        </a:lnSpc>
                        <a:spcBef>
                          <a:spcPts val="0"/>
                        </a:spcBef>
                        <a:spcAft>
                          <a:spcPts val="0"/>
                        </a:spcAft>
                      </a:pPr>
                      <a:r>
                        <a:rPr lang="en-US" sz="2400" spc="-5">
                          <a:effectLst/>
                        </a:rPr>
                        <a:t>1</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Punctuation marks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0.71</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1"/>
                  </a:ext>
                </a:extLst>
              </a:tr>
              <a:tr h="487680">
                <a:tc>
                  <a:txBody>
                    <a:bodyPr/>
                    <a:lstStyle/>
                    <a:p>
                      <a:pPr marL="0" marR="0" indent="0" algn="ctr">
                        <a:lnSpc>
                          <a:spcPct val="95000"/>
                        </a:lnSpc>
                        <a:spcBef>
                          <a:spcPts val="0"/>
                        </a:spcBef>
                        <a:spcAft>
                          <a:spcPts val="0"/>
                        </a:spcAft>
                      </a:pPr>
                      <a:r>
                        <a:rPr lang="en-US" sz="2400" spc="-5">
                          <a:effectLst/>
                        </a:rPr>
                        <a:t>2</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dirty="0">
                          <a:effectLst/>
                        </a:rPr>
                        <a:t>Last word of the utterance</a:t>
                      </a:r>
                      <a:endParaRPr lang="en-US" sz="2400" spc="-5" dirty="0">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0.60</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2"/>
                  </a:ext>
                </a:extLst>
              </a:tr>
              <a:tr h="487680">
                <a:tc>
                  <a:txBody>
                    <a:bodyPr/>
                    <a:lstStyle/>
                    <a:p>
                      <a:pPr marL="0" marR="0" indent="0" algn="ctr">
                        <a:lnSpc>
                          <a:spcPct val="95000"/>
                        </a:lnSpc>
                        <a:spcBef>
                          <a:spcPts val="0"/>
                        </a:spcBef>
                        <a:spcAft>
                          <a:spcPts val="0"/>
                        </a:spcAft>
                      </a:pPr>
                      <a:r>
                        <a:rPr lang="en-US" sz="2400" spc="-5">
                          <a:effectLst/>
                        </a:rPr>
                        <a:t>3</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dirty="0">
                          <a:effectLst/>
                        </a:rPr>
                        <a:t>Frequent words for each tag</a:t>
                      </a:r>
                      <a:endParaRPr lang="en-US" sz="2400" spc="-5" dirty="0">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0.42</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3"/>
                  </a:ext>
                </a:extLst>
              </a:tr>
              <a:tr h="487680">
                <a:tc>
                  <a:txBody>
                    <a:bodyPr/>
                    <a:lstStyle/>
                    <a:p>
                      <a:pPr marL="0" marR="0" indent="0" algn="ctr">
                        <a:lnSpc>
                          <a:spcPct val="95000"/>
                        </a:lnSpc>
                        <a:spcBef>
                          <a:spcPts val="0"/>
                        </a:spcBef>
                        <a:spcAft>
                          <a:spcPts val="0"/>
                        </a:spcAft>
                      </a:pPr>
                      <a:r>
                        <a:rPr lang="en-US" sz="2400" spc="-5">
                          <a:effectLst/>
                        </a:rPr>
                        <a:t>4</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Trigrams/Bigrams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0.31</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4"/>
                  </a:ext>
                </a:extLst>
              </a:tr>
              <a:tr h="975360">
                <a:tc>
                  <a:txBody>
                    <a:bodyPr/>
                    <a:lstStyle/>
                    <a:p>
                      <a:pPr marL="0" marR="0" indent="0" algn="ctr">
                        <a:lnSpc>
                          <a:spcPct val="95000"/>
                        </a:lnSpc>
                        <a:spcBef>
                          <a:spcPts val="0"/>
                        </a:spcBef>
                        <a:spcAft>
                          <a:spcPts val="0"/>
                        </a:spcAft>
                      </a:pPr>
                      <a:r>
                        <a:rPr lang="en-US" sz="2400" spc="-5">
                          <a:effectLst/>
                        </a:rPr>
                        <a:t>5</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Last letter of the last word of the sentence</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0.30</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5"/>
                  </a:ext>
                </a:extLst>
              </a:tr>
              <a:tr h="487680">
                <a:tc>
                  <a:txBody>
                    <a:bodyPr/>
                    <a:lstStyle/>
                    <a:p>
                      <a:pPr marL="0" marR="0" indent="0" algn="ctr">
                        <a:lnSpc>
                          <a:spcPct val="95000"/>
                        </a:lnSpc>
                        <a:spcBef>
                          <a:spcPts val="0"/>
                        </a:spcBef>
                        <a:spcAft>
                          <a:spcPts val="0"/>
                        </a:spcAft>
                      </a:pPr>
                      <a:r>
                        <a:rPr lang="en-US" sz="2400" spc="-5">
                          <a:effectLst/>
                        </a:rPr>
                        <a:t>6</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Verb of the Sentence</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0.24</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6"/>
                  </a:ext>
                </a:extLst>
              </a:tr>
              <a:tr h="487680">
                <a:tc>
                  <a:txBody>
                    <a:bodyPr/>
                    <a:lstStyle/>
                    <a:p>
                      <a:pPr marL="0" marR="0" indent="0" algn="ctr">
                        <a:lnSpc>
                          <a:spcPct val="95000"/>
                        </a:lnSpc>
                        <a:spcBef>
                          <a:spcPts val="0"/>
                        </a:spcBef>
                        <a:spcAft>
                          <a:spcPts val="0"/>
                        </a:spcAft>
                      </a:pPr>
                      <a:r>
                        <a:rPr lang="en-US" sz="2400" spc="-5">
                          <a:effectLst/>
                        </a:rPr>
                        <a:t>7</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Number of words in the segment</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0.18</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7"/>
                  </a:ext>
                </a:extLst>
              </a:tr>
              <a:tr h="487680">
                <a:tc>
                  <a:txBody>
                    <a:bodyPr/>
                    <a:lstStyle/>
                    <a:p>
                      <a:pPr marL="0" marR="0" indent="0" algn="ctr">
                        <a:lnSpc>
                          <a:spcPct val="95000"/>
                        </a:lnSpc>
                        <a:spcBef>
                          <a:spcPts val="0"/>
                        </a:spcBef>
                        <a:spcAft>
                          <a:spcPts val="0"/>
                        </a:spcAft>
                      </a:pPr>
                      <a:r>
                        <a:rPr lang="en-US" sz="2400" spc="-5">
                          <a:effectLst/>
                        </a:rPr>
                        <a:t>8</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Cue Phrases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dirty="0">
                          <a:effectLst/>
                        </a:rPr>
                        <a:t>0.17</a:t>
                      </a:r>
                      <a:endParaRPr lang="en-US" sz="2400" spc="-5" dirty="0">
                        <a:effectLst/>
                        <a:latin typeface="Times New Roman"/>
                        <a:ea typeface="SimSun"/>
                      </a:endParaRPr>
                    </a:p>
                  </a:txBody>
                  <a:tcPr marL="68580" marR="68580" marT="0"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06836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Problems</a:t>
            </a:r>
            <a:endParaRPr lang="en-US" sz="4000" dirty="0"/>
          </a:p>
        </p:txBody>
      </p:sp>
      <p:sp>
        <p:nvSpPr>
          <p:cNvPr id="3" name="Content Placeholder 2"/>
          <p:cNvSpPr>
            <a:spLocks noGrp="1"/>
          </p:cNvSpPr>
          <p:nvPr>
            <p:ph idx="1"/>
          </p:nvPr>
        </p:nvSpPr>
        <p:spPr>
          <a:xfrm>
            <a:off x="784668" y="1374727"/>
            <a:ext cx="8229600" cy="3535363"/>
          </a:xfrm>
        </p:spPr>
        <p:txBody>
          <a:bodyPr>
            <a:normAutofit fontScale="92500"/>
          </a:bodyPr>
          <a:lstStyle/>
          <a:p>
            <a:pPr marL="457200" indent="-457200">
              <a:lnSpc>
                <a:spcPct val="200000"/>
              </a:lnSpc>
              <a:buFont typeface="Wingdings" pitchFamily="2" charset="2"/>
              <a:buChar char="v"/>
            </a:pPr>
            <a:r>
              <a:rPr lang="en-US" sz="3200" dirty="0"/>
              <a:t>No </a:t>
            </a:r>
            <a:r>
              <a:rPr lang="en-US" sz="3200" dirty="0" smtClean="0"/>
              <a:t>fully completed PoS </a:t>
            </a:r>
            <a:r>
              <a:rPr lang="en-US" sz="3200" dirty="0"/>
              <a:t>tagger tool for Sinhala</a:t>
            </a:r>
            <a:endParaRPr lang="en-US" dirty="0"/>
          </a:p>
          <a:p>
            <a:pPr marL="457200" indent="-457200">
              <a:lnSpc>
                <a:spcPct val="200000"/>
              </a:lnSpc>
              <a:buFont typeface="Wingdings" pitchFamily="2" charset="2"/>
              <a:buChar char="v"/>
            </a:pPr>
            <a:r>
              <a:rPr lang="en-US" sz="3200" dirty="0"/>
              <a:t>Improperly used punctuation marks</a:t>
            </a:r>
            <a:endParaRPr lang="en-US" dirty="0"/>
          </a:p>
          <a:p>
            <a:pPr marL="457200" indent="-457200">
              <a:lnSpc>
                <a:spcPct val="200000"/>
              </a:lnSpc>
              <a:buFont typeface="Wingdings" pitchFamily="2" charset="2"/>
              <a:buChar char="v"/>
            </a:pPr>
            <a:r>
              <a:rPr lang="en-US" sz="3200" dirty="0"/>
              <a:t>Various Grammar patterns of Sinhala</a:t>
            </a:r>
            <a:endParaRPr lang="en-US" dirty="0"/>
          </a:p>
          <a:p>
            <a:pPr marL="0" indent="0">
              <a:buNone/>
            </a:pPr>
            <a:endParaRPr lang="en-US" dirty="0"/>
          </a:p>
        </p:txBody>
      </p:sp>
      <p:sp>
        <p:nvSpPr>
          <p:cNvPr id="4" name="TextBox 3"/>
          <p:cNvSpPr txBox="1"/>
          <p:nvPr/>
        </p:nvSpPr>
        <p:spPr>
          <a:xfrm>
            <a:off x="411480" y="6027003"/>
            <a:ext cx="10241280" cy="830997"/>
          </a:xfrm>
          <a:prstGeom prst="rect">
            <a:avLst/>
          </a:prstGeom>
          <a:noFill/>
        </p:spPr>
        <p:txBody>
          <a:bodyPr wrap="square" rtlCol="0">
            <a:spAutoFit/>
          </a:bodyPr>
          <a:lstStyle/>
          <a:p>
            <a:r>
              <a:rPr lang="en-US" sz="2400" dirty="0" smtClean="0">
                <a:solidFill>
                  <a:schemeClr val="bg1"/>
                </a:solidFill>
              </a:rPr>
              <a:t>** Mr. Prasad </a:t>
            </a:r>
            <a:r>
              <a:rPr lang="en-US" sz="2400" dirty="0" err="1" smtClean="0">
                <a:solidFill>
                  <a:schemeClr val="bg1"/>
                </a:solidFill>
              </a:rPr>
              <a:t>jayaweera</a:t>
            </a:r>
            <a:r>
              <a:rPr lang="en-US" sz="2400" dirty="0" smtClean="0">
                <a:solidFill>
                  <a:schemeClr val="bg1"/>
                </a:solidFill>
              </a:rPr>
              <a:t> presented his work on Sinhala POS tagger at SLTSA , January 2, 2015</a:t>
            </a:r>
            <a:endParaRPr lang="en-US" sz="2400" dirty="0">
              <a:solidFill>
                <a:schemeClr val="bg1"/>
              </a:solidFill>
            </a:endParaRPr>
          </a:p>
        </p:txBody>
      </p:sp>
      <p:sp>
        <p:nvSpPr>
          <p:cNvPr id="5" name="TextBox 4"/>
          <p:cNvSpPr txBox="1"/>
          <p:nvPr/>
        </p:nvSpPr>
        <p:spPr>
          <a:xfrm>
            <a:off x="8595360" y="1569720"/>
            <a:ext cx="604653" cy="523220"/>
          </a:xfrm>
          <a:prstGeom prst="rect">
            <a:avLst/>
          </a:prstGeom>
          <a:noFill/>
        </p:spPr>
        <p:txBody>
          <a:bodyPr wrap="none" rtlCol="0">
            <a:spAutoFit/>
          </a:bodyPr>
          <a:lstStyle/>
          <a:p>
            <a:r>
              <a:rPr lang="en-US" sz="2800" b="1" dirty="0" smtClean="0"/>
              <a:t>**</a:t>
            </a:r>
            <a:endParaRPr lang="en-US" sz="2800" b="1" dirty="0"/>
          </a:p>
        </p:txBody>
      </p:sp>
    </p:spTree>
    <p:extLst>
      <p:ext uri="{BB962C8B-B14F-4D97-AF65-F5344CB8AC3E}">
        <p14:creationId xmlns:p14="http://schemas.microsoft.com/office/powerpoint/2010/main" val="2278222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Best Combination</a:t>
            </a:r>
            <a:endParaRPr lang="en-US" sz="4000" dirty="0"/>
          </a:p>
        </p:txBody>
      </p:sp>
      <p:sp>
        <p:nvSpPr>
          <p:cNvPr id="4" name="Rectangle 3"/>
          <p:cNvSpPr/>
          <p:nvPr/>
        </p:nvSpPr>
        <p:spPr>
          <a:xfrm>
            <a:off x="0" y="4953000"/>
            <a:ext cx="121920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343340" y="1185129"/>
            <a:ext cx="7772400" cy="4495799"/>
          </a:xfrm>
        </p:spPr>
        <p:txBody>
          <a:bodyPr>
            <a:normAutofit fontScale="92500" lnSpcReduction="10000"/>
          </a:bodyPr>
          <a:lstStyle/>
          <a:p>
            <a:pPr>
              <a:lnSpc>
                <a:spcPct val="150000"/>
              </a:lnSpc>
              <a:buFont typeface="+mj-lt"/>
              <a:buAutoNum type="arabicPeriod"/>
              <a:defRPr/>
            </a:pPr>
            <a:r>
              <a:rPr lang="en-US" sz="3200" spc="-5" dirty="0"/>
              <a:t>Punctuation marks</a:t>
            </a:r>
            <a:endParaRPr lang="en-US" spc="-5" dirty="0"/>
          </a:p>
          <a:p>
            <a:pPr>
              <a:lnSpc>
                <a:spcPct val="150000"/>
              </a:lnSpc>
              <a:buFont typeface="+mj-lt"/>
              <a:buAutoNum type="arabicPeriod"/>
            </a:pPr>
            <a:r>
              <a:rPr lang="en-US" sz="3200" spc="-5" dirty="0"/>
              <a:t>Last word of the utterance</a:t>
            </a:r>
            <a:endParaRPr lang="en-US" spc="-5" dirty="0"/>
          </a:p>
          <a:p>
            <a:pPr>
              <a:lnSpc>
                <a:spcPct val="150000"/>
              </a:lnSpc>
              <a:buFont typeface="+mj-lt"/>
              <a:buAutoNum type="arabicPeriod"/>
            </a:pPr>
            <a:r>
              <a:rPr lang="en-US" sz="3200" spc="-5" dirty="0"/>
              <a:t>Trigrams/Bigrams</a:t>
            </a:r>
            <a:endParaRPr lang="en-US" spc="-5" dirty="0"/>
          </a:p>
          <a:p>
            <a:pPr>
              <a:lnSpc>
                <a:spcPct val="150000"/>
              </a:lnSpc>
              <a:buFont typeface="+mj-lt"/>
              <a:buAutoNum type="arabicPeriod"/>
            </a:pPr>
            <a:r>
              <a:rPr lang="en-US" sz="3200" spc="-5" dirty="0"/>
              <a:t>Last letter of the last word of the sentence</a:t>
            </a:r>
            <a:endParaRPr lang="en-US" spc="-5" dirty="0"/>
          </a:p>
          <a:p>
            <a:pPr>
              <a:lnSpc>
                <a:spcPct val="150000"/>
              </a:lnSpc>
              <a:buFont typeface="+mj-lt"/>
              <a:buAutoNum type="arabicPeriod"/>
            </a:pPr>
            <a:r>
              <a:rPr lang="en-US" sz="3200" spc="-5" dirty="0"/>
              <a:t>Frequent words for each tag</a:t>
            </a:r>
            <a:endParaRPr lang="en-US" spc="-5" dirty="0"/>
          </a:p>
          <a:p>
            <a:pPr>
              <a:lnSpc>
                <a:spcPct val="150000"/>
              </a:lnSpc>
              <a:buFont typeface="+mj-lt"/>
              <a:buAutoNum type="arabicPeriod"/>
              <a:defRPr/>
            </a:pPr>
            <a:r>
              <a:rPr lang="en-US" sz="3200" spc="-5" dirty="0"/>
              <a:t>Cue Phrases</a:t>
            </a:r>
            <a:endParaRPr lang="en-US" spc="-5" dirty="0">
              <a:latin typeface="Times New Roman"/>
              <a:ea typeface="SimSun"/>
            </a:endParaRPr>
          </a:p>
        </p:txBody>
      </p:sp>
    </p:spTree>
    <p:extLst>
      <p:ext uri="{BB962C8B-B14F-4D97-AF65-F5344CB8AC3E}">
        <p14:creationId xmlns:p14="http://schemas.microsoft.com/office/powerpoint/2010/main" val="2503087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54" y="2094986"/>
            <a:ext cx="10515600" cy="1325563"/>
          </a:xfrm>
        </p:spPr>
        <p:txBody>
          <a:bodyPr>
            <a:normAutofit/>
          </a:bodyPr>
          <a:lstStyle/>
          <a:p>
            <a:pPr algn="ctr"/>
            <a:r>
              <a:rPr lang="en-US" sz="6000" dirty="0">
                <a:latin typeface="Calibri"/>
              </a:rPr>
              <a:t>Classifier Selection</a:t>
            </a:r>
          </a:p>
        </p:txBody>
      </p:sp>
    </p:spTree>
    <p:extLst>
      <p:ext uri="{BB962C8B-B14F-4D97-AF65-F5344CB8AC3E}">
        <p14:creationId xmlns:p14="http://schemas.microsoft.com/office/powerpoint/2010/main" val="2980823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pPr algn="ctr"/>
            <a:r>
              <a:rPr lang="en-US" sz="4000" dirty="0" smtClean="0"/>
              <a:t>Classifiers We used </a:t>
            </a:r>
            <a:endParaRPr lang="en-US" sz="4000" dirty="0"/>
          </a:p>
        </p:txBody>
      </p:sp>
      <p:sp>
        <p:nvSpPr>
          <p:cNvPr id="4" name="Rectangle 3"/>
          <p:cNvSpPr/>
          <p:nvPr/>
        </p:nvSpPr>
        <p:spPr>
          <a:xfrm>
            <a:off x="0" y="4648200"/>
            <a:ext cx="12192000" cy="163068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968326" y="1434906"/>
            <a:ext cx="8815754" cy="4874454"/>
          </a:xfrm>
        </p:spPr>
        <p:txBody>
          <a:bodyPr>
            <a:normAutofit fontScale="85000" lnSpcReduction="10000"/>
          </a:bodyPr>
          <a:lstStyle/>
          <a:p>
            <a:pPr>
              <a:lnSpc>
                <a:spcPct val="110000"/>
              </a:lnSpc>
              <a:buFont typeface="Wingdings" pitchFamily="2" charset="2"/>
              <a:buChar char="v"/>
            </a:pPr>
            <a:r>
              <a:rPr lang="en-US" sz="3500" dirty="0"/>
              <a:t>Statistical &amp; Probabilistic</a:t>
            </a:r>
          </a:p>
          <a:p>
            <a:pPr marL="0" indent="0">
              <a:lnSpc>
                <a:spcPct val="110000"/>
              </a:lnSpc>
              <a:buNone/>
            </a:pPr>
            <a:r>
              <a:rPr lang="en-US" dirty="0"/>
              <a:t>	</a:t>
            </a:r>
            <a:r>
              <a:rPr lang="en-US" sz="2800" dirty="0"/>
              <a:t>- </a:t>
            </a:r>
            <a:r>
              <a:rPr lang="en-US" sz="3000" dirty="0"/>
              <a:t>Naive Bayes, Logistic, Simple Logistic  </a:t>
            </a:r>
          </a:p>
          <a:p>
            <a:pPr>
              <a:lnSpc>
                <a:spcPct val="110000"/>
              </a:lnSpc>
              <a:buFont typeface="Wingdings" pitchFamily="2" charset="2"/>
              <a:buChar char="v"/>
            </a:pPr>
            <a:r>
              <a:rPr lang="en-US" sz="3500" dirty="0"/>
              <a:t>Decision tree</a:t>
            </a:r>
          </a:p>
          <a:p>
            <a:pPr marL="0" indent="0">
              <a:lnSpc>
                <a:spcPct val="110000"/>
              </a:lnSpc>
              <a:buNone/>
            </a:pPr>
            <a:r>
              <a:rPr lang="en-US" dirty="0"/>
              <a:t>	</a:t>
            </a:r>
            <a:r>
              <a:rPr lang="en-US" sz="2800" dirty="0"/>
              <a:t>- </a:t>
            </a:r>
            <a:r>
              <a:rPr lang="en-US" sz="3000" dirty="0"/>
              <a:t>J48, </a:t>
            </a:r>
            <a:r>
              <a:rPr lang="en-US" sz="3000" dirty="0" err="1"/>
              <a:t>REPTree</a:t>
            </a:r>
            <a:r>
              <a:rPr lang="en-US" sz="3000" dirty="0"/>
              <a:t>, LMT, Random Forest, </a:t>
            </a:r>
            <a:r>
              <a:rPr lang="en-US" sz="3000" dirty="0" err="1"/>
              <a:t>Hoeffding</a:t>
            </a:r>
            <a:r>
              <a:rPr lang="en-US" sz="3000" dirty="0"/>
              <a:t> Tree,</a:t>
            </a:r>
          </a:p>
          <a:p>
            <a:pPr marL="0" indent="0">
              <a:lnSpc>
                <a:spcPct val="110000"/>
              </a:lnSpc>
              <a:buNone/>
            </a:pPr>
            <a:r>
              <a:rPr lang="en-US" sz="3000" dirty="0"/>
              <a:t>	</a:t>
            </a:r>
            <a:r>
              <a:rPr lang="en-US" sz="3000" dirty="0" err="1"/>
              <a:t>Decisionstump</a:t>
            </a:r>
            <a:endParaRPr lang="en-US" sz="3000" dirty="0"/>
          </a:p>
          <a:p>
            <a:pPr>
              <a:lnSpc>
                <a:spcPct val="110000"/>
              </a:lnSpc>
              <a:buFont typeface="Wingdings" pitchFamily="2" charset="2"/>
              <a:buChar char="v"/>
            </a:pPr>
            <a:r>
              <a:rPr lang="en-US" sz="3500" dirty="0"/>
              <a:t>Support Vector Machines</a:t>
            </a:r>
          </a:p>
          <a:p>
            <a:pPr marL="0" indent="0">
              <a:lnSpc>
                <a:spcPct val="110000"/>
              </a:lnSpc>
              <a:buNone/>
            </a:pPr>
            <a:r>
              <a:rPr lang="en-US" dirty="0"/>
              <a:t>	</a:t>
            </a:r>
            <a:r>
              <a:rPr lang="en-US" sz="3300" dirty="0"/>
              <a:t>- Sequential  minimal  optimization </a:t>
            </a:r>
          </a:p>
          <a:p>
            <a:pPr>
              <a:lnSpc>
                <a:spcPct val="110000"/>
              </a:lnSpc>
              <a:buFont typeface="Wingdings" pitchFamily="2" charset="2"/>
              <a:buChar char="v"/>
            </a:pPr>
            <a:r>
              <a:rPr lang="en-US" sz="3500" dirty="0"/>
              <a:t>Rule Based</a:t>
            </a:r>
          </a:p>
          <a:p>
            <a:pPr marL="0" indent="0">
              <a:lnSpc>
                <a:spcPct val="110000"/>
              </a:lnSpc>
              <a:buNone/>
            </a:pPr>
            <a:r>
              <a:rPr lang="en-US" dirty="0"/>
              <a:t>	</a:t>
            </a:r>
            <a:r>
              <a:rPr lang="en-US" sz="3300" dirty="0"/>
              <a:t>- Decision Tables</a:t>
            </a:r>
          </a:p>
          <a:p>
            <a:pPr>
              <a:buFont typeface="Wingdings" pitchFamily="2" charset="2"/>
              <a:buChar char="v"/>
            </a:pPr>
            <a:endParaRPr lang="en-US" dirty="0"/>
          </a:p>
        </p:txBody>
      </p:sp>
    </p:spTree>
    <p:extLst>
      <p:ext uri="{BB962C8B-B14F-4D97-AF65-F5344CB8AC3E}">
        <p14:creationId xmlns:p14="http://schemas.microsoft.com/office/powerpoint/2010/main" val="2149847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Classification process</a:t>
            </a:r>
            <a:endParaRPr lang="en-US" sz="4000" dirty="0"/>
          </a:p>
        </p:txBody>
      </p:sp>
      <p:sp>
        <p:nvSpPr>
          <p:cNvPr id="8" name="Rectangle 7"/>
          <p:cNvSpPr/>
          <p:nvPr/>
        </p:nvSpPr>
        <p:spPr>
          <a:xfrm>
            <a:off x="0" y="4953000"/>
            <a:ext cx="121920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0313" y="980281"/>
            <a:ext cx="9999106" cy="4765199"/>
          </a:xfrm>
        </p:spPr>
      </p:pic>
    </p:spTree>
    <p:extLst>
      <p:ext uri="{BB962C8B-B14F-4D97-AF65-F5344CB8AC3E}">
        <p14:creationId xmlns:p14="http://schemas.microsoft.com/office/powerpoint/2010/main" val="293575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814" y="0"/>
            <a:ext cx="8954346" cy="960120"/>
          </a:xfrm>
        </p:spPr>
        <p:txBody>
          <a:bodyPr>
            <a:normAutofit/>
          </a:bodyPr>
          <a:lstStyle/>
          <a:p>
            <a:pPr algn="ctr"/>
            <a:r>
              <a:rPr lang="en-US" sz="2800" dirty="0" smtClean="0"/>
              <a:t>Best performing feature set for each classifier</a:t>
            </a:r>
            <a:endParaRPr lang="en-US" sz="2800" dirty="0"/>
          </a:p>
        </p:txBody>
      </p:sp>
      <p:graphicFrame>
        <p:nvGraphicFramePr>
          <p:cNvPr id="4" name="Content Placeholder 3"/>
          <p:cNvGraphicFramePr>
            <a:graphicFrameLocks noGrp="1"/>
          </p:cNvGraphicFramePr>
          <p:nvPr>
            <p:ph idx="1"/>
            <p:extLst/>
          </p:nvPr>
        </p:nvGraphicFramePr>
        <p:xfrm>
          <a:off x="1142998" y="944881"/>
          <a:ext cx="9098282" cy="5242557"/>
        </p:xfrm>
        <a:graphic>
          <a:graphicData uri="http://schemas.openxmlformats.org/drawingml/2006/table">
            <a:tbl>
              <a:tblPr firstRow="1" firstCol="1" bandRow="1">
                <a:tableStyleId>{5C22544A-7EE6-4342-B048-85BDC9FD1C3A}</a:tableStyleId>
              </a:tblPr>
              <a:tblGrid>
                <a:gridCol w="1716854">
                  <a:extLst>
                    <a:ext uri="{9D8B030D-6E8A-4147-A177-3AD203B41FA5}">
                      <a16:colId xmlns:a16="http://schemas.microsoft.com/office/drawing/2014/main" xmlns="" val="20000"/>
                    </a:ext>
                  </a:extLst>
                </a:gridCol>
                <a:gridCol w="3448910">
                  <a:extLst>
                    <a:ext uri="{9D8B030D-6E8A-4147-A177-3AD203B41FA5}">
                      <a16:colId xmlns:a16="http://schemas.microsoft.com/office/drawing/2014/main" xmlns="" val="20001"/>
                    </a:ext>
                  </a:extLst>
                </a:gridCol>
                <a:gridCol w="1125884">
                  <a:extLst>
                    <a:ext uri="{9D8B030D-6E8A-4147-A177-3AD203B41FA5}">
                      <a16:colId xmlns:a16="http://schemas.microsoft.com/office/drawing/2014/main" xmlns="" val="20002"/>
                    </a:ext>
                  </a:extLst>
                </a:gridCol>
                <a:gridCol w="813296">
                  <a:extLst>
                    <a:ext uri="{9D8B030D-6E8A-4147-A177-3AD203B41FA5}">
                      <a16:colId xmlns:a16="http://schemas.microsoft.com/office/drawing/2014/main" xmlns="" val="20003"/>
                    </a:ext>
                  </a:extLst>
                </a:gridCol>
                <a:gridCol w="1024222">
                  <a:extLst>
                    <a:ext uri="{9D8B030D-6E8A-4147-A177-3AD203B41FA5}">
                      <a16:colId xmlns:a16="http://schemas.microsoft.com/office/drawing/2014/main" xmlns="" val="20004"/>
                    </a:ext>
                  </a:extLst>
                </a:gridCol>
                <a:gridCol w="969116">
                  <a:extLst>
                    <a:ext uri="{9D8B030D-6E8A-4147-A177-3AD203B41FA5}">
                      <a16:colId xmlns:a16="http://schemas.microsoft.com/office/drawing/2014/main" xmlns="" val="20005"/>
                    </a:ext>
                  </a:extLst>
                </a:gridCol>
              </a:tblGrid>
              <a:tr h="652627">
                <a:tc>
                  <a:txBody>
                    <a:bodyPr/>
                    <a:lstStyle/>
                    <a:p>
                      <a:pPr marL="0" marR="0">
                        <a:lnSpc>
                          <a:spcPct val="115000"/>
                        </a:lnSpc>
                        <a:spcBef>
                          <a:spcPts val="0"/>
                        </a:spcBef>
                        <a:spcAft>
                          <a:spcPts val="0"/>
                        </a:spcAft>
                      </a:pPr>
                      <a:r>
                        <a:rPr lang="en-US" sz="1600" dirty="0">
                          <a:effectLst/>
                        </a:rPr>
                        <a:t>Classifier</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Feature Set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F-measure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Recall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Precision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Accuracy</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315543">
                <a:tc>
                  <a:txBody>
                    <a:bodyPr/>
                    <a:lstStyle/>
                    <a:p>
                      <a:pPr marL="0" marR="0">
                        <a:lnSpc>
                          <a:spcPct val="115000"/>
                        </a:lnSpc>
                        <a:spcBef>
                          <a:spcPts val="0"/>
                        </a:spcBef>
                        <a:spcAft>
                          <a:spcPts val="0"/>
                        </a:spcAft>
                      </a:pPr>
                      <a:r>
                        <a:rPr lang="en-US" sz="1800" dirty="0">
                          <a:effectLst/>
                        </a:rPr>
                        <a:t>J48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punctuation, verb</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0.755</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0.789</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0.773</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78.92%</a:t>
                      </a:r>
                      <a:endParaRPr lang="en-US" sz="1800" b="1">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989711">
                <a:tc>
                  <a:txBody>
                    <a:bodyPr/>
                    <a:lstStyle/>
                    <a:p>
                      <a:pPr marL="0" marR="0">
                        <a:lnSpc>
                          <a:spcPct val="115000"/>
                        </a:lnSpc>
                        <a:spcBef>
                          <a:spcPts val="0"/>
                        </a:spcBef>
                        <a:spcAft>
                          <a:spcPts val="0"/>
                        </a:spcAft>
                      </a:pPr>
                      <a:r>
                        <a:rPr lang="en-US" sz="1800" dirty="0" err="1">
                          <a:effectLst/>
                        </a:rPr>
                        <a:t>RandomForest</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a:t>
                      </a:r>
                      <a:r>
                        <a:rPr lang="en-US" sz="1800" b="1" dirty="0" err="1">
                          <a:effectLst/>
                        </a:rPr>
                        <a:t>lastWord</a:t>
                      </a:r>
                      <a:r>
                        <a:rPr lang="en-US" sz="1800" b="1" dirty="0">
                          <a:effectLst/>
                        </a:rPr>
                        <a:t>, punctuation, </a:t>
                      </a:r>
                      <a:r>
                        <a:rPr lang="en-US" sz="1800" b="1" dirty="0" err="1">
                          <a:effectLst/>
                        </a:rPr>
                        <a:t>lastletter</a:t>
                      </a:r>
                      <a:r>
                        <a:rPr lang="en-US" sz="1800" b="1" dirty="0">
                          <a:effectLst/>
                        </a:rPr>
                        <a:t>, </a:t>
                      </a:r>
                      <a:r>
                        <a:rPr lang="en-US" sz="1800" b="1" dirty="0" err="1">
                          <a:effectLst/>
                        </a:rPr>
                        <a:t>cuephrases</a:t>
                      </a:r>
                      <a:r>
                        <a:rPr lang="en-US" sz="1800" b="1" dirty="0">
                          <a:effectLst/>
                        </a:rPr>
                        <a:t>, verb, </a:t>
                      </a:r>
                      <a:r>
                        <a:rPr lang="en-US" sz="1800" b="1" dirty="0" err="1">
                          <a:effectLst/>
                        </a:rPr>
                        <a:t>ngrams</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0.776</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0.792</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0.78</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79.23%</a:t>
                      </a:r>
                      <a:endParaRPr lang="en-US" sz="1800" b="1">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989711">
                <a:tc>
                  <a:txBody>
                    <a:bodyPr/>
                    <a:lstStyle/>
                    <a:p>
                      <a:pPr marL="0" marR="0">
                        <a:lnSpc>
                          <a:spcPct val="115000"/>
                        </a:lnSpc>
                        <a:spcBef>
                          <a:spcPts val="0"/>
                        </a:spcBef>
                        <a:spcAft>
                          <a:spcPts val="0"/>
                        </a:spcAft>
                      </a:pPr>
                      <a:r>
                        <a:rPr lang="en-US" sz="1800">
                          <a:effectLst/>
                        </a:rPr>
                        <a:t>PART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a:t>
                      </a:r>
                      <a:r>
                        <a:rPr lang="en-US" sz="1800" b="1" dirty="0" err="1">
                          <a:effectLst/>
                        </a:rPr>
                        <a:t>lastWord</a:t>
                      </a:r>
                      <a:r>
                        <a:rPr lang="en-US" sz="1800" b="1" dirty="0">
                          <a:effectLst/>
                        </a:rPr>
                        <a:t>, punctuation, </a:t>
                      </a:r>
                      <a:r>
                        <a:rPr lang="en-US" sz="1800" b="1" dirty="0" err="1">
                          <a:effectLst/>
                        </a:rPr>
                        <a:t>cuephrases</a:t>
                      </a:r>
                      <a:r>
                        <a:rPr lang="en-US" sz="1800" b="1" dirty="0">
                          <a:effectLst/>
                        </a:rPr>
                        <a:t>, verb, </a:t>
                      </a:r>
                      <a:r>
                        <a:rPr lang="en-US" sz="1800" b="1" dirty="0" err="1">
                          <a:effectLst/>
                        </a:rPr>
                        <a:t>ngrams</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0.756</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0.786</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0.757</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78.61%</a:t>
                      </a:r>
                      <a:endParaRPr lang="en-US" sz="1800" b="1">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652627">
                <a:tc>
                  <a:txBody>
                    <a:bodyPr/>
                    <a:lstStyle/>
                    <a:p>
                      <a:pPr marL="0" marR="0">
                        <a:lnSpc>
                          <a:spcPct val="115000"/>
                        </a:lnSpc>
                        <a:spcBef>
                          <a:spcPts val="0"/>
                        </a:spcBef>
                        <a:spcAft>
                          <a:spcPts val="0"/>
                        </a:spcAft>
                      </a:pPr>
                      <a:r>
                        <a:rPr lang="en-US" sz="1800">
                          <a:effectLst/>
                        </a:rPr>
                        <a:t>LMT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punctuation, </a:t>
                      </a:r>
                      <a:r>
                        <a:rPr lang="en-US" sz="1800" b="1" dirty="0" err="1">
                          <a:effectLst/>
                        </a:rPr>
                        <a:t>cuephrases</a:t>
                      </a:r>
                      <a:r>
                        <a:rPr lang="en-US" sz="1800" b="1" dirty="0">
                          <a:effectLst/>
                        </a:rPr>
                        <a:t>, verb, </a:t>
                      </a:r>
                      <a:r>
                        <a:rPr lang="en-US" sz="1800" b="1" dirty="0" err="1">
                          <a:effectLst/>
                        </a:rPr>
                        <a:t>ngrams</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0.762</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0.794</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0.78</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79.44%</a:t>
                      </a:r>
                      <a:endParaRPr lang="en-US" sz="1800" b="1">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652627">
                <a:tc>
                  <a:txBody>
                    <a:bodyPr/>
                    <a:lstStyle/>
                    <a:p>
                      <a:pPr marL="0" marR="0">
                        <a:lnSpc>
                          <a:spcPct val="115000"/>
                        </a:lnSpc>
                        <a:spcBef>
                          <a:spcPts val="0"/>
                        </a:spcBef>
                        <a:spcAft>
                          <a:spcPts val="0"/>
                        </a:spcAft>
                      </a:pPr>
                      <a:r>
                        <a:rPr lang="en-US" sz="1800">
                          <a:effectLst/>
                        </a:rPr>
                        <a:t>REPTree</a:t>
                      </a:r>
                    </a:p>
                    <a:p>
                      <a:pPr marL="0" marR="0">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punctuation, verb, </a:t>
                      </a:r>
                      <a:r>
                        <a:rPr lang="en-US" sz="1800" b="1" dirty="0" err="1">
                          <a:effectLst/>
                        </a:rPr>
                        <a:t>ngrams</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0.731</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0.782</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0.761</a:t>
                      </a:r>
                      <a:endParaRPr lang="en-US" sz="18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a:effectLst/>
                        </a:rPr>
                        <a:t>78.19%</a:t>
                      </a:r>
                      <a:endParaRPr lang="en-US" sz="1800" b="1">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989711">
                <a:tc>
                  <a:txBody>
                    <a:bodyPr/>
                    <a:lstStyle/>
                    <a:p>
                      <a:pPr marL="0" marR="0">
                        <a:lnSpc>
                          <a:spcPct val="115000"/>
                        </a:lnSpc>
                        <a:spcBef>
                          <a:spcPts val="0"/>
                        </a:spcBef>
                        <a:spcAft>
                          <a:spcPts val="0"/>
                        </a:spcAft>
                      </a:pPr>
                      <a:r>
                        <a:rPr lang="en-US" sz="1800">
                          <a:effectLst/>
                        </a:rPr>
                        <a:t>SimpleLogistic</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err="1">
                          <a:effectLst/>
                        </a:rPr>
                        <a:t>segmentLength</a:t>
                      </a:r>
                      <a:r>
                        <a:rPr lang="en-US" sz="1800" b="1" dirty="0">
                          <a:effectLst/>
                        </a:rPr>
                        <a:t>, punctuation, </a:t>
                      </a:r>
                      <a:r>
                        <a:rPr lang="en-US" sz="1800" b="1" dirty="0" err="1">
                          <a:effectLst/>
                        </a:rPr>
                        <a:t>lastletter</a:t>
                      </a:r>
                      <a:r>
                        <a:rPr lang="en-US" sz="1800" b="1" dirty="0">
                          <a:effectLst/>
                        </a:rPr>
                        <a:t>, </a:t>
                      </a:r>
                      <a:r>
                        <a:rPr lang="en-US" sz="1800" b="1" dirty="0" err="1">
                          <a:effectLst/>
                        </a:rPr>
                        <a:t>cuephrases</a:t>
                      </a:r>
                      <a:r>
                        <a:rPr lang="en-US" sz="1800" b="1" dirty="0">
                          <a:effectLst/>
                        </a:rPr>
                        <a:t>, verb, </a:t>
                      </a:r>
                      <a:r>
                        <a:rPr lang="en-US" sz="1800" b="1" dirty="0" err="1">
                          <a:effectLst/>
                        </a:rPr>
                        <a:t>ngrams</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0.765</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0.794</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0.772</a:t>
                      </a:r>
                      <a:endParaRPr lang="en-US" sz="18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effectLst/>
                        </a:rPr>
                        <a:t>79.44%</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86136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Classifier performance</a:t>
            </a:r>
            <a:endParaRPr lang="en-US" dirty="0"/>
          </a:p>
        </p:txBody>
      </p:sp>
      <p:graphicFrame>
        <p:nvGraphicFramePr>
          <p:cNvPr id="4" name="Content Placeholder 3"/>
          <p:cNvGraphicFramePr>
            <a:graphicFrameLocks noGrp="1"/>
          </p:cNvGraphicFramePr>
          <p:nvPr>
            <p:ph idx="1"/>
            <p:extLst/>
          </p:nvPr>
        </p:nvGraphicFramePr>
        <p:xfrm>
          <a:off x="1326038" y="1132554"/>
          <a:ext cx="8762841" cy="5085367"/>
        </p:xfrm>
        <a:graphic>
          <a:graphicData uri="http://schemas.openxmlformats.org/drawingml/2006/table">
            <a:tbl>
              <a:tblPr firstRow="1" firstCol="1" bandRow="1">
                <a:tableStyleId>{5C22544A-7EE6-4342-B048-85BDC9FD1C3A}</a:tableStyleId>
              </a:tblPr>
              <a:tblGrid>
                <a:gridCol w="2190710">
                  <a:extLst>
                    <a:ext uri="{9D8B030D-6E8A-4147-A177-3AD203B41FA5}">
                      <a16:colId xmlns:a16="http://schemas.microsoft.com/office/drawing/2014/main" xmlns="" val="20000"/>
                    </a:ext>
                  </a:extLst>
                </a:gridCol>
                <a:gridCol w="1943638">
                  <a:extLst>
                    <a:ext uri="{9D8B030D-6E8A-4147-A177-3AD203B41FA5}">
                      <a16:colId xmlns:a16="http://schemas.microsoft.com/office/drawing/2014/main" xmlns="" val="20001"/>
                    </a:ext>
                  </a:extLst>
                </a:gridCol>
                <a:gridCol w="2800156">
                  <a:extLst>
                    <a:ext uri="{9D8B030D-6E8A-4147-A177-3AD203B41FA5}">
                      <a16:colId xmlns:a16="http://schemas.microsoft.com/office/drawing/2014/main" xmlns="" val="20002"/>
                    </a:ext>
                  </a:extLst>
                </a:gridCol>
                <a:gridCol w="1828337">
                  <a:extLst>
                    <a:ext uri="{9D8B030D-6E8A-4147-A177-3AD203B41FA5}">
                      <a16:colId xmlns:a16="http://schemas.microsoft.com/office/drawing/2014/main" xmlns="" val="20003"/>
                    </a:ext>
                  </a:extLst>
                </a:gridCol>
              </a:tblGrid>
              <a:tr h="804882">
                <a:tc>
                  <a:txBody>
                    <a:bodyPr/>
                    <a:lstStyle/>
                    <a:p>
                      <a:pPr marL="0" marR="0" algn="l">
                        <a:lnSpc>
                          <a:spcPct val="115000"/>
                        </a:lnSpc>
                        <a:spcBef>
                          <a:spcPts val="0"/>
                        </a:spcBef>
                        <a:spcAft>
                          <a:spcPts val="0"/>
                        </a:spcAft>
                      </a:pPr>
                      <a:r>
                        <a:rPr lang="en-US" sz="1800" dirty="0">
                          <a:effectLst/>
                        </a:rPr>
                        <a:t>Classifier</a:t>
                      </a:r>
                      <a:endParaRPr lang="en-US" sz="18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effectLst/>
                        </a:rPr>
                        <a:t>CPU Usage (%)</a:t>
                      </a:r>
                      <a:endParaRPr lang="en-US" sz="18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effectLst/>
                        </a:rPr>
                        <a:t>Memory Consumption (%)</a:t>
                      </a:r>
                      <a:endParaRPr lang="en-US" sz="18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effectLst/>
                        </a:rPr>
                        <a:t>Elapsed Time (S)</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389135">
                <a:tc>
                  <a:txBody>
                    <a:bodyPr/>
                    <a:lstStyle/>
                    <a:p>
                      <a:pPr marL="0" marR="0" algn="l">
                        <a:lnSpc>
                          <a:spcPct val="115000"/>
                        </a:lnSpc>
                        <a:spcBef>
                          <a:spcPts val="0"/>
                        </a:spcBef>
                        <a:spcAft>
                          <a:spcPts val="0"/>
                        </a:spcAft>
                      </a:pPr>
                      <a:r>
                        <a:rPr lang="en-US" sz="1200" b="1" dirty="0">
                          <a:effectLst/>
                        </a:rPr>
                        <a:t>J48</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44.83 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3.55</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12</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389135">
                <a:tc>
                  <a:txBody>
                    <a:bodyPr/>
                    <a:lstStyle/>
                    <a:p>
                      <a:pPr marL="0" marR="0" algn="l">
                        <a:lnSpc>
                          <a:spcPct val="115000"/>
                        </a:lnSpc>
                        <a:spcBef>
                          <a:spcPts val="0"/>
                        </a:spcBef>
                        <a:spcAft>
                          <a:spcPts val="0"/>
                        </a:spcAft>
                      </a:pPr>
                      <a:r>
                        <a:rPr lang="en-US" sz="1200" b="1" dirty="0" err="1">
                          <a:effectLst/>
                        </a:rPr>
                        <a:t>RandomForest</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39</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5.8 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6</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389135">
                <a:tc>
                  <a:txBody>
                    <a:bodyPr/>
                    <a:lstStyle/>
                    <a:p>
                      <a:pPr marL="0" marR="0" algn="l">
                        <a:lnSpc>
                          <a:spcPct val="115000"/>
                        </a:lnSpc>
                        <a:spcBef>
                          <a:spcPts val="0"/>
                        </a:spcBef>
                        <a:spcAft>
                          <a:spcPts val="0"/>
                        </a:spcAft>
                      </a:pPr>
                      <a:r>
                        <a:rPr lang="en-US" sz="1200" b="1" dirty="0">
                          <a:effectLst/>
                        </a:rPr>
                        <a:t>PART</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28.47 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7.62 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119</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389135">
                <a:tc>
                  <a:txBody>
                    <a:bodyPr/>
                    <a:lstStyle/>
                    <a:p>
                      <a:pPr marL="0" marR="0" algn="l">
                        <a:lnSpc>
                          <a:spcPct val="115000"/>
                        </a:lnSpc>
                        <a:spcBef>
                          <a:spcPts val="0"/>
                        </a:spcBef>
                        <a:spcAft>
                          <a:spcPts val="0"/>
                        </a:spcAft>
                      </a:pPr>
                      <a:r>
                        <a:rPr lang="en-US" sz="1200" b="1">
                          <a:effectLst/>
                        </a:rPr>
                        <a:t>LMT</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26.21 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11.67 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651</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389135">
                <a:tc>
                  <a:txBody>
                    <a:bodyPr/>
                    <a:lstStyle/>
                    <a:p>
                      <a:pPr marL="0" marR="0" algn="l">
                        <a:lnSpc>
                          <a:spcPct val="115000"/>
                        </a:lnSpc>
                        <a:spcBef>
                          <a:spcPts val="0"/>
                        </a:spcBef>
                        <a:spcAft>
                          <a:spcPts val="0"/>
                        </a:spcAft>
                      </a:pPr>
                      <a:r>
                        <a:rPr lang="en-US" sz="1200" b="1" dirty="0" err="1">
                          <a:effectLst/>
                        </a:rPr>
                        <a:t>DecisionTable</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26.25 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16.13 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70</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389135">
                <a:tc>
                  <a:txBody>
                    <a:bodyPr/>
                    <a:lstStyle/>
                    <a:p>
                      <a:pPr marL="0" marR="0" algn="l">
                        <a:lnSpc>
                          <a:spcPct val="115000"/>
                        </a:lnSpc>
                        <a:spcBef>
                          <a:spcPts val="0"/>
                        </a:spcBef>
                        <a:spcAft>
                          <a:spcPts val="0"/>
                        </a:spcAft>
                      </a:pPr>
                      <a:r>
                        <a:rPr lang="en-US" sz="1200" b="1">
                          <a:effectLst/>
                        </a:rPr>
                        <a:t>SimpleLogistic</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26.05 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17.15 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105</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r h="389135">
                <a:tc>
                  <a:txBody>
                    <a:bodyPr/>
                    <a:lstStyle/>
                    <a:p>
                      <a:pPr marL="0" marR="0" algn="l">
                        <a:lnSpc>
                          <a:spcPct val="115000"/>
                        </a:lnSpc>
                        <a:spcBef>
                          <a:spcPts val="0"/>
                        </a:spcBef>
                        <a:spcAft>
                          <a:spcPts val="0"/>
                        </a:spcAft>
                      </a:pPr>
                      <a:r>
                        <a:rPr lang="en-US" sz="1200" b="1" dirty="0">
                          <a:effectLst/>
                        </a:rPr>
                        <a:t>SMO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17.5 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4</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7"/>
                  </a:ext>
                </a:extLst>
              </a:tr>
              <a:tr h="389135">
                <a:tc>
                  <a:txBody>
                    <a:bodyPr/>
                    <a:lstStyle/>
                    <a:p>
                      <a:pPr marL="0" marR="0" algn="l">
                        <a:lnSpc>
                          <a:spcPct val="115000"/>
                        </a:lnSpc>
                        <a:spcBef>
                          <a:spcPts val="0"/>
                        </a:spcBef>
                        <a:spcAft>
                          <a:spcPts val="0"/>
                        </a:spcAft>
                      </a:pPr>
                      <a:r>
                        <a:rPr lang="en-US" sz="1200" b="1" dirty="0" err="1">
                          <a:effectLst/>
                        </a:rPr>
                        <a:t>DecisionStump</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13.5 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8"/>
                  </a:ext>
                </a:extLst>
              </a:tr>
              <a:tr h="389135">
                <a:tc>
                  <a:txBody>
                    <a:bodyPr/>
                    <a:lstStyle/>
                    <a:p>
                      <a:pPr marL="0" marR="0" algn="l">
                        <a:lnSpc>
                          <a:spcPct val="115000"/>
                        </a:lnSpc>
                        <a:spcBef>
                          <a:spcPts val="0"/>
                        </a:spcBef>
                        <a:spcAft>
                          <a:spcPts val="0"/>
                        </a:spcAft>
                      </a:pPr>
                      <a:r>
                        <a:rPr lang="en-US" sz="1200" b="1" dirty="0" err="1">
                          <a:effectLst/>
                        </a:rPr>
                        <a:t>NaiveBayes</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13.5 </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4</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09"/>
                  </a:ext>
                </a:extLst>
              </a:tr>
              <a:tr h="389135">
                <a:tc>
                  <a:txBody>
                    <a:bodyPr/>
                    <a:lstStyle/>
                    <a:p>
                      <a:pPr marL="0" marR="0" algn="l">
                        <a:lnSpc>
                          <a:spcPct val="115000"/>
                        </a:lnSpc>
                        <a:spcBef>
                          <a:spcPts val="0"/>
                        </a:spcBef>
                        <a:spcAft>
                          <a:spcPts val="0"/>
                        </a:spcAft>
                      </a:pPr>
                      <a:r>
                        <a:rPr lang="en-US" sz="1200" b="1" dirty="0" err="1">
                          <a:effectLst/>
                        </a:rPr>
                        <a:t>HoeffdingTree</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13.51 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14</a:t>
                      </a:r>
                      <a:endParaRPr lang="en-US" sz="1100" b="1">
                        <a:effectLst/>
                        <a:latin typeface="Calibri"/>
                        <a:ea typeface="Calibri"/>
                        <a:cs typeface="Times New Roman"/>
                      </a:endParaRPr>
                    </a:p>
                  </a:txBody>
                  <a:tcPr marL="68580" marR="68580" marT="0" marB="0"/>
                </a:tc>
                <a:extLst>
                  <a:ext uri="{0D108BD9-81ED-4DB2-BD59-A6C34878D82A}">
                    <a16:rowId xmlns:a16="http://schemas.microsoft.com/office/drawing/2014/main" xmlns="" val="10010"/>
                  </a:ext>
                </a:extLst>
              </a:tr>
              <a:tr h="389135">
                <a:tc>
                  <a:txBody>
                    <a:bodyPr/>
                    <a:lstStyle/>
                    <a:p>
                      <a:pPr marL="0" marR="0" algn="l">
                        <a:lnSpc>
                          <a:spcPct val="115000"/>
                        </a:lnSpc>
                        <a:spcBef>
                          <a:spcPts val="0"/>
                        </a:spcBef>
                        <a:spcAft>
                          <a:spcPts val="0"/>
                        </a:spcAft>
                      </a:pPr>
                      <a:r>
                        <a:rPr lang="en-US" sz="1200" b="1" dirty="0" err="1">
                          <a:effectLst/>
                        </a:rPr>
                        <a:t>REPTree</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a:effectLst/>
                        </a:rPr>
                        <a:t>26</a:t>
                      </a:r>
                      <a:endParaRPr lang="en-US" sz="1100" b="1">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13.6 </a:t>
                      </a:r>
                      <a:endParaRPr lang="en-US" sz="1100" b="1"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200" b="1" dirty="0">
                          <a:effectLst/>
                        </a:rPr>
                        <a:t>4</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71799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568" y="271629"/>
            <a:ext cx="8918392" cy="6418731"/>
          </a:xfrm>
        </p:spPr>
      </p:pic>
    </p:spTree>
    <p:extLst>
      <p:ext uri="{BB962C8B-B14F-4D97-AF65-F5344CB8AC3E}">
        <p14:creationId xmlns:p14="http://schemas.microsoft.com/office/powerpoint/2010/main" val="2785648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885" y="170497"/>
            <a:ext cx="8825177" cy="6397943"/>
          </a:xfrm>
        </p:spPr>
      </p:pic>
    </p:spTree>
    <p:extLst>
      <p:ext uri="{BB962C8B-B14F-4D97-AF65-F5344CB8AC3E}">
        <p14:creationId xmlns:p14="http://schemas.microsoft.com/office/powerpoint/2010/main" val="368902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dirty="0" smtClean="0"/>
              <a:t>Problem</a:t>
            </a:r>
            <a:endParaRPr lang="en-GB" sz="4000" dirty="0"/>
          </a:p>
        </p:txBody>
      </p:sp>
      <p:sp>
        <p:nvSpPr>
          <p:cNvPr id="4" name="Rectangle 3"/>
          <p:cNvSpPr/>
          <p:nvPr/>
        </p:nvSpPr>
        <p:spPr>
          <a:xfrm>
            <a:off x="0" y="5044440"/>
            <a:ext cx="121920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902416" y="1037518"/>
            <a:ext cx="10619024" cy="4921322"/>
          </a:xfrm>
        </p:spPr>
        <p:txBody>
          <a:bodyPr>
            <a:normAutofit lnSpcReduction="10000"/>
          </a:bodyPr>
          <a:lstStyle/>
          <a:p>
            <a:pPr>
              <a:lnSpc>
                <a:spcPct val="170000"/>
              </a:lnSpc>
              <a:buFont typeface="Wingdings" pitchFamily="2" charset="2"/>
              <a:buChar char="v"/>
            </a:pPr>
            <a:r>
              <a:rPr lang="en-GB" sz="3000" dirty="0"/>
              <a:t>Getting a computer to understand a spontaneous dialogue precisely is still an </a:t>
            </a:r>
            <a:r>
              <a:rPr lang="en-GB" sz="3000" dirty="0" smtClean="0"/>
              <a:t>open issue</a:t>
            </a:r>
            <a:endParaRPr lang="en-GB" sz="3000" dirty="0"/>
          </a:p>
          <a:p>
            <a:pPr>
              <a:lnSpc>
                <a:spcPct val="170000"/>
              </a:lnSpc>
              <a:buFont typeface="Wingdings" pitchFamily="2" charset="2"/>
              <a:buChar char="v"/>
            </a:pPr>
            <a:r>
              <a:rPr lang="en-GB" sz="3000" dirty="0"/>
              <a:t>Some of the characteristics of modelling a spontaneous dialogue have already been </a:t>
            </a:r>
            <a:r>
              <a:rPr lang="en-GB" sz="3000" dirty="0" smtClean="0"/>
              <a:t>identified</a:t>
            </a:r>
          </a:p>
          <a:p>
            <a:pPr>
              <a:lnSpc>
                <a:spcPct val="170000"/>
              </a:lnSpc>
              <a:buFont typeface="Wingdings" pitchFamily="2" charset="2"/>
              <a:buChar char="v"/>
            </a:pPr>
            <a:r>
              <a:rPr lang="en-GB" sz="3000" dirty="0" smtClean="0"/>
              <a:t>DA holds an important place</a:t>
            </a:r>
            <a:endParaRPr lang="en-GB" sz="3000" dirty="0"/>
          </a:p>
          <a:p>
            <a:pPr>
              <a:lnSpc>
                <a:spcPct val="170000"/>
              </a:lnSpc>
              <a:buFont typeface="Wingdings" pitchFamily="2" charset="2"/>
              <a:buChar char="v"/>
            </a:pPr>
            <a:r>
              <a:rPr lang="en-GB" sz="3000" dirty="0" smtClean="0"/>
              <a:t>But </a:t>
            </a:r>
            <a:r>
              <a:rPr lang="en-GB" sz="3000" dirty="0"/>
              <a:t>not yet done for </a:t>
            </a:r>
            <a:r>
              <a:rPr lang="en-GB" sz="3000" dirty="0" smtClean="0"/>
              <a:t>Sinhala</a:t>
            </a:r>
          </a:p>
        </p:txBody>
      </p:sp>
    </p:spTree>
    <p:extLst>
      <p:ext uri="{BB962C8B-B14F-4D97-AF65-F5344CB8AC3E}">
        <p14:creationId xmlns:p14="http://schemas.microsoft.com/office/powerpoint/2010/main" val="3607260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09" y="259080"/>
            <a:ext cx="8951611" cy="6435550"/>
          </a:xfrm>
        </p:spPr>
      </p:pic>
    </p:spTree>
    <p:extLst>
      <p:ext uri="{BB962C8B-B14F-4D97-AF65-F5344CB8AC3E}">
        <p14:creationId xmlns:p14="http://schemas.microsoft.com/office/powerpoint/2010/main" val="3454739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7909" y="888287"/>
            <a:ext cx="10658475" cy="3970318"/>
          </a:xfrm>
          <a:prstGeom prst="rect">
            <a:avLst/>
          </a:prstGeom>
          <a:noFill/>
        </p:spPr>
        <p:txBody>
          <a:bodyPr wrap="square" rtlCol="0">
            <a:spAutoFit/>
          </a:bodyPr>
          <a:lstStyle/>
          <a:p>
            <a:pPr marL="457200" indent="-457200" algn="just">
              <a:buFont typeface="Wingdings" pitchFamily="2" charset="2"/>
              <a:buChar char="v"/>
            </a:pPr>
            <a:r>
              <a:rPr lang="en-US" sz="2800" dirty="0">
                <a:latin typeface="+mj-lt"/>
              </a:rPr>
              <a:t>71.14 % accuracy for  features used in English on </a:t>
            </a:r>
            <a:r>
              <a:rPr lang="en-US" sz="2800" dirty="0" smtClean="0">
                <a:latin typeface="+mj-lt"/>
              </a:rPr>
              <a:t>LMT</a:t>
            </a:r>
            <a:endParaRPr lang="en-US" sz="2800" dirty="0">
              <a:latin typeface="+mj-lt"/>
            </a:endParaRPr>
          </a:p>
          <a:p>
            <a:pPr marL="457200" indent="-457200" algn="just">
              <a:buFont typeface="Wingdings" pitchFamily="2" charset="2"/>
              <a:buChar char="v"/>
            </a:pPr>
            <a:r>
              <a:rPr lang="en-US" sz="2800" dirty="0" smtClean="0">
                <a:latin typeface="+mj-lt"/>
              </a:rPr>
              <a:t>79.44 % </a:t>
            </a:r>
            <a:r>
              <a:rPr lang="en-US" sz="2800" dirty="0">
                <a:latin typeface="+mj-lt"/>
              </a:rPr>
              <a:t>accuracy with Sinhala specific features </a:t>
            </a:r>
            <a:r>
              <a:rPr lang="en-US" sz="2800" dirty="0" smtClean="0">
                <a:latin typeface="+mj-lt"/>
              </a:rPr>
              <a:t>on LMT</a:t>
            </a:r>
          </a:p>
          <a:p>
            <a:pPr marL="457200" indent="-457200" algn="just">
              <a:buFont typeface="Wingdings" pitchFamily="2" charset="2"/>
              <a:buChar char="v"/>
            </a:pPr>
            <a:r>
              <a:rPr lang="en-US" sz="2800" dirty="0" smtClean="0">
                <a:latin typeface="+mj-lt"/>
              </a:rPr>
              <a:t>The  </a:t>
            </a:r>
            <a:r>
              <a:rPr lang="en-US" sz="2800" dirty="0">
                <a:latin typeface="+mj-lt"/>
              </a:rPr>
              <a:t>classifier  tests revealed  that  most  of  the classifiers  perform  well  with  the Sinhala corpus without any classifier parameter tuning</a:t>
            </a:r>
          </a:p>
          <a:p>
            <a:pPr marL="457200" indent="-457200" algn="just">
              <a:buFont typeface="Wingdings" pitchFamily="2" charset="2"/>
              <a:buChar char="v"/>
            </a:pPr>
            <a:r>
              <a:rPr lang="en-US" sz="2800" dirty="0">
                <a:latin typeface="+mj-lt"/>
              </a:rPr>
              <a:t>Simple Logistic and LMT classifiers give the highest recall value</a:t>
            </a:r>
          </a:p>
          <a:p>
            <a:pPr marL="457200" indent="-457200" algn="just">
              <a:buFont typeface="Wingdings" pitchFamily="2" charset="2"/>
              <a:buChar char="v"/>
            </a:pPr>
            <a:r>
              <a:rPr lang="en-US" sz="2800" dirty="0">
                <a:latin typeface="+mj-lt"/>
              </a:rPr>
              <a:t>They have identified more correctly tagged utterances compared to others.</a:t>
            </a:r>
          </a:p>
          <a:p>
            <a:pPr marL="457200" indent="-457200" algn="just">
              <a:buFont typeface="Arial" panose="020B0604020202020204" pitchFamily="34" charset="0"/>
              <a:buChar char="•"/>
            </a:pPr>
            <a:endParaRPr lang="en-US" sz="2800" dirty="0">
              <a:solidFill>
                <a:srgbClr val="FF0000"/>
              </a:solidFill>
            </a:endParaRPr>
          </a:p>
        </p:txBody>
      </p:sp>
    </p:spTree>
    <p:extLst>
      <p:ext uri="{BB962C8B-B14F-4D97-AF65-F5344CB8AC3E}">
        <p14:creationId xmlns:p14="http://schemas.microsoft.com/office/powerpoint/2010/main" val="2883969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a:t>
            </a:r>
            <a:endParaRPr lang="en-US" dirty="0"/>
          </a:p>
        </p:txBody>
      </p:sp>
      <p:sp>
        <p:nvSpPr>
          <p:cNvPr id="3" name="Content Placeholder 2"/>
          <p:cNvSpPr>
            <a:spLocks noGrp="1"/>
          </p:cNvSpPr>
          <p:nvPr>
            <p:ph idx="1"/>
          </p:nvPr>
        </p:nvSpPr>
        <p:spPr/>
        <p:txBody>
          <a:bodyPr>
            <a:normAutofit fontScale="92500"/>
          </a:bodyPr>
          <a:lstStyle/>
          <a:p>
            <a:pPr marL="457200" indent="-457200">
              <a:lnSpc>
                <a:spcPct val="200000"/>
              </a:lnSpc>
              <a:buFont typeface="Wingdings" pitchFamily="2" charset="2"/>
              <a:buChar char="v"/>
            </a:pPr>
            <a:r>
              <a:rPr lang="en-US" sz="2800" dirty="0" smtClean="0"/>
              <a:t>Desktop Application</a:t>
            </a:r>
          </a:p>
          <a:p>
            <a:pPr marL="457200" indent="-457200">
              <a:lnSpc>
                <a:spcPct val="200000"/>
              </a:lnSpc>
              <a:buFont typeface="Wingdings" pitchFamily="2" charset="2"/>
              <a:buChar char="v"/>
            </a:pPr>
            <a:r>
              <a:rPr lang="en-US" sz="2800" dirty="0" smtClean="0"/>
              <a:t>Android Application</a:t>
            </a:r>
          </a:p>
          <a:p>
            <a:pPr marL="457200" indent="-457200">
              <a:lnSpc>
                <a:spcPct val="200000"/>
              </a:lnSpc>
              <a:buFont typeface="Wingdings" pitchFamily="2" charset="2"/>
              <a:buChar char="v"/>
            </a:pPr>
            <a:r>
              <a:rPr lang="en-US" sz="2800" dirty="0" smtClean="0"/>
              <a:t>Web Application</a:t>
            </a:r>
          </a:p>
          <a:p>
            <a:pPr marL="457200" indent="-457200">
              <a:lnSpc>
                <a:spcPct val="200000"/>
              </a:lnSpc>
              <a:buFont typeface="Wingdings" pitchFamily="2" charset="2"/>
              <a:buChar char="v"/>
            </a:pPr>
            <a:r>
              <a:rPr lang="en-US" sz="2800" dirty="0" err="1" smtClean="0"/>
              <a:t>RESTful</a:t>
            </a:r>
            <a:r>
              <a:rPr lang="en-US" sz="2800" dirty="0" smtClean="0"/>
              <a:t> API</a:t>
            </a:r>
            <a:endParaRPr lang="en-US" sz="2800" dirty="0"/>
          </a:p>
        </p:txBody>
      </p:sp>
    </p:spTree>
    <p:extLst>
      <p:ext uri="{BB962C8B-B14F-4D97-AF65-F5344CB8AC3E}">
        <p14:creationId xmlns:p14="http://schemas.microsoft.com/office/powerpoint/2010/main" val="370911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Desktop Application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730" y="1445572"/>
            <a:ext cx="3731990" cy="4085720"/>
          </a:xfrm>
          <a:prstGeom prst="rect">
            <a:avLst/>
          </a:prstGeom>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0585" y="1445572"/>
            <a:ext cx="3407015" cy="4025588"/>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9903" y="1459983"/>
            <a:ext cx="3645817" cy="4056898"/>
          </a:xfrm>
          <a:prstGeom prst="rect">
            <a:avLst/>
          </a:prstGeom>
        </p:spPr>
      </p:pic>
    </p:spTree>
    <p:extLst>
      <p:ext uri="{BB962C8B-B14F-4D97-AF65-F5344CB8AC3E}">
        <p14:creationId xmlns:p14="http://schemas.microsoft.com/office/powerpoint/2010/main" val="1097202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err="1" smtClean="0"/>
              <a:t>REST</a:t>
            </a:r>
            <a:r>
              <a:rPr lang="en-US" sz="3200" cap="none" dirty="0" err="1" smtClean="0"/>
              <a:t>ful</a:t>
            </a:r>
            <a:r>
              <a:rPr lang="en-US" sz="3200" dirty="0" smtClean="0"/>
              <a:t> API</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394" y="1465898"/>
            <a:ext cx="5687294" cy="3197542"/>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1280" y="1510433"/>
            <a:ext cx="5580977" cy="3137767"/>
          </a:xfrm>
          <a:prstGeom prst="rect">
            <a:avLst/>
          </a:prstGeom>
        </p:spPr>
      </p:pic>
    </p:spTree>
    <p:extLst>
      <p:ext uri="{BB962C8B-B14F-4D97-AF65-F5344CB8AC3E}">
        <p14:creationId xmlns:p14="http://schemas.microsoft.com/office/powerpoint/2010/main" val="1802673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0872"/>
            <a:ext cx="10027920" cy="548640"/>
          </a:xfrm>
        </p:spPr>
        <p:txBody>
          <a:bodyPr/>
          <a:lstStyle/>
          <a:p>
            <a:pPr algn="ctr"/>
            <a:r>
              <a:rPr lang="en-US" dirty="0" smtClean="0"/>
              <a:t>Web application</a:t>
            </a:r>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713" y="791432"/>
            <a:ext cx="5058287" cy="2843898"/>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6040" y="791432"/>
            <a:ext cx="5227320" cy="282044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4062391"/>
            <a:ext cx="5105400" cy="262471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6040" y="4070753"/>
            <a:ext cx="5227320" cy="2616350"/>
          </a:xfrm>
          <a:prstGeom prst="rect">
            <a:avLst/>
          </a:prstGeom>
        </p:spPr>
      </p:pic>
    </p:spTree>
    <p:extLst>
      <p:ext uri="{BB962C8B-B14F-4D97-AF65-F5344CB8AC3E}">
        <p14:creationId xmlns:p14="http://schemas.microsoft.com/office/powerpoint/2010/main" val="2046564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Android Application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5503" y="1161922"/>
            <a:ext cx="3020837" cy="5341849"/>
          </a:xfrm>
        </p:spPr>
      </p:pic>
    </p:spTree>
    <p:extLst>
      <p:ext uri="{BB962C8B-B14F-4D97-AF65-F5344CB8AC3E}">
        <p14:creationId xmlns:p14="http://schemas.microsoft.com/office/powerpoint/2010/main" val="3429027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pPr marL="342900" lvl="1" indent="-342900">
              <a:lnSpc>
                <a:spcPct val="200000"/>
              </a:lnSpc>
              <a:spcBef>
                <a:spcPts val="800"/>
              </a:spcBef>
              <a:buClrTx/>
              <a:buFont typeface="Wingdings" pitchFamily="2" charset="2"/>
              <a:buChar char="v"/>
            </a:pPr>
            <a:r>
              <a:rPr lang="en-GB" sz="2400" b="1" dirty="0" smtClean="0"/>
              <a:t>Taking </a:t>
            </a:r>
            <a:r>
              <a:rPr lang="en-GB" sz="2400" b="1" dirty="0"/>
              <a:t>Prosodic information into the </a:t>
            </a:r>
            <a:r>
              <a:rPr lang="en-GB" sz="2400" b="1" dirty="0" smtClean="0"/>
              <a:t>context</a:t>
            </a:r>
          </a:p>
          <a:p>
            <a:pPr marL="342900" lvl="1" indent="-342900">
              <a:lnSpc>
                <a:spcPct val="200000"/>
              </a:lnSpc>
              <a:spcBef>
                <a:spcPts val="800"/>
              </a:spcBef>
              <a:buClrTx/>
              <a:buFont typeface="Wingdings" pitchFamily="2" charset="2"/>
              <a:buChar char="v"/>
            </a:pPr>
            <a:r>
              <a:rPr lang="en-GB" sz="2400" b="1" dirty="0"/>
              <a:t>Classifier optimization</a:t>
            </a:r>
            <a:endParaRPr lang="en-US" sz="2400" b="1" dirty="0"/>
          </a:p>
          <a:p>
            <a:pPr marL="342900" lvl="1" indent="-342900">
              <a:lnSpc>
                <a:spcPct val="200000"/>
              </a:lnSpc>
              <a:spcBef>
                <a:spcPts val="800"/>
              </a:spcBef>
              <a:buClrTx/>
              <a:buFont typeface="Wingdings" pitchFamily="2" charset="2"/>
              <a:buChar char="v"/>
            </a:pPr>
            <a:r>
              <a:rPr lang="en-GB" sz="2400" b="1" dirty="0" smtClean="0"/>
              <a:t>Extended meeting summarization</a:t>
            </a:r>
          </a:p>
          <a:p>
            <a:pPr marL="342900" lvl="1" indent="-342900">
              <a:lnSpc>
                <a:spcPct val="200000"/>
              </a:lnSpc>
              <a:spcBef>
                <a:spcPts val="800"/>
              </a:spcBef>
              <a:buClrTx/>
              <a:buFont typeface="Wingdings" pitchFamily="2" charset="2"/>
              <a:buChar char="v"/>
            </a:pPr>
            <a:r>
              <a:rPr lang="en-GB" sz="2400" b="1" dirty="0"/>
              <a:t>Intelligent voice assistance for Sinhala</a:t>
            </a:r>
          </a:p>
          <a:p>
            <a:pPr marL="342900" lvl="1" indent="-342900">
              <a:lnSpc>
                <a:spcPct val="200000"/>
              </a:lnSpc>
              <a:spcBef>
                <a:spcPts val="800"/>
              </a:spcBef>
              <a:buClrTx/>
              <a:buFont typeface="Wingdings" pitchFamily="2" charset="2"/>
              <a:buChar char="v"/>
            </a:pPr>
            <a:endParaRPr lang="en-GB" sz="2400" b="1" dirty="0" smtClean="0"/>
          </a:p>
          <a:p>
            <a:pPr marL="342900" lvl="1" indent="-342900">
              <a:spcBef>
                <a:spcPts val="800"/>
              </a:spcBef>
              <a:buClrTx/>
              <a:buFont typeface="Wingdings" pitchFamily="2" charset="2"/>
              <a:buChar char="v"/>
            </a:pPr>
            <a:endParaRPr lang="en-US" sz="2400" b="1" dirty="0"/>
          </a:p>
          <a:p>
            <a:pPr>
              <a:buFont typeface="Wingdings" pitchFamily="2" charset="2"/>
              <a:buChar char="v"/>
            </a:pPr>
            <a:endParaRPr lang="en-US" dirty="0"/>
          </a:p>
        </p:txBody>
      </p:sp>
    </p:spTree>
    <p:extLst>
      <p:ext uri="{BB962C8B-B14F-4D97-AF65-F5344CB8AC3E}">
        <p14:creationId xmlns:p14="http://schemas.microsoft.com/office/powerpoint/2010/main" val="3587223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publications</a:t>
            </a:r>
            <a:endParaRPr lang="en-US" dirty="0"/>
          </a:p>
        </p:txBody>
      </p:sp>
      <p:sp>
        <p:nvSpPr>
          <p:cNvPr id="3" name="Content Placeholder 2"/>
          <p:cNvSpPr>
            <a:spLocks noGrp="1"/>
          </p:cNvSpPr>
          <p:nvPr>
            <p:ph idx="1"/>
          </p:nvPr>
        </p:nvSpPr>
        <p:spPr>
          <a:xfrm>
            <a:off x="1097280" y="1965602"/>
            <a:ext cx="10027920" cy="3579849"/>
          </a:xfrm>
        </p:spPr>
        <p:txBody>
          <a:bodyPr>
            <a:normAutofit/>
          </a:bodyPr>
          <a:lstStyle/>
          <a:p>
            <a:pPr>
              <a:buFont typeface="Wingdings" panose="05000000000000000000" pitchFamily="2" charset="2"/>
              <a:buChar char="v"/>
            </a:pPr>
            <a:r>
              <a:rPr lang="en-US" sz="2000" dirty="0"/>
              <a:t>Symposium on Language Technology for South Asia 2015 in Sri Lanka - </a:t>
            </a:r>
            <a:r>
              <a:rPr lang="en-US" sz="2000" dirty="0">
                <a:solidFill>
                  <a:srgbClr val="C00000"/>
                </a:solidFill>
              </a:rPr>
              <a:t>Presented</a:t>
            </a:r>
          </a:p>
          <a:p>
            <a:pPr>
              <a:buFont typeface="Wingdings" panose="05000000000000000000" pitchFamily="2" charset="2"/>
              <a:buChar char="v"/>
            </a:pPr>
            <a:r>
              <a:rPr lang="en-US" sz="2000" dirty="0"/>
              <a:t>4th  International Conference on Artificial Intelligence and Applications in Engineering and Technology, IEEE ICAIET2014 in Malaysia - </a:t>
            </a:r>
            <a:r>
              <a:rPr lang="en-US" sz="2000" dirty="0">
                <a:solidFill>
                  <a:srgbClr val="C00000"/>
                </a:solidFill>
              </a:rPr>
              <a:t>Accepted</a:t>
            </a:r>
            <a:endParaRPr lang="en-US" sz="2000" dirty="0"/>
          </a:p>
          <a:p>
            <a:pPr>
              <a:buFont typeface="Wingdings" panose="05000000000000000000" pitchFamily="2" charset="2"/>
              <a:buChar char="v"/>
            </a:pPr>
            <a:r>
              <a:rPr lang="en-US" sz="2000" dirty="0"/>
              <a:t> 2015 Conference of the North American Chapter of the Association for Computational Linguistics – Human Language Technologies (NAACL HLT 2015) </a:t>
            </a:r>
            <a:r>
              <a:rPr lang="en-US" sz="2000" dirty="0" smtClean="0"/>
              <a:t>– </a:t>
            </a:r>
            <a:r>
              <a:rPr lang="en-US" sz="2000" dirty="0" smtClean="0">
                <a:solidFill>
                  <a:srgbClr val="C00000"/>
                </a:solidFill>
              </a:rPr>
              <a:t>Rejected</a:t>
            </a:r>
          </a:p>
        </p:txBody>
      </p:sp>
    </p:spTree>
    <p:extLst>
      <p:ext uri="{BB962C8B-B14F-4D97-AF65-F5344CB8AC3E}">
        <p14:creationId xmlns:p14="http://schemas.microsoft.com/office/powerpoint/2010/main" val="2058292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714" y="1776243"/>
            <a:ext cx="10515600" cy="1325563"/>
          </a:xfrm>
        </p:spPr>
        <p:txBody>
          <a:bodyPr>
            <a:normAutofit/>
          </a:bodyPr>
          <a:lstStyle/>
          <a:p>
            <a:r>
              <a:rPr lang="en-US" sz="6000" dirty="0">
                <a:latin typeface="Calibri"/>
              </a:rPr>
              <a:t>Thank You!</a:t>
            </a:r>
          </a:p>
        </p:txBody>
      </p:sp>
    </p:spTree>
    <p:extLst>
      <p:ext uri="{BB962C8B-B14F-4D97-AF65-F5344CB8AC3E}">
        <p14:creationId xmlns:p14="http://schemas.microsoft.com/office/powerpoint/2010/main" val="2292109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dirty="0" smtClean="0"/>
              <a:t>Dialogue Acts</a:t>
            </a:r>
            <a:endParaRPr lang="en-GB" sz="4000" dirty="0"/>
          </a:p>
        </p:txBody>
      </p:sp>
      <p:sp>
        <p:nvSpPr>
          <p:cNvPr id="5" name="Rectangle 4"/>
          <p:cNvSpPr/>
          <p:nvPr/>
        </p:nvSpPr>
        <p:spPr>
          <a:xfrm>
            <a:off x="0" y="4800600"/>
            <a:ext cx="121920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731258" y="1264217"/>
            <a:ext cx="9398651" cy="5404312"/>
          </a:xfrm>
        </p:spPr>
        <p:txBody>
          <a:bodyPr>
            <a:noAutofit/>
          </a:bodyPr>
          <a:lstStyle/>
          <a:p>
            <a:pPr marL="0" indent="0">
              <a:buNone/>
            </a:pPr>
            <a:r>
              <a:rPr lang="en-GB" sz="3000" dirty="0"/>
              <a:t>“A Dialogue Act represents the meaning of an utterance at the level of illocutionary force”[1] </a:t>
            </a:r>
          </a:p>
          <a:p>
            <a:pPr marL="0" indent="0">
              <a:buNone/>
            </a:pPr>
            <a:r>
              <a:rPr lang="en-GB" sz="3000" dirty="0"/>
              <a:t>-Austin (1962</a:t>
            </a:r>
            <a:r>
              <a:rPr lang="en-GB" sz="3000" dirty="0" smtClean="0"/>
              <a:t>)-</a:t>
            </a:r>
          </a:p>
          <a:p>
            <a:pPr marL="0" indent="0">
              <a:buNone/>
            </a:pPr>
            <a:endParaRPr lang="en-GB" dirty="0"/>
          </a:p>
          <a:p>
            <a:pPr marL="274320" indent="-274320">
              <a:spcBef>
                <a:spcPts val="600"/>
              </a:spcBef>
            </a:pPr>
            <a:r>
              <a:rPr lang="en-US" sz="2400" dirty="0" smtClean="0"/>
              <a:t>			</a:t>
            </a:r>
            <a:r>
              <a:rPr lang="si-LK" sz="2400" dirty="0" smtClean="0"/>
              <a:t>ඔය</a:t>
            </a:r>
            <a:r>
              <a:rPr lang="si-LK" sz="2400" dirty="0"/>
              <a:t>ා දැන් පාසල්  යනවද ?</a:t>
            </a:r>
            <a:r>
              <a:rPr lang="en-US" sz="2400" dirty="0" smtClean="0"/>
              <a:t>- yes-no question</a:t>
            </a:r>
            <a:endParaRPr lang="en-US" sz="2400" dirty="0"/>
          </a:p>
          <a:p>
            <a:pPr marL="274320" indent="-274320">
              <a:spcBef>
                <a:spcPts val="600"/>
              </a:spcBef>
            </a:pPr>
            <a:r>
              <a:rPr lang="en-US" sz="2400" dirty="0" smtClean="0"/>
              <a:t>			</a:t>
            </a:r>
            <a:r>
              <a:rPr lang="si-LK" sz="2400" dirty="0" smtClean="0"/>
              <a:t>ඔව</a:t>
            </a:r>
            <a:r>
              <a:rPr lang="si-LK" sz="2400" dirty="0"/>
              <a:t>්</a:t>
            </a:r>
            <a:r>
              <a:rPr lang="en-US" sz="2400" dirty="0" smtClean="0"/>
              <a:t> </a:t>
            </a:r>
            <a:r>
              <a:rPr lang="en-US" sz="2400" dirty="0"/>
              <a:t>- </a:t>
            </a:r>
            <a:r>
              <a:rPr lang="en-US" sz="2400" dirty="0" smtClean="0"/>
              <a:t>yes answers</a:t>
            </a:r>
          </a:p>
          <a:p>
            <a:pPr marL="274320" indent="-274320">
              <a:spcBef>
                <a:spcPts val="600"/>
              </a:spcBef>
            </a:pPr>
            <a:r>
              <a:rPr lang="en-US" sz="2400" dirty="0" smtClean="0"/>
              <a:t>			</a:t>
            </a:r>
            <a:r>
              <a:rPr lang="si-LK" sz="2400" dirty="0" smtClean="0"/>
              <a:t>මම </a:t>
            </a:r>
            <a:r>
              <a:rPr lang="si-LK" sz="2400" dirty="0"/>
              <a:t>දැන් උසස්පෙළ ඉගෙන ගන්නෙ </a:t>
            </a:r>
            <a:r>
              <a:rPr lang="en-US" sz="2400" dirty="0" smtClean="0"/>
              <a:t>- statement</a:t>
            </a:r>
          </a:p>
          <a:p>
            <a:pPr marL="274320" indent="-274320">
              <a:spcBef>
                <a:spcPts val="600"/>
              </a:spcBef>
            </a:pPr>
            <a:r>
              <a:rPr lang="en-US" sz="2400" dirty="0" smtClean="0"/>
              <a:t>			</a:t>
            </a:r>
            <a:r>
              <a:rPr lang="si-LK" sz="2400" dirty="0" smtClean="0"/>
              <a:t>ව</a:t>
            </a:r>
            <a:r>
              <a:rPr lang="si-LK" sz="2400" dirty="0"/>
              <a:t>ිභා</a:t>
            </a:r>
            <a:r>
              <a:rPr lang="si-LK" sz="2400" dirty="0" smtClean="0"/>
              <a:t>ග</a:t>
            </a:r>
            <a:r>
              <a:rPr lang="si-LK" sz="2400" dirty="0"/>
              <a:t>ය</a:t>
            </a:r>
            <a:r>
              <a:rPr lang="si-LK" sz="2400" dirty="0" smtClean="0"/>
              <a:t> </a:t>
            </a:r>
            <a:r>
              <a:rPr lang="si-LK" sz="2400" dirty="0"/>
              <a:t>කවදද </a:t>
            </a:r>
            <a:r>
              <a:rPr lang="si-LK" sz="2400" dirty="0" smtClean="0"/>
              <a:t>?</a:t>
            </a:r>
            <a:r>
              <a:rPr lang="en-US" sz="2400" dirty="0" smtClean="0"/>
              <a:t> – open question</a:t>
            </a:r>
            <a:endParaRPr lang="en-GB" sz="2400" dirty="0" smtClean="0"/>
          </a:p>
          <a:p>
            <a:pPr marL="274320" indent="-274320">
              <a:spcBef>
                <a:spcPts val="600"/>
              </a:spcBef>
            </a:pPr>
            <a:r>
              <a:rPr lang="en-US" sz="2400" dirty="0" smtClean="0"/>
              <a:t>			</a:t>
            </a:r>
            <a:r>
              <a:rPr lang="si-LK" sz="2400" dirty="0" smtClean="0"/>
              <a:t>ලබන </a:t>
            </a:r>
            <a:r>
              <a:rPr lang="si-LK" sz="2400" dirty="0"/>
              <a:t>මාසෙ.</a:t>
            </a:r>
            <a:r>
              <a:rPr lang="en-US" sz="2400" dirty="0"/>
              <a:t> – Back-Channel/ </a:t>
            </a:r>
            <a:r>
              <a:rPr lang="en-US" sz="2400" dirty="0" smtClean="0"/>
              <a:t>Acknowledge</a:t>
            </a:r>
          </a:p>
          <a:p>
            <a:endParaRPr lang="en-US" sz="2400" dirty="0"/>
          </a:p>
          <a:p>
            <a:endParaRPr lang="en-GB" sz="2400" dirty="0"/>
          </a:p>
          <a:p>
            <a:pPr marL="0" indent="0">
              <a:buNone/>
            </a:pPr>
            <a:r>
              <a:rPr lang="en-GB" sz="2000" i="1" dirty="0" smtClean="0">
                <a:solidFill>
                  <a:schemeClr val="bg1"/>
                </a:solidFill>
              </a:rPr>
              <a:t>[</a:t>
            </a:r>
            <a:r>
              <a:rPr lang="en-GB" sz="2000" i="1" dirty="0">
                <a:solidFill>
                  <a:schemeClr val="bg1"/>
                </a:solidFill>
              </a:rPr>
              <a:t>1] Austin, J. L. 1962. How to do Things with Words. Clarendon Press, Oxford.</a:t>
            </a:r>
            <a:endParaRPr lang="en-GB" i="1" dirty="0">
              <a:solidFill>
                <a:schemeClr val="bg1"/>
              </a:solidFill>
            </a:endParaRPr>
          </a:p>
        </p:txBody>
      </p:sp>
      <p:sp>
        <p:nvSpPr>
          <p:cNvPr id="4" name="Rounded Rectangle 3"/>
          <p:cNvSpPr/>
          <p:nvPr/>
        </p:nvSpPr>
        <p:spPr>
          <a:xfrm>
            <a:off x="2435924" y="3205343"/>
            <a:ext cx="5989320" cy="2164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24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SOLUTION</a:t>
            </a:r>
            <a:endParaRPr lang="en-US" sz="4000" dirty="0"/>
          </a:p>
        </p:txBody>
      </p:sp>
      <p:sp>
        <p:nvSpPr>
          <p:cNvPr id="3" name="Content Placeholder 2"/>
          <p:cNvSpPr>
            <a:spLocks noGrp="1"/>
          </p:cNvSpPr>
          <p:nvPr>
            <p:ph idx="1"/>
          </p:nvPr>
        </p:nvSpPr>
        <p:spPr>
          <a:xfrm>
            <a:off x="593124" y="1524054"/>
            <a:ext cx="10948087" cy="3579849"/>
          </a:xfrm>
        </p:spPr>
        <p:txBody>
          <a:bodyPr>
            <a:normAutofit/>
          </a:bodyPr>
          <a:lstStyle/>
          <a:p>
            <a:r>
              <a:rPr lang="en-US" sz="3600" dirty="0"/>
              <a:t>   Make use of </a:t>
            </a:r>
            <a:r>
              <a:rPr lang="en-GB" sz="3600" dirty="0"/>
              <a:t>classical machine learning </a:t>
            </a:r>
            <a:r>
              <a:rPr lang="en-US" sz="3600" dirty="0"/>
              <a:t>approaches</a:t>
            </a:r>
            <a:r>
              <a:rPr lang="en-GB" sz="3600" dirty="0"/>
              <a:t> </a:t>
            </a:r>
            <a:r>
              <a:rPr lang="en-US" sz="3600" dirty="0"/>
              <a:t>to carry out Dialogue Act </a:t>
            </a:r>
            <a:r>
              <a:rPr lang="en-GB" sz="3600" dirty="0"/>
              <a:t>Recognition for text based Sinhala</a:t>
            </a:r>
            <a:endParaRPr lang="en-US" sz="3600" dirty="0"/>
          </a:p>
        </p:txBody>
      </p:sp>
    </p:spTree>
    <p:extLst>
      <p:ext uri="{BB962C8B-B14F-4D97-AF65-F5344CB8AC3E}">
        <p14:creationId xmlns:p14="http://schemas.microsoft.com/office/powerpoint/2010/main" val="2611024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dirty="0" smtClean="0"/>
              <a:t>OUR APPROACH</a:t>
            </a:r>
            <a:endParaRPr lang="en-GB" sz="4000" dirty="0"/>
          </a:p>
        </p:txBody>
      </p:sp>
      <p:sp>
        <p:nvSpPr>
          <p:cNvPr id="4" name="Rectangle 3"/>
          <p:cNvSpPr/>
          <p:nvPr/>
        </p:nvSpPr>
        <p:spPr>
          <a:xfrm>
            <a:off x="0" y="5029200"/>
            <a:ext cx="12192000" cy="1143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936414" y="981985"/>
            <a:ext cx="8596668" cy="3880773"/>
          </a:xfrm>
        </p:spPr>
        <p:txBody>
          <a:bodyPr>
            <a:noAutofit/>
          </a:bodyPr>
          <a:lstStyle/>
          <a:p>
            <a:pPr marL="514350" indent="-514350">
              <a:lnSpc>
                <a:spcPct val="150000"/>
              </a:lnSpc>
              <a:buFont typeface="+mj-lt"/>
              <a:buAutoNum type="arabicPeriod"/>
            </a:pPr>
            <a:r>
              <a:rPr lang="en-GB" sz="2800" dirty="0"/>
              <a:t>Corpus Building</a:t>
            </a:r>
          </a:p>
          <a:p>
            <a:pPr marL="514350" indent="-514350">
              <a:lnSpc>
                <a:spcPct val="150000"/>
              </a:lnSpc>
              <a:buFont typeface="+mj-lt"/>
              <a:buAutoNum type="arabicPeriod"/>
            </a:pPr>
            <a:r>
              <a:rPr lang="en-GB" sz="2800" dirty="0"/>
              <a:t>Selection of Dialogue Act Tag Set</a:t>
            </a:r>
          </a:p>
          <a:p>
            <a:pPr marL="514350" indent="-514350">
              <a:lnSpc>
                <a:spcPct val="150000"/>
              </a:lnSpc>
              <a:buFont typeface="+mj-lt"/>
              <a:buAutoNum type="arabicPeriod"/>
            </a:pPr>
            <a:r>
              <a:rPr lang="en-GB" sz="2800" dirty="0"/>
              <a:t>Feature Selection</a:t>
            </a:r>
          </a:p>
          <a:p>
            <a:pPr marL="514350" indent="-514350">
              <a:lnSpc>
                <a:spcPct val="150000"/>
              </a:lnSpc>
              <a:buFont typeface="+mj-lt"/>
              <a:buAutoNum type="arabicPeriod"/>
            </a:pPr>
            <a:r>
              <a:rPr lang="en-GB" sz="2800" dirty="0"/>
              <a:t>Classifier Selection</a:t>
            </a:r>
          </a:p>
          <a:p>
            <a:pPr marL="514350" indent="-514350">
              <a:lnSpc>
                <a:spcPct val="150000"/>
              </a:lnSpc>
              <a:buFont typeface="+mj-lt"/>
              <a:buAutoNum type="arabicPeriod"/>
            </a:pPr>
            <a:r>
              <a:rPr lang="en-GB" sz="2800" dirty="0" smtClean="0"/>
              <a:t>Analysing Results</a:t>
            </a:r>
          </a:p>
          <a:p>
            <a:pPr marL="514350" indent="-514350">
              <a:lnSpc>
                <a:spcPct val="150000"/>
              </a:lnSpc>
              <a:buFont typeface="+mj-lt"/>
              <a:buAutoNum type="arabicPeriod"/>
            </a:pPr>
            <a:r>
              <a:rPr lang="en-GB" sz="2800" dirty="0" smtClean="0"/>
              <a:t>Performance Evaluation</a:t>
            </a:r>
          </a:p>
          <a:p>
            <a:pPr marL="514350" indent="-514350">
              <a:lnSpc>
                <a:spcPct val="150000"/>
              </a:lnSpc>
              <a:buFont typeface="+mj-lt"/>
              <a:buAutoNum type="arabicPeriod"/>
            </a:pPr>
            <a:r>
              <a:rPr lang="en-GB" sz="2800" dirty="0" smtClean="0"/>
              <a:t>Tool implementation</a:t>
            </a:r>
            <a:endParaRPr lang="en-GB" sz="2800" dirty="0"/>
          </a:p>
        </p:txBody>
      </p:sp>
    </p:spTree>
    <p:extLst>
      <p:ext uri="{BB962C8B-B14F-4D97-AF65-F5344CB8AC3E}">
        <p14:creationId xmlns:p14="http://schemas.microsoft.com/office/powerpoint/2010/main" val="295253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87" y="1771740"/>
            <a:ext cx="10515600" cy="1325563"/>
          </a:xfrm>
        </p:spPr>
        <p:txBody>
          <a:bodyPr>
            <a:normAutofit/>
          </a:bodyPr>
          <a:lstStyle/>
          <a:p>
            <a:pPr algn="ctr"/>
            <a:r>
              <a:rPr lang="en-US" sz="6000" dirty="0"/>
              <a:t>"</a:t>
            </a:r>
            <a:r>
              <a:rPr lang="en-US" sz="6000" dirty="0" err="1"/>
              <a:t>Sanwada</a:t>
            </a:r>
            <a:r>
              <a:rPr lang="en-US" sz="6000" dirty="0"/>
              <a:t>" Corpus</a:t>
            </a:r>
          </a:p>
        </p:txBody>
      </p:sp>
    </p:spTree>
    <p:extLst>
      <p:ext uri="{BB962C8B-B14F-4D97-AF65-F5344CB8AC3E}">
        <p14:creationId xmlns:p14="http://schemas.microsoft.com/office/powerpoint/2010/main" val="104309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65760"/>
            <a:ext cx="10408920" cy="548640"/>
          </a:xfrm>
        </p:spPr>
        <p:txBody>
          <a:bodyPr>
            <a:noAutofit/>
          </a:bodyPr>
          <a:lstStyle/>
          <a:p>
            <a:pPr algn="ctr"/>
            <a:r>
              <a:rPr lang="en-GB" sz="3600" dirty="0" smtClean="0"/>
              <a:t>Our </a:t>
            </a:r>
            <a:r>
              <a:rPr lang="en-GB" sz="3600" dirty="0" err="1" smtClean="0"/>
              <a:t>approachES</a:t>
            </a:r>
            <a:r>
              <a:rPr lang="en-GB" sz="3600" dirty="0" smtClean="0"/>
              <a:t> to build “</a:t>
            </a:r>
            <a:r>
              <a:rPr lang="en-GB" sz="3600" dirty="0" err="1" smtClean="0"/>
              <a:t>Sanawada</a:t>
            </a:r>
            <a:r>
              <a:rPr lang="en-GB" sz="3600" dirty="0" smtClean="0"/>
              <a:t>” Corpus</a:t>
            </a:r>
            <a:endParaRPr lang="en-GB" sz="3600" dirty="0"/>
          </a:p>
        </p:txBody>
      </p:sp>
      <p:sp>
        <p:nvSpPr>
          <p:cNvPr id="3" name="Content Placeholder 2"/>
          <p:cNvSpPr>
            <a:spLocks noGrp="1"/>
          </p:cNvSpPr>
          <p:nvPr>
            <p:ph idx="1"/>
          </p:nvPr>
        </p:nvSpPr>
        <p:spPr>
          <a:xfrm>
            <a:off x="1249680" y="1212250"/>
            <a:ext cx="10027920" cy="3579849"/>
          </a:xfrm>
        </p:spPr>
        <p:txBody>
          <a:bodyPr>
            <a:normAutofit fontScale="92500" lnSpcReduction="20000"/>
          </a:bodyPr>
          <a:lstStyle/>
          <a:p>
            <a:pPr marL="514350" indent="-514350">
              <a:lnSpc>
                <a:spcPct val="150000"/>
              </a:lnSpc>
              <a:buFont typeface="+mj-lt"/>
              <a:buAutoNum type="arabicPeriod"/>
            </a:pPr>
            <a:r>
              <a:rPr lang="en-GB" sz="3200" dirty="0"/>
              <a:t>Translate an Existing Standard English Corpus</a:t>
            </a:r>
          </a:p>
          <a:p>
            <a:pPr marL="514350" indent="-514350">
              <a:lnSpc>
                <a:spcPct val="150000"/>
              </a:lnSpc>
              <a:buFont typeface="+mj-lt"/>
              <a:buAutoNum type="arabicPeriod"/>
            </a:pPr>
            <a:r>
              <a:rPr lang="en-GB" sz="3200" dirty="0"/>
              <a:t>Sinhala Chat Tool</a:t>
            </a:r>
          </a:p>
          <a:p>
            <a:pPr marL="514350" indent="-514350">
              <a:lnSpc>
                <a:spcPct val="150000"/>
              </a:lnSpc>
              <a:buFont typeface="+mj-lt"/>
              <a:buAutoNum type="arabicPeriod"/>
            </a:pPr>
            <a:r>
              <a:rPr lang="en-GB" sz="3200" dirty="0"/>
              <a:t>Sinhala subtitles  of English movies</a:t>
            </a:r>
          </a:p>
          <a:p>
            <a:pPr marL="0" indent="0">
              <a:lnSpc>
                <a:spcPct val="150000"/>
              </a:lnSpc>
              <a:buNone/>
            </a:pPr>
            <a:r>
              <a:rPr lang="en-GB" sz="3200" dirty="0"/>
              <a:t>	- 1.8 Million untagged utterances</a:t>
            </a:r>
          </a:p>
          <a:p>
            <a:pPr marL="0" indent="0">
              <a:lnSpc>
                <a:spcPct val="150000"/>
              </a:lnSpc>
              <a:buNone/>
            </a:pPr>
            <a:r>
              <a:rPr lang="en-GB" sz="3200" dirty="0"/>
              <a:t>	- 12000 Tagged utterances</a:t>
            </a:r>
          </a:p>
          <a:p>
            <a:pPr marL="0" indent="0">
              <a:lnSpc>
                <a:spcPct val="150000"/>
              </a:lnSpc>
              <a:buNone/>
            </a:pPr>
            <a:endParaRPr lang="en-GB" dirty="0"/>
          </a:p>
        </p:txBody>
      </p:sp>
    </p:spTree>
    <p:extLst>
      <p:ext uri="{BB962C8B-B14F-4D97-AF65-F5344CB8AC3E}">
        <p14:creationId xmlns:p14="http://schemas.microsoft.com/office/powerpoint/2010/main" val="4084424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මාතෘකාව 1"/>
          <p:cNvSpPr>
            <a:spLocks noGrp="1"/>
          </p:cNvSpPr>
          <p:nvPr>
            <p:ph type="ctrTitle"/>
          </p:nvPr>
        </p:nvSpPr>
        <p:spPr>
          <a:xfrm>
            <a:off x="2367630" y="914384"/>
            <a:ext cx="9144000" cy="2387600"/>
          </a:xfrm>
        </p:spPr>
        <p:txBody>
          <a:bodyPr/>
          <a:lstStyle/>
          <a:p>
            <a:r>
              <a:rPr lang="en-US" sz="6000" dirty="0"/>
              <a:t>Identifying Tag Set</a:t>
            </a:r>
          </a:p>
        </p:txBody>
      </p:sp>
    </p:spTree>
    <p:extLst>
      <p:ext uri="{BB962C8B-B14F-4D97-AF65-F5344CB8AC3E}">
        <p14:creationId xmlns:p14="http://schemas.microsoft.com/office/powerpoint/2010/main" val="4081368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1971</Words>
  <Application>Microsoft Office PowerPoint</Application>
  <PresentationFormat>Widescreen</PresentationFormat>
  <Paragraphs>374</Paragraphs>
  <Slides>39</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SimSun</vt:lpstr>
      <vt:lpstr>Arial</vt:lpstr>
      <vt:lpstr>Calibri</vt:lpstr>
      <vt:lpstr>Franklin Gothic Book</vt:lpstr>
      <vt:lpstr>Franklin Gothic Medium</vt:lpstr>
      <vt:lpstr>Iskoola Pota</vt:lpstr>
      <vt:lpstr>Times New Roman</vt:lpstr>
      <vt:lpstr>Trebuchet MS</vt:lpstr>
      <vt:lpstr>Tunga</vt:lpstr>
      <vt:lpstr>Wingdings</vt:lpstr>
      <vt:lpstr>Angles</vt:lpstr>
      <vt:lpstr>"Sanwada" - Dialog act recognition for Sinhala</vt:lpstr>
      <vt:lpstr>Introduction</vt:lpstr>
      <vt:lpstr>Problem</vt:lpstr>
      <vt:lpstr>Dialogue Acts</vt:lpstr>
      <vt:lpstr>SOLUTION</vt:lpstr>
      <vt:lpstr>OUR APPROACH</vt:lpstr>
      <vt:lpstr>"Sanwada" Corpus</vt:lpstr>
      <vt:lpstr>Our approachES to build “Sanawada” Corpus</vt:lpstr>
      <vt:lpstr>Identifying Tag Set</vt:lpstr>
      <vt:lpstr>Horizontal tag set analysis of popular research  papers relevant to the context</vt:lpstr>
      <vt:lpstr>Horizontal Analysis</vt:lpstr>
      <vt:lpstr>Experiment 1</vt:lpstr>
      <vt:lpstr>Experiment 2</vt:lpstr>
      <vt:lpstr>Experiment 3 </vt:lpstr>
      <vt:lpstr>Finalized Tag Set for “Sanwada” Corpus</vt:lpstr>
      <vt:lpstr>Feature Selection</vt:lpstr>
      <vt:lpstr>FeatureS </vt:lpstr>
      <vt:lpstr>Selected features for Sinhala</vt:lpstr>
      <vt:lpstr>Exclusive features for Sinhala </vt:lpstr>
      <vt:lpstr>Individual Feature Performance</vt:lpstr>
      <vt:lpstr>Problems</vt:lpstr>
      <vt:lpstr>Best Combination</vt:lpstr>
      <vt:lpstr>Classifier Selection</vt:lpstr>
      <vt:lpstr>Classifiers We used </vt:lpstr>
      <vt:lpstr>Classification process</vt:lpstr>
      <vt:lpstr>Best performing feature set for each classifier</vt:lpstr>
      <vt:lpstr>Classifier performance</vt:lpstr>
      <vt:lpstr>PowerPoint Presentation</vt:lpstr>
      <vt:lpstr>PowerPoint Presentation</vt:lpstr>
      <vt:lpstr>PowerPoint Presentation</vt:lpstr>
      <vt:lpstr>PowerPoint Presentation</vt:lpstr>
      <vt:lpstr>Tools</vt:lpstr>
      <vt:lpstr>Desktop Application</vt:lpstr>
      <vt:lpstr>RESTful API</vt:lpstr>
      <vt:lpstr>Web application</vt:lpstr>
      <vt:lpstr>Android Application</vt:lpstr>
      <vt:lpstr>Future work</vt:lpstr>
      <vt:lpstr>publications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"Sanwada" - Literature Review                      Presentation</dc:title>
  <dc:creator/>
  <cp:lastModifiedBy/>
  <cp:revision>3</cp:revision>
  <dcterms:created xsi:type="dcterms:W3CDTF">2013-01-09T13:47:51Z</dcterms:created>
  <dcterms:modified xsi:type="dcterms:W3CDTF">2015-02-11T14:31:50Z</dcterms:modified>
</cp:coreProperties>
</file>