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8" r:id="rId1"/>
  </p:sldMasterIdLst>
  <p:notesMasterIdLst>
    <p:notesMasterId r:id="rId47"/>
  </p:notesMasterIdLst>
  <p:sldIdLst>
    <p:sldId id="257" r:id="rId2"/>
    <p:sldId id="258" r:id="rId3"/>
    <p:sldId id="267" r:id="rId4"/>
    <p:sldId id="268" r:id="rId5"/>
    <p:sldId id="265" r:id="rId6"/>
    <p:sldId id="307" r:id="rId7"/>
    <p:sldId id="266" r:id="rId8"/>
    <p:sldId id="269" r:id="rId9"/>
    <p:sldId id="259" r:id="rId10"/>
    <p:sldId id="270" r:id="rId11"/>
    <p:sldId id="271" r:id="rId12"/>
    <p:sldId id="256" r:id="rId13"/>
    <p:sldId id="281" r:id="rId14"/>
    <p:sldId id="282" r:id="rId15"/>
    <p:sldId id="284" r:id="rId16"/>
    <p:sldId id="286" r:id="rId17"/>
    <p:sldId id="273" r:id="rId18"/>
    <p:sldId id="274" r:id="rId19"/>
    <p:sldId id="275" r:id="rId20"/>
    <p:sldId id="276" r:id="rId21"/>
    <p:sldId id="277" r:id="rId22"/>
    <p:sldId id="278" r:id="rId23"/>
    <p:sldId id="279" r:id="rId24"/>
    <p:sldId id="280" r:id="rId25"/>
    <p:sldId id="260" r:id="rId26"/>
    <p:sldId id="295" r:id="rId27"/>
    <p:sldId id="296" r:id="rId28"/>
    <p:sldId id="297" r:id="rId29"/>
    <p:sldId id="298" r:id="rId30"/>
    <p:sldId id="299" r:id="rId31"/>
    <p:sldId id="300" r:id="rId32"/>
    <p:sldId id="301" r:id="rId33"/>
    <p:sldId id="302" r:id="rId34"/>
    <p:sldId id="303" r:id="rId35"/>
    <p:sldId id="261" r:id="rId36"/>
    <p:sldId id="288" r:id="rId37"/>
    <p:sldId id="289" r:id="rId38"/>
    <p:sldId id="290" r:id="rId39"/>
    <p:sldId id="291" r:id="rId40"/>
    <p:sldId id="292" r:id="rId41"/>
    <p:sldId id="293" r:id="rId42"/>
    <p:sldId id="294" r:id="rId43"/>
    <p:sldId id="305" r:id="rId44"/>
    <p:sldId id="262" r:id="rId45"/>
    <p:sldId id="26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67785" autoAdjust="0"/>
  </p:normalViewPr>
  <p:slideViewPr>
    <p:cSldViewPr snapToGrid="0">
      <p:cViewPr varScale="1">
        <p:scale>
          <a:sx n="62" d="100"/>
          <a:sy n="62" d="100"/>
        </p:scale>
        <p:origin x="8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BE8B25-72A5-43CA-85B9-181E56EB901D}"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33516C2B-F12E-47A7-A67C-74E7C2738896}">
      <dgm:prSet phldrT="[Text]"/>
      <dgm:spPr>
        <a:ln>
          <a:noFill/>
        </a:ln>
      </dgm:spPr>
      <dgm:t>
        <a:bodyPr/>
        <a:lstStyle/>
        <a:p>
          <a:r>
            <a:rPr lang="en-US" b="1" dirty="0" smtClean="0"/>
            <a:t>Kappa Value</a:t>
          </a:r>
          <a:endParaRPr lang="en-US" b="1" dirty="0"/>
        </a:p>
      </dgm:t>
    </dgm:pt>
    <dgm:pt modelId="{AF53B606-86E2-4EBD-8572-0B46F4FABC36}" type="parTrans" cxnId="{9DDCCA8B-5EC7-428E-BC5A-0CCEF3142EB6}">
      <dgm:prSet/>
      <dgm:spPr/>
      <dgm:t>
        <a:bodyPr/>
        <a:lstStyle/>
        <a:p>
          <a:endParaRPr lang="en-US"/>
        </a:p>
      </dgm:t>
    </dgm:pt>
    <dgm:pt modelId="{D01112C3-19B4-4399-B4B7-3CE69FAE9526}" type="sibTrans" cxnId="{9DDCCA8B-5EC7-428E-BC5A-0CCEF3142EB6}">
      <dgm:prSet/>
      <dgm:spPr/>
      <dgm:t>
        <a:bodyPr/>
        <a:lstStyle/>
        <a:p>
          <a:endParaRPr lang="en-US"/>
        </a:p>
      </dgm:t>
    </dgm:pt>
    <dgm:pt modelId="{DA7327C7-1945-4961-8657-7FF65F0FDB28}">
      <dgm:prSet phldrT="[Text]"/>
      <dgm:spPr>
        <a:ln>
          <a:noFill/>
        </a:ln>
      </dgm:spPr>
      <dgm:t>
        <a:bodyPr/>
        <a:lstStyle/>
        <a:p>
          <a:r>
            <a:rPr lang="en-US" b="0" i="0" dirty="0" smtClean="0">
              <a:solidFill>
                <a:srgbClr val="FF0000"/>
              </a:solidFill>
            </a:rPr>
            <a:t>Cohen's kappa</a:t>
          </a:r>
          <a:endParaRPr lang="en-US" b="0" dirty="0">
            <a:solidFill>
              <a:srgbClr val="FF0000"/>
            </a:solidFill>
          </a:endParaRPr>
        </a:p>
      </dgm:t>
    </dgm:pt>
    <dgm:pt modelId="{55F80A5E-44C3-4DF3-821F-54A65E4938D5}" type="parTrans" cxnId="{BAA16D90-099F-429E-83A1-E9D17CC67014}">
      <dgm:prSet/>
      <dgm:spPr/>
      <dgm:t>
        <a:bodyPr/>
        <a:lstStyle/>
        <a:p>
          <a:endParaRPr lang="en-US"/>
        </a:p>
      </dgm:t>
    </dgm:pt>
    <dgm:pt modelId="{EABBF27B-8883-454E-BD93-515B18798001}" type="sibTrans" cxnId="{BAA16D90-099F-429E-83A1-E9D17CC67014}">
      <dgm:prSet/>
      <dgm:spPr/>
      <dgm:t>
        <a:bodyPr/>
        <a:lstStyle/>
        <a:p>
          <a:endParaRPr lang="en-US"/>
        </a:p>
      </dgm:t>
    </dgm:pt>
    <dgm:pt modelId="{C298B330-822A-4E09-940E-B3A6E2345E6D}">
      <dgm:prSet phldrT="[Text]"/>
      <dgm:spPr>
        <a:ln>
          <a:noFill/>
        </a:ln>
      </dgm:spPr>
      <dgm:t>
        <a:bodyPr/>
        <a:lstStyle/>
        <a:p>
          <a:r>
            <a:rPr lang="en-US" b="0" i="0" dirty="0" smtClean="0">
              <a:solidFill>
                <a:schemeClr val="accent6"/>
              </a:solidFill>
            </a:rPr>
            <a:t>Fleiss' kappa</a:t>
          </a:r>
          <a:endParaRPr lang="en-US" b="0" dirty="0">
            <a:solidFill>
              <a:schemeClr val="accent6"/>
            </a:solidFill>
          </a:endParaRPr>
        </a:p>
      </dgm:t>
    </dgm:pt>
    <dgm:pt modelId="{8B5FECE6-A7BC-4622-8693-9383B84FF6C2}" type="parTrans" cxnId="{0D6B591C-1D49-485B-AA6F-61F24038A071}">
      <dgm:prSet/>
      <dgm:spPr/>
      <dgm:t>
        <a:bodyPr/>
        <a:lstStyle/>
        <a:p>
          <a:endParaRPr lang="en-US"/>
        </a:p>
      </dgm:t>
    </dgm:pt>
    <dgm:pt modelId="{C3275664-3954-4598-B94F-837930223402}" type="sibTrans" cxnId="{0D6B591C-1D49-485B-AA6F-61F24038A071}">
      <dgm:prSet/>
      <dgm:spPr/>
      <dgm:t>
        <a:bodyPr/>
        <a:lstStyle/>
        <a:p>
          <a:endParaRPr lang="en-US"/>
        </a:p>
      </dgm:t>
    </dgm:pt>
    <dgm:pt modelId="{812C8D66-51A8-480A-99D9-99DFF4AE0324}" type="pres">
      <dgm:prSet presAssocID="{3CBE8B25-72A5-43CA-85B9-181E56EB901D}" presName="hierChild1" presStyleCnt="0">
        <dgm:presLayoutVars>
          <dgm:orgChart val="1"/>
          <dgm:chPref val="1"/>
          <dgm:dir/>
          <dgm:animOne val="branch"/>
          <dgm:animLvl val="lvl"/>
          <dgm:resizeHandles/>
        </dgm:presLayoutVars>
      </dgm:prSet>
      <dgm:spPr/>
      <dgm:t>
        <a:bodyPr/>
        <a:lstStyle/>
        <a:p>
          <a:endParaRPr lang="en-US"/>
        </a:p>
      </dgm:t>
    </dgm:pt>
    <dgm:pt modelId="{1863E557-7465-46E9-94FD-20A5F9C218D3}" type="pres">
      <dgm:prSet presAssocID="{33516C2B-F12E-47A7-A67C-74E7C2738896}" presName="hierRoot1" presStyleCnt="0">
        <dgm:presLayoutVars>
          <dgm:hierBranch val="init"/>
        </dgm:presLayoutVars>
      </dgm:prSet>
      <dgm:spPr/>
    </dgm:pt>
    <dgm:pt modelId="{1FA88B4F-AC2F-4102-81DE-49CAF2AC1A77}" type="pres">
      <dgm:prSet presAssocID="{33516C2B-F12E-47A7-A67C-74E7C2738896}" presName="rootComposite1" presStyleCnt="0"/>
      <dgm:spPr/>
    </dgm:pt>
    <dgm:pt modelId="{20D82774-F751-49B9-9F12-9040E7666EB9}" type="pres">
      <dgm:prSet presAssocID="{33516C2B-F12E-47A7-A67C-74E7C2738896}" presName="rootText1" presStyleLbl="node0" presStyleIdx="0" presStyleCnt="1">
        <dgm:presLayoutVars>
          <dgm:chPref val="3"/>
        </dgm:presLayoutVars>
      </dgm:prSet>
      <dgm:spPr/>
      <dgm:t>
        <a:bodyPr/>
        <a:lstStyle/>
        <a:p>
          <a:endParaRPr lang="en-US"/>
        </a:p>
      </dgm:t>
    </dgm:pt>
    <dgm:pt modelId="{E8148D19-FCEC-4E08-AB09-22B4E1915C06}" type="pres">
      <dgm:prSet presAssocID="{33516C2B-F12E-47A7-A67C-74E7C2738896}" presName="rootConnector1" presStyleLbl="node1" presStyleIdx="0" presStyleCnt="0"/>
      <dgm:spPr/>
      <dgm:t>
        <a:bodyPr/>
        <a:lstStyle/>
        <a:p>
          <a:endParaRPr lang="en-US"/>
        </a:p>
      </dgm:t>
    </dgm:pt>
    <dgm:pt modelId="{5E157742-1F50-425C-B678-6A4223C621BD}" type="pres">
      <dgm:prSet presAssocID="{33516C2B-F12E-47A7-A67C-74E7C2738896}" presName="hierChild2" presStyleCnt="0"/>
      <dgm:spPr/>
    </dgm:pt>
    <dgm:pt modelId="{EFC114AD-A87D-4479-8B98-F8732EB76A43}" type="pres">
      <dgm:prSet presAssocID="{55F80A5E-44C3-4DF3-821F-54A65E4938D5}" presName="Name37" presStyleLbl="parChTrans1D2" presStyleIdx="0" presStyleCnt="2"/>
      <dgm:spPr/>
      <dgm:t>
        <a:bodyPr/>
        <a:lstStyle/>
        <a:p>
          <a:endParaRPr lang="en-US"/>
        </a:p>
      </dgm:t>
    </dgm:pt>
    <dgm:pt modelId="{3C41AF7B-59BF-4532-BA5B-16B06B6F90A5}" type="pres">
      <dgm:prSet presAssocID="{DA7327C7-1945-4961-8657-7FF65F0FDB28}" presName="hierRoot2" presStyleCnt="0">
        <dgm:presLayoutVars>
          <dgm:hierBranch val="init"/>
        </dgm:presLayoutVars>
      </dgm:prSet>
      <dgm:spPr/>
    </dgm:pt>
    <dgm:pt modelId="{B2975495-42C3-4052-B0DC-8E6511F67286}" type="pres">
      <dgm:prSet presAssocID="{DA7327C7-1945-4961-8657-7FF65F0FDB28}" presName="rootComposite" presStyleCnt="0"/>
      <dgm:spPr/>
    </dgm:pt>
    <dgm:pt modelId="{61119941-D6E0-43DC-9299-0E958B94DF9A}" type="pres">
      <dgm:prSet presAssocID="{DA7327C7-1945-4961-8657-7FF65F0FDB28}" presName="rootText" presStyleLbl="node2" presStyleIdx="0" presStyleCnt="2">
        <dgm:presLayoutVars>
          <dgm:chPref val="3"/>
        </dgm:presLayoutVars>
      </dgm:prSet>
      <dgm:spPr/>
      <dgm:t>
        <a:bodyPr/>
        <a:lstStyle/>
        <a:p>
          <a:endParaRPr lang="en-US"/>
        </a:p>
      </dgm:t>
    </dgm:pt>
    <dgm:pt modelId="{ACFD96E8-9A11-4D77-94E7-C82D484504A1}" type="pres">
      <dgm:prSet presAssocID="{DA7327C7-1945-4961-8657-7FF65F0FDB28}" presName="rootConnector" presStyleLbl="node2" presStyleIdx="0" presStyleCnt="2"/>
      <dgm:spPr/>
      <dgm:t>
        <a:bodyPr/>
        <a:lstStyle/>
        <a:p>
          <a:endParaRPr lang="en-US"/>
        </a:p>
      </dgm:t>
    </dgm:pt>
    <dgm:pt modelId="{CEC4B2AB-CC3F-4827-8D54-4D70E2AFC8B5}" type="pres">
      <dgm:prSet presAssocID="{DA7327C7-1945-4961-8657-7FF65F0FDB28}" presName="hierChild4" presStyleCnt="0"/>
      <dgm:spPr/>
    </dgm:pt>
    <dgm:pt modelId="{30DA49B6-BD49-4AE0-9214-7055225D350D}" type="pres">
      <dgm:prSet presAssocID="{DA7327C7-1945-4961-8657-7FF65F0FDB28}" presName="hierChild5" presStyleCnt="0"/>
      <dgm:spPr/>
    </dgm:pt>
    <dgm:pt modelId="{DB82F78C-AEF4-4528-AD5E-13DDD84CC00D}" type="pres">
      <dgm:prSet presAssocID="{8B5FECE6-A7BC-4622-8693-9383B84FF6C2}" presName="Name37" presStyleLbl="parChTrans1D2" presStyleIdx="1" presStyleCnt="2"/>
      <dgm:spPr/>
      <dgm:t>
        <a:bodyPr/>
        <a:lstStyle/>
        <a:p>
          <a:endParaRPr lang="en-US"/>
        </a:p>
      </dgm:t>
    </dgm:pt>
    <dgm:pt modelId="{CE34BC66-22F4-43AC-B131-74BF3EBD8DE2}" type="pres">
      <dgm:prSet presAssocID="{C298B330-822A-4E09-940E-B3A6E2345E6D}" presName="hierRoot2" presStyleCnt="0">
        <dgm:presLayoutVars>
          <dgm:hierBranch val="init"/>
        </dgm:presLayoutVars>
      </dgm:prSet>
      <dgm:spPr/>
    </dgm:pt>
    <dgm:pt modelId="{E29C589D-CC39-4CED-9A6A-4DBD85538CD0}" type="pres">
      <dgm:prSet presAssocID="{C298B330-822A-4E09-940E-B3A6E2345E6D}" presName="rootComposite" presStyleCnt="0"/>
      <dgm:spPr/>
    </dgm:pt>
    <dgm:pt modelId="{4AA7BEE1-7375-443A-9DBB-7FB8CD6D28F0}" type="pres">
      <dgm:prSet presAssocID="{C298B330-822A-4E09-940E-B3A6E2345E6D}" presName="rootText" presStyleLbl="node2" presStyleIdx="1" presStyleCnt="2">
        <dgm:presLayoutVars>
          <dgm:chPref val="3"/>
        </dgm:presLayoutVars>
      </dgm:prSet>
      <dgm:spPr/>
      <dgm:t>
        <a:bodyPr/>
        <a:lstStyle/>
        <a:p>
          <a:endParaRPr lang="en-US"/>
        </a:p>
      </dgm:t>
    </dgm:pt>
    <dgm:pt modelId="{B9EBE4F1-7B89-4F51-8020-440160A9D087}" type="pres">
      <dgm:prSet presAssocID="{C298B330-822A-4E09-940E-B3A6E2345E6D}" presName="rootConnector" presStyleLbl="node2" presStyleIdx="1" presStyleCnt="2"/>
      <dgm:spPr/>
      <dgm:t>
        <a:bodyPr/>
        <a:lstStyle/>
        <a:p>
          <a:endParaRPr lang="en-US"/>
        </a:p>
      </dgm:t>
    </dgm:pt>
    <dgm:pt modelId="{1CD4D721-90DB-477D-8A12-E2806D501304}" type="pres">
      <dgm:prSet presAssocID="{C298B330-822A-4E09-940E-B3A6E2345E6D}" presName="hierChild4" presStyleCnt="0"/>
      <dgm:spPr/>
    </dgm:pt>
    <dgm:pt modelId="{D1E72A52-AE01-41A4-9B12-215EA7C38525}" type="pres">
      <dgm:prSet presAssocID="{C298B330-822A-4E09-940E-B3A6E2345E6D}" presName="hierChild5" presStyleCnt="0"/>
      <dgm:spPr/>
    </dgm:pt>
    <dgm:pt modelId="{35AE80FB-9212-4065-81FC-B02FD6058E1F}" type="pres">
      <dgm:prSet presAssocID="{33516C2B-F12E-47A7-A67C-74E7C2738896}" presName="hierChild3" presStyleCnt="0"/>
      <dgm:spPr/>
    </dgm:pt>
  </dgm:ptLst>
  <dgm:cxnLst>
    <dgm:cxn modelId="{74E01851-A1EF-4E77-93A2-25DBB7F0A4D2}" type="presOf" srcId="{55F80A5E-44C3-4DF3-821F-54A65E4938D5}" destId="{EFC114AD-A87D-4479-8B98-F8732EB76A43}" srcOrd="0" destOrd="0" presId="urn:microsoft.com/office/officeart/2005/8/layout/orgChart1"/>
    <dgm:cxn modelId="{0D6B591C-1D49-485B-AA6F-61F24038A071}" srcId="{33516C2B-F12E-47A7-A67C-74E7C2738896}" destId="{C298B330-822A-4E09-940E-B3A6E2345E6D}" srcOrd="1" destOrd="0" parTransId="{8B5FECE6-A7BC-4622-8693-9383B84FF6C2}" sibTransId="{C3275664-3954-4598-B94F-837930223402}"/>
    <dgm:cxn modelId="{9DDCCA8B-5EC7-428E-BC5A-0CCEF3142EB6}" srcId="{3CBE8B25-72A5-43CA-85B9-181E56EB901D}" destId="{33516C2B-F12E-47A7-A67C-74E7C2738896}" srcOrd="0" destOrd="0" parTransId="{AF53B606-86E2-4EBD-8572-0B46F4FABC36}" sibTransId="{D01112C3-19B4-4399-B4B7-3CE69FAE9526}"/>
    <dgm:cxn modelId="{0C0C51AF-E3E9-4CEC-98D5-20D5114013EE}" type="presOf" srcId="{8B5FECE6-A7BC-4622-8693-9383B84FF6C2}" destId="{DB82F78C-AEF4-4528-AD5E-13DDD84CC00D}" srcOrd="0" destOrd="0" presId="urn:microsoft.com/office/officeart/2005/8/layout/orgChart1"/>
    <dgm:cxn modelId="{E2C6DCAF-6DC8-44DC-ABE7-1438B3CC6591}" type="presOf" srcId="{33516C2B-F12E-47A7-A67C-74E7C2738896}" destId="{E8148D19-FCEC-4E08-AB09-22B4E1915C06}" srcOrd="1" destOrd="0" presId="urn:microsoft.com/office/officeart/2005/8/layout/orgChart1"/>
    <dgm:cxn modelId="{2E43D366-1088-4811-9D70-06C1426E6046}" type="presOf" srcId="{3CBE8B25-72A5-43CA-85B9-181E56EB901D}" destId="{812C8D66-51A8-480A-99D9-99DFF4AE0324}" srcOrd="0" destOrd="0" presId="urn:microsoft.com/office/officeart/2005/8/layout/orgChart1"/>
    <dgm:cxn modelId="{91764191-195F-4479-84F6-D30B73040351}" type="presOf" srcId="{C298B330-822A-4E09-940E-B3A6E2345E6D}" destId="{4AA7BEE1-7375-443A-9DBB-7FB8CD6D28F0}" srcOrd="0" destOrd="0" presId="urn:microsoft.com/office/officeart/2005/8/layout/orgChart1"/>
    <dgm:cxn modelId="{C2FB0564-F2E9-4FB4-89AA-76E85CB8246A}" type="presOf" srcId="{C298B330-822A-4E09-940E-B3A6E2345E6D}" destId="{B9EBE4F1-7B89-4F51-8020-440160A9D087}" srcOrd="1" destOrd="0" presId="urn:microsoft.com/office/officeart/2005/8/layout/orgChart1"/>
    <dgm:cxn modelId="{BAA16D90-099F-429E-83A1-E9D17CC67014}" srcId="{33516C2B-F12E-47A7-A67C-74E7C2738896}" destId="{DA7327C7-1945-4961-8657-7FF65F0FDB28}" srcOrd="0" destOrd="0" parTransId="{55F80A5E-44C3-4DF3-821F-54A65E4938D5}" sibTransId="{EABBF27B-8883-454E-BD93-515B18798001}"/>
    <dgm:cxn modelId="{CA955FCF-28CB-4296-B98A-B3AA50CE3132}" type="presOf" srcId="{DA7327C7-1945-4961-8657-7FF65F0FDB28}" destId="{ACFD96E8-9A11-4D77-94E7-C82D484504A1}" srcOrd="1" destOrd="0" presId="urn:microsoft.com/office/officeart/2005/8/layout/orgChart1"/>
    <dgm:cxn modelId="{384F4BB8-4DBF-4164-BBC9-C2B1B3776B2E}" type="presOf" srcId="{33516C2B-F12E-47A7-A67C-74E7C2738896}" destId="{20D82774-F751-49B9-9F12-9040E7666EB9}" srcOrd="0" destOrd="0" presId="urn:microsoft.com/office/officeart/2005/8/layout/orgChart1"/>
    <dgm:cxn modelId="{7F0DBA79-C07B-4221-8E83-D8C016235E5D}" type="presOf" srcId="{DA7327C7-1945-4961-8657-7FF65F0FDB28}" destId="{61119941-D6E0-43DC-9299-0E958B94DF9A}" srcOrd="0" destOrd="0" presId="urn:microsoft.com/office/officeart/2005/8/layout/orgChart1"/>
    <dgm:cxn modelId="{9E50B9EE-891D-44EC-A5DB-2B0E7DDD2BA4}" type="presParOf" srcId="{812C8D66-51A8-480A-99D9-99DFF4AE0324}" destId="{1863E557-7465-46E9-94FD-20A5F9C218D3}" srcOrd="0" destOrd="0" presId="urn:microsoft.com/office/officeart/2005/8/layout/orgChart1"/>
    <dgm:cxn modelId="{85212FFE-5EFC-4EB9-8907-1D248AF90CF1}" type="presParOf" srcId="{1863E557-7465-46E9-94FD-20A5F9C218D3}" destId="{1FA88B4F-AC2F-4102-81DE-49CAF2AC1A77}" srcOrd="0" destOrd="0" presId="urn:microsoft.com/office/officeart/2005/8/layout/orgChart1"/>
    <dgm:cxn modelId="{E130F773-4525-44BD-9716-752BB5329213}" type="presParOf" srcId="{1FA88B4F-AC2F-4102-81DE-49CAF2AC1A77}" destId="{20D82774-F751-49B9-9F12-9040E7666EB9}" srcOrd="0" destOrd="0" presId="urn:microsoft.com/office/officeart/2005/8/layout/orgChart1"/>
    <dgm:cxn modelId="{A8457BE2-2688-4494-8B9E-87548EDFCB82}" type="presParOf" srcId="{1FA88B4F-AC2F-4102-81DE-49CAF2AC1A77}" destId="{E8148D19-FCEC-4E08-AB09-22B4E1915C06}" srcOrd="1" destOrd="0" presId="urn:microsoft.com/office/officeart/2005/8/layout/orgChart1"/>
    <dgm:cxn modelId="{D7FC24F9-7D4D-4B62-A549-ECE2E7FAC380}" type="presParOf" srcId="{1863E557-7465-46E9-94FD-20A5F9C218D3}" destId="{5E157742-1F50-425C-B678-6A4223C621BD}" srcOrd="1" destOrd="0" presId="urn:microsoft.com/office/officeart/2005/8/layout/orgChart1"/>
    <dgm:cxn modelId="{2CB6A964-B58B-4463-94F0-9BC9414E94FE}" type="presParOf" srcId="{5E157742-1F50-425C-B678-6A4223C621BD}" destId="{EFC114AD-A87D-4479-8B98-F8732EB76A43}" srcOrd="0" destOrd="0" presId="urn:microsoft.com/office/officeart/2005/8/layout/orgChart1"/>
    <dgm:cxn modelId="{D4663093-F7F7-4664-A31B-E04259371F78}" type="presParOf" srcId="{5E157742-1F50-425C-B678-6A4223C621BD}" destId="{3C41AF7B-59BF-4532-BA5B-16B06B6F90A5}" srcOrd="1" destOrd="0" presId="urn:microsoft.com/office/officeart/2005/8/layout/orgChart1"/>
    <dgm:cxn modelId="{449370BB-4DFB-400A-8E2D-0845D6FFDBB9}" type="presParOf" srcId="{3C41AF7B-59BF-4532-BA5B-16B06B6F90A5}" destId="{B2975495-42C3-4052-B0DC-8E6511F67286}" srcOrd="0" destOrd="0" presId="urn:microsoft.com/office/officeart/2005/8/layout/orgChart1"/>
    <dgm:cxn modelId="{C214617F-94C0-4616-ABB0-2B21AC157805}" type="presParOf" srcId="{B2975495-42C3-4052-B0DC-8E6511F67286}" destId="{61119941-D6E0-43DC-9299-0E958B94DF9A}" srcOrd="0" destOrd="0" presId="urn:microsoft.com/office/officeart/2005/8/layout/orgChart1"/>
    <dgm:cxn modelId="{42CE4A95-D486-422A-9412-AED6AE0510C0}" type="presParOf" srcId="{B2975495-42C3-4052-B0DC-8E6511F67286}" destId="{ACFD96E8-9A11-4D77-94E7-C82D484504A1}" srcOrd="1" destOrd="0" presId="urn:microsoft.com/office/officeart/2005/8/layout/orgChart1"/>
    <dgm:cxn modelId="{EB95C0B0-0304-451C-8C4D-51C3E76297AD}" type="presParOf" srcId="{3C41AF7B-59BF-4532-BA5B-16B06B6F90A5}" destId="{CEC4B2AB-CC3F-4827-8D54-4D70E2AFC8B5}" srcOrd="1" destOrd="0" presId="urn:microsoft.com/office/officeart/2005/8/layout/orgChart1"/>
    <dgm:cxn modelId="{EB3CBA44-DC87-49A4-9F1F-4D56D6DD3B91}" type="presParOf" srcId="{3C41AF7B-59BF-4532-BA5B-16B06B6F90A5}" destId="{30DA49B6-BD49-4AE0-9214-7055225D350D}" srcOrd="2" destOrd="0" presId="urn:microsoft.com/office/officeart/2005/8/layout/orgChart1"/>
    <dgm:cxn modelId="{4EB3D961-8BAA-4B0E-8440-877FBC68ABF0}" type="presParOf" srcId="{5E157742-1F50-425C-B678-6A4223C621BD}" destId="{DB82F78C-AEF4-4528-AD5E-13DDD84CC00D}" srcOrd="2" destOrd="0" presId="urn:microsoft.com/office/officeart/2005/8/layout/orgChart1"/>
    <dgm:cxn modelId="{AF19F3A7-6B29-44B7-8703-6BA479E50E8C}" type="presParOf" srcId="{5E157742-1F50-425C-B678-6A4223C621BD}" destId="{CE34BC66-22F4-43AC-B131-74BF3EBD8DE2}" srcOrd="3" destOrd="0" presId="urn:microsoft.com/office/officeart/2005/8/layout/orgChart1"/>
    <dgm:cxn modelId="{D7F80CCD-A5A6-4FC3-9DBF-2D44357E958B}" type="presParOf" srcId="{CE34BC66-22F4-43AC-B131-74BF3EBD8DE2}" destId="{E29C589D-CC39-4CED-9A6A-4DBD85538CD0}" srcOrd="0" destOrd="0" presId="urn:microsoft.com/office/officeart/2005/8/layout/orgChart1"/>
    <dgm:cxn modelId="{E556CAF3-AE92-4AE3-B63D-8CCF9D6924B0}" type="presParOf" srcId="{E29C589D-CC39-4CED-9A6A-4DBD85538CD0}" destId="{4AA7BEE1-7375-443A-9DBB-7FB8CD6D28F0}" srcOrd="0" destOrd="0" presId="urn:microsoft.com/office/officeart/2005/8/layout/orgChart1"/>
    <dgm:cxn modelId="{3F62D79C-0F10-4AD6-8E6A-6DA12F5FCAB7}" type="presParOf" srcId="{E29C589D-CC39-4CED-9A6A-4DBD85538CD0}" destId="{B9EBE4F1-7B89-4F51-8020-440160A9D087}" srcOrd="1" destOrd="0" presId="urn:microsoft.com/office/officeart/2005/8/layout/orgChart1"/>
    <dgm:cxn modelId="{89A4D302-E949-41D6-9F20-30AA6171C5EA}" type="presParOf" srcId="{CE34BC66-22F4-43AC-B131-74BF3EBD8DE2}" destId="{1CD4D721-90DB-477D-8A12-E2806D501304}" srcOrd="1" destOrd="0" presId="urn:microsoft.com/office/officeart/2005/8/layout/orgChart1"/>
    <dgm:cxn modelId="{E5BBE7BD-F697-4AD7-A818-70AA83BA0414}" type="presParOf" srcId="{CE34BC66-22F4-43AC-B131-74BF3EBD8DE2}" destId="{D1E72A52-AE01-41A4-9B12-215EA7C38525}" srcOrd="2" destOrd="0" presId="urn:microsoft.com/office/officeart/2005/8/layout/orgChart1"/>
    <dgm:cxn modelId="{92708565-6F94-438F-93EC-51CB4E4CBD06}" type="presParOf" srcId="{1863E557-7465-46E9-94FD-20A5F9C218D3}" destId="{35AE80FB-9212-4065-81FC-B02FD6058E1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2F78C-AEF4-4528-AD5E-13DDD84CC00D}">
      <dsp:nvSpPr>
        <dsp:cNvPr id="0" name=""/>
        <dsp:cNvSpPr/>
      </dsp:nvSpPr>
      <dsp:spPr>
        <a:xfrm>
          <a:off x="2404207" y="726693"/>
          <a:ext cx="878906" cy="305074"/>
        </a:xfrm>
        <a:custGeom>
          <a:avLst/>
          <a:gdLst/>
          <a:ahLst/>
          <a:cxnLst/>
          <a:rect l="0" t="0" r="0" b="0"/>
          <a:pathLst>
            <a:path>
              <a:moveTo>
                <a:pt x="0" y="0"/>
              </a:moveTo>
              <a:lnTo>
                <a:pt x="0" y="152537"/>
              </a:lnTo>
              <a:lnTo>
                <a:pt x="878906" y="152537"/>
              </a:lnTo>
              <a:lnTo>
                <a:pt x="878906" y="30507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C114AD-A87D-4479-8B98-F8732EB76A43}">
      <dsp:nvSpPr>
        <dsp:cNvPr id="0" name=""/>
        <dsp:cNvSpPr/>
      </dsp:nvSpPr>
      <dsp:spPr>
        <a:xfrm>
          <a:off x="1525301" y="726693"/>
          <a:ext cx="878906" cy="305074"/>
        </a:xfrm>
        <a:custGeom>
          <a:avLst/>
          <a:gdLst/>
          <a:ahLst/>
          <a:cxnLst/>
          <a:rect l="0" t="0" r="0" b="0"/>
          <a:pathLst>
            <a:path>
              <a:moveTo>
                <a:pt x="878906" y="0"/>
              </a:moveTo>
              <a:lnTo>
                <a:pt x="878906" y="152537"/>
              </a:lnTo>
              <a:lnTo>
                <a:pt x="0" y="152537"/>
              </a:lnTo>
              <a:lnTo>
                <a:pt x="0" y="30507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D82774-F751-49B9-9F12-9040E7666EB9}">
      <dsp:nvSpPr>
        <dsp:cNvPr id="0" name=""/>
        <dsp:cNvSpPr/>
      </dsp:nvSpPr>
      <dsp:spPr>
        <a:xfrm>
          <a:off x="1677838" y="324"/>
          <a:ext cx="1452737" cy="726368"/>
        </a:xfrm>
        <a:prstGeom prst="rect">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1" kern="1200" dirty="0" smtClean="0"/>
            <a:t>Kappa Value</a:t>
          </a:r>
          <a:endParaRPr lang="en-US" sz="2600" b="1" kern="1200" dirty="0"/>
        </a:p>
      </dsp:txBody>
      <dsp:txXfrm>
        <a:off x="1677838" y="324"/>
        <a:ext cx="1452737" cy="726368"/>
      </dsp:txXfrm>
    </dsp:sp>
    <dsp:sp modelId="{61119941-D6E0-43DC-9299-0E958B94DF9A}">
      <dsp:nvSpPr>
        <dsp:cNvPr id="0" name=""/>
        <dsp:cNvSpPr/>
      </dsp:nvSpPr>
      <dsp:spPr>
        <a:xfrm>
          <a:off x="798932" y="1031768"/>
          <a:ext cx="1452737" cy="726368"/>
        </a:xfrm>
        <a:prstGeom prst="rect">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0" i="0" kern="1200" dirty="0" smtClean="0">
              <a:solidFill>
                <a:srgbClr val="FF0000"/>
              </a:solidFill>
            </a:rPr>
            <a:t>Cohen's kappa</a:t>
          </a:r>
          <a:endParaRPr lang="en-US" sz="2600" b="0" kern="1200" dirty="0">
            <a:solidFill>
              <a:srgbClr val="FF0000"/>
            </a:solidFill>
          </a:endParaRPr>
        </a:p>
      </dsp:txBody>
      <dsp:txXfrm>
        <a:off x="798932" y="1031768"/>
        <a:ext cx="1452737" cy="726368"/>
      </dsp:txXfrm>
    </dsp:sp>
    <dsp:sp modelId="{4AA7BEE1-7375-443A-9DBB-7FB8CD6D28F0}">
      <dsp:nvSpPr>
        <dsp:cNvPr id="0" name=""/>
        <dsp:cNvSpPr/>
      </dsp:nvSpPr>
      <dsp:spPr>
        <a:xfrm>
          <a:off x="2556744" y="1031768"/>
          <a:ext cx="1452737" cy="726368"/>
        </a:xfrm>
        <a:prstGeom prst="rect">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0" i="0" kern="1200" dirty="0" smtClean="0">
              <a:solidFill>
                <a:schemeClr val="accent6"/>
              </a:solidFill>
            </a:rPr>
            <a:t>Fleiss' kappa</a:t>
          </a:r>
          <a:endParaRPr lang="en-US" sz="2600" b="0" kern="1200" dirty="0">
            <a:solidFill>
              <a:schemeClr val="accent6"/>
            </a:solidFill>
          </a:endParaRPr>
        </a:p>
      </dsp:txBody>
      <dsp:txXfrm>
        <a:off x="2556744" y="1031768"/>
        <a:ext cx="1452737" cy="7263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5FC4C-D92F-40B2-94D3-C88E01928024}" type="datetimeFigureOut">
              <a:rPr lang="en-US"/>
              <a:t>12/8/2014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3083C-F117-49F9-9F5F-913C2D1073BF}" type="slidenum">
              <a:rPr lang="en-US"/>
              <a:t>‹#›</a:t>
            </a:fld>
            <a:endParaRPr lang="en-US"/>
          </a:p>
        </p:txBody>
      </p:sp>
    </p:spTree>
    <p:extLst>
      <p:ext uri="{BB962C8B-B14F-4D97-AF65-F5344CB8AC3E}">
        <p14:creationId xmlns:p14="http://schemas.microsoft.com/office/powerpoint/2010/main" val="259809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1</a:t>
            </a:fld>
            <a:endParaRPr lang="en-US"/>
          </a:p>
        </p:txBody>
      </p:sp>
    </p:spTree>
    <p:extLst>
      <p:ext uri="{BB962C8B-B14F-4D97-AF65-F5344CB8AC3E}">
        <p14:creationId xmlns:p14="http://schemas.microsoft.com/office/powerpoint/2010/main" val="26798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will discuss these steps and our final resultant corpus and handover the presentation to </a:t>
            </a:r>
            <a:r>
              <a:rPr lang="en-GB" baseline="0" dirty="0" err="1" smtClean="0"/>
              <a:t>chamika</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11</a:t>
            </a:fld>
            <a:endParaRPr lang="en-US"/>
          </a:p>
        </p:txBody>
      </p:sp>
    </p:spTree>
    <p:extLst>
      <p:ext uri="{BB962C8B-B14F-4D97-AF65-F5344CB8AC3E}">
        <p14:creationId xmlns:p14="http://schemas.microsoft.com/office/powerpoint/2010/main" val="687363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12</a:t>
            </a:fld>
            <a:endParaRPr lang="en-US"/>
          </a:p>
        </p:txBody>
      </p:sp>
    </p:spTree>
    <p:extLst>
      <p:ext uri="{BB962C8B-B14F-4D97-AF65-F5344CB8AC3E}">
        <p14:creationId xmlns:p14="http://schemas.microsoft.com/office/powerpoint/2010/main" val="321717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this can b applied to any language or context </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smtClean="0"/>
              <a:t>13</a:t>
            </a:fld>
            <a:endParaRPr lang="en-US"/>
          </a:p>
        </p:txBody>
      </p:sp>
    </p:spTree>
    <p:extLst>
      <p:ext uri="{BB962C8B-B14F-4D97-AF65-F5344CB8AC3E}">
        <p14:creationId xmlns:p14="http://schemas.microsoft.com/office/powerpoint/2010/main" val="3668429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14</a:t>
            </a:fld>
            <a:endParaRPr lang="en-US"/>
          </a:p>
        </p:txBody>
      </p:sp>
    </p:spTree>
    <p:extLst>
      <p:ext uri="{BB962C8B-B14F-4D97-AF65-F5344CB8AC3E}">
        <p14:creationId xmlns:p14="http://schemas.microsoft.com/office/powerpoint/2010/main" val="4175904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Adaptability for Existing Tag sets.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almost all the research purposes, people have used combinations and subsets of the above mentioned tag sets</a:t>
            </a:r>
          </a:p>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15</a:t>
            </a:fld>
            <a:endParaRPr lang="en-US"/>
          </a:p>
        </p:txBody>
      </p:sp>
    </p:spTree>
    <p:extLst>
      <p:ext uri="{BB962C8B-B14F-4D97-AF65-F5344CB8AC3E}">
        <p14:creationId xmlns:p14="http://schemas.microsoft.com/office/powerpoint/2010/main" val="1008474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If we consider the Sinhala language, although there are very few similarities between Sinhala and English we can consider it as a different language with a different set of language characteristics. For example, in English it is an easy task to categorize the utterances into the categories, commands, orders and requests, because there is significant difference between command utterances, order utterances and request utterances. For example, in a request utterance the word “please” is commonly used while in an order it is rarely used. But with the native language characteristics of Sinhala it is hard task to find the separation between these three categories. With the prosodic information it might be possible, but only with the </a:t>
            </a:r>
            <a:r>
              <a:rPr lang="en-US" sz="1200" b="1" i="0" u="none" strike="noStrike" kern="1200" dirty="0" smtClean="0">
                <a:solidFill>
                  <a:schemeClr val="tx1"/>
                </a:solidFill>
                <a:effectLst/>
                <a:latin typeface="+mn-lt"/>
                <a:ea typeface="+mn-ea"/>
                <a:cs typeface="+mn-cs"/>
              </a:rPr>
              <a:t>lexical</a:t>
            </a:r>
            <a:r>
              <a:rPr lang="en-US" sz="1200" b="0" i="0" u="none" strike="noStrike"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rPr>
              <a:t>syntactical</a:t>
            </a:r>
            <a:r>
              <a:rPr lang="en-US" sz="1200" b="0" i="0" u="none" strike="noStrike" kern="1200" dirty="0" smtClean="0">
                <a:solidFill>
                  <a:schemeClr val="tx1"/>
                </a:solidFill>
                <a:effectLst/>
                <a:latin typeface="+mn-lt"/>
                <a:ea typeface="+mn-ea"/>
                <a:cs typeface="+mn-cs"/>
              </a:rPr>
              <a:t> information of the utterances, task is almost impossible. So the best thing to do is combine these three categories into a single dialogue act and use it.</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smtClean="0"/>
              <a:t>16</a:t>
            </a:fld>
            <a:endParaRPr lang="en-US"/>
          </a:p>
        </p:txBody>
      </p:sp>
    </p:spTree>
    <p:extLst>
      <p:ext uri="{BB962C8B-B14F-4D97-AF65-F5344CB8AC3E}">
        <p14:creationId xmlns:p14="http://schemas.microsoft.com/office/powerpoint/2010/main" val="3976070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17</a:t>
            </a:fld>
            <a:endParaRPr lang="en-US"/>
          </a:p>
        </p:txBody>
      </p:sp>
    </p:spTree>
    <p:extLst>
      <p:ext uri="{BB962C8B-B14F-4D97-AF65-F5344CB8AC3E}">
        <p14:creationId xmlns:p14="http://schemas.microsoft.com/office/powerpoint/2010/main" val="3766090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smtClean="0"/>
              <a:t>18</a:t>
            </a:fld>
            <a:endParaRPr lang="en-US"/>
          </a:p>
        </p:txBody>
      </p:sp>
    </p:spTree>
    <p:extLst>
      <p:ext uri="{BB962C8B-B14F-4D97-AF65-F5344CB8AC3E}">
        <p14:creationId xmlns:p14="http://schemas.microsoft.com/office/powerpoint/2010/main" val="2278715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a:t>
            </a:r>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19</a:t>
            </a:fld>
            <a:endParaRPr lang="en-US"/>
          </a:p>
        </p:txBody>
      </p:sp>
    </p:spTree>
    <p:extLst>
      <p:ext uri="{BB962C8B-B14F-4D97-AF65-F5344CB8AC3E}">
        <p14:creationId xmlns:p14="http://schemas.microsoft.com/office/powerpoint/2010/main" val="2990444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smtClean="0"/>
              <a:t>20</a:t>
            </a:fld>
            <a:endParaRPr lang="en-US"/>
          </a:p>
        </p:txBody>
      </p:sp>
    </p:spTree>
    <p:extLst>
      <p:ext uri="{BB962C8B-B14F-4D97-AF65-F5344CB8AC3E}">
        <p14:creationId xmlns:p14="http://schemas.microsoft.com/office/powerpoint/2010/main" val="83508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a:t>
            </a:fld>
            <a:endParaRPr lang="en-US"/>
          </a:p>
        </p:txBody>
      </p:sp>
    </p:spTree>
    <p:extLst>
      <p:ext uri="{BB962C8B-B14F-4D97-AF65-F5344CB8AC3E}">
        <p14:creationId xmlns:p14="http://schemas.microsoft.com/office/powerpoint/2010/main" val="69488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21</a:t>
            </a:fld>
            <a:endParaRPr lang="en-US"/>
          </a:p>
        </p:txBody>
      </p:sp>
    </p:spTree>
    <p:extLst>
      <p:ext uri="{BB962C8B-B14F-4D97-AF65-F5344CB8AC3E}">
        <p14:creationId xmlns:p14="http://schemas.microsoft.com/office/powerpoint/2010/main" val="154478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22</a:t>
            </a:fld>
            <a:endParaRPr lang="en-US"/>
          </a:p>
        </p:txBody>
      </p:sp>
    </p:spTree>
    <p:extLst>
      <p:ext uri="{BB962C8B-B14F-4D97-AF65-F5344CB8AC3E}">
        <p14:creationId xmlns:p14="http://schemas.microsoft.com/office/powerpoint/2010/main" val="2775425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23</a:t>
            </a:fld>
            <a:endParaRPr lang="en-US"/>
          </a:p>
        </p:txBody>
      </p:sp>
    </p:spTree>
    <p:extLst>
      <p:ext uri="{BB962C8B-B14F-4D97-AF65-F5344CB8AC3E}">
        <p14:creationId xmlns:p14="http://schemas.microsoft.com/office/powerpoint/2010/main" val="3874296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24</a:t>
            </a:fld>
            <a:endParaRPr lang="en-US"/>
          </a:p>
        </p:txBody>
      </p:sp>
    </p:spTree>
    <p:extLst>
      <p:ext uri="{BB962C8B-B14F-4D97-AF65-F5344CB8AC3E}">
        <p14:creationId xmlns:p14="http://schemas.microsoft.com/office/powerpoint/2010/main" val="124033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25</a:t>
            </a:fld>
            <a:endParaRPr lang="en-US"/>
          </a:p>
        </p:txBody>
      </p:sp>
    </p:spTree>
    <p:extLst>
      <p:ext uri="{BB962C8B-B14F-4D97-AF65-F5344CB8AC3E}">
        <p14:creationId xmlns:p14="http://schemas.microsoft.com/office/powerpoint/2010/main" val="26499657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26</a:t>
            </a:fld>
            <a:endParaRPr lang="en-US"/>
          </a:p>
        </p:txBody>
      </p:sp>
    </p:spTree>
    <p:extLst>
      <p:ext uri="{BB962C8B-B14F-4D97-AF65-F5344CB8AC3E}">
        <p14:creationId xmlns:p14="http://schemas.microsoft.com/office/powerpoint/2010/main" val="1380084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rPr>
              <a:t>Pause between two words, Duration of the word</a:t>
            </a:r>
            <a:r>
              <a:rPr lang="en-US" sz="1200" b="0" i="0" u="none" strike="noStrike"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Mean duration of the word</a:t>
            </a:r>
            <a:r>
              <a:rPr lang="en-US" sz="1200" b="0" i="0" u="none" strike="noStrike"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rPr>
              <a:t>Relative duration</a:t>
            </a:r>
            <a:r>
              <a:rPr lang="en-US" sz="1200" b="0" i="0" u="none" strike="noStrike" kern="1200" dirty="0" smtClean="0">
                <a:solidFill>
                  <a:schemeClr val="tx1"/>
                </a:solidFill>
                <a:effectLst/>
                <a:latin typeface="+mn-lt"/>
                <a:ea typeface="+mn-ea"/>
                <a:cs typeface="+mn-cs"/>
              </a:rPr>
              <a:t> </a:t>
            </a:r>
          </a:p>
          <a:p>
            <a:endParaRPr lang="en-US" sz="1200" b="0" i="0" u="none" strike="noStrike" kern="1200" dirty="0" smtClean="0">
              <a:solidFill>
                <a:schemeClr val="tx1"/>
              </a:solidFill>
              <a:effectLst/>
              <a:latin typeface="+mn-lt"/>
              <a:ea typeface="+mn-ea"/>
              <a:cs typeface="+mn-cs"/>
            </a:endParaRPr>
          </a:p>
          <a:p>
            <a:r>
              <a:rPr lang="en-US" sz="1200" b="0" i="1" u="none" strike="noStrike" kern="1200" dirty="0" smtClean="0">
                <a:solidFill>
                  <a:schemeClr val="tx1"/>
                </a:solidFill>
                <a:effectLst/>
                <a:latin typeface="+mn-lt"/>
                <a:ea typeface="+mn-ea"/>
                <a:cs typeface="+mn-cs"/>
              </a:rPr>
              <a:t>Current word</a:t>
            </a:r>
            <a:r>
              <a:rPr lang="en-US" sz="1200" b="0" i="0" u="none" strike="noStrike"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next word</a:t>
            </a:r>
            <a:r>
              <a:rPr lang="en-US" sz="1200" b="0" i="0" u="none" strike="noStrike"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rPr>
              <a:t>previous word</a:t>
            </a:r>
            <a:r>
              <a:rPr lang="en-US" sz="1200" b="0" i="0" u="none" strike="noStrike" kern="120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 POS </a:t>
            </a:r>
            <a:r>
              <a:rPr lang="en-US" sz="1200" b="0" i="1" u="none" strike="noStrike" kern="1200" dirty="0" smtClean="0">
                <a:solidFill>
                  <a:schemeClr val="tx1"/>
                </a:solidFill>
                <a:effectLst/>
                <a:latin typeface="+mn-lt"/>
                <a:ea typeface="+mn-ea"/>
                <a:cs typeface="+mn-cs"/>
              </a:rPr>
              <a:t>Current word, Word Repeat </a:t>
            </a:r>
          </a:p>
          <a:p>
            <a:endParaRPr lang="en-US" sz="1200" b="0" i="1" u="none" strike="noStrike" kern="1200" dirty="0" smtClean="0">
              <a:solidFill>
                <a:schemeClr val="tx1"/>
              </a:solidFill>
              <a:effectLst/>
              <a:latin typeface="+mn-lt"/>
              <a:ea typeface="+mn-ea"/>
              <a:cs typeface="+mn-cs"/>
            </a:endParaRPr>
          </a:p>
          <a:p>
            <a:r>
              <a:rPr lang="en-US" sz="1200" b="0" i="1" u="none" strike="noStrike" kern="1200" dirty="0" smtClean="0">
                <a:solidFill>
                  <a:schemeClr val="tx1"/>
                </a:solidFill>
                <a:effectLst/>
                <a:latin typeface="+mn-lt"/>
                <a:ea typeface="+mn-ea"/>
                <a:cs typeface="+mn-cs"/>
              </a:rPr>
              <a:t>Pitch Features </a:t>
            </a:r>
            <a:r>
              <a:rPr lang="en-US" sz="1200" b="0" i="0" u="none" strike="noStrike" kern="1200" dirty="0" smtClean="0">
                <a:solidFill>
                  <a:schemeClr val="tx1"/>
                </a:solidFill>
                <a:effectLst/>
                <a:latin typeface="+mn-lt"/>
                <a:ea typeface="+mn-ea"/>
                <a:cs typeface="+mn-cs"/>
              </a:rPr>
              <a:t>and </a:t>
            </a:r>
            <a:r>
              <a:rPr lang="en-US" sz="1200" b="0" i="1" u="none" strike="noStrike" kern="1200" dirty="0" smtClean="0">
                <a:solidFill>
                  <a:schemeClr val="tx1"/>
                </a:solidFill>
                <a:effectLst/>
                <a:latin typeface="+mn-lt"/>
                <a:ea typeface="+mn-ea"/>
                <a:cs typeface="+mn-cs"/>
              </a:rPr>
              <a:t>Energy Features </a:t>
            </a:r>
            <a:endParaRPr lang="en-US" sz="1200" b="0" i="0" u="none" strike="noStrike"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1" u="none" strike="noStrike" kern="1200" dirty="0" smtClean="0">
                <a:solidFill>
                  <a:schemeClr val="tx1"/>
                </a:solidFill>
                <a:effectLst/>
                <a:latin typeface="+mn-lt"/>
                <a:ea typeface="+mn-ea"/>
                <a:cs typeface="+mn-cs"/>
              </a:rPr>
              <a:t>Number of words in previous segment </a:t>
            </a:r>
            <a:r>
              <a:rPr lang="en-US" sz="1200" b="0" i="0" u="none" strike="noStrike" kern="1200" dirty="0" smtClean="0">
                <a:solidFill>
                  <a:schemeClr val="tx1"/>
                </a:solidFill>
                <a:effectLst/>
                <a:latin typeface="+mn-lt"/>
                <a:ea typeface="+mn-ea"/>
                <a:cs typeface="+mn-cs"/>
              </a:rPr>
              <a:t>,</a:t>
            </a:r>
            <a:r>
              <a:rPr lang="en-US" sz="1200" b="0" i="0" u="none" strike="noStrike" kern="1200" baseline="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Distance to the last segment </a:t>
            </a:r>
            <a:r>
              <a:rPr lang="en-US" sz="1200" b="0" i="0" u="none" strike="noStrike" kern="1200" dirty="0" smtClean="0">
                <a:solidFill>
                  <a:schemeClr val="tx1"/>
                </a:solidFill>
                <a:effectLst/>
                <a:latin typeface="+mn-lt"/>
                <a:ea typeface="+mn-ea"/>
                <a:cs typeface="+mn-cs"/>
              </a:rPr>
              <a:t>,</a:t>
            </a:r>
            <a:r>
              <a:rPr lang="en-US" sz="1200" b="0" i="0" u="none" strike="noStrike" kern="1200" baseline="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rPr>
              <a:t>elative position of word inside the segment </a:t>
            </a:r>
            <a:r>
              <a:rPr lang="en-US" sz="1200" b="0" i="0" u="none" strike="noStrike" kern="1200" dirty="0" smtClean="0">
                <a:solidFill>
                  <a:schemeClr val="tx1"/>
                </a:solidFill>
                <a:effectLst/>
                <a:latin typeface="+mn-lt"/>
                <a:ea typeface="+mn-ea"/>
                <a:cs typeface="+mn-cs"/>
              </a:rPr>
              <a:t>,</a:t>
            </a:r>
            <a:r>
              <a:rPr lang="en-US" sz="1200" b="0" i="0" u="none" strike="noStrike" kern="1200" baseline="0" dirty="0" smtClean="0">
                <a:solidFill>
                  <a:schemeClr val="tx1"/>
                </a:solidFill>
                <a:effectLst/>
                <a:latin typeface="+mn-lt"/>
                <a:ea typeface="+mn-ea"/>
                <a:cs typeface="+mn-cs"/>
              </a:rPr>
              <a:t> </a:t>
            </a:r>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F573E13-A34D-4465-AD61-607FD16AF86C}" type="slidenum">
              <a:rPr lang="en-US" smtClean="0"/>
              <a:t>27</a:t>
            </a:fld>
            <a:endParaRPr lang="en-US"/>
          </a:p>
        </p:txBody>
      </p:sp>
    </p:spTree>
    <p:extLst>
      <p:ext uri="{BB962C8B-B14F-4D97-AF65-F5344CB8AC3E}">
        <p14:creationId xmlns:p14="http://schemas.microsoft.com/office/powerpoint/2010/main" val="2949160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we are using the Bigrams as a feature, feature first two words and last two words were omitted. </a:t>
            </a:r>
          </a:p>
          <a:p>
            <a:r>
              <a:rPr lang="en-US" sz="1200" kern="1200" dirty="0" smtClean="0">
                <a:solidFill>
                  <a:schemeClr val="tx1"/>
                </a:solidFill>
                <a:effectLst/>
                <a:latin typeface="+mn-lt"/>
                <a:ea typeface="+mn-ea"/>
                <a:cs typeface="+mn-cs"/>
              </a:rPr>
              <a:t>First verb type and Second verb type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omitted due to the unavailability of Sinhala </a:t>
            </a:r>
            <a:r>
              <a:rPr lang="en-US" sz="1200" kern="1200" dirty="0" err="1" smtClean="0">
                <a:solidFill>
                  <a:schemeClr val="tx1"/>
                </a:solidFill>
                <a:effectLst/>
                <a:latin typeface="+mn-lt"/>
                <a:ea typeface="+mn-ea"/>
                <a:cs typeface="+mn-cs"/>
              </a:rPr>
              <a:t>PoS</a:t>
            </a:r>
            <a:r>
              <a:rPr lang="en-US" sz="1200" kern="1200" dirty="0" smtClean="0">
                <a:solidFill>
                  <a:schemeClr val="tx1"/>
                </a:solidFill>
                <a:effectLst/>
                <a:latin typeface="+mn-lt"/>
                <a:ea typeface="+mn-ea"/>
                <a:cs typeface="+mn-cs"/>
              </a:rPr>
              <a:t> tagger. </a:t>
            </a:r>
          </a:p>
          <a:p>
            <a:r>
              <a:rPr lang="en-US" sz="1200" kern="1200" dirty="0" smtClean="0">
                <a:solidFill>
                  <a:schemeClr val="tx1"/>
                </a:solidFill>
                <a:effectLst/>
                <a:latin typeface="+mn-lt"/>
                <a:ea typeface="+mn-ea"/>
                <a:cs typeface="+mn-cs"/>
              </a:rPr>
              <a:t>Taking previous Dialogue Acts as features can introduce a cumulative error </a:t>
            </a:r>
          </a:p>
          <a:p>
            <a:r>
              <a:rPr lang="en-US" sz="1200" kern="1200" dirty="0" smtClean="0">
                <a:solidFill>
                  <a:schemeClr val="tx1"/>
                </a:solidFill>
                <a:effectLst/>
                <a:latin typeface="+mn-lt"/>
                <a:ea typeface="+mn-ea"/>
                <a:cs typeface="+mn-cs"/>
              </a:rPr>
              <a:t>Unigrams are ineffective for long utterance, although their effectiveness has been shown for chat messages</a:t>
            </a:r>
            <a:endParaRPr lang="en-US" dirty="0"/>
          </a:p>
        </p:txBody>
      </p:sp>
      <p:sp>
        <p:nvSpPr>
          <p:cNvPr id="4" name="Slide Number Placeholder 3"/>
          <p:cNvSpPr>
            <a:spLocks noGrp="1"/>
          </p:cNvSpPr>
          <p:nvPr>
            <p:ph type="sldNum" sz="quarter" idx="10"/>
          </p:nvPr>
        </p:nvSpPr>
        <p:spPr/>
        <p:txBody>
          <a:bodyPr/>
          <a:lstStyle/>
          <a:p>
            <a:fld id="{CF573E13-A34D-4465-AD61-607FD16AF86C}" type="slidenum">
              <a:rPr lang="en-US" smtClean="0"/>
              <a:t>28</a:t>
            </a:fld>
            <a:endParaRPr lang="en-US"/>
          </a:p>
        </p:txBody>
      </p:sp>
    </p:spTree>
    <p:extLst>
      <p:ext uri="{BB962C8B-B14F-4D97-AF65-F5344CB8AC3E}">
        <p14:creationId xmlns:p14="http://schemas.microsoft.com/office/powerpoint/2010/main" val="3257772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Unlike in English, the last letter of the utterance makes a big impact on the dialogue act of the utterance. For instance most of the Yes/No questions ends with the letter ‘</a:t>
            </a:r>
            <a:r>
              <a:rPr lang="si-LK" sz="1200" kern="1200" dirty="0" smtClean="0">
                <a:solidFill>
                  <a:schemeClr val="tx1"/>
                </a:solidFill>
                <a:effectLst/>
                <a:latin typeface="+mn-lt"/>
                <a:ea typeface="+mn-ea"/>
                <a:cs typeface="+mn-cs"/>
              </a:rPr>
              <a:t>ද</a:t>
            </a:r>
            <a:r>
              <a:rPr lang="en-US" sz="1200" kern="1200" dirty="0" smtClean="0">
                <a:solidFill>
                  <a:schemeClr val="tx1"/>
                </a:solidFill>
                <a:effectLst/>
                <a:latin typeface="+mn-lt"/>
                <a:ea typeface="+mn-ea"/>
                <a:cs typeface="+mn-cs"/>
              </a:rPr>
              <a:t>’(da), most of Request/Command/Order ends with one of the letters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’(n),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na</a:t>
            </a:r>
            <a:r>
              <a:rPr lang="en-US" sz="1200" kern="1200" dirty="0" smtClean="0">
                <a:solidFill>
                  <a:schemeClr val="tx1"/>
                </a:solidFill>
                <a:effectLst/>
                <a:latin typeface="+mn-lt"/>
                <a:ea typeface="+mn-ea"/>
                <a:cs typeface="+mn-cs"/>
              </a:rPr>
              <a:t>), or ‘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’(nu),  most of Open questions end with ‘</a:t>
            </a:r>
            <a:r>
              <a:rPr lang="si-LK" sz="1200" kern="1200" dirty="0" smtClean="0">
                <a:solidFill>
                  <a:schemeClr val="tx1"/>
                </a:solidFill>
                <a:effectLst/>
                <a:latin typeface="+mn-lt"/>
                <a:ea typeface="+mn-ea"/>
                <a:cs typeface="+mn-cs"/>
              </a:rPr>
              <a:t>නේ</a:t>
            </a:r>
            <a:r>
              <a:rPr lang="en-US" sz="1200" kern="1200" dirty="0" smtClean="0">
                <a:solidFill>
                  <a:schemeClr val="tx1"/>
                </a:solidFill>
                <a:effectLst/>
                <a:latin typeface="+mn-lt"/>
                <a:ea typeface="+mn-ea"/>
                <a:cs typeface="+mn-cs"/>
              </a:rPr>
              <a:t>’(ne).</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F573E13-A34D-4465-AD61-607FD16AF86C}" type="slidenum">
              <a:rPr lang="en-US" smtClean="0"/>
              <a:t>29</a:t>
            </a:fld>
            <a:endParaRPr lang="en-US"/>
          </a:p>
        </p:txBody>
      </p:sp>
    </p:spTree>
    <p:extLst>
      <p:ext uri="{BB962C8B-B14F-4D97-AF65-F5344CB8AC3E}">
        <p14:creationId xmlns:p14="http://schemas.microsoft.com/office/powerpoint/2010/main" val="3661016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need to minimize the size b</a:t>
            </a:r>
            <a:r>
              <a:rPr lang="en-US" dirty="0" smtClean="0"/>
              <a:t>ecause</a:t>
            </a:r>
            <a:r>
              <a:rPr lang="en-US" baseline="0" dirty="0" smtClean="0"/>
              <a:t> test with all combination is computationally expensive</a:t>
            </a:r>
            <a:endParaRPr lang="en-US" dirty="0"/>
          </a:p>
        </p:txBody>
      </p:sp>
      <p:sp>
        <p:nvSpPr>
          <p:cNvPr id="4" name="Slide Number Placeholder 3"/>
          <p:cNvSpPr>
            <a:spLocks noGrp="1"/>
          </p:cNvSpPr>
          <p:nvPr>
            <p:ph type="sldNum" sz="quarter" idx="10"/>
          </p:nvPr>
        </p:nvSpPr>
        <p:spPr/>
        <p:txBody>
          <a:bodyPr/>
          <a:lstStyle/>
          <a:p>
            <a:fld id="{CF573E13-A34D-4465-AD61-607FD16AF86C}" type="slidenum">
              <a:rPr lang="en-US" smtClean="0"/>
              <a:t>30</a:t>
            </a:fld>
            <a:endParaRPr lang="en-US"/>
          </a:p>
        </p:txBody>
      </p:sp>
    </p:spTree>
    <p:extLst>
      <p:ext uri="{BB962C8B-B14F-4D97-AF65-F5344CB8AC3E}">
        <p14:creationId xmlns:p14="http://schemas.microsoft.com/office/powerpoint/2010/main" val="72642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 will briefly discuss</a:t>
            </a:r>
            <a:r>
              <a:rPr lang="en-GB" baseline="0" dirty="0" smtClean="0"/>
              <a:t> the above noted point</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3</a:t>
            </a:fld>
            <a:endParaRPr lang="en-US"/>
          </a:p>
        </p:txBody>
      </p:sp>
    </p:spTree>
    <p:extLst>
      <p:ext uri="{BB962C8B-B14F-4D97-AF65-F5344CB8AC3E}">
        <p14:creationId xmlns:p14="http://schemas.microsoft.com/office/powerpoint/2010/main" val="2229532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31</a:t>
            </a:fld>
            <a:endParaRPr lang="en-US"/>
          </a:p>
        </p:txBody>
      </p:sp>
    </p:spTree>
    <p:extLst>
      <p:ext uri="{BB962C8B-B14F-4D97-AF65-F5344CB8AC3E}">
        <p14:creationId xmlns:p14="http://schemas.microsoft.com/office/powerpoint/2010/main" val="1862495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32</a:t>
            </a:fld>
            <a:endParaRPr lang="en-US"/>
          </a:p>
        </p:txBody>
      </p:sp>
    </p:spTree>
    <p:extLst>
      <p:ext uri="{BB962C8B-B14F-4D97-AF65-F5344CB8AC3E}">
        <p14:creationId xmlns:p14="http://schemas.microsoft.com/office/powerpoint/2010/main" val="279209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lack of resources for </a:t>
            </a:r>
            <a:r>
              <a:rPr lang="en-US" sz="1200" kern="1200" dirty="0" err="1" smtClean="0">
                <a:solidFill>
                  <a:schemeClr val="tx1"/>
                </a:solidFill>
                <a:effectLst/>
                <a:latin typeface="+mn-lt"/>
                <a:ea typeface="+mn-ea"/>
                <a:cs typeface="+mn-cs"/>
              </a:rPr>
              <a:t>PoS</a:t>
            </a:r>
            <a:r>
              <a:rPr lang="en-US" sz="1200" kern="1200" dirty="0" smtClean="0">
                <a:solidFill>
                  <a:schemeClr val="tx1"/>
                </a:solidFill>
                <a:effectLst/>
                <a:latin typeface="+mn-lt"/>
                <a:ea typeface="+mn-ea"/>
                <a:cs typeface="+mn-cs"/>
              </a:rPr>
              <a:t> tagging for Sinhala. Therefore we used a set of commonly used Sinhala verbs to check the presence of those verbs in a given utterance as feature.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F573E13-A34D-4465-AD61-607FD16AF86C}" type="slidenum">
              <a:rPr lang="en-US" smtClean="0"/>
              <a:t>33</a:t>
            </a:fld>
            <a:endParaRPr lang="en-US"/>
          </a:p>
        </p:txBody>
      </p:sp>
    </p:spTree>
    <p:extLst>
      <p:ext uri="{BB962C8B-B14F-4D97-AF65-F5344CB8AC3E}">
        <p14:creationId xmlns:p14="http://schemas.microsoft.com/office/powerpoint/2010/main" val="2427661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34</a:t>
            </a:fld>
            <a:endParaRPr lang="en-US"/>
          </a:p>
        </p:txBody>
      </p:sp>
    </p:spTree>
    <p:extLst>
      <p:ext uri="{BB962C8B-B14F-4D97-AF65-F5344CB8AC3E}">
        <p14:creationId xmlns:p14="http://schemas.microsoft.com/office/powerpoint/2010/main" val="1495642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far we discuss about corpus , tag selection and feature selection. Let's discuss the classifier selection now. DA classification means assigning DA types to individual utterances. How these different DA types are defined depends on many factors such as goal of the application, size of the corpus and the experimental setup.</a:t>
            </a:r>
          </a:p>
        </p:txBody>
      </p:sp>
      <p:sp>
        <p:nvSpPr>
          <p:cNvPr id="4" name="Slide Number Placeholder 3"/>
          <p:cNvSpPr>
            <a:spLocks noGrp="1"/>
          </p:cNvSpPr>
          <p:nvPr>
            <p:ph type="sldNum" sz="quarter" idx="10"/>
          </p:nvPr>
        </p:nvSpPr>
        <p:spPr/>
        <p:txBody>
          <a:bodyPr/>
          <a:lstStyle/>
          <a:p>
            <a:fld id="{CA93083C-F117-49F9-9F5F-913C2D1073BF}" type="slidenum">
              <a:rPr lang="en-US"/>
              <a:t>35</a:t>
            </a:fld>
            <a:endParaRPr lang="en-US"/>
          </a:p>
        </p:txBody>
      </p:sp>
    </p:spTree>
    <p:extLst>
      <p:ext uri="{BB962C8B-B14F-4D97-AF65-F5344CB8AC3E}">
        <p14:creationId xmlns:p14="http://schemas.microsoft.com/office/powerpoint/2010/main" val="8146598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different DAs use distinctive word strings.  </a:t>
            </a:r>
            <a:r>
              <a:rPr lang="en-US" smtClean="0"/>
              <a:t>cue </a:t>
            </a:r>
            <a:r>
              <a:rPr lang="en-US"/>
              <a:t>words and phrases  </a:t>
            </a:r>
            <a:r>
              <a:rPr lang="en-US" smtClean="0"/>
              <a:t>can </a:t>
            </a:r>
            <a:r>
              <a:rPr lang="en-US"/>
              <a:t>serve as explicit indicators for classifiers to do </a:t>
            </a:r>
            <a:r>
              <a:rPr lang="en-US" smtClean="0"/>
              <a:t>classification. </a:t>
            </a:r>
            <a:r>
              <a:rPr lang="en-US"/>
              <a:t>Similarly, </a:t>
            </a:r>
            <a:r>
              <a:rPr lang="en-US" smtClean="0"/>
              <a:t>For </a:t>
            </a:r>
            <a:r>
              <a:rPr lang="en-US"/>
              <a:t>example, 92.4% of the uh-huh’s occur in BACKCHANNELS, and 88.4% of the trigrams “&lt;start&gt;do you” occur in YES-NO-QUESTIONS. </a:t>
            </a:r>
          </a:p>
          <a:p>
            <a:r>
              <a:rPr lang="en-US"/>
              <a:t>An utterance such as “Hello” will occur at the beginning ,“Have a nice day” will typically appear at the end.the greeting “Welcome” and question “How may I help you?” could occur in the same turn. </a:t>
            </a:r>
          </a:p>
          <a:p>
            <a:r>
              <a:rPr lang="en-US"/>
              <a:t>some utterances are inherently ambiguous based on words alone. For example, some Yes-No-Questions have word sequences identical to those of statements, but can often be distinguished by their prosodic information. </a:t>
            </a:r>
          </a:p>
        </p:txBody>
      </p:sp>
      <p:sp>
        <p:nvSpPr>
          <p:cNvPr id="4" name="Slide Number Placeholder 3"/>
          <p:cNvSpPr>
            <a:spLocks noGrp="1"/>
          </p:cNvSpPr>
          <p:nvPr>
            <p:ph type="sldNum" sz="quarter" idx="10"/>
          </p:nvPr>
        </p:nvSpPr>
        <p:spPr/>
        <p:txBody>
          <a:bodyPr/>
          <a:lstStyle/>
          <a:p>
            <a:fld id="{CA93083C-F117-49F9-9F5F-913C2D1073BF}" type="slidenum">
              <a:rPr lang="en-US"/>
              <a:t>36</a:t>
            </a:fld>
            <a:endParaRPr lang="en-US"/>
          </a:p>
        </p:txBody>
      </p:sp>
    </p:spTree>
    <p:extLst>
      <p:ext uri="{BB962C8B-B14F-4D97-AF65-F5344CB8AC3E}">
        <p14:creationId xmlns:p14="http://schemas.microsoft.com/office/powerpoint/2010/main" val="4145567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sentence “This is our literature review”, for instance, contains five unigrams: “This”, “is”, “our”, “literature”, and “review”. </a:t>
            </a:r>
          </a:p>
        </p:txBody>
      </p:sp>
      <p:sp>
        <p:nvSpPr>
          <p:cNvPr id="4" name="Slide Number Placeholder 3"/>
          <p:cNvSpPr>
            <a:spLocks noGrp="1"/>
          </p:cNvSpPr>
          <p:nvPr>
            <p:ph type="sldNum" sz="quarter" idx="10"/>
          </p:nvPr>
        </p:nvSpPr>
        <p:spPr/>
        <p:txBody>
          <a:bodyPr/>
          <a:lstStyle/>
          <a:p>
            <a:fld id="{CA93083C-F117-49F9-9F5F-913C2D1073BF}" type="slidenum">
              <a:rPr lang="en-US"/>
              <a:t>37</a:t>
            </a:fld>
            <a:endParaRPr lang="en-US"/>
          </a:p>
        </p:txBody>
      </p:sp>
    </p:spTree>
    <p:extLst>
      <p:ext uri="{BB962C8B-B14F-4D97-AF65-F5344CB8AC3E}">
        <p14:creationId xmlns:p14="http://schemas.microsoft.com/office/powerpoint/2010/main" val="1477933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38</a:t>
            </a:fld>
            <a:endParaRPr lang="en-US"/>
          </a:p>
        </p:txBody>
      </p:sp>
    </p:spTree>
    <p:extLst>
      <p:ext uri="{BB962C8B-B14F-4D97-AF65-F5344CB8AC3E}">
        <p14:creationId xmlns:p14="http://schemas.microsoft.com/office/powerpoint/2010/main" val="30996456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39</a:t>
            </a:fld>
            <a:endParaRPr lang="en-US"/>
          </a:p>
        </p:txBody>
      </p:sp>
    </p:spTree>
    <p:extLst>
      <p:ext uri="{BB962C8B-B14F-4D97-AF65-F5344CB8AC3E}">
        <p14:creationId xmlns:p14="http://schemas.microsoft.com/office/powerpoint/2010/main" val="2580543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40</a:t>
            </a:fld>
            <a:endParaRPr lang="en-US"/>
          </a:p>
        </p:txBody>
      </p:sp>
    </p:spTree>
    <p:extLst>
      <p:ext uri="{BB962C8B-B14F-4D97-AF65-F5344CB8AC3E}">
        <p14:creationId xmlns:p14="http://schemas.microsoft.com/office/powerpoint/2010/main" val="67425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 will explain what are</a:t>
            </a:r>
            <a:r>
              <a:rPr lang="en-GB" baseline="0" dirty="0" smtClean="0"/>
              <a:t> dialogue acts in simple words</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4</a:t>
            </a:fld>
            <a:endParaRPr lang="en-US"/>
          </a:p>
        </p:txBody>
      </p:sp>
    </p:spTree>
    <p:extLst>
      <p:ext uri="{BB962C8B-B14F-4D97-AF65-F5344CB8AC3E}">
        <p14:creationId xmlns:p14="http://schemas.microsoft.com/office/powerpoint/2010/main" val="208688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41</a:t>
            </a:fld>
            <a:endParaRPr lang="en-US"/>
          </a:p>
        </p:txBody>
      </p:sp>
    </p:spTree>
    <p:extLst>
      <p:ext uri="{BB962C8B-B14F-4D97-AF65-F5344CB8AC3E}">
        <p14:creationId xmlns:p14="http://schemas.microsoft.com/office/powerpoint/2010/main" val="1586621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42</a:t>
            </a:fld>
            <a:endParaRPr lang="en-US"/>
          </a:p>
        </p:txBody>
      </p:sp>
    </p:spTree>
    <p:extLst>
      <p:ext uri="{BB962C8B-B14F-4D97-AF65-F5344CB8AC3E}">
        <p14:creationId xmlns:p14="http://schemas.microsoft.com/office/powerpoint/2010/main" val="26747957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43</a:t>
            </a:fld>
            <a:endParaRPr lang="en-US"/>
          </a:p>
        </p:txBody>
      </p:sp>
    </p:spTree>
    <p:extLst>
      <p:ext uri="{BB962C8B-B14F-4D97-AF65-F5344CB8AC3E}">
        <p14:creationId xmlns:p14="http://schemas.microsoft.com/office/powerpoint/2010/main" val="1787900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44</a:t>
            </a:fld>
            <a:endParaRPr lang="en-US"/>
          </a:p>
        </p:txBody>
      </p:sp>
    </p:spTree>
    <p:extLst>
      <p:ext uri="{BB962C8B-B14F-4D97-AF65-F5344CB8AC3E}">
        <p14:creationId xmlns:p14="http://schemas.microsoft.com/office/powerpoint/2010/main" val="2084533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93083C-F117-49F9-9F5F-913C2D1073BF}" type="slidenum">
              <a:rPr lang="en-US"/>
              <a:t>45</a:t>
            </a:fld>
            <a:endParaRPr lang="en-US"/>
          </a:p>
        </p:txBody>
      </p:sp>
    </p:spTree>
    <p:extLst>
      <p:ext uri="{BB962C8B-B14F-4D97-AF65-F5344CB8AC3E}">
        <p14:creationId xmlns:p14="http://schemas.microsoft.com/office/powerpoint/2010/main" val="328640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a:t>
            </a:r>
            <a:r>
              <a:rPr lang="en-GB"/>
              <a:t> I’ll discuss the relationship between the two languages. (The language families)</a:t>
            </a:r>
            <a:endParaRPr lang="en-US"/>
          </a:p>
        </p:txBody>
      </p:sp>
      <p:sp>
        <p:nvSpPr>
          <p:cNvPr id="4" name="Slide Number Placeholder 3"/>
          <p:cNvSpPr>
            <a:spLocks noGrp="1"/>
          </p:cNvSpPr>
          <p:nvPr>
            <p:ph type="sldNum" sz="quarter" idx="10"/>
          </p:nvPr>
        </p:nvSpPr>
        <p:spPr/>
        <p:txBody>
          <a:bodyPr/>
          <a:lstStyle/>
          <a:p>
            <a:fld id="{CA93083C-F117-49F9-9F5F-913C2D1073BF}" type="slidenum">
              <a:rPr lang="en-US" smtClean="0"/>
              <a:t>5</a:t>
            </a:fld>
            <a:endParaRPr lang="en-US"/>
          </a:p>
        </p:txBody>
      </p:sp>
    </p:spTree>
    <p:extLst>
      <p:ext uri="{BB962C8B-B14F-4D97-AF65-F5344CB8AC3E}">
        <p14:creationId xmlns:p14="http://schemas.microsoft.com/office/powerpoint/2010/main" val="93981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 understand a spontaneous dialogue, it is important to model and automatically identify the structure of that dialogue, because it will make it easier to get a better interpretation of that spontaneous dialogue. How to model a spontaneous dialogue precisely is still an open issue, though some of the specific characteristics for modelling a spontaneous dialogue have already been identified. Among these clearly identified characteristics, </a:t>
            </a:r>
            <a:r>
              <a:rPr lang="en-GB" b="1" i="1" dirty="0" smtClean="0"/>
              <a:t>Dialogue Acts</a:t>
            </a:r>
            <a:r>
              <a:rPr lang="en-GB" dirty="0" smtClean="0"/>
              <a:t> hold an important place.</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7</a:t>
            </a:fld>
            <a:endParaRPr lang="en-US"/>
          </a:p>
        </p:txBody>
      </p:sp>
    </p:spTree>
    <p:extLst>
      <p:ext uri="{BB962C8B-B14F-4D97-AF65-F5344CB8AC3E}">
        <p14:creationId xmlns:p14="http://schemas.microsoft.com/office/powerpoint/2010/main" val="389781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 go through these step.</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8</a:t>
            </a:fld>
            <a:endParaRPr lang="en-US"/>
          </a:p>
        </p:txBody>
      </p:sp>
    </p:spTree>
    <p:extLst>
      <p:ext uri="{BB962C8B-B14F-4D97-AF65-F5344CB8AC3E}">
        <p14:creationId xmlns:p14="http://schemas.microsoft.com/office/powerpoint/2010/main" val="162580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3083C-F117-49F9-9F5F-913C2D1073BF}" type="slidenum">
              <a:rPr lang="en-US"/>
              <a:t>9</a:t>
            </a:fld>
            <a:endParaRPr lang="en-US"/>
          </a:p>
        </p:txBody>
      </p:sp>
    </p:spTree>
    <p:extLst>
      <p:ext uri="{BB962C8B-B14F-4D97-AF65-F5344CB8AC3E}">
        <p14:creationId xmlns:p14="http://schemas.microsoft.com/office/powerpoint/2010/main" val="2570221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I’ll briefly describe</a:t>
            </a:r>
            <a:r>
              <a:rPr lang="en-GB" baseline="0" dirty="0" smtClean="0"/>
              <a:t> the above mentioned corpora</a:t>
            </a:r>
            <a:endParaRPr lang="en-GB" dirty="0"/>
          </a:p>
        </p:txBody>
      </p:sp>
      <p:sp>
        <p:nvSpPr>
          <p:cNvPr id="4" name="Slide Number Placeholder 3"/>
          <p:cNvSpPr>
            <a:spLocks noGrp="1"/>
          </p:cNvSpPr>
          <p:nvPr>
            <p:ph type="sldNum" sz="quarter" idx="10"/>
          </p:nvPr>
        </p:nvSpPr>
        <p:spPr/>
        <p:txBody>
          <a:bodyPr/>
          <a:lstStyle/>
          <a:p>
            <a:fld id="{CA93083C-F117-49F9-9F5F-913C2D1073BF}" type="slidenum">
              <a:rPr lang="en-US" smtClean="0"/>
              <a:t>10</a:t>
            </a:fld>
            <a:endParaRPr lang="en-US"/>
          </a:p>
        </p:txBody>
      </p:sp>
    </p:spTree>
    <p:extLst>
      <p:ext uri="{BB962C8B-B14F-4D97-AF65-F5344CB8AC3E}">
        <p14:creationId xmlns:p14="http://schemas.microsoft.com/office/powerpoint/2010/main" val="189637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318040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1434438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8393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388966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7498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1685099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236238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538742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414160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3BAE3-286B-463E-AE0E-791232E09E57}" type="datetimeFigureOut">
              <a:rPr lang="en-US" smtClean="0"/>
              <a:t>12/8/2014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156809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13BAE3-286B-463E-AE0E-791232E09E57}"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101320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13BAE3-286B-463E-AE0E-791232E09E57}" type="datetimeFigureOut">
              <a:rPr lang="en-US" smtClean="0"/>
              <a:t>12/8/2014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403090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13BAE3-286B-463E-AE0E-791232E09E57}" type="datetimeFigureOut">
              <a:rPr lang="en-US" smtClean="0"/>
              <a:t>12/8/2014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140468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3BAE3-286B-463E-AE0E-791232E09E57}" type="datetimeFigureOut">
              <a:rPr lang="en-US" smtClean="0"/>
              <a:t>12/8/2014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65418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13BAE3-286B-463E-AE0E-791232E09E57}"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425030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13BAE3-286B-463E-AE0E-791232E09E57}" type="datetimeFigureOut">
              <a:rPr lang="en-US" smtClean="0"/>
              <a:t>12/8/2014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E9CDF-833B-487D-9CB8-4FC4833AE170}" type="slidenum">
              <a:rPr lang="en-US" smtClean="0"/>
              <a:t>‹#›</a:t>
            </a:fld>
            <a:endParaRPr lang="en-US"/>
          </a:p>
        </p:txBody>
      </p:sp>
    </p:spTree>
    <p:extLst>
      <p:ext uri="{BB962C8B-B14F-4D97-AF65-F5344CB8AC3E}">
        <p14:creationId xmlns:p14="http://schemas.microsoft.com/office/powerpoint/2010/main" val="2397263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13BAE3-286B-463E-AE0E-791232E09E57}" type="datetimeFigureOut">
              <a:rPr lang="en-US" smtClean="0"/>
              <a:t>12/8/2014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8E9CDF-833B-487D-9CB8-4FC4833AE170}" type="slidenum">
              <a:rPr lang="en-US" smtClean="0"/>
              <a:t>‹#›</a:t>
            </a:fld>
            <a:endParaRPr lang="en-US"/>
          </a:p>
        </p:txBody>
      </p:sp>
    </p:spTree>
    <p:extLst>
      <p:ext uri="{BB962C8B-B14F-4D97-AF65-F5344CB8AC3E}">
        <p14:creationId xmlns:p14="http://schemas.microsoft.com/office/powerpoint/2010/main" val="123600308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461848"/>
            <a:ext cx="10515600" cy="1325563"/>
          </a:xfrm>
        </p:spPr>
        <p:txBody>
          <a:bodyPr>
            <a:noAutofit/>
          </a:bodyPr>
          <a:lstStyle/>
          <a:p>
            <a:r>
              <a:rPr lang="en-US" sz="6000" dirty="0">
                <a:latin typeface="Calibri"/>
              </a:rPr>
              <a:t>"</a:t>
            </a:r>
            <a:r>
              <a:rPr lang="en-US" sz="6000" dirty="0" err="1">
                <a:latin typeface="Calibri"/>
              </a:rPr>
              <a:t>Sanwada</a:t>
            </a:r>
            <a:r>
              <a:rPr lang="en-US" sz="6000" dirty="0">
                <a:latin typeface="Calibri"/>
              </a:rPr>
              <a:t>" - </a:t>
            </a:r>
            <a:r>
              <a:rPr lang="en-US" dirty="0">
                <a:latin typeface="Calibri"/>
              </a:rPr>
              <a:t>Literature </a:t>
            </a:r>
            <a:r>
              <a:rPr lang="en-US">
                <a:latin typeface="Calibri"/>
              </a:rPr>
              <a:t>Review </a:t>
            </a:r>
            <a:r>
              <a:rPr lang="en-US" smtClean="0">
                <a:latin typeface="Calibri"/>
              </a:rPr>
              <a:t>Presentation</a:t>
            </a:r>
            <a:endParaRPr lang="en-US" sz="6000" dirty="0">
              <a:latin typeface="Calibri"/>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6558" b="12568"/>
          <a:stretch/>
        </p:blipFill>
        <p:spPr>
          <a:xfrm>
            <a:off x="0" y="0"/>
            <a:ext cx="2424367" cy="2268415"/>
          </a:xfrm>
          <a:prstGeom prst="rect">
            <a:avLst/>
          </a:prstGeom>
        </p:spPr>
      </p:pic>
      <p:sp>
        <p:nvSpPr>
          <p:cNvPr id="4" name="TextBox 4"/>
          <p:cNvSpPr txBox="1"/>
          <p:nvPr/>
        </p:nvSpPr>
        <p:spPr>
          <a:xfrm>
            <a:off x="1018752" y="4966604"/>
            <a:ext cx="3640347" cy="1754326"/>
          </a:xfrm>
          <a:prstGeom prst="rect">
            <a:avLst/>
          </a:prstGeom>
          <a:noFill/>
        </p:spPr>
        <p:txBody>
          <a:bodyPr wrap="square" rtlCol="0">
            <a:spAutoFit/>
          </a:bodyPr>
          <a:lstStyle/>
          <a:p>
            <a:r>
              <a:rPr lang="en-GB" b="1" dirty="0" smtClean="0"/>
              <a:t>Team Members :</a:t>
            </a:r>
          </a:p>
          <a:p>
            <a:r>
              <a:rPr lang="en-GB" dirty="0" smtClean="0"/>
              <a:t>100022U – Ahsan M.S.A.</a:t>
            </a:r>
          </a:p>
          <a:p>
            <a:r>
              <a:rPr lang="en-GB" dirty="0" smtClean="0"/>
              <a:t>100052K – </a:t>
            </a:r>
            <a:r>
              <a:rPr lang="en-GB" dirty="0" err="1" smtClean="0"/>
              <a:t>Bandara</a:t>
            </a:r>
            <a:r>
              <a:rPr lang="en-GB" dirty="0" smtClean="0"/>
              <a:t> B.M.C.K.</a:t>
            </a:r>
          </a:p>
          <a:p>
            <a:r>
              <a:rPr lang="en-GB" dirty="0" smtClean="0"/>
              <a:t>100366C – </a:t>
            </a:r>
            <a:r>
              <a:rPr lang="en-GB" dirty="0" err="1" smtClean="0"/>
              <a:t>palihakkara</a:t>
            </a:r>
            <a:r>
              <a:rPr lang="en-GB" dirty="0" smtClean="0"/>
              <a:t> S.</a:t>
            </a:r>
          </a:p>
          <a:p>
            <a:r>
              <a:rPr lang="en-GB" dirty="0" smtClean="0"/>
              <a:t>100466H – Sahabandu D.M.</a:t>
            </a:r>
          </a:p>
          <a:p>
            <a:endParaRPr lang="en-GB" dirty="0"/>
          </a:p>
        </p:txBody>
      </p:sp>
      <p:sp>
        <p:nvSpPr>
          <p:cNvPr id="6" name="TextBox 5"/>
          <p:cNvSpPr txBox="1"/>
          <p:nvPr/>
        </p:nvSpPr>
        <p:spPr>
          <a:xfrm>
            <a:off x="4219484" y="5780018"/>
            <a:ext cx="2816477" cy="923330"/>
          </a:xfrm>
          <a:prstGeom prst="rect">
            <a:avLst/>
          </a:prstGeom>
          <a:noFill/>
        </p:spPr>
        <p:txBody>
          <a:bodyPr wrap="none" rtlCol="0">
            <a:spAutoFit/>
          </a:bodyPr>
          <a:lstStyle/>
          <a:p>
            <a:r>
              <a:rPr lang="en-GB" b="1" dirty="0"/>
              <a:t>Project </a:t>
            </a:r>
            <a:r>
              <a:rPr lang="en-GB" b="1" dirty="0" smtClean="0"/>
              <a:t>Supervisor :</a:t>
            </a:r>
            <a:endParaRPr lang="en-GB" b="1" dirty="0"/>
          </a:p>
          <a:p>
            <a:r>
              <a:rPr lang="en-GB" dirty="0" err="1"/>
              <a:t>Dr.</a:t>
            </a:r>
            <a:r>
              <a:rPr lang="en-GB" dirty="0"/>
              <a:t> </a:t>
            </a:r>
            <a:r>
              <a:rPr lang="en-GB" dirty="0" err="1"/>
              <a:t>Surangika</a:t>
            </a:r>
            <a:r>
              <a:rPr lang="en-GB" dirty="0"/>
              <a:t> </a:t>
            </a:r>
            <a:r>
              <a:rPr lang="en-GB" dirty="0" err="1"/>
              <a:t>Ranathunga</a:t>
            </a:r>
            <a:endParaRPr lang="en-GB" dirty="0"/>
          </a:p>
          <a:p>
            <a:endParaRPr lang="en-US" dirty="0"/>
          </a:p>
        </p:txBody>
      </p:sp>
    </p:spTree>
    <p:extLst>
      <p:ext uri="{BB962C8B-B14F-4D97-AF65-F5344CB8AC3E}">
        <p14:creationId xmlns:p14="http://schemas.microsoft.com/office/powerpoint/2010/main" val="371335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Existing Corpora</a:t>
            </a:r>
            <a:endParaRPr lang="en-GB" dirty="0"/>
          </a:p>
        </p:txBody>
      </p:sp>
      <p:sp>
        <p:nvSpPr>
          <p:cNvPr id="3" name="Content Placeholder 2"/>
          <p:cNvSpPr>
            <a:spLocks noGrp="1"/>
          </p:cNvSpPr>
          <p:nvPr>
            <p:ph idx="1"/>
          </p:nvPr>
        </p:nvSpPr>
        <p:spPr/>
        <p:txBody>
          <a:bodyPr>
            <a:normAutofit/>
          </a:bodyPr>
          <a:lstStyle/>
          <a:p>
            <a:r>
              <a:rPr lang="en-GB" sz="2800" dirty="0" smtClean="0"/>
              <a:t>SWITCHBOARD</a:t>
            </a:r>
          </a:p>
          <a:p>
            <a:r>
              <a:rPr lang="en-GB" sz="2800" dirty="0" smtClean="0"/>
              <a:t>VERBMOBIL</a:t>
            </a:r>
          </a:p>
          <a:p>
            <a:r>
              <a:rPr lang="en-GB" sz="2800" dirty="0" smtClean="0"/>
              <a:t>ICSI Meeting Recorder</a:t>
            </a:r>
          </a:p>
          <a:p>
            <a:r>
              <a:rPr lang="en-GB" sz="2800" dirty="0" smtClean="0"/>
              <a:t>Map Task</a:t>
            </a:r>
            <a:endParaRPr lang="en-GB" sz="2800" dirty="0"/>
          </a:p>
        </p:txBody>
      </p:sp>
    </p:spTree>
    <p:extLst>
      <p:ext uri="{BB962C8B-B14F-4D97-AF65-F5344CB8AC3E}">
        <p14:creationId xmlns:p14="http://schemas.microsoft.com/office/powerpoint/2010/main" val="2342050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Our approach to build “</a:t>
            </a:r>
            <a:r>
              <a:rPr lang="en-GB" dirty="0" err="1" smtClean="0"/>
              <a:t>Sanawada</a:t>
            </a:r>
            <a:r>
              <a:rPr lang="en-GB" dirty="0" smtClean="0"/>
              <a:t>” Corpus</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2400" dirty="0"/>
              <a:t>Translate an Existing Standard English Corpus</a:t>
            </a:r>
          </a:p>
          <a:p>
            <a:pPr marL="514350" indent="-514350">
              <a:buFont typeface="+mj-lt"/>
              <a:buAutoNum type="arabicPeriod"/>
            </a:pPr>
            <a:r>
              <a:rPr lang="en-GB" sz="2400" dirty="0"/>
              <a:t>Sinhala Chat Tool</a:t>
            </a:r>
          </a:p>
          <a:p>
            <a:pPr marL="514350" indent="-514350">
              <a:buFont typeface="+mj-lt"/>
              <a:buAutoNum type="arabicPeriod"/>
            </a:pPr>
            <a:r>
              <a:rPr lang="en-GB" sz="2400" dirty="0"/>
              <a:t>Sinhala subtitles  of English movies</a:t>
            </a:r>
          </a:p>
          <a:p>
            <a:pPr marL="0" indent="0">
              <a:buNone/>
            </a:pPr>
            <a:r>
              <a:rPr lang="en-GB" dirty="0"/>
              <a:t>	</a:t>
            </a:r>
            <a:r>
              <a:rPr lang="en-GB" sz="2400" dirty="0"/>
              <a:t>- 1.8 Million untagged utterances</a:t>
            </a:r>
          </a:p>
          <a:p>
            <a:pPr marL="0" indent="0">
              <a:buNone/>
            </a:pPr>
            <a:r>
              <a:rPr lang="en-GB" dirty="0"/>
              <a:t>	</a:t>
            </a:r>
            <a:r>
              <a:rPr lang="en-GB" sz="2400" dirty="0"/>
              <a:t>- 12000 Tagged </a:t>
            </a:r>
            <a:r>
              <a:rPr lang="en-GB" sz="2400" dirty="0" smtClean="0"/>
              <a:t>utterances</a:t>
            </a:r>
            <a:endParaRPr lang="en-GB" sz="2400" dirty="0"/>
          </a:p>
        </p:txBody>
      </p:sp>
    </p:spTree>
    <p:extLst>
      <p:ext uri="{BB962C8B-B14F-4D97-AF65-F5344CB8AC3E}">
        <p14:creationId xmlns:p14="http://schemas.microsoft.com/office/powerpoint/2010/main" val="4084424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මාතෘකාව 1"/>
          <p:cNvSpPr>
            <a:spLocks noGrp="1"/>
          </p:cNvSpPr>
          <p:nvPr>
            <p:ph type="ctrTitle"/>
          </p:nvPr>
        </p:nvSpPr>
        <p:spPr>
          <a:xfrm>
            <a:off x="-624874" y="1414428"/>
            <a:ext cx="9144000" cy="2387600"/>
          </a:xfrm>
        </p:spPr>
        <p:txBody>
          <a:bodyPr/>
          <a:lstStyle/>
          <a:p>
            <a:r>
              <a:rPr lang="en-US"/>
              <a:t>Identifying Tag Set</a:t>
            </a:r>
          </a:p>
        </p:txBody>
      </p:sp>
    </p:spTree>
    <p:extLst>
      <p:ext uri="{BB962C8B-B14F-4D97-AF65-F5344CB8AC3E}">
        <p14:creationId xmlns:p14="http://schemas.microsoft.com/office/powerpoint/2010/main" val="40813682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Identification Rules – Tag Set</a:t>
            </a:r>
            <a:endParaRPr lang="en-US" b="1" dirty="0"/>
          </a:p>
        </p:txBody>
      </p:sp>
      <p:sp>
        <p:nvSpPr>
          <p:cNvPr id="3" name="Content Placeholder 2"/>
          <p:cNvSpPr>
            <a:spLocks noGrp="1"/>
          </p:cNvSpPr>
          <p:nvPr>
            <p:ph idx="1"/>
          </p:nvPr>
        </p:nvSpPr>
        <p:spPr>
          <a:xfrm>
            <a:off x="677334" y="1930400"/>
            <a:ext cx="9243906" cy="4089400"/>
          </a:xfrm>
        </p:spPr>
        <p:txBody>
          <a:bodyPr>
            <a:normAutofit/>
          </a:bodyPr>
          <a:lstStyle/>
          <a:p>
            <a:pPr marL="400050" indent="-285750" fontAlgn="base"/>
            <a:r>
              <a:rPr lang="en-US" sz="2800" dirty="0"/>
              <a:t>Three </a:t>
            </a:r>
            <a:r>
              <a:rPr lang="en-US" sz="2800" dirty="0" smtClean="0"/>
              <a:t>requirements[1] </a:t>
            </a:r>
            <a:r>
              <a:rPr lang="en-US" sz="2800" dirty="0"/>
              <a:t>for tag set </a:t>
            </a:r>
            <a:r>
              <a:rPr lang="en-US" sz="2800" dirty="0" smtClean="0"/>
              <a:t>selection </a:t>
            </a:r>
            <a:endParaRPr lang="en-US" sz="2800" dirty="0"/>
          </a:p>
          <a:p>
            <a:pPr marL="1257300" lvl="2" indent="-342900" fontAlgn="base">
              <a:buFont typeface="+mj-lt"/>
              <a:buAutoNum type="arabicPeriod"/>
            </a:pPr>
            <a:r>
              <a:rPr lang="en-US" sz="2000" dirty="0" smtClean="0"/>
              <a:t>The </a:t>
            </a:r>
            <a:r>
              <a:rPr lang="en-US" sz="2000" b="1" dirty="0">
                <a:solidFill>
                  <a:srgbClr val="00B0F0"/>
                </a:solidFill>
              </a:rPr>
              <a:t>DA tags should be generic enough </a:t>
            </a:r>
            <a:r>
              <a:rPr lang="en-US" sz="2000" dirty="0" smtClean="0"/>
              <a:t>to </a:t>
            </a:r>
            <a:r>
              <a:rPr lang="en-US" sz="2000" dirty="0"/>
              <a:t>be useful for </a:t>
            </a:r>
            <a:r>
              <a:rPr lang="en-US" sz="2000" dirty="0" smtClean="0"/>
              <a:t>different </a:t>
            </a:r>
            <a:r>
              <a:rPr lang="en-US" sz="2000" dirty="0"/>
              <a:t>tasks, or at least robust to the unpredictable variability and evolution of the target </a:t>
            </a:r>
            <a:r>
              <a:rPr lang="en-US" sz="2000" dirty="0" smtClean="0"/>
              <a:t>application.</a:t>
            </a:r>
            <a:endParaRPr lang="en-US" sz="2000" dirty="0">
              <a:solidFill>
                <a:srgbClr val="404040"/>
              </a:solidFill>
              <a:latin typeface="Trebuchet MS"/>
            </a:endParaRPr>
          </a:p>
          <a:p>
            <a:pPr marL="1257300" lvl="2" indent="-342900" fontAlgn="base">
              <a:buFont typeface="+mj-lt"/>
              <a:buAutoNum type="arabicPeriod"/>
            </a:pPr>
            <a:r>
              <a:rPr lang="en-US" sz="2000" dirty="0" smtClean="0">
                <a:solidFill>
                  <a:schemeClr val="tx1"/>
                </a:solidFill>
              </a:rPr>
              <a:t>The</a:t>
            </a:r>
            <a:r>
              <a:rPr lang="en-US" sz="2000" dirty="0" smtClean="0">
                <a:solidFill>
                  <a:srgbClr val="00B0F0"/>
                </a:solidFill>
              </a:rPr>
              <a:t> </a:t>
            </a:r>
            <a:r>
              <a:rPr lang="en-US" sz="2000" b="1" dirty="0" smtClean="0">
                <a:solidFill>
                  <a:srgbClr val="00B0F0"/>
                </a:solidFill>
              </a:rPr>
              <a:t>DA tags must be specific enough</a:t>
            </a:r>
            <a:r>
              <a:rPr lang="en-US" sz="2000" dirty="0" smtClean="0">
                <a:solidFill>
                  <a:srgbClr val="00B0F0"/>
                </a:solidFill>
              </a:rPr>
              <a:t> </a:t>
            </a:r>
            <a:r>
              <a:rPr lang="en-US" sz="2000" dirty="0" smtClean="0"/>
              <a:t>to encode detailed and exploitable characteristics of the target task.</a:t>
            </a:r>
          </a:p>
          <a:p>
            <a:pPr marL="1257300" lvl="2" indent="-342900" fontAlgn="base">
              <a:buFont typeface="+mj-lt"/>
              <a:buAutoNum type="arabicPeriod"/>
            </a:pPr>
            <a:r>
              <a:rPr lang="en-US" sz="2000" dirty="0" smtClean="0"/>
              <a:t>The </a:t>
            </a:r>
            <a:r>
              <a:rPr lang="en-US" sz="2000" b="1" dirty="0">
                <a:solidFill>
                  <a:srgbClr val="00B0F0"/>
                </a:solidFill>
              </a:rPr>
              <a:t>DA tags must be clear and easily separable</a:t>
            </a:r>
            <a:r>
              <a:rPr lang="en-US" sz="2000" dirty="0"/>
              <a:t>, in order to maximize the agreement between human labelers.</a:t>
            </a:r>
          </a:p>
          <a:p>
            <a:pPr marL="914400" lvl="2" indent="0" fontAlgn="base">
              <a:buNone/>
            </a:pPr>
            <a:endParaRPr lang="en-US" sz="2000" dirty="0"/>
          </a:p>
          <a:p>
            <a:pPr marL="914400" lvl="2" indent="0" fontAlgn="base">
              <a:buNone/>
            </a:pPr>
            <a:endParaRPr lang="en-US" sz="2000" dirty="0"/>
          </a:p>
          <a:p>
            <a:pPr marL="914400" lvl="2" indent="0" fontAlgn="base">
              <a:buNone/>
            </a:pPr>
            <a:endParaRPr lang="en-US" sz="2000" dirty="0"/>
          </a:p>
        </p:txBody>
      </p:sp>
      <p:sp>
        <p:nvSpPr>
          <p:cNvPr id="4" name="TextBox 3"/>
          <p:cNvSpPr txBox="1"/>
          <p:nvPr/>
        </p:nvSpPr>
        <p:spPr>
          <a:xfrm>
            <a:off x="0" y="6361402"/>
            <a:ext cx="12192000" cy="646331"/>
          </a:xfrm>
          <a:prstGeom prst="rect">
            <a:avLst/>
          </a:prstGeom>
          <a:noFill/>
        </p:spPr>
        <p:txBody>
          <a:bodyPr wrap="square" rtlCol="0">
            <a:spAutoFit/>
          </a:bodyPr>
          <a:lstStyle/>
          <a:p>
            <a:pPr marL="0" lvl="2"/>
            <a:r>
              <a:rPr lang="en-US" dirty="0"/>
              <a:t>[1] </a:t>
            </a:r>
            <a:r>
              <a:rPr lang="en-US" dirty="0" err="1"/>
              <a:t>Král</a:t>
            </a:r>
            <a:r>
              <a:rPr lang="en-US" dirty="0"/>
              <a:t>, P., &amp; </a:t>
            </a:r>
            <a:r>
              <a:rPr lang="en-US" dirty="0" err="1"/>
              <a:t>Cerisara</a:t>
            </a:r>
            <a:r>
              <a:rPr lang="en-US" dirty="0"/>
              <a:t>, C. (2012). Dialogue act recognition </a:t>
            </a:r>
            <a:r>
              <a:rPr lang="en-US" dirty="0" err="1"/>
              <a:t>approaches.</a:t>
            </a:r>
            <a:r>
              <a:rPr lang="en-US" i="1" dirty="0" err="1"/>
              <a:t>Computing</a:t>
            </a:r>
            <a:r>
              <a:rPr lang="en-US" i="1" dirty="0"/>
              <a:t> and Informatics</a:t>
            </a:r>
            <a:r>
              <a:rPr lang="en-US" dirty="0"/>
              <a:t>, </a:t>
            </a:r>
            <a:r>
              <a:rPr lang="en-US" i="1" dirty="0"/>
              <a:t>29</a:t>
            </a:r>
            <a:r>
              <a:rPr lang="en-US" dirty="0"/>
              <a:t>(2), 227-250.</a:t>
            </a:r>
          </a:p>
          <a:p>
            <a:endParaRPr lang="en-US" dirty="0"/>
          </a:p>
        </p:txBody>
      </p:sp>
    </p:spTree>
    <p:extLst>
      <p:ext uri="{BB962C8B-B14F-4D97-AF65-F5344CB8AC3E}">
        <p14:creationId xmlns:p14="http://schemas.microsoft.com/office/powerpoint/2010/main" val="15434535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Dialogue Act Markup in Several Layers (DAMSL</a:t>
            </a:r>
            <a:r>
              <a:rPr lang="en-US" b="1" dirty="0" smtClean="0"/>
              <a:t>)[1] </a:t>
            </a:r>
            <a:r>
              <a:rPr lang="en-US" b="1" dirty="0"/>
              <a:t>tag set. </a:t>
            </a:r>
          </a:p>
        </p:txBody>
      </p:sp>
      <p:sp>
        <p:nvSpPr>
          <p:cNvPr id="3" name="Content Placeholder 2"/>
          <p:cNvSpPr>
            <a:spLocks noGrp="1"/>
          </p:cNvSpPr>
          <p:nvPr>
            <p:ph idx="1"/>
          </p:nvPr>
        </p:nvSpPr>
        <p:spPr>
          <a:xfrm>
            <a:off x="677334" y="3236641"/>
            <a:ext cx="9187635" cy="3880773"/>
          </a:xfrm>
        </p:spPr>
        <p:txBody>
          <a:bodyPr>
            <a:normAutofit/>
          </a:bodyPr>
          <a:lstStyle/>
          <a:p>
            <a:r>
              <a:rPr lang="en-US" sz="2800" dirty="0"/>
              <a:t>Provides a domain-independent universal framework for dialogue annotation</a:t>
            </a:r>
          </a:p>
          <a:p>
            <a:pPr marL="0" indent="0">
              <a:buNone/>
            </a:pPr>
            <a:endParaRPr lang="en-US" sz="2800" dirty="0"/>
          </a:p>
        </p:txBody>
      </p:sp>
      <p:sp>
        <p:nvSpPr>
          <p:cNvPr id="5" name="TextBox 4"/>
          <p:cNvSpPr txBox="1"/>
          <p:nvPr/>
        </p:nvSpPr>
        <p:spPr>
          <a:xfrm>
            <a:off x="17585" y="6194084"/>
            <a:ext cx="11896270" cy="923330"/>
          </a:xfrm>
          <a:prstGeom prst="rect">
            <a:avLst/>
          </a:prstGeom>
          <a:noFill/>
        </p:spPr>
        <p:txBody>
          <a:bodyPr wrap="none" rtlCol="0">
            <a:spAutoFit/>
          </a:bodyPr>
          <a:lstStyle/>
          <a:p>
            <a:r>
              <a:rPr lang="en-US" dirty="0" smtClean="0"/>
              <a:t>[1] </a:t>
            </a:r>
            <a:r>
              <a:rPr lang="en-US" dirty="0"/>
              <a:t>Allen, J., &amp; Core, M. (1997). Draft of DAMSL: Dialog act markup in several layers. </a:t>
            </a:r>
            <a:r>
              <a:rPr lang="en-US" i="1" dirty="0"/>
              <a:t>Unpublished manuscript</a:t>
            </a:r>
            <a:r>
              <a:rPr lang="en-US" dirty="0"/>
              <a:t>, </a:t>
            </a:r>
            <a:r>
              <a:rPr lang="en-US" i="1" dirty="0"/>
              <a:t>2</a:t>
            </a:r>
            <a:r>
              <a:rPr lang="en-US" dirty="0"/>
              <a:t>.</a:t>
            </a:r>
          </a:p>
          <a:p>
            <a:r>
              <a:rPr lang="en-US" dirty="0"/>
              <a:t/>
            </a:r>
            <a:br>
              <a:rPr lang="en-US" dirty="0"/>
            </a:br>
            <a:endParaRPr lang="en-US" dirty="0"/>
          </a:p>
        </p:txBody>
      </p:sp>
    </p:spTree>
    <p:extLst>
      <p:ext uri="{BB962C8B-B14F-4D97-AF65-F5344CB8AC3E}">
        <p14:creationId xmlns:p14="http://schemas.microsoft.com/office/powerpoint/2010/main" val="1725859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Tag Sets in the Literature</a:t>
            </a:r>
            <a:endParaRPr lang="en-US" b="1" dirty="0"/>
          </a:p>
        </p:txBody>
      </p:sp>
      <p:sp>
        <p:nvSpPr>
          <p:cNvPr id="3" name="Content Placeholder 2"/>
          <p:cNvSpPr>
            <a:spLocks noGrp="1"/>
          </p:cNvSpPr>
          <p:nvPr>
            <p:ph idx="1"/>
          </p:nvPr>
        </p:nvSpPr>
        <p:spPr>
          <a:xfrm>
            <a:off x="1029026" y="2107835"/>
            <a:ext cx="8596668" cy="3880773"/>
          </a:xfrm>
        </p:spPr>
        <p:txBody>
          <a:bodyPr>
            <a:normAutofit/>
          </a:bodyPr>
          <a:lstStyle/>
          <a:p>
            <a:pPr fontAlgn="base"/>
            <a:r>
              <a:rPr lang="en-US" dirty="0"/>
              <a:t>Dialogue Act Markup in Several Layers (DAMSL) - [220 tags - Conversational dialogue type ]</a:t>
            </a:r>
          </a:p>
          <a:p>
            <a:pPr fontAlgn="base"/>
            <a:r>
              <a:rPr lang="en-US" dirty="0"/>
              <a:t>The Switchboard SWBD-DAMSL [220 tag </a:t>
            </a:r>
            <a:r>
              <a:rPr lang="en-US" dirty="0" smtClean="0"/>
              <a:t>elements -&gt; 42 </a:t>
            </a:r>
            <a:r>
              <a:rPr lang="en-US" dirty="0"/>
              <a:t>tag classes-Conversational dialogue type ]</a:t>
            </a:r>
          </a:p>
          <a:p>
            <a:pPr fontAlgn="base"/>
            <a:r>
              <a:rPr lang="en-US" dirty="0"/>
              <a:t>The Meeting Recorder [50 tags -  Task Oriented dialogue type]</a:t>
            </a:r>
          </a:p>
          <a:p>
            <a:pPr fontAlgn="base"/>
            <a:r>
              <a:rPr lang="en-US" dirty="0"/>
              <a:t>The VERBMOBIL [46 tags - Task Oriented dialogue type]</a:t>
            </a:r>
          </a:p>
          <a:p>
            <a:pPr fontAlgn="base"/>
            <a:r>
              <a:rPr lang="en-US" dirty="0"/>
              <a:t>The Map-Task [12 tags - Task Oriented dialogue type</a:t>
            </a:r>
            <a:r>
              <a:rPr lang="en-US" dirty="0" smtClean="0"/>
              <a:t>]</a:t>
            </a:r>
            <a:endParaRPr lang="en-US" dirty="0"/>
          </a:p>
        </p:txBody>
      </p:sp>
    </p:spTree>
    <p:extLst>
      <p:ext uri="{BB962C8B-B14F-4D97-AF65-F5344CB8AC3E}">
        <p14:creationId xmlns:p14="http://schemas.microsoft.com/office/powerpoint/2010/main" val="1217237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Tag set size</a:t>
            </a:r>
            <a:endParaRPr lang="en-US" b="1" dirty="0"/>
          </a:p>
        </p:txBody>
      </p:sp>
      <p:sp>
        <p:nvSpPr>
          <p:cNvPr id="3" name="Content Placeholder 2"/>
          <p:cNvSpPr>
            <a:spLocks noGrp="1"/>
          </p:cNvSpPr>
          <p:nvPr>
            <p:ph idx="1"/>
          </p:nvPr>
        </p:nvSpPr>
        <p:spPr>
          <a:xfrm>
            <a:off x="403014" y="1793240"/>
            <a:ext cx="8596668" cy="3880773"/>
          </a:xfrm>
        </p:spPr>
        <p:txBody>
          <a:bodyPr/>
          <a:lstStyle/>
          <a:p>
            <a:r>
              <a:rPr lang="en-US" sz="2400" dirty="0"/>
              <a:t>To determine the size </a:t>
            </a:r>
            <a:r>
              <a:rPr lang="en-US" sz="2400" dirty="0" smtClean="0"/>
              <a:t>of the tag </a:t>
            </a:r>
            <a:r>
              <a:rPr lang="en-US" sz="2400" dirty="0"/>
              <a:t>set, it is important to consider </a:t>
            </a:r>
            <a:r>
              <a:rPr lang="en-US" sz="2400" dirty="0" smtClean="0"/>
              <a:t>several facts.</a:t>
            </a:r>
          </a:p>
          <a:p>
            <a:pPr marL="0" indent="0">
              <a:buNone/>
            </a:pPr>
            <a:endParaRPr lang="en-US" dirty="0" smtClean="0"/>
          </a:p>
          <a:p>
            <a:pPr marL="2743200" lvl="5" indent="-457200">
              <a:buFont typeface="+mj-lt"/>
              <a:buAutoNum type="arabicPeriod"/>
            </a:pPr>
            <a:r>
              <a:rPr lang="en-US" sz="2400" dirty="0"/>
              <a:t>S</a:t>
            </a:r>
            <a:r>
              <a:rPr lang="en-US" sz="2400" dirty="0" smtClean="0"/>
              <a:t>ize </a:t>
            </a:r>
            <a:r>
              <a:rPr lang="en-US" sz="2400" dirty="0"/>
              <a:t>of the </a:t>
            </a:r>
            <a:r>
              <a:rPr lang="en-US" sz="2400" dirty="0" smtClean="0"/>
              <a:t>corpus</a:t>
            </a:r>
            <a:endParaRPr lang="en-US" sz="2400" dirty="0"/>
          </a:p>
          <a:p>
            <a:pPr marL="2743200" lvl="5" indent="-457200">
              <a:buFont typeface="+mj-lt"/>
              <a:buAutoNum type="arabicPeriod"/>
            </a:pPr>
            <a:r>
              <a:rPr lang="en-US" sz="2400" dirty="0" smtClean="0"/>
              <a:t>Context </a:t>
            </a:r>
            <a:r>
              <a:rPr lang="en-US" sz="2400" dirty="0"/>
              <a:t>of the </a:t>
            </a:r>
            <a:r>
              <a:rPr lang="en-US" sz="2400" dirty="0" smtClean="0"/>
              <a:t>task/application</a:t>
            </a:r>
          </a:p>
          <a:p>
            <a:pPr marL="2743200" lvl="5" indent="-457200">
              <a:buFont typeface="+mj-lt"/>
              <a:buAutoNum type="arabicPeriod"/>
            </a:pPr>
            <a:r>
              <a:rPr lang="en-US" sz="2400" dirty="0" smtClean="0"/>
              <a:t>Language native characteristics </a:t>
            </a:r>
            <a:endParaRPr lang="en-US" sz="2400" dirty="0"/>
          </a:p>
        </p:txBody>
      </p:sp>
    </p:spTree>
    <p:extLst>
      <p:ext uri="{BB962C8B-B14F-4D97-AF65-F5344CB8AC3E}">
        <p14:creationId xmlns:p14="http://schemas.microsoft.com/office/powerpoint/2010/main" val="547935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85233"/>
            <a:ext cx="10515600" cy="1325563"/>
          </a:xfrm>
        </p:spPr>
        <p:txBody>
          <a:bodyPr>
            <a:normAutofit fontScale="90000"/>
          </a:bodyPr>
          <a:lstStyle/>
          <a:p>
            <a:r>
              <a:rPr lang="en-US" sz="6000" dirty="0" smtClean="0"/>
              <a:t>Tag Set Selection - Experiments</a:t>
            </a:r>
            <a:endParaRPr lang="en-US" sz="6000" dirty="0"/>
          </a:p>
        </p:txBody>
      </p:sp>
    </p:spTree>
    <p:extLst>
      <p:ext uri="{BB962C8B-B14F-4D97-AF65-F5344CB8AC3E}">
        <p14:creationId xmlns:p14="http://schemas.microsoft.com/office/powerpoint/2010/main" val="201824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Horizontal tag set analysis of popular research  papers relevant to the </a:t>
            </a:r>
            <a:r>
              <a:rPr lang="en-US" b="1" dirty="0" smtClean="0"/>
              <a:t>context</a:t>
            </a:r>
            <a:endParaRPr lang="en-US" dirty="0"/>
          </a:p>
        </p:txBody>
      </p:sp>
      <p:sp>
        <p:nvSpPr>
          <p:cNvPr id="3" name="Content Placeholder 2"/>
          <p:cNvSpPr>
            <a:spLocks noGrp="1"/>
          </p:cNvSpPr>
          <p:nvPr>
            <p:ph idx="1"/>
          </p:nvPr>
        </p:nvSpPr>
        <p:spPr>
          <a:xfrm>
            <a:off x="677334" y="1930400"/>
            <a:ext cx="8596668" cy="3880773"/>
          </a:xfrm>
        </p:spPr>
        <p:txBody>
          <a:bodyPr>
            <a:noAutofit/>
          </a:bodyPr>
          <a:lstStyle/>
          <a:p>
            <a:pPr marL="514350" indent="-514350">
              <a:buFont typeface="+mj-lt"/>
              <a:buAutoNum type="arabicPeriod"/>
            </a:pPr>
            <a:r>
              <a:rPr lang="en-US" sz="1600" dirty="0" smtClean="0"/>
              <a:t>Dialogue </a:t>
            </a:r>
            <a:r>
              <a:rPr lang="en-US" sz="1600" dirty="0"/>
              <a:t>act modeling for automatic tagging and recognition of conversational speech [ Andreas Stockle-2000]</a:t>
            </a:r>
            <a:endParaRPr lang="en-US" sz="1600" b="1" dirty="0"/>
          </a:p>
          <a:p>
            <a:pPr marL="514350" indent="-514350">
              <a:buFont typeface="+mj-lt"/>
              <a:buAutoNum type="arabicPeriod"/>
            </a:pPr>
            <a:r>
              <a:rPr lang="en-US" sz="1600" dirty="0" smtClean="0"/>
              <a:t>Classifying </a:t>
            </a:r>
            <a:r>
              <a:rPr lang="en-US" sz="1600" dirty="0"/>
              <a:t>Dialogue Acts in One-on-One Live Chats[Su Nam Kim-2000]</a:t>
            </a:r>
          </a:p>
          <a:p>
            <a:pPr marL="514350" indent="-514350">
              <a:buFont typeface="+mj-lt"/>
              <a:buAutoNum type="arabicPeriod"/>
            </a:pPr>
            <a:r>
              <a:rPr lang="en-US" sz="1600" dirty="0" smtClean="0"/>
              <a:t>Dialogue </a:t>
            </a:r>
            <a:r>
              <a:rPr lang="en-US" sz="1600" dirty="0"/>
              <a:t>Act Classification Based on Intra-Utterance Features[Nick Webb-2000] - SWITCHBOARD Dialogue Acts(42 tag Classes)</a:t>
            </a:r>
          </a:p>
          <a:p>
            <a:pPr marL="514350" indent="-514350">
              <a:buFont typeface="+mj-lt"/>
              <a:buAutoNum type="arabicPeriod"/>
            </a:pPr>
            <a:r>
              <a:rPr lang="en-US" sz="1600" dirty="0" smtClean="0"/>
              <a:t>Automatic </a:t>
            </a:r>
            <a:r>
              <a:rPr lang="en-US" sz="1600" dirty="0"/>
              <a:t>Instant Messaging  Dialog using  statistical model and dialog acts-  [Edward Ivonic-2008]</a:t>
            </a:r>
          </a:p>
          <a:p>
            <a:pPr marL="514350" indent="-514350">
              <a:buFont typeface="+mj-lt"/>
              <a:buAutoNum type="arabicPeriod"/>
            </a:pPr>
            <a:r>
              <a:rPr lang="en-US" sz="1600" dirty="0" smtClean="0"/>
              <a:t>Text </a:t>
            </a:r>
            <a:r>
              <a:rPr lang="en-US" sz="1600" dirty="0"/>
              <a:t>Based Dialogue Act Classification for Multiparty Meetings. [Matthias </a:t>
            </a:r>
            <a:r>
              <a:rPr lang="en-US" sz="1600" dirty="0" err="1"/>
              <a:t>Shirberg</a:t>
            </a:r>
            <a:r>
              <a:rPr lang="en-US" sz="1600" dirty="0"/>
              <a:t> - 2006]</a:t>
            </a:r>
          </a:p>
          <a:p>
            <a:pPr marL="514350" indent="-514350">
              <a:buFont typeface="+mj-lt"/>
              <a:buAutoNum type="arabicPeriod"/>
            </a:pPr>
            <a:r>
              <a:rPr lang="en-US" sz="1600" dirty="0" smtClean="0"/>
              <a:t>Lexical </a:t>
            </a:r>
            <a:r>
              <a:rPr lang="en-US" sz="1600" dirty="0"/>
              <a:t>and Discourse Analysis of Online Chat Dialog - [Eric N. Forsyth and Craig H. Martell- 2007 ]</a:t>
            </a:r>
          </a:p>
          <a:p>
            <a:pPr marL="514350" indent="-514350">
              <a:buFont typeface="+mj-lt"/>
              <a:buAutoNum type="arabicPeriod"/>
            </a:pPr>
            <a:r>
              <a:rPr lang="en-US" sz="1600" dirty="0" smtClean="0"/>
              <a:t>Combinations </a:t>
            </a:r>
            <a:r>
              <a:rPr lang="en-US" sz="1600" dirty="0"/>
              <a:t>of Classifiers for Automatic Recognition of Dialogue acts[ </a:t>
            </a:r>
            <a:r>
              <a:rPr lang="en-US" sz="1600" dirty="0" err="1"/>
              <a:t>Pavel</a:t>
            </a:r>
            <a:r>
              <a:rPr lang="en-US" sz="1600" dirty="0"/>
              <a:t> Kral-2005]</a:t>
            </a:r>
          </a:p>
          <a:p>
            <a:pPr marL="514350" indent="-514350">
              <a:buFont typeface="+mj-lt"/>
              <a:buAutoNum type="arabicPeriod"/>
            </a:pPr>
            <a:r>
              <a:rPr lang="en-US" sz="1600" dirty="0" smtClean="0"/>
              <a:t>Lexical</a:t>
            </a:r>
            <a:r>
              <a:rPr lang="en-US" sz="1600" dirty="0"/>
              <a:t>, Prosodic, and Syntactic Cues for Dialogue Acts [ Daniel </a:t>
            </a:r>
            <a:r>
              <a:rPr lang="en-US" sz="1600" dirty="0" err="1"/>
              <a:t>Jurafsky</a:t>
            </a:r>
            <a:r>
              <a:rPr lang="en-US" sz="1600" dirty="0"/>
              <a:t> - 1997</a:t>
            </a:r>
          </a:p>
        </p:txBody>
      </p:sp>
    </p:spTree>
    <p:extLst>
      <p:ext uri="{BB962C8B-B14F-4D97-AF65-F5344CB8AC3E}">
        <p14:creationId xmlns:p14="http://schemas.microsoft.com/office/powerpoint/2010/main" val="2407474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Horizontal Analysis</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6657" y="1463431"/>
            <a:ext cx="8610291" cy="4603262"/>
          </a:xfrm>
        </p:spPr>
      </p:pic>
    </p:spTree>
    <p:extLst>
      <p:ext uri="{BB962C8B-B14F-4D97-AF65-F5344CB8AC3E}">
        <p14:creationId xmlns:p14="http://schemas.microsoft.com/office/powerpoint/2010/main" val="48997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03" y="2615547"/>
            <a:ext cx="10515600" cy="1325563"/>
          </a:xfrm>
        </p:spPr>
        <p:txBody>
          <a:bodyPr>
            <a:normAutofit/>
          </a:bodyPr>
          <a:lstStyle/>
          <a:p>
            <a:pPr algn="ctr"/>
            <a:r>
              <a:rPr lang="en-US" sz="6000" dirty="0">
                <a:latin typeface="Calibri"/>
              </a:rPr>
              <a:t>Introduction</a:t>
            </a:r>
          </a:p>
        </p:txBody>
      </p:sp>
    </p:spTree>
    <p:extLst>
      <p:ext uri="{BB962C8B-B14F-4D97-AF65-F5344CB8AC3E}">
        <p14:creationId xmlns:p14="http://schemas.microsoft.com/office/powerpoint/2010/main" val="592189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Kappa Value</a:t>
            </a:r>
            <a:endParaRPr lang="en-US" b="1" dirty="0"/>
          </a:p>
        </p:txBody>
      </p:sp>
      <p:sp>
        <p:nvSpPr>
          <p:cNvPr id="3" name="Content Placeholder 2"/>
          <p:cNvSpPr>
            <a:spLocks noGrp="1"/>
          </p:cNvSpPr>
          <p:nvPr>
            <p:ph idx="1"/>
          </p:nvPr>
        </p:nvSpPr>
        <p:spPr>
          <a:xfrm>
            <a:off x="352990" y="1545127"/>
            <a:ext cx="9248209" cy="4292965"/>
          </a:xfrm>
        </p:spPr>
        <p:txBody>
          <a:bodyPr/>
          <a:lstStyle/>
          <a:p>
            <a:r>
              <a:rPr lang="en-US" dirty="0"/>
              <a:t> </a:t>
            </a:r>
            <a:r>
              <a:rPr lang="en-US" sz="2400" dirty="0" smtClean="0"/>
              <a:t>It is a statistical measure of inter-rater agreement or</a:t>
            </a:r>
            <a:r>
              <a:rPr lang="en-US" sz="2400" dirty="0"/>
              <a:t> </a:t>
            </a:r>
            <a:r>
              <a:rPr lang="en-US" sz="2400" i="1" dirty="0"/>
              <a:t>inter-annotator </a:t>
            </a:r>
            <a:r>
              <a:rPr lang="en-US" sz="2400" i="1" dirty="0" smtClean="0"/>
              <a:t>agreement</a:t>
            </a:r>
            <a:r>
              <a:rPr lang="en-US" sz="2400" baseline="30000" dirty="0"/>
              <a:t> </a:t>
            </a:r>
            <a:r>
              <a:rPr lang="en-US" sz="2400" dirty="0" smtClean="0"/>
              <a:t>for qualitative </a:t>
            </a:r>
            <a:r>
              <a:rPr lang="en-US" sz="2400" dirty="0"/>
              <a:t>(categorical) items. </a:t>
            </a:r>
            <a:endParaRPr lang="en-US" sz="2400" dirty="0" smtClean="0"/>
          </a:p>
          <a:p>
            <a:endParaRPr lang="en-US" dirty="0" smtClean="0"/>
          </a:p>
          <a:p>
            <a:pPr lvl="8"/>
            <a:endParaRPr lang="en-US" dirty="0"/>
          </a:p>
        </p:txBody>
      </p:sp>
      <p:graphicFrame>
        <p:nvGraphicFramePr>
          <p:cNvPr id="4" name="Diagram 3"/>
          <p:cNvGraphicFramePr/>
          <p:nvPr>
            <p:extLst>
              <p:ext uri="{D42A27DB-BD31-4B8C-83A1-F6EECF244321}">
                <p14:modId xmlns:p14="http://schemas.microsoft.com/office/powerpoint/2010/main" val="3585627468"/>
              </p:ext>
            </p:extLst>
          </p:nvPr>
        </p:nvGraphicFramePr>
        <p:xfrm>
          <a:off x="0" y="3403417"/>
          <a:ext cx="4808415" cy="1758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8863" y="2865927"/>
            <a:ext cx="3929967" cy="2974030"/>
          </a:xfrm>
          <a:prstGeom prst="rect">
            <a:avLst/>
          </a:prstGeom>
        </p:spPr>
      </p:pic>
    </p:spTree>
    <p:extLst>
      <p:ext uri="{BB962C8B-B14F-4D97-AF65-F5344CB8AC3E}">
        <p14:creationId xmlns:p14="http://schemas.microsoft.com/office/powerpoint/2010/main" val="37656379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Experiment 1</a:t>
            </a:r>
            <a:endParaRPr lang="en-US" b="1"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6321" y="1481016"/>
            <a:ext cx="8998693" cy="4093308"/>
          </a:xfrm>
        </p:spPr>
      </p:pic>
    </p:spTree>
    <p:extLst>
      <p:ext uri="{BB962C8B-B14F-4D97-AF65-F5344CB8AC3E}">
        <p14:creationId xmlns:p14="http://schemas.microsoft.com/office/powerpoint/2010/main" val="82894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Experiment 2</a:t>
            </a:r>
            <a:endParaRPr lang="en-US" b="1"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3679"/>
          <a:stretch/>
        </p:blipFill>
        <p:spPr>
          <a:xfrm>
            <a:off x="272395" y="1454671"/>
            <a:ext cx="9406546" cy="4391739"/>
          </a:xfrm>
        </p:spPr>
      </p:pic>
    </p:spTree>
    <p:extLst>
      <p:ext uri="{BB962C8B-B14F-4D97-AF65-F5344CB8AC3E}">
        <p14:creationId xmlns:p14="http://schemas.microsoft.com/office/powerpoint/2010/main" val="18011638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Experiment 3 </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781" y="1514285"/>
            <a:ext cx="8921264" cy="3989699"/>
          </a:xfrm>
        </p:spPr>
      </p:pic>
    </p:spTree>
    <p:extLst>
      <p:ext uri="{BB962C8B-B14F-4D97-AF65-F5344CB8AC3E}">
        <p14:creationId xmlns:p14="http://schemas.microsoft.com/office/powerpoint/2010/main" val="2210437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Finalized Tag Set for “</a:t>
            </a:r>
            <a:r>
              <a:rPr lang="en-US" dirty="0" err="1" smtClean="0"/>
              <a:t>Sanwada</a:t>
            </a:r>
            <a:r>
              <a:rPr lang="en-US" dirty="0" smtClean="0"/>
              <a:t>” Corpus</a:t>
            </a:r>
            <a:endParaRPr lang="en-US" dirty="0"/>
          </a:p>
        </p:txBody>
      </p:sp>
      <p:sp>
        <p:nvSpPr>
          <p:cNvPr id="3" name="Content Placeholder 2"/>
          <p:cNvSpPr>
            <a:spLocks noGrp="1"/>
          </p:cNvSpPr>
          <p:nvPr>
            <p:ph idx="1"/>
          </p:nvPr>
        </p:nvSpPr>
        <p:spPr>
          <a:xfrm>
            <a:off x="349348" y="1652172"/>
            <a:ext cx="10867292" cy="4614985"/>
          </a:xfrm>
        </p:spPr>
        <p:txBody>
          <a:bodyPr numCol="2">
            <a:noAutofit/>
          </a:bodyPr>
          <a:lstStyle/>
          <a:p>
            <a:pPr marL="514350" indent="-514350">
              <a:buFont typeface="+mj-lt"/>
              <a:buAutoNum type="arabicPeriod"/>
            </a:pPr>
            <a:r>
              <a:rPr lang="en-US" sz="2400" dirty="0"/>
              <a:t>Statement</a:t>
            </a:r>
          </a:p>
          <a:p>
            <a:pPr marL="514350" indent="-514350">
              <a:buFont typeface="+mj-lt"/>
              <a:buAutoNum type="arabicPeriod"/>
            </a:pPr>
            <a:r>
              <a:rPr lang="en-US" sz="2400" dirty="0"/>
              <a:t>Request/Command/Order</a:t>
            </a:r>
          </a:p>
          <a:p>
            <a:pPr marL="514350" indent="-514350">
              <a:buFont typeface="+mj-lt"/>
              <a:buAutoNum type="arabicPeriod"/>
            </a:pPr>
            <a:r>
              <a:rPr lang="en-US" sz="2400" dirty="0"/>
              <a:t>Yes-No Question</a:t>
            </a:r>
          </a:p>
          <a:p>
            <a:pPr marL="514350" indent="-514350">
              <a:buFont typeface="+mj-lt"/>
              <a:buAutoNum type="arabicPeriod"/>
            </a:pPr>
            <a:r>
              <a:rPr lang="en-US" sz="2400" dirty="0"/>
              <a:t>Open Question</a:t>
            </a:r>
          </a:p>
          <a:p>
            <a:pPr marL="514350" indent="-514350">
              <a:buFont typeface="+mj-lt"/>
              <a:buAutoNum type="arabicPeriod"/>
            </a:pPr>
            <a:r>
              <a:rPr lang="en-US" sz="2400" dirty="0"/>
              <a:t>Back-channel/Acknowledge</a:t>
            </a:r>
          </a:p>
          <a:p>
            <a:pPr marL="514350" indent="-514350">
              <a:buFont typeface="+mj-lt"/>
              <a:buAutoNum type="arabicPeriod"/>
            </a:pPr>
            <a:r>
              <a:rPr lang="en-US" sz="2400" dirty="0"/>
              <a:t>Backchannel Question</a:t>
            </a:r>
          </a:p>
          <a:p>
            <a:pPr marL="514350" indent="-514350">
              <a:buFont typeface="+mj-lt"/>
              <a:buAutoNum type="arabicPeriod"/>
            </a:pPr>
            <a:r>
              <a:rPr lang="en-US" sz="2400" dirty="0"/>
              <a:t>Yes Answers</a:t>
            </a:r>
          </a:p>
          <a:p>
            <a:pPr marL="514350" indent="-514350">
              <a:buFont typeface="+mj-lt"/>
              <a:buAutoNum type="arabicPeriod"/>
            </a:pPr>
            <a:r>
              <a:rPr lang="en-US" sz="2400" dirty="0"/>
              <a:t>Conventional </a:t>
            </a:r>
            <a:r>
              <a:rPr lang="en-US" sz="2400" dirty="0" smtClean="0"/>
              <a:t>Opening</a:t>
            </a:r>
          </a:p>
          <a:p>
            <a:pPr marL="514350" indent="-514350">
              <a:buFont typeface="+mj-lt"/>
              <a:buAutoNum type="arabicPeriod"/>
            </a:pPr>
            <a:r>
              <a:rPr lang="en-US" sz="2400" dirty="0" smtClean="0"/>
              <a:t>No Answer</a:t>
            </a:r>
          </a:p>
          <a:p>
            <a:pPr marL="514350" indent="-514350">
              <a:buFont typeface="+mj-lt"/>
              <a:buAutoNum type="arabicPeriod"/>
            </a:pPr>
            <a:r>
              <a:rPr lang="en-US" sz="2400" dirty="0" smtClean="0"/>
              <a:t>Thanking</a:t>
            </a:r>
          </a:p>
          <a:p>
            <a:pPr marL="514350" indent="-514350">
              <a:buFont typeface="+mj-lt"/>
              <a:buAutoNum type="arabicPeriod"/>
            </a:pPr>
            <a:r>
              <a:rPr lang="en-US" sz="2400" dirty="0" smtClean="0"/>
              <a:t>Apology</a:t>
            </a:r>
          </a:p>
          <a:p>
            <a:pPr marL="514350" indent="-514350">
              <a:buFont typeface="+mj-lt"/>
              <a:buAutoNum type="arabicPeriod"/>
            </a:pPr>
            <a:r>
              <a:rPr lang="en-US" sz="2400" dirty="0" smtClean="0"/>
              <a:t>Opinion</a:t>
            </a:r>
          </a:p>
          <a:p>
            <a:pPr marL="514350" indent="-514350">
              <a:buFont typeface="+mj-lt"/>
              <a:buAutoNum type="arabicPeriod"/>
            </a:pPr>
            <a:r>
              <a:rPr lang="en-US" sz="2400" dirty="0" smtClean="0"/>
              <a:t>Abandoned/Uninterpretable/Other</a:t>
            </a:r>
          </a:p>
          <a:p>
            <a:pPr marL="514350" indent="-514350">
              <a:buFont typeface="+mj-lt"/>
              <a:buAutoNum type="arabicPeriod"/>
            </a:pPr>
            <a:r>
              <a:rPr lang="en-US" sz="2400" dirty="0" smtClean="0"/>
              <a:t>Reject</a:t>
            </a:r>
          </a:p>
          <a:p>
            <a:pPr marL="514350" indent="-514350">
              <a:buFont typeface="+mj-lt"/>
              <a:buAutoNum type="arabicPeriod"/>
            </a:pPr>
            <a:r>
              <a:rPr lang="en-US" sz="2400" dirty="0" smtClean="0"/>
              <a:t>Conventional Closing</a:t>
            </a:r>
          </a:p>
          <a:p>
            <a:pPr marL="514350" indent="-514350">
              <a:buFont typeface="+mj-lt"/>
              <a:buAutoNum type="arabicPeriod"/>
            </a:pPr>
            <a:r>
              <a:rPr lang="en-US" sz="2400" dirty="0" smtClean="0"/>
              <a:t>Expressive</a:t>
            </a:r>
            <a:endParaRPr lang="en-US" sz="2400" dirty="0"/>
          </a:p>
        </p:txBody>
      </p:sp>
    </p:spTree>
    <p:extLst>
      <p:ext uri="{BB962C8B-B14F-4D97-AF65-F5344CB8AC3E}">
        <p14:creationId xmlns:p14="http://schemas.microsoft.com/office/powerpoint/2010/main" val="1459435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0099"/>
            <a:ext cx="10515600" cy="1325563"/>
          </a:xfrm>
        </p:spPr>
        <p:txBody>
          <a:bodyPr>
            <a:normAutofit/>
          </a:bodyPr>
          <a:lstStyle/>
          <a:p>
            <a:pPr algn="ctr"/>
            <a:r>
              <a:rPr lang="en-US" sz="6000" dirty="0">
                <a:latin typeface="Calibri"/>
              </a:rPr>
              <a:t>Feature Selection</a:t>
            </a:r>
          </a:p>
        </p:txBody>
      </p:sp>
    </p:spTree>
    <p:extLst>
      <p:ext uri="{BB962C8B-B14F-4D97-AF65-F5344CB8AC3E}">
        <p14:creationId xmlns:p14="http://schemas.microsoft.com/office/powerpoint/2010/main" val="2517703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Feature?</a:t>
            </a:r>
            <a:endParaRPr lang="en-US" dirty="0"/>
          </a:p>
        </p:txBody>
      </p:sp>
      <p:sp>
        <p:nvSpPr>
          <p:cNvPr id="3" name="Content Placeholder 2"/>
          <p:cNvSpPr>
            <a:spLocks noGrp="1"/>
          </p:cNvSpPr>
          <p:nvPr>
            <p:ph idx="1"/>
          </p:nvPr>
        </p:nvSpPr>
        <p:spPr>
          <a:xfrm>
            <a:off x="677334" y="1685804"/>
            <a:ext cx="8596668" cy="3880773"/>
          </a:xfrm>
        </p:spPr>
        <p:txBody>
          <a:bodyPr>
            <a:normAutofit/>
          </a:bodyPr>
          <a:lstStyle/>
          <a:p>
            <a:pPr marL="0" indent="0">
              <a:buNone/>
            </a:pPr>
            <a:r>
              <a:rPr lang="en-US" sz="2400" dirty="0"/>
              <a:t>Features are the input given for the classifier as a vector for each word in the utterance. each </a:t>
            </a:r>
            <a:r>
              <a:rPr lang="en-US" sz="2400" dirty="0" smtClean="0"/>
              <a:t>word</a:t>
            </a:r>
            <a:endParaRPr lang="en-US" sz="2400" dirty="0"/>
          </a:p>
          <a:p>
            <a:pPr marL="0" indent="0">
              <a:buNone/>
            </a:pPr>
            <a:r>
              <a:rPr lang="en-US" sz="2400" dirty="0"/>
              <a:t>Can be extracted from the utterances</a:t>
            </a:r>
          </a:p>
          <a:p>
            <a:pPr marL="0" indent="0">
              <a:buNone/>
            </a:pPr>
            <a:endParaRPr lang="en-US" sz="2400" dirty="0"/>
          </a:p>
          <a:p>
            <a:pPr marL="0" indent="0">
              <a:buNone/>
            </a:pPr>
            <a:r>
              <a:rPr lang="en-US" sz="2400" dirty="0"/>
              <a:t>Heavily depends on the language</a:t>
            </a:r>
          </a:p>
        </p:txBody>
      </p:sp>
    </p:spTree>
    <p:extLst>
      <p:ext uri="{BB962C8B-B14F-4D97-AF65-F5344CB8AC3E}">
        <p14:creationId xmlns:p14="http://schemas.microsoft.com/office/powerpoint/2010/main" val="526376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major categories of </a:t>
            </a:r>
            <a:r>
              <a:rPr lang="en-US" dirty="0" smtClean="0"/>
              <a:t>features[1]</a:t>
            </a:r>
            <a:endParaRPr lang="en-US" dirty="0"/>
          </a:p>
        </p:txBody>
      </p:sp>
      <p:sp>
        <p:nvSpPr>
          <p:cNvPr id="3" name="Content Placeholder 2"/>
          <p:cNvSpPr>
            <a:spLocks noGrp="1"/>
          </p:cNvSpPr>
          <p:nvPr>
            <p:ph idx="1"/>
          </p:nvPr>
        </p:nvSpPr>
        <p:spPr>
          <a:xfrm>
            <a:off x="1811216" y="2362200"/>
            <a:ext cx="7156938" cy="2086708"/>
          </a:xfrm>
        </p:spPr>
        <p:txBody>
          <a:bodyPr>
            <a:noAutofit/>
          </a:bodyPr>
          <a:lstStyle/>
          <a:p>
            <a:pPr fontAlgn="base"/>
            <a:r>
              <a:rPr lang="en-US" sz="2400" dirty="0"/>
              <a:t>Time Related Features</a:t>
            </a:r>
          </a:p>
          <a:p>
            <a:pPr fontAlgn="base"/>
            <a:r>
              <a:rPr lang="en-US" sz="2400" dirty="0"/>
              <a:t>Word Related Features</a:t>
            </a:r>
          </a:p>
          <a:p>
            <a:pPr fontAlgn="base"/>
            <a:r>
              <a:rPr lang="en-US" sz="2400" dirty="0"/>
              <a:t>Prosodic Features</a:t>
            </a:r>
          </a:p>
          <a:p>
            <a:pPr fontAlgn="base"/>
            <a:r>
              <a:rPr lang="en-US" sz="2400" dirty="0"/>
              <a:t>Online </a:t>
            </a:r>
            <a:r>
              <a:rPr lang="en-US" sz="2400" dirty="0" smtClean="0"/>
              <a:t>Features</a:t>
            </a:r>
            <a:endParaRPr lang="en-US" sz="2400" dirty="0"/>
          </a:p>
        </p:txBody>
      </p:sp>
      <p:sp>
        <p:nvSpPr>
          <p:cNvPr id="4" name="TextBox 3"/>
          <p:cNvSpPr txBox="1"/>
          <p:nvPr/>
        </p:nvSpPr>
        <p:spPr>
          <a:xfrm>
            <a:off x="431148" y="5345723"/>
            <a:ext cx="11371254" cy="646331"/>
          </a:xfrm>
          <a:prstGeom prst="rect">
            <a:avLst/>
          </a:prstGeom>
          <a:noFill/>
        </p:spPr>
        <p:txBody>
          <a:bodyPr wrap="none" rtlCol="0">
            <a:spAutoFit/>
          </a:bodyPr>
          <a:lstStyle/>
          <a:p>
            <a:r>
              <a:rPr lang="en-US" dirty="0" smtClean="0"/>
              <a:t>[1] Hop </a:t>
            </a:r>
            <a:r>
              <a:rPr lang="en-US" dirty="0"/>
              <a:t>den </a:t>
            </a:r>
            <a:r>
              <a:rPr lang="en-US" dirty="0" err="1"/>
              <a:t>Akker</a:t>
            </a:r>
            <a:r>
              <a:rPr lang="en-US" dirty="0"/>
              <a:t>, H., &amp; Schulz, C. (2008). Exploring features and classifiers for dialogue act segmentation</a:t>
            </a:r>
            <a:r>
              <a:rPr lang="en-US" dirty="0" smtClean="0"/>
              <a:t>.</a:t>
            </a:r>
          </a:p>
          <a:p>
            <a:r>
              <a:rPr lang="en-US" dirty="0" smtClean="0"/>
              <a:t>In </a:t>
            </a:r>
            <a:r>
              <a:rPr lang="en-US" i="1" dirty="0"/>
              <a:t>Machine Learning for Multimodal Interaction</a:t>
            </a:r>
            <a:r>
              <a:rPr lang="en-US" dirty="0"/>
              <a:t> (pp. 196-207). Springer Berlin Heidelberg.</a:t>
            </a:r>
          </a:p>
        </p:txBody>
      </p:sp>
    </p:spTree>
    <p:extLst>
      <p:ext uri="{BB962C8B-B14F-4D97-AF65-F5344CB8AC3E}">
        <p14:creationId xmlns:p14="http://schemas.microsoft.com/office/powerpoint/2010/main" val="2347884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Selected features for Sinhala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32897458"/>
              </p:ext>
            </p:extLst>
          </p:nvPr>
        </p:nvGraphicFramePr>
        <p:xfrm>
          <a:off x="677334" y="1348154"/>
          <a:ext cx="8458200" cy="5105393"/>
        </p:xfrm>
        <a:graphic>
          <a:graphicData uri="http://schemas.openxmlformats.org/drawingml/2006/table">
            <a:tbl>
              <a:tblPr firstRow="1" firstCol="1" bandRow="1">
                <a:tableStyleId>{2D5ABB26-0587-4C30-8999-92F81FD0307C}</a:tableStyleId>
              </a:tblPr>
              <a:tblGrid>
                <a:gridCol w="6442770">
                  <a:extLst>
                    <a:ext uri="{9D8B030D-6E8A-4147-A177-3AD203B41FA5}">
                      <a16:colId xmlns:a16="http://schemas.microsoft.com/office/drawing/2014/main" xmlns="" val="20000"/>
                    </a:ext>
                  </a:extLst>
                </a:gridCol>
                <a:gridCol w="2015430">
                  <a:extLst>
                    <a:ext uri="{9D8B030D-6E8A-4147-A177-3AD203B41FA5}">
                      <a16:colId xmlns:a16="http://schemas.microsoft.com/office/drawing/2014/main" xmlns="" val="20001"/>
                    </a:ext>
                  </a:extLst>
                </a:gridCol>
              </a:tblGrid>
              <a:tr h="738723">
                <a:tc>
                  <a:txBody>
                    <a:bodyPr/>
                    <a:lstStyle/>
                    <a:p>
                      <a:pPr marL="0" marR="0" algn="ctr">
                        <a:lnSpc>
                          <a:spcPct val="107000"/>
                        </a:lnSpc>
                        <a:spcBef>
                          <a:spcPts val="0"/>
                        </a:spcBef>
                        <a:spcAft>
                          <a:spcPts val="0"/>
                        </a:spcAft>
                      </a:pPr>
                      <a:r>
                        <a:rPr lang="en-US" sz="1800" dirty="0">
                          <a:effectLst/>
                        </a:rPr>
                        <a:t>Feature</a:t>
                      </a:r>
                      <a:endParaRPr lang="en-US" sz="1800"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a:effectLst/>
                        </a:rPr>
                        <a:t>Status</a:t>
                      </a:r>
                      <a:endParaRPr lang="en-US" sz="180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11905">
                <a:tc>
                  <a:txBody>
                    <a:bodyPr/>
                    <a:lstStyle/>
                    <a:p>
                      <a:pPr marL="0" marR="0" lvl="0" indent="0" algn="l">
                        <a:lnSpc>
                          <a:spcPct val="95000"/>
                        </a:lnSpc>
                        <a:spcBef>
                          <a:spcPts val="0"/>
                        </a:spcBef>
                        <a:spcAft>
                          <a:spcPts val="0"/>
                        </a:spcAft>
                        <a:buFont typeface="+mj-lt"/>
                        <a:buNone/>
                      </a:pPr>
                      <a:r>
                        <a:rPr lang="en-US" sz="1800" spc="-5" dirty="0">
                          <a:effectLst/>
                        </a:rPr>
                        <a:t>Number of words in the segment</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Selected</a:t>
                      </a:r>
                      <a:endParaRPr lang="en-US" sz="18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11905">
                <a:tc>
                  <a:txBody>
                    <a:bodyPr/>
                    <a:lstStyle/>
                    <a:p>
                      <a:pPr marL="0" marR="0" lvl="0" indent="0" algn="l">
                        <a:lnSpc>
                          <a:spcPct val="95000"/>
                        </a:lnSpc>
                        <a:spcBef>
                          <a:spcPts val="0"/>
                        </a:spcBef>
                        <a:spcAft>
                          <a:spcPts val="0"/>
                        </a:spcAft>
                        <a:buFont typeface="+mj-lt"/>
                        <a:buNone/>
                      </a:pPr>
                      <a:r>
                        <a:rPr lang="en-US" sz="1800" spc="-5" dirty="0">
                          <a:effectLst/>
                        </a:rPr>
                        <a:t>Bigrams/Trigrams of words</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Selected</a:t>
                      </a:r>
                      <a:endParaRPr lang="en-US" sz="18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11905">
                <a:tc>
                  <a:txBody>
                    <a:bodyPr/>
                    <a:lstStyle/>
                    <a:p>
                      <a:pPr marL="0" marR="0" lvl="0" indent="0" algn="l">
                        <a:lnSpc>
                          <a:spcPct val="95000"/>
                        </a:lnSpc>
                        <a:spcBef>
                          <a:spcPts val="0"/>
                        </a:spcBef>
                        <a:spcAft>
                          <a:spcPts val="0"/>
                        </a:spcAft>
                        <a:buFont typeface="+mj-lt"/>
                        <a:buNone/>
                      </a:pPr>
                      <a:r>
                        <a:rPr lang="en-US" sz="1800" spc="-5" dirty="0">
                          <a:effectLst/>
                        </a:rPr>
                        <a:t>Previous Dialogue Act</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11905">
                <a:tc>
                  <a:txBody>
                    <a:bodyPr/>
                    <a:lstStyle/>
                    <a:p>
                      <a:pPr marL="0" marR="0" lvl="0" indent="0" algn="l">
                        <a:lnSpc>
                          <a:spcPct val="95000"/>
                        </a:lnSpc>
                        <a:spcBef>
                          <a:spcPts val="0"/>
                        </a:spcBef>
                        <a:spcAft>
                          <a:spcPts val="0"/>
                        </a:spcAft>
                        <a:buFont typeface="+mj-lt"/>
                        <a:buNone/>
                      </a:pPr>
                      <a:r>
                        <a:rPr lang="en-US" sz="1800" spc="-5" dirty="0">
                          <a:effectLst/>
                        </a:rPr>
                        <a:t>Verb of the Sentence</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11905">
                <a:tc>
                  <a:txBody>
                    <a:bodyPr/>
                    <a:lstStyle/>
                    <a:p>
                      <a:pPr marL="0" marR="0" lvl="0" indent="0" algn="l">
                        <a:lnSpc>
                          <a:spcPct val="95000"/>
                        </a:lnSpc>
                        <a:spcBef>
                          <a:spcPts val="0"/>
                        </a:spcBef>
                        <a:spcAft>
                          <a:spcPts val="0"/>
                        </a:spcAft>
                        <a:buFont typeface="+mj-lt"/>
                        <a:buNone/>
                      </a:pPr>
                      <a:r>
                        <a:rPr lang="en-US" sz="1800" spc="-5" dirty="0">
                          <a:effectLst/>
                        </a:rPr>
                        <a:t>Punctuation marks</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11905">
                <a:tc>
                  <a:txBody>
                    <a:bodyPr/>
                    <a:lstStyle/>
                    <a:p>
                      <a:pPr marL="0" marR="0" lvl="0" indent="0" algn="l">
                        <a:lnSpc>
                          <a:spcPct val="95000"/>
                        </a:lnSpc>
                        <a:spcBef>
                          <a:spcPts val="0"/>
                        </a:spcBef>
                        <a:spcAft>
                          <a:spcPts val="0"/>
                        </a:spcAft>
                        <a:buFont typeface="+mj-lt"/>
                        <a:buNone/>
                      </a:pPr>
                      <a:r>
                        <a:rPr lang="en-US" sz="1800" spc="-5" dirty="0">
                          <a:effectLst/>
                        </a:rPr>
                        <a:t>Grammar pattern</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11905">
                <a:tc>
                  <a:txBody>
                    <a:bodyPr/>
                    <a:lstStyle/>
                    <a:p>
                      <a:pPr marL="0" marR="0" lvl="0" indent="0" algn="l">
                        <a:lnSpc>
                          <a:spcPct val="95000"/>
                        </a:lnSpc>
                        <a:spcBef>
                          <a:spcPts val="0"/>
                        </a:spcBef>
                        <a:spcAft>
                          <a:spcPts val="0"/>
                        </a:spcAft>
                        <a:buFont typeface="+mj-lt"/>
                        <a:buNone/>
                      </a:pPr>
                      <a:r>
                        <a:rPr lang="en-US" sz="1800" spc="-5" dirty="0">
                          <a:effectLst/>
                        </a:rPr>
                        <a:t>Frequent words for each tag</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11905">
                <a:tc>
                  <a:txBody>
                    <a:bodyPr/>
                    <a:lstStyle/>
                    <a:p>
                      <a:pPr marL="0" marR="0" lvl="0" indent="0" algn="l">
                        <a:lnSpc>
                          <a:spcPct val="95000"/>
                        </a:lnSpc>
                        <a:spcBef>
                          <a:spcPts val="0"/>
                        </a:spcBef>
                        <a:spcAft>
                          <a:spcPts val="0"/>
                        </a:spcAft>
                        <a:buFont typeface="+mj-lt"/>
                        <a:buNone/>
                      </a:pPr>
                      <a:r>
                        <a:rPr lang="en-US" sz="1800" spc="-5" dirty="0">
                          <a:effectLst/>
                        </a:rPr>
                        <a:t>First two words</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11905">
                <a:tc>
                  <a:txBody>
                    <a:bodyPr/>
                    <a:lstStyle/>
                    <a:p>
                      <a:pPr marL="0" marR="0" lvl="0" indent="0" algn="l">
                        <a:lnSpc>
                          <a:spcPct val="95000"/>
                        </a:lnSpc>
                        <a:spcBef>
                          <a:spcPts val="0"/>
                        </a:spcBef>
                        <a:spcAft>
                          <a:spcPts val="0"/>
                        </a:spcAft>
                        <a:buFont typeface="+mj-lt"/>
                        <a:buNone/>
                      </a:pPr>
                      <a:r>
                        <a:rPr lang="en-US" sz="1800" spc="-5" dirty="0">
                          <a:effectLst/>
                        </a:rPr>
                        <a:t>Last two words</a:t>
                      </a:r>
                      <a:endParaRPr lang="en-US" sz="18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11905">
                <a:tc>
                  <a:txBody>
                    <a:bodyPr/>
                    <a:lstStyle/>
                    <a:p>
                      <a:pPr marL="0" marR="0" lvl="0" indent="0" algn="l">
                        <a:lnSpc>
                          <a:spcPct val="95000"/>
                        </a:lnSpc>
                        <a:spcBef>
                          <a:spcPts val="0"/>
                        </a:spcBef>
                        <a:spcAft>
                          <a:spcPts val="0"/>
                        </a:spcAft>
                        <a:buFont typeface="+mj-lt"/>
                        <a:buNone/>
                      </a:pPr>
                      <a:r>
                        <a:rPr lang="en-US" sz="1800" spc="-5" dirty="0">
                          <a:effectLst/>
                        </a:rPr>
                        <a:t>First verb type/ Second verb type</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311905">
                <a:tc>
                  <a:txBody>
                    <a:bodyPr/>
                    <a:lstStyle/>
                    <a:p>
                      <a:pPr marL="0" marR="0" lvl="0" indent="0" algn="l">
                        <a:lnSpc>
                          <a:spcPct val="95000"/>
                        </a:lnSpc>
                        <a:spcBef>
                          <a:spcPts val="0"/>
                        </a:spcBef>
                        <a:spcAft>
                          <a:spcPts val="0"/>
                        </a:spcAft>
                        <a:buFont typeface="+mj-lt"/>
                        <a:buNone/>
                      </a:pPr>
                      <a:r>
                        <a:rPr lang="en-US" sz="1800" spc="-5" dirty="0">
                          <a:effectLst/>
                        </a:rPr>
                        <a:t>Words in last 10 Dialogue Acts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311905">
                <a:tc>
                  <a:txBody>
                    <a:bodyPr/>
                    <a:lstStyle/>
                    <a:p>
                      <a:pPr marL="0" marR="0" lvl="0" indent="0" algn="l">
                        <a:lnSpc>
                          <a:spcPct val="95000"/>
                        </a:lnSpc>
                        <a:spcBef>
                          <a:spcPts val="0"/>
                        </a:spcBef>
                        <a:spcAft>
                          <a:spcPts val="0"/>
                        </a:spcAft>
                        <a:buFont typeface="+mj-lt"/>
                        <a:buNone/>
                      </a:pPr>
                      <a:r>
                        <a:rPr lang="en-US" sz="1800" spc="-5" dirty="0">
                          <a:effectLst/>
                        </a:rPr>
                        <a:t>N-grams of previous Dialogue Acts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311905">
                <a:tc>
                  <a:txBody>
                    <a:bodyPr/>
                    <a:lstStyle/>
                    <a:p>
                      <a:pPr marL="0" marR="0" lvl="0" indent="0" algn="l">
                        <a:lnSpc>
                          <a:spcPct val="95000"/>
                        </a:lnSpc>
                        <a:spcBef>
                          <a:spcPts val="0"/>
                        </a:spcBef>
                        <a:spcAft>
                          <a:spcPts val="0"/>
                        </a:spcAft>
                        <a:buFont typeface="+mj-lt"/>
                        <a:buNone/>
                      </a:pPr>
                      <a:r>
                        <a:rPr lang="en-US" sz="1800" spc="-5" dirty="0" smtClean="0">
                          <a:effectLst/>
                        </a:rPr>
                        <a:t>Bag-of–words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a:effectLst/>
                        </a:rPr>
                        <a:t>Not-selected</a:t>
                      </a:r>
                      <a:endParaRPr lang="en-US" sz="1800" spc="-5">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311905">
                <a:tc>
                  <a:txBody>
                    <a:bodyPr/>
                    <a:lstStyle/>
                    <a:p>
                      <a:pPr marL="0" marR="0" lvl="0" indent="0" algn="l">
                        <a:lnSpc>
                          <a:spcPct val="95000"/>
                        </a:lnSpc>
                        <a:spcBef>
                          <a:spcPts val="0"/>
                        </a:spcBef>
                        <a:spcAft>
                          <a:spcPts val="0"/>
                        </a:spcAft>
                        <a:buFont typeface="+mj-lt"/>
                        <a:buNone/>
                      </a:pPr>
                      <a:r>
                        <a:rPr lang="en-US" sz="1800" spc="-5" dirty="0">
                          <a:effectLst/>
                        </a:rPr>
                        <a:t>Unigrams</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a:lnSpc>
                          <a:spcPct val="95000"/>
                        </a:lnSpc>
                        <a:spcBef>
                          <a:spcPts val="0"/>
                        </a:spcBef>
                        <a:spcAft>
                          <a:spcPts val="0"/>
                        </a:spcAft>
                      </a:pPr>
                      <a:r>
                        <a:rPr lang="en-US" sz="1800" spc="-5" dirty="0">
                          <a:effectLst/>
                        </a:rPr>
                        <a:t>Not-selected</a:t>
                      </a:r>
                      <a:endParaRPr lang="en-US" sz="1800" spc="-5" dirty="0">
                        <a:effectLst/>
                        <a:latin typeface="Times New Roman"/>
                        <a:ea typeface="SimSu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val="21538864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Exclusive features for Sinhala</a:t>
            </a:r>
            <a:br>
              <a:rPr lang="en-US" b="1" dirty="0"/>
            </a:br>
            <a:endParaRPr lang="en-US" dirty="0"/>
          </a:p>
        </p:txBody>
      </p:sp>
      <p:sp>
        <p:nvSpPr>
          <p:cNvPr id="3" name="Content Placeholder 2"/>
          <p:cNvSpPr>
            <a:spLocks noGrp="1"/>
          </p:cNvSpPr>
          <p:nvPr>
            <p:ph idx="1"/>
          </p:nvPr>
        </p:nvSpPr>
        <p:spPr>
          <a:xfrm>
            <a:off x="1418492" y="1547447"/>
            <a:ext cx="8229600" cy="1828800"/>
          </a:xfrm>
        </p:spPr>
        <p:txBody>
          <a:bodyPr>
            <a:normAutofit/>
          </a:bodyPr>
          <a:lstStyle/>
          <a:p>
            <a:r>
              <a:rPr lang="en-US" sz="2400" dirty="0"/>
              <a:t>Last letter of the last word of the utterance </a:t>
            </a:r>
            <a:endParaRPr lang="en-US" sz="2400" dirty="0" smtClean="0"/>
          </a:p>
          <a:p>
            <a:r>
              <a:rPr lang="en-US" sz="2400" dirty="0"/>
              <a:t>last word of an utterance </a:t>
            </a:r>
            <a:endParaRPr lang="en-US" sz="2400" dirty="0" smtClean="0"/>
          </a:p>
          <a:p>
            <a:r>
              <a:rPr lang="en-US" sz="2400" dirty="0"/>
              <a:t>The presence of specific Sinhala cue phrases</a:t>
            </a:r>
          </a:p>
        </p:txBody>
      </p:sp>
      <p:graphicFrame>
        <p:nvGraphicFramePr>
          <p:cNvPr id="4" name="Table 3"/>
          <p:cNvGraphicFramePr>
            <a:graphicFrameLocks noGrp="1"/>
          </p:cNvGraphicFramePr>
          <p:nvPr>
            <p:extLst>
              <p:ext uri="{D42A27DB-BD31-4B8C-83A1-F6EECF244321}">
                <p14:modId xmlns:p14="http://schemas.microsoft.com/office/powerpoint/2010/main" val="758039149"/>
              </p:ext>
            </p:extLst>
          </p:nvPr>
        </p:nvGraphicFramePr>
        <p:xfrm>
          <a:off x="1432368" y="3223847"/>
          <a:ext cx="7086600" cy="3367355"/>
        </p:xfrm>
        <a:graphic>
          <a:graphicData uri="http://schemas.openxmlformats.org/drawingml/2006/table">
            <a:tbl>
              <a:tblPr firstRow="1" firstCol="1" bandRow="1">
                <a:tableStyleId>{2D5ABB26-0587-4C30-8999-92F81FD0307C}</a:tableStyleId>
              </a:tblPr>
              <a:tblGrid>
                <a:gridCol w="4607916">
                  <a:extLst>
                    <a:ext uri="{9D8B030D-6E8A-4147-A177-3AD203B41FA5}">
                      <a16:colId xmlns:a16="http://schemas.microsoft.com/office/drawing/2014/main" xmlns="" val="20000"/>
                    </a:ext>
                  </a:extLst>
                </a:gridCol>
                <a:gridCol w="2478684">
                  <a:extLst>
                    <a:ext uri="{9D8B030D-6E8A-4147-A177-3AD203B41FA5}">
                      <a16:colId xmlns:a16="http://schemas.microsoft.com/office/drawing/2014/main" xmlns="" val="20001"/>
                    </a:ext>
                  </a:extLst>
                </a:gridCol>
              </a:tblGrid>
              <a:tr h="589935">
                <a:tc>
                  <a:txBody>
                    <a:bodyPr/>
                    <a:lstStyle/>
                    <a:p>
                      <a:pPr marL="0" marR="0" indent="0" algn="ctr">
                        <a:lnSpc>
                          <a:spcPct val="95000"/>
                        </a:lnSpc>
                        <a:spcBef>
                          <a:spcPts val="0"/>
                        </a:spcBef>
                        <a:spcAft>
                          <a:spcPts val="0"/>
                        </a:spcAft>
                      </a:pPr>
                      <a:r>
                        <a:rPr lang="en-US" sz="1600" spc="-5" dirty="0">
                          <a:effectLst/>
                        </a:rPr>
                        <a:t>Sinhala cue phrase(s)</a:t>
                      </a:r>
                      <a:endParaRPr lang="en-US" sz="16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dirty="0">
                          <a:effectLst/>
                        </a:rPr>
                        <a:t>English  cue phrase</a:t>
                      </a:r>
                      <a:endParaRPr lang="en-US" sz="16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45806">
                <a:tc>
                  <a:txBody>
                    <a:bodyPr/>
                    <a:lstStyle/>
                    <a:p>
                      <a:pPr marL="0" marR="0" indent="0" algn="ctr">
                        <a:lnSpc>
                          <a:spcPct val="95000"/>
                        </a:lnSpc>
                        <a:spcBef>
                          <a:spcPts val="0"/>
                        </a:spcBef>
                        <a:spcAft>
                          <a:spcPts val="0"/>
                        </a:spcAft>
                      </a:pPr>
                      <a:r>
                        <a:rPr lang="si-LK" sz="1600" spc="-5">
                          <a:effectLst/>
                        </a:rPr>
                        <a:t>ඇත්තෙන්ම</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actually</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65166">
                <a:tc>
                  <a:txBody>
                    <a:bodyPr/>
                    <a:lstStyle/>
                    <a:p>
                      <a:pPr marL="0" marR="0" indent="0" algn="ctr">
                        <a:lnSpc>
                          <a:spcPct val="95000"/>
                        </a:lnSpc>
                        <a:spcBef>
                          <a:spcPts val="0"/>
                        </a:spcBef>
                        <a:spcAft>
                          <a:spcPts val="0"/>
                        </a:spcAft>
                      </a:pPr>
                      <a:r>
                        <a:rPr lang="si-LK" sz="1600" spc="-5">
                          <a:effectLst/>
                        </a:rPr>
                        <a:t>සහ</a:t>
                      </a:r>
                      <a:r>
                        <a:rPr lang="en-US" sz="1600" spc="-5">
                          <a:effectLst/>
                        </a:rPr>
                        <a:t>, </a:t>
                      </a:r>
                      <a:r>
                        <a:rPr lang="si-LK" sz="1600" spc="-5">
                          <a:effectLst/>
                        </a:rPr>
                        <a:t>හා</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and</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45806">
                <a:tc>
                  <a:txBody>
                    <a:bodyPr/>
                    <a:lstStyle/>
                    <a:p>
                      <a:pPr marL="0" marR="0" indent="0" algn="ctr">
                        <a:lnSpc>
                          <a:spcPct val="95000"/>
                        </a:lnSpc>
                        <a:spcBef>
                          <a:spcPts val="0"/>
                        </a:spcBef>
                        <a:spcAft>
                          <a:spcPts val="0"/>
                        </a:spcAft>
                      </a:pPr>
                      <a:r>
                        <a:rPr lang="si-LK" sz="1600" spc="-5">
                          <a:effectLst/>
                        </a:rPr>
                        <a:t>නිසා</a:t>
                      </a:r>
                      <a:r>
                        <a:rPr lang="en-US" sz="1600" spc="-5">
                          <a:effectLst/>
                        </a:rPr>
                        <a:t>, </a:t>
                      </a:r>
                      <a:r>
                        <a:rPr lang="si-LK" sz="1600" spc="-5">
                          <a:effectLst/>
                        </a:rPr>
                        <a:t>හින්ද</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because</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45806">
                <a:tc>
                  <a:txBody>
                    <a:bodyPr/>
                    <a:lstStyle/>
                    <a:p>
                      <a:pPr marL="0" marR="0" indent="0" algn="ctr">
                        <a:lnSpc>
                          <a:spcPct val="95000"/>
                        </a:lnSpc>
                        <a:spcBef>
                          <a:spcPts val="0"/>
                        </a:spcBef>
                        <a:spcAft>
                          <a:spcPts val="0"/>
                        </a:spcAft>
                      </a:pPr>
                      <a:r>
                        <a:rPr lang="si-LK" sz="1600" spc="-5">
                          <a:effectLst/>
                        </a:rPr>
                        <a:t>එසේම</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also</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45806">
                <a:tc>
                  <a:txBody>
                    <a:bodyPr/>
                    <a:lstStyle/>
                    <a:p>
                      <a:pPr marL="0" marR="0" indent="0" algn="ctr">
                        <a:lnSpc>
                          <a:spcPct val="95000"/>
                        </a:lnSpc>
                        <a:spcBef>
                          <a:spcPts val="0"/>
                        </a:spcBef>
                        <a:spcAft>
                          <a:spcPts val="0"/>
                        </a:spcAft>
                      </a:pPr>
                      <a:r>
                        <a:rPr lang="si-LK" sz="1600" spc="-5">
                          <a:effectLst/>
                        </a:rPr>
                        <a:t>එහෙත්</a:t>
                      </a:r>
                      <a:r>
                        <a:rPr lang="en-US" sz="1600" spc="-5">
                          <a:effectLst/>
                        </a:rPr>
                        <a:t>, </a:t>
                      </a:r>
                      <a:r>
                        <a:rPr lang="si-LK" sz="1600" spc="-5">
                          <a:effectLst/>
                        </a:rPr>
                        <a:t>නමුත්</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but</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45806">
                <a:tc>
                  <a:txBody>
                    <a:bodyPr/>
                    <a:lstStyle/>
                    <a:p>
                      <a:pPr marL="0" marR="0" indent="0" algn="ctr">
                        <a:lnSpc>
                          <a:spcPct val="95000"/>
                        </a:lnSpc>
                        <a:spcBef>
                          <a:spcPts val="0"/>
                        </a:spcBef>
                        <a:spcAft>
                          <a:spcPts val="0"/>
                        </a:spcAft>
                      </a:pPr>
                      <a:r>
                        <a:rPr lang="si-LK" sz="1600" spc="-5">
                          <a:effectLst/>
                        </a:rPr>
                        <a:t>වගේ</a:t>
                      </a:r>
                      <a:r>
                        <a:rPr lang="en-US" sz="1600" spc="-5">
                          <a:effectLst/>
                        </a:rPr>
                        <a:t>, </a:t>
                      </a:r>
                      <a:r>
                        <a:rPr lang="si-LK" sz="1600" spc="-5">
                          <a:effectLst/>
                        </a:rPr>
                        <a:t>වැනි</a:t>
                      </a:r>
                      <a:r>
                        <a:rPr lang="en-US" sz="1600" spc="-5">
                          <a:effectLst/>
                        </a:rPr>
                        <a:t>, </a:t>
                      </a:r>
                      <a:r>
                        <a:rPr lang="si-LK" sz="1600" spc="-5">
                          <a:effectLst/>
                        </a:rPr>
                        <a:t>වාගේ</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like</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45806">
                <a:tc>
                  <a:txBody>
                    <a:bodyPr/>
                    <a:lstStyle/>
                    <a:p>
                      <a:pPr marL="0" marR="0" indent="0" algn="ctr">
                        <a:lnSpc>
                          <a:spcPct val="95000"/>
                        </a:lnSpc>
                        <a:spcBef>
                          <a:spcPts val="0"/>
                        </a:spcBef>
                        <a:spcAft>
                          <a:spcPts val="0"/>
                        </a:spcAft>
                      </a:pPr>
                      <a:r>
                        <a:rPr lang="si-LK" sz="1600" spc="-5">
                          <a:effectLst/>
                        </a:rPr>
                        <a:t>ඉතින්</a:t>
                      </a:r>
                      <a:r>
                        <a:rPr lang="en-US" sz="1600" spc="-5">
                          <a:effectLst/>
                        </a:rPr>
                        <a:t>, </a:t>
                      </a:r>
                      <a:r>
                        <a:rPr lang="si-LK" sz="1600" spc="-5">
                          <a:effectLst/>
                        </a:rPr>
                        <a:t>එවිට</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then</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45806">
                <a:tc>
                  <a:txBody>
                    <a:bodyPr/>
                    <a:lstStyle/>
                    <a:p>
                      <a:pPr marL="0" marR="0" indent="0" algn="ctr">
                        <a:lnSpc>
                          <a:spcPct val="95000"/>
                        </a:lnSpc>
                        <a:spcBef>
                          <a:spcPts val="0"/>
                        </a:spcBef>
                        <a:spcAft>
                          <a:spcPts val="0"/>
                        </a:spcAft>
                      </a:pPr>
                      <a:r>
                        <a:rPr lang="si-LK" sz="1600" spc="-5">
                          <a:effectLst/>
                        </a:rPr>
                        <a:t>හෝ</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or</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45806">
                <a:tc>
                  <a:txBody>
                    <a:bodyPr/>
                    <a:lstStyle/>
                    <a:p>
                      <a:pPr marL="0" marR="0" indent="0" algn="ctr">
                        <a:lnSpc>
                          <a:spcPct val="95000"/>
                        </a:lnSpc>
                        <a:spcBef>
                          <a:spcPts val="0"/>
                        </a:spcBef>
                        <a:spcAft>
                          <a:spcPts val="0"/>
                        </a:spcAft>
                      </a:pPr>
                      <a:r>
                        <a:rPr lang="si-LK" sz="1600" spc="-5">
                          <a:effectLst/>
                        </a:rPr>
                        <a:t>හරි</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a:effectLst/>
                        </a:rPr>
                        <a:t>well</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45806">
                <a:tc>
                  <a:txBody>
                    <a:bodyPr/>
                    <a:lstStyle/>
                    <a:p>
                      <a:pPr marL="0" marR="0" indent="0" algn="ctr">
                        <a:lnSpc>
                          <a:spcPct val="95000"/>
                        </a:lnSpc>
                        <a:spcBef>
                          <a:spcPts val="0"/>
                        </a:spcBef>
                        <a:spcAft>
                          <a:spcPts val="0"/>
                        </a:spcAft>
                      </a:pPr>
                      <a:r>
                        <a:rPr lang="si-LK" sz="1600" spc="-5">
                          <a:effectLst/>
                        </a:rPr>
                        <a:t>එනිසා</a:t>
                      </a:r>
                      <a:r>
                        <a:rPr lang="en-US" sz="1600" spc="-5">
                          <a:effectLst/>
                        </a:rPr>
                        <a:t>, </a:t>
                      </a:r>
                      <a:r>
                        <a:rPr lang="si-LK" sz="1600" spc="-5">
                          <a:effectLst/>
                        </a:rPr>
                        <a:t>එබැවින්</a:t>
                      </a:r>
                      <a:endParaRPr lang="en-US" sz="1600" spc="-5">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95000"/>
                        </a:lnSpc>
                        <a:spcBef>
                          <a:spcPts val="0"/>
                        </a:spcBef>
                        <a:spcAft>
                          <a:spcPts val="0"/>
                        </a:spcAft>
                      </a:pPr>
                      <a:r>
                        <a:rPr lang="en-US" sz="1600" spc="-5" dirty="0">
                          <a:effectLst/>
                        </a:rPr>
                        <a:t>so</a:t>
                      </a:r>
                      <a:endParaRPr lang="en-US" sz="1600" spc="-5" dirty="0">
                        <a:effectLst/>
                        <a:latin typeface="Times New Roman"/>
                        <a:ea typeface="SimSu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504602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a:t>
            </a:r>
            <a:endParaRPr lang="en-GB" dirty="0"/>
          </a:p>
        </p:txBody>
      </p:sp>
      <p:sp>
        <p:nvSpPr>
          <p:cNvPr id="3" name="Content Placeholder 2"/>
          <p:cNvSpPr>
            <a:spLocks noGrp="1"/>
          </p:cNvSpPr>
          <p:nvPr>
            <p:ph idx="1"/>
          </p:nvPr>
        </p:nvSpPr>
        <p:spPr>
          <a:xfrm>
            <a:off x="308057" y="1509958"/>
            <a:ext cx="9257974" cy="3906104"/>
          </a:xfrm>
        </p:spPr>
        <p:txBody>
          <a:bodyPr>
            <a:normAutofit/>
          </a:bodyPr>
          <a:lstStyle/>
          <a:p>
            <a:r>
              <a:rPr lang="en-GB" sz="2000" dirty="0"/>
              <a:t>Getting a computer to understand a spontaneous dialogue precisely is still an open issue</a:t>
            </a:r>
          </a:p>
          <a:p>
            <a:r>
              <a:rPr lang="en-GB" sz="2000" dirty="0"/>
              <a:t>Some of the characteristics of modelling a spontaneous dialogue have already been identified</a:t>
            </a:r>
          </a:p>
          <a:p>
            <a:pPr lvl="1"/>
            <a:r>
              <a:rPr lang="en-GB" sz="1800" dirty="0"/>
              <a:t>e.g. ? </a:t>
            </a:r>
          </a:p>
          <a:p>
            <a:pPr lvl="1"/>
            <a:r>
              <a:rPr lang="en-GB" sz="1800" dirty="0"/>
              <a:t>add Dtag recognition as one </a:t>
            </a:r>
            <a:r>
              <a:rPr lang="en-GB" sz="1800" dirty="0" err="1"/>
              <a:t>e.g</a:t>
            </a:r>
            <a:r>
              <a:rPr lang="en-GB" sz="1800" dirty="0"/>
              <a:t> </a:t>
            </a:r>
            <a:r>
              <a:rPr lang="en-GB" sz="1800" dirty="0" smtClean="0"/>
              <a:t>.and </a:t>
            </a:r>
            <a:r>
              <a:rPr lang="en-GB" sz="1800" dirty="0"/>
              <a:t>higlight it</a:t>
            </a:r>
          </a:p>
          <a:p>
            <a:r>
              <a:rPr lang="en-GB" sz="2000" dirty="0" smtClean="0"/>
              <a:t>But </a:t>
            </a:r>
            <a:r>
              <a:rPr lang="en-GB" sz="2000" dirty="0"/>
              <a:t>not yet done for Sinhala</a:t>
            </a:r>
          </a:p>
          <a:p>
            <a:r>
              <a:rPr lang="en-GB" sz="2000" dirty="0"/>
              <a:t>add a new slide for dtags (u can modify the next slide). describe what they are. then say it has not been done for sinhala</a:t>
            </a:r>
          </a:p>
        </p:txBody>
      </p:sp>
    </p:spTree>
    <p:extLst>
      <p:ext uri="{BB962C8B-B14F-4D97-AF65-F5344CB8AC3E}">
        <p14:creationId xmlns:p14="http://schemas.microsoft.com/office/powerpoint/2010/main" val="3607260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useful features</a:t>
            </a:r>
          </a:p>
        </p:txBody>
      </p:sp>
      <p:sp>
        <p:nvSpPr>
          <p:cNvPr id="3" name="Content Placeholder 2"/>
          <p:cNvSpPr>
            <a:spLocks noGrp="1"/>
          </p:cNvSpPr>
          <p:nvPr>
            <p:ph idx="1"/>
          </p:nvPr>
        </p:nvSpPr>
        <p:spPr>
          <a:xfrm>
            <a:off x="285135" y="1930400"/>
            <a:ext cx="9381066" cy="3880773"/>
          </a:xfrm>
        </p:spPr>
        <p:txBody>
          <a:bodyPr>
            <a:normAutofit/>
          </a:bodyPr>
          <a:lstStyle/>
          <a:p>
            <a:r>
              <a:rPr lang="en-US" sz="2400" dirty="0">
                <a:solidFill>
                  <a:srgbClr val="0070C0"/>
                </a:solidFill>
              </a:rPr>
              <a:t>The idea of the experiment is to identify the most contributing features for classifying and the most effective combinations of the </a:t>
            </a:r>
            <a:r>
              <a:rPr lang="en-US" sz="2400" dirty="0" smtClean="0">
                <a:solidFill>
                  <a:srgbClr val="0070C0"/>
                </a:solidFill>
              </a:rPr>
              <a:t>features</a:t>
            </a:r>
            <a:endParaRPr lang="en-US" sz="2400" dirty="0">
              <a:solidFill>
                <a:srgbClr val="0070C0"/>
              </a:solidFill>
            </a:endParaRPr>
          </a:p>
          <a:p>
            <a:r>
              <a:rPr lang="en-US" sz="2400" dirty="0"/>
              <a:t>Trained WEKA Classifier with a training set and tested with another set</a:t>
            </a:r>
          </a:p>
          <a:p>
            <a:r>
              <a:rPr lang="en-US" sz="2400" dirty="0"/>
              <a:t>Compared the </a:t>
            </a:r>
            <a:r>
              <a:rPr lang="en-US" sz="2400" i="1" dirty="0" err="1"/>
              <a:t>infoGain</a:t>
            </a:r>
            <a:r>
              <a:rPr lang="en-US" sz="2400" i="1" dirty="0"/>
              <a:t> </a:t>
            </a:r>
            <a:r>
              <a:rPr lang="en-US" sz="2400" dirty="0"/>
              <a:t>values</a:t>
            </a:r>
          </a:p>
        </p:txBody>
      </p:sp>
    </p:spTree>
    <p:extLst>
      <p:ext uri="{BB962C8B-B14F-4D97-AF65-F5344CB8AC3E}">
        <p14:creationId xmlns:p14="http://schemas.microsoft.com/office/powerpoint/2010/main" val="1027904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InfoGain</a:t>
            </a:r>
            <a:r>
              <a:rPr lang="en-US" i="1" dirty="0" smtClean="0"/>
              <a:t> </a:t>
            </a:r>
            <a:r>
              <a:rPr lang="en-US" dirty="0" smtClean="0"/>
              <a:t>value</a:t>
            </a:r>
            <a:endParaRPr lang="en-US" i="1" dirty="0"/>
          </a:p>
        </p:txBody>
      </p:sp>
      <p:sp>
        <p:nvSpPr>
          <p:cNvPr id="3" name="Content Placeholder 2"/>
          <p:cNvSpPr>
            <a:spLocks noGrp="1"/>
          </p:cNvSpPr>
          <p:nvPr>
            <p:ph idx="1"/>
          </p:nvPr>
        </p:nvSpPr>
        <p:spPr>
          <a:xfrm>
            <a:off x="390642" y="1738558"/>
            <a:ext cx="9170051" cy="3880773"/>
          </a:xfrm>
        </p:spPr>
        <p:txBody>
          <a:bodyPr>
            <a:normAutofit/>
          </a:bodyPr>
          <a:lstStyle/>
          <a:p>
            <a:r>
              <a:rPr lang="en-US" sz="2400" dirty="0"/>
              <a:t>The </a:t>
            </a:r>
            <a:r>
              <a:rPr lang="en-US" sz="2400" i="1" dirty="0" err="1"/>
              <a:t>InfoGain</a:t>
            </a:r>
            <a:r>
              <a:rPr lang="en-US" sz="2400" i="1" dirty="0"/>
              <a:t> </a:t>
            </a:r>
            <a:r>
              <a:rPr lang="en-US" sz="2400" dirty="0"/>
              <a:t>value evaluates the worth of a feature by measuring the information gain resulted only by that particular </a:t>
            </a:r>
            <a:r>
              <a:rPr lang="en-US" sz="2400" dirty="0" smtClean="0"/>
              <a:t>feature</a:t>
            </a:r>
            <a:endParaRPr lang="en-US" sz="2400" dirty="0"/>
          </a:p>
          <a:p>
            <a:r>
              <a:rPr lang="en-US" sz="2400" dirty="0"/>
              <a:t>For example, a feature with an </a:t>
            </a:r>
            <a:r>
              <a:rPr lang="en-US" sz="2400" i="1" dirty="0" err="1"/>
              <a:t>InfoGain</a:t>
            </a:r>
            <a:r>
              <a:rPr lang="en-US" sz="2400" dirty="0"/>
              <a:t> value of 1 means that all of the information available in that feature contributes to </a:t>
            </a:r>
            <a:r>
              <a:rPr lang="en-US" sz="2400" dirty="0" smtClean="0"/>
              <a:t>classification</a:t>
            </a:r>
          </a:p>
          <a:p>
            <a:r>
              <a:rPr lang="en-US" sz="2400" dirty="0" smtClean="0"/>
              <a:t>But </a:t>
            </a:r>
            <a:r>
              <a:rPr lang="en-US" sz="2400" dirty="0"/>
              <a:t>it does not mean that the use of that feature alone is able to conduct the entire classification</a:t>
            </a:r>
          </a:p>
          <a:p>
            <a:endParaRPr lang="en-US" sz="2400" dirty="0"/>
          </a:p>
        </p:txBody>
      </p:sp>
    </p:spTree>
    <p:extLst>
      <p:ext uri="{BB962C8B-B14F-4D97-AF65-F5344CB8AC3E}">
        <p14:creationId xmlns:p14="http://schemas.microsoft.com/office/powerpoint/2010/main" val="1247975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Feature Performance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30440089"/>
              </p:ext>
            </p:extLst>
          </p:nvPr>
        </p:nvGraphicFramePr>
        <p:xfrm>
          <a:off x="968202" y="1518139"/>
          <a:ext cx="8305800" cy="4876800"/>
        </p:xfrm>
        <a:graphic>
          <a:graphicData uri="http://schemas.openxmlformats.org/drawingml/2006/table">
            <a:tbl>
              <a:tblPr firstRow="1" firstCol="1" bandRow="1">
                <a:tableStyleId>{5C22544A-7EE6-4342-B048-85BDC9FD1C3A}</a:tableStyleId>
              </a:tblPr>
              <a:tblGrid>
                <a:gridCol w="1432034">
                  <a:extLst>
                    <a:ext uri="{9D8B030D-6E8A-4147-A177-3AD203B41FA5}">
                      <a16:colId xmlns:a16="http://schemas.microsoft.com/office/drawing/2014/main" xmlns="" val="20000"/>
                    </a:ext>
                  </a:extLst>
                </a:gridCol>
                <a:gridCol w="5155324">
                  <a:extLst>
                    <a:ext uri="{9D8B030D-6E8A-4147-A177-3AD203B41FA5}">
                      <a16:colId xmlns:a16="http://schemas.microsoft.com/office/drawing/2014/main" xmlns="" val="20001"/>
                    </a:ext>
                  </a:extLst>
                </a:gridCol>
                <a:gridCol w="1718442">
                  <a:extLst>
                    <a:ext uri="{9D8B030D-6E8A-4147-A177-3AD203B41FA5}">
                      <a16:colId xmlns:a16="http://schemas.microsoft.com/office/drawing/2014/main" xmlns="" val="20002"/>
                    </a:ext>
                  </a:extLst>
                </a:gridCol>
              </a:tblGrid>
              <a:tr h="487680">
                <a:tc>
                  <a:txBody>
                    <a:bodyPr/>
                    <a:lstStyle/>
                    <a:p>
                      <a:pPr marL="0" marR="0" indent="0" algn="ctr">
                        <a:lnSpc>
                          <a:spcPct val="95000"/>
                        </a:lnSpc>
                        <a:spcBef>
                          <a:spcPts val="0"/>
                        </a:spcBef>
                        <a:spcAft>
                          <a:spcPts val="0"/>
                        </a:spcAft>
                      </a:pPr>
                      <a:r>
                        <a:rPr lang="en-US" sz="2400" spc="-5" dirty="0">
                          <a:effectLst/>
                        </a:rPr>
                        <a:t>Rank</a:t>
                      </a:r>
                      <a:endParaRPr lang="en-US" sz="2400" spc="-5" dirty="0">
                        <a:effectLst/>
                        <a:latin typeface="Times New Roman"/>
                        <a:ea typeface="SimSun"/>
                      </a:endParaRPr>
                    </a:p>
                  </a:txBody>
                  <a:tcPr marL="68580" marR="68580" marT="0" marB="0" anchor="ctr"/>
                </a:tc>
                <a:tc>
                  <a:txBody>
                    <a:bodyPr/>
                    <a:lstStyle/>
                    <a:p>
                      <a:pPr marL="0" marR="0" indent="182880" algn="l">
                        <a:lnSpc>
                          <a:spcPct val="95000"/>
                        </a:lnSpc>
                        <a:spcBef>
                          <a:spcPts val="0"/>
                        </a:spcBef>
                        <a:spcAft>
                          <a:spcPts val="0"/>
                        </a:spcAft>
                      </a:pPr>
                      <a:r>
                        <a:rPr lang="en-US" sz="2400" spc="-5">
                          <a:effectLst/>
                        </a:rPr>
                        <a:t>Feature</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InfoGain</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0"/>
                  </a:ext>
                </a:extLst>
              </a:tr>
              <a:tr h="487680">
                <a:tc>
                  <a:txBody>
                    <a:bodyPr/>
                    <a:lstStyle/>
                    <a:p>
                      <a:pPr marL="0" marR="0" indent="0" algn="ctr">
                        <a:lnSpc>
                          <a:spcPct val="95000"/>
                        </a:lnSpc>
                        <a:spcBef>
                          <a:spcPts val="0"/>
                        </a:spcBef>
                        <a:spcAft>
                          <a:spcPts val="0"/>
                        </a:spcAft>
                      </a:pPr>
                      <a:r>
                        <a:rPr lang="en-US" sz="2400" spc="-5">
                          <a:effectLst/>
                        </a:rPr>
                        <a:t>1</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Punctuation marks</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0.71</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1"/>
                  </a:ext>
                </a:extLst>
              </a:tr>
              <a:tr h="487680">
                <a:tc>
                  <a:txBody>
                    <a:bodyPr/>
                    <a:lstStyle/>
                    <a:p>
                      <a:pPr marL="0" marR="0" indent="0" algn="ctr">
                        <a:lnSpc>
                          <a:spcPct val="95000"/>
                        </a:lnSpc>
                        <a:spcBef>
                          <a:spcPts val="0"/>
                        </a:spcBef>
                        <a:spcAft>
                          <a:spcPts val="0"/>
                        </a:spcAft>
                      </a:pPr>
                      <a:r>
                        <a:rPr lang="en-US" sz="2400" spc="-5">
                          <a:effectLst/>
                        </a:rPr>
                        <a:t>2</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dirty="0">
                          <a:effectLst/>
                        </a:rPr>
                        <a:t>Last word of the utterance</a:t>
                      </a:r>
                      <a:endParaRPr lang="en-US" sz="2400" spc="-5" dirty="0">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0.60</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2"/>
                  </a:ext>
                </a:extLst>
              </a:tr>
              <a:tr h="487680">
                <a:tc>
                  <a:txBody>
                    <a:bodyPr/>
                    <a:lstStyle/>
                    <a:p>
                      <a:pPr marL="0" marR="0" indent="0" algn="ctr">
                        <a:lnSpc>
                          <a:spcPct val="95000"/>
                        </a:lnSpc>
                        <a:spcBef>
                          <a:spcPts val="0"/>
                        </a:spcBef>
                        <a:spcAft>
                          <a:spcPts val="0"/>
                        </a:spcAft>
                      </a:pPr>
                      <a:r>
                        <a:rPr lang="en-US" sz="2400" spc="-5">
                          <a:effectLst/>
                        </a:rPr>
                        <a:t>3</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dirty="0">
                          <a:effectLst/>
                        </a:rPr>
                        <a:t>Frequent words for each tag</a:t>
                      </a:r>
                      <a:endParaRPr lang="en-US" sz="2400" spc="-5" dirty="0">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0.42</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3"/>
                  </a:ext>
                </a:extLst>
              </a:tr>
              <a:tr h="487680">
                <a:tc>
                  <a:txBody>
                    <a:bodyPr/>
                    <a:lstStyle/>
                    <a:p>
                      <a:pPr marL="0" marR="0" indent="0" algn="ctr">
                        <a:lnSpc>
                          <a:spcPct val="95000"/>
                        </a:lnSpc>
                        <a:spcBef>
                          <a:spcPts val="0"/>
                        </a:spcBef>
                        <a:spcAft>
                          <a:spcPts val="0"/>
                        </a:spcAft>
                      </a:pPr>
                      <a:r>
                        <a:rPr lang="en-US" sz="2400" spc="-5">
                          <a:effectLst/>
                        </a:rPr>
                        <a:t>4</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Trigrams/Bigrams</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0.31</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4"/>
                  </a:ext>
                </a:extLst>
              </a:tr>
              <a:tr h="975360">
                <a:tc>
                  <a:txBody>
                    <a:bodyPr/>
                    <a:lstStyle/>
                    <a:p>
                      <a:pPr marL="0" marR="0" indent="0" algn="ctr">
                        <a:lnSpc>
                          <a:spcPct val="95000"/>
                        </a:lnSpc>
                        <a:spcBef>
                          <a:spcPts val="0"/>
                        </a:spcBef>
                        <a:spcAft>
                          <a:spcPts val="0"/>
                        </a:spcAft>
                      </a:pPr>
                      <a:r>
                        <a:rPr lang="en-US" sz="2400" spc="-5">
                          <a:effectLst/>
                        </a:rPr>
                        <a:t>5</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Last letter of the last word of the sentence</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0.30</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5"/>
                  </a:ext>
                </a:extLst>
              </a:tr>
              <a:tr h="487680">
                <a:tc>
                  <a:txBody>
                    <a:bodyPr/>
                    <a:lstStyle/>
                    <a:p>
                      <a:pPr marL="0" marR="0" indent="0" algn="ctr">
                        <a:lnSpc>
                          <a:spcPct val="95000"/>
                        </a:lnSpc>
                        <a:spcBef>
                          <a:spcPts val="0"/>
                        </a:spcBef>
                        <a:spcAft>
                          <a:spcPts val="0"/>
                        </a:spcAft>
                      </a:pPr>
                      <a:r>
                        <a:rPr lang="en-US" sz="2400" spc="-5">
                          <a:effectLst/>
                        </a:rPr>
                        <a:t>6</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Verb of the Sentence</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0.24</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6"/>
                  </a:ext>
                </a:extLst>
              </a:tr>
              <a:tr h="487680">
                <a:tc>
                  <a:txBody>
                    <a:bodyPr/>
                    <a:lstStyle/>
                    <a:p>
                      <a:pPr marL="0" marR="0" indent="0" algn="ctr">
                        <a:lnSpc>
                          <a:spcPct val="95000"/>
                        </a:lnSpc>
                        <a:spcBef>
                          <a:spcPts val="0"/>
                        </a:spcBef>
                        <a:spcAft>
                          <a:spcPts val="0"/>
                        </a:spcAft>
                      </a:pPr>
                      <a:r>
                        <a:rPr lang="en-US" sz="2400" spc="-5">
                          <a:effectLst/>
                        </a:rPr>
                        <a:t>7</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Number of words in the segment</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a:effectLst/>
                        </a:rPr>
                        <a:t>0.18</a:t>
                      </a:r>
                      <a:endParaRPr lang="en-US" sz="2400" spc="-5">
                        <a:effectLst/>
                        <a:latin typeface="Times New Roman"/>
                        <a:ea typeface="SimSun"/>
                      </a:endParaRPr>
                    </a:p>
                  </a:txBody>
                  <a:tcPr marL="68580" marR="68580" marT="0" marB="0" anchor="ctr"/>
                </a:tc>
                <a:extLst>
                  <a:ext uri="{0D108BD9-81ED-4DB2-BD59-A6C34878D82A}">
                    <a16:rowId xmlns:a16="http://schemas.microsoft.com/office/drawing/2014/main" xmlns="" val="10007"/>
                  </a:ext>
                </a:extLst>
              </a:tr>
              <a:tr h="487680">
                <a:tc>
                  <a:txBody>
                    <a:bodyPr/>
                    <a:lstStyle/>
                    <a:p>
                      <a:pPr marL="0" marR="0" indent="0" algn="ctr">
                        <a:lnSpc>
                          <a:spcPct val="95000"/>
                        </a:lnSpc>
                        <a:spcBef>
                          <a:spcPts val="0"/>
                        </a:spcBef>
                        <a:spcAft>
                          <a:spcPts val="0"/>
                        </a:spcAft>
                      </a:pPr>
                      <a:r>
                        <a:rPr lang="en-US" sz="2400" spc="-5">
                          <a:effectLst/>
                        </a:rPr>
                        <a:t>8</a:t>
                      </a:r>
                      <a:endParaRPr lang="en-US" sz="2400" spc="-5">
                        <a:effectLst/>
                        <a:latin typeface="Times New Roman"/>
                        <a:ea typeface="SimSun"/>
                      </a:endParaRPr>
                    </a:p>
                  </a:txBody>
                  <a:tcPr marL="68580" marR="68580" marT="0" marB="0" anchor="ctr"/>
                </a:tc>
                <a:tc>
                  <a:txBody>
                    <a:bodyPr/>
                    <a:lstStyle/>
                    <a:p>
                      <a:pPr marL="0" marR="0" indent="0" algn="l">
                        <a:lnSpc>
                          <a:spcPct val="95000"/>
                        </a:lnSpc>
                        <a:spcBef>
                          <a:spcPts val="0"/>
                        </a:spcBef>
                        <a:spcAft>
                          <a:spcPts val="0"/>
                        </a:spcAft>
                      </a:pPr>
                      <a:r>
                        <a:rPr lang="en-US" sz="2400" spc="-5">
                          <a:effectLst/>
                        </a:rPr>
                        <a:t>Cue Phrases</a:t>
                      </a:r>
                      <a:endParaRPr lang="en-US" sz="2400" spc="-5">
                        <a:effectLst/>
                        <a:latin typeface="Times New Roman"/>
                        <a:ea typeface="SimSun"/>
                      </a:endParaRPr>
                    </a:p>
                  </a:txBody>
                  <a:tcPr marL="68580" marR="68580" marT="0" marB="0" anchor="ctr"/>
                </a:tc>
                <a:tc>
                  <a:txBody>
                    <a:bodyPr/>
                    <a:lstStyle/>
                    <a:p>
                      <a:pPr marL="0" marR="0" indent="0" algn="ctr">
                        <a:lnSpc>
                          <a:spcPct val="95000"/>
                        </a:lnSpc>
                        <a:spcBef>
                          <a:spcPts val="0"/>
                        </a:spcBef>
                        <a:spcAft>
                          <a:spcPts val="0"/>
                        </a:spcAft>
                      </a:pPr>
                      <a:r>
                        <a:rPr lang="en-US" sz="2400" spc="-5" dirty="0">
                          <a:effectLst/>
                        </a:rPr>
                        <a:t>0.17</a:t>
                      </a:r>
                      <a:endParaRPr lang="en-US" sz="2400" spc="-5" dirty="0">
                        <a:effectLst/>
                        <a:latin typeface="Times New Roman"/>
                        <a:ea typeface="SimSun"/>
                      </a:endParaRPr>
                    </a:p>
                  </a:txBody>
                  <a:tcPr marL="68580" marR="68580" marT="0" marB="0" anchor="ct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06836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860868" y="2106247"/>
            <a:ext cx="8229600" cy="3535363"/>
          </a:xfrm>
        </p:spPr>
        <p:txBody>
          <a:bodyPr>
            <a:normAutofit/>
          </a:bodyPr>
          <a:lstStyle/>
          <a:p>
            <a:r>
              <a:rPr lang="en-US" sz="3200" dirty="0"/>
              <a:t>No </a:t>
            </a:r>
            <a:r>
              <a:rPr lang="en-US" sz="3200" dirty="0" err="1"/>
              <a:t>PoS</a:t>
            </a:r>
            <a:r>
              <a:rPr lang="en-US" sz="3200" dirty="0"/>
              <a:t> tagger tool for Sinhala</a:t>
            </a:r>
          </a:p>
          <a:p>
            <a:r>
              <a:rPr lang="en-US" sz="3200" dirty="0"/>
              <a:t>Improperly used punctuation marks</a:t>
            </a:r>
          </a:p>
          <a:p>
            <a:r>
              <a:rPr lang="en-US" sz="3200" dirty="0"/>
              <a:t>Various Grammar patterns of Sinhala</a:t>
            </a:r>
          </a:p>
          <a:p>
            <a:pPr marL="0" indent="0">
              <a:buNone/>
            </a:pPr>
            <a:endParaRPr lang="en-US" sz="3200" dirty="0"/>
          </a:p>
        </p:txBody>
      </p:sp>
    </p:spTree>
    <p:extLst>
      <p:ext uri="{BB962C8B-B14F-4D97-AF65-F5344CB8AC3E}">
        <p14:creationId xmlns:p14="http://schemas.microsoft.com/office/powerpoint/2010/main" val="2278222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Combination</a:t>
            </a:r>
            <a:endParaRPr lang="en-US" dirty="0"/>
          </a:p>
        </p:txBody>
      </p:sp>
      <p:sp>
        <p:nvSpPr>
          <p:cNvPr id="3" name="Content Placeholder 2"/>
          <p:cNvSpPr>
            <a:spLocks noGrp="1"/>
          </p:cNvSpPr>
          <p:nvPr>
            <p:ph idx="1"/>
          </p:nvPr>
        </p:nvSpPr>
        <p:spPr>
          <a:xfrm>
            <a:off x="1343340" y="1666631"/>
            <a:ext cx="7772400" cy="4495799"/>
          </a:xfrm>
        </p:spPr>
        <p:txBody>
          <a:bodyPr>
            <a:normAutofit/>
          </a:bodyPr>
          <a:lstStyle/>
          <a:p>
            <a:pPr>
              <a:lnSpc>
                <a:spcPct val="95000"/>
              </a:lnSpc>
              <a:buFont typeface="+mj-lt"/>
              <a:buAutoNum type="arabicPeriod"/>
              <a:defRPr/>
            </a:pPr>
            <a:r>
              <a:rPr lang="en-US" sz="3200" spc="-5" dirty="0"/>
              <a:t>Punctuation marks</a:t>
            </a:r>
          </a:p>
          <a:p>
            <a:pPr>
              <a:lnSpc>
                <a:spcPct val="95000"/>
              </a:lnSpc>
              <a:buFont typeface="+mj-lt"/>
              <a:buAutoNum type="arabicPeriod"/>
            </a:pPr>
            <a:r>
              <a:rPr lang="en-US" sz="3200" spc="-5" dirty="0"/>
              <a:t>Last word of the utterance</a:t>
            </a:r>
          </a:p>
          <a:p>
            <a:pPr>
              <a:lnSpc>
                <a:spcPct val="95000"/>
              </a:lnSpc>
              <a:buFont typeface="+mj-lt"/>
              <a:buAutoNum type="arabicPeriod"/>
            </a:pPr>
            <a:r>
              <a:rPr lang="en-US" sz="3200" spc="-5" dirty="0"/>
              <a:t>Trigrams/Bigrams</a:t>
            </a:r>
          </a:p>
          <a:p>
            <a:pPr>
              <a:lnSpc>
                <a:spcPct val="95000"/>
              </a:lnSpc>
              <a:buFont typeface="+mj-lt"/>
              <a:buAutoNum type="arabicPeriod"/>
            </a:pPr>
            <a:r>
              <a:rPr lang="en-US" sz="3200" spc="-5" dirty="0"/>
              <a:t>Last letter of the last word of the sentence</a:t>
            </a:r>
          </a:p>
          <a:p>
            <a:pPr>
              <a:lnSpc>
                <a:spcPct val="95000"/>
              </a:lnSpc>
              <a:buFont typeface="+mj-lt"/>
              <a:buAutoNum type="arabicPeriod"/>
            </a:pPr>
            <a:r>
              <a:rPr lang="en-US" sz="3200" spc="-5" dirty="0"/>
              <a:t>Frequent words for each tag</a:t>
            </a:r>
          </a:p>
          <a:p>
            <a:pPr>
              <a:lnSpc>
                <a:spcPct val="95000"/>
              </a:lnSpc>
              <a:buFont typeface="+mj-lt"/>
              <a:buAutoNum type="arabicPeriod"/>
              <a:defRPr/>
            </a:pPr>
            <a:r>
              <a:rPr lang="en-US" sz="3200" spc="-5" dirty="0"/>
              <a:t>Cue Phrases</a:t>
            </a:r>
            <a:endParaRPr lang="en-US" sz="3200" spc="-5" dirty="0">
              <a:latin typeface="Times New Roman"/>
              <a:ea typeface="SimSun"/>
            </a:endParaRPr>
          </a:p>
        </p:txBody>
      </p:sp>
    </p:spTree>
    <p:extLst>
      <p:ext uri="{BB962C8B-B14F-4D97-AF65-F5344CB8AC3E}">
        <p14:creationId xmlns:p14="http://schemas.microsoft.com/office/powerpoint/2010/main" val="25030873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54" y="2643626"/>
            <a:ext cx="10515600" cy="1325563"/>
          </a:xfrm>
        </p:spPr>
        <p:txBody>
          <a:bodyPr>
            <a:normAutofit/>
          </a:bodyPr>
          <a:lstStyle/>
          <a:p>
            <a:pPr algn="ctr"/>
            <a:r>
              <a:rPr lang="en-US" sz="6000" dirty="0">
                <a:latin typeface="Calibri"/>
              </a:rPr>
              <a:t>Classifier Selection</a:t>
            </a:r>
          </a:p>
        </p:txBody>
      </p:sp>
    </p:spTree>
    <p:extLst>
      <p:ext uri="{BB962C8B-B14F-4D97-AF65-F5344CB8AC3E}">
        <p14:creationId xmlns:p14="http://schemas.microsoft.com/office/powerpoint/2010/main" val="12282258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3099" y="258807"/>
            <a:ext cx="8596312" cy="889726"/>
          </a:xfrm>
        </p:spPr>
        <p:txBody>
          <a:bodyPr>
            <a:normAutofit/>
          </a:bodyPr>
          <a:lstStyle/>
          <a:p>
            <a:pPr algn="ctr"/>
            <a:r>
              <a:rPr lang="en-US" dirty="0"/>
              <a:t>Information Sources </a:t>
            </a:r>
            <a:r>
              <a:rPr lang="en-US"/>
              <a:t>for </a:t>
            </a:r>
            <a:r>
              <a:rPr lang="en-US" smtClean="0"/>
              <a:t>Classifiers</a:t>
            </a:r>
            <a:endParaRPr lang="en-US" dirty="0"/>
          </a:p>
        </p:txBody>
      </p:sp>
      <p:sp>
        <p:nvSpPr>
          <p:cNvPr id="3" name="Content Placeholder 2"/>
          <p:cNvSpPr>
            <a:spLocks noGrp="1"/>
          </p:cNvSpPr>
          <p:nvPr>
            <p:ph idx="1"/>
          </p:nvPr>
        </p:nvSpPr>
        <p:spPr>
          <a:xfrm>
            <a:off x="1040401" y="1492466"/>
            <a:ext cx="8229600" cy="5029200"/>
          </a:xfrm>
        </p:spPr>
        <p:txBody>
          <a:bodyPr>
            <a:normAutofit fontScale="92500" lnSpcReduction="20000"/>
          </a:bodyPr>
          <a:lstStyle/>
          <a:p>
            <a:pPr>
              <a:buFont typeface="Wingdings" pitchFamily="2" charset="2"/>
              <a:buChar char="v"/>
            </a:pPr>
            <a:r>
              <a:rPr lang="en-US" sz="3500" dirty="0"/>
              <a:t>Linguistic Information</a:t>
            </a:r>
          </a:p>
          <a:p>
            <a:pPr marL="0" indent="0">
              <a:buNone/>
            </a:pPr>
            <a:r>
              <a:rPr lang="en-US" dirty="0"/>
              <a:t>    	- </a:t>
            </a:r>
            <a:r>
              <a:rPr lang="en-US" sz="2800" dirty="0"/>
              <a:t>Lexical and Collocation information</a:t>
            </a:r>
          </a:p>
          <a:p>
            <a:pPr marL="0" indent="0">
              <a:buNone/>
            </a:pPr>
            <a:r>
              <a:rPr lang="en-US" sz="2800" dirty="0"/>
              <a:t>	- </a:t>
            </a:r>
            <a:r>
              <a:rPr lang="en-US" sz="2800" dirty="0" err="1"/>
              <a:t>e.g</a:t>
            </a:r>
            <a:r>
              <a:rPr lang="en-US" sz="2800" dirty="0"/>
              <a:t>: uh-huh, do you</a:t>
            </a:r>
          </a:p>
          <a:p>
            <a:pPr>
              <a:buFont typeface="Wingdings" pitchFamily="2" charset="2"/>
              <a:buChar char="v"/>
            </a:pPr>
            <a:r>
              <a:rPr lang="en-US" sz="3500" dirty="0"/>
              <a:t>Contextual Information</a:t>
            </a:r>
          </a:p>
          <a:p>
            <a:pPr marL="0" indent="0">
              <a:buNone/>
            </a:pPr>
            <a:r>
              <a:rPr lang="en-US" dirty="0"/>
              <a:t>	-</a:t>
            </a:r>
            <a:r>
              <a:rPr lang="en-US" sz="2800" dirty="0"/>
              <a:t>dialogue context, structure, global context</a:t>
            </a:r>
          </a:p>
          <a:p>
            <a:pPr marL="0" indent="0">
              <a:buNone/>
            </a:pPr>
            <a:r>
              <a:rPr lang="en-US" sz="2800" dirty="0"/>
              <a:t>	- </a:t>
            </a:r>
            <a:r>
              <a:rPr lang="en-US" sz="2800" dirty="0" err="1"/>
              <a:t>e.g</a:t>
            </a:r>
            <a:r>
              <a:rPr lang="en-US" sz="2800" dirty="0"/>
              <a:t>: Hello, Have a nice day,</a:t>
            </a:r>
          </a:p>
          <a:p>
            <a:pPr marL="0" indent="0">
              <a:buNone/>
            </a:pPr>
            <a:r>
              <a:rPr lang="en-US" sz="2800" dirty="0"/>
              <a:t>	- Welcome  &amp;  How may I help you?</a:t>
            </a:r>
          </a:p>
          <a:p>
            <a:pPr>
              <a:buFont typeface="Wingdings" pitchFamily="2" charset="2"/>
              <a:buChar char="v"/>
            </a:pPr>
            <a:r>
              <a:rPr lang="en-US" sz="3500" dirty="0"/>
              <a:t>Perceptual Information</a:t>
            </a:r>
          </a:p>
          <a:p>
            <a:pPr marL="0" indent="0">
              <a:buNone/>
            </a:pPr>
            <a:r>
              <a:rPr lang="en-US" sz="2800" dirty="0"/>
              <a:t>	- Acoustic, prosodic and visual information</a:t>
            </a:r>
          </a:p>
          <a:p>
            <a:pPr marL="0" indent="0">
              <a:buNone/>
            </a:pPr>
            <a:r>
              <a:rPr lang="en-US" sz="2800" dirty="0"/>
              <a:t>	- </a:t>
            </a:r>
            <a:r>
              <a:rPr lang="en-US" sz="2800" dirty="0" err="1"/>
              <a:t>e.g</a:t>
            </a:r>
            <a:r>
              <a:rPr lang="en-US" sz="2800" dirty="0"/>
              <a:t>: pitch, pause, energy, speaking rate</a:t>
            </a:r>
          </a:p>
          <a:p>
            <a:pPr marL="0" indent="0">
              <a:buNone/>
            </a:pPr>
            <a:endParaRPr lang="en-US" sz="2800" dirty="0"/>
          </a:p>
          <a:p>
            <a:pPr marL="0" indent="0">
              <a:buNone/>
            </a:pPr>
            <a:endParaRPr lang="en-US" sz="2800" dirty="0"/>
          </a:p>
          <a:p>
            <a:pPr marL="0" indent="0">
              <a:buNone/>
            </a:pPr>
            <a:endParaRPr lang="en-US" dirty="0"/>
          </a:p>
          <a:p>
            <a:pPr>
              <a:buFont typeface="Wingdings" pitchFamily="2" charset="2"/>
              <a:buChar char="v"/>
            </a:pPr>
            <a:endParaRPr lang="en-US" dirty="0"/>
          </a:p>
          <a:p>
            <a:endParaRPr lang="en-US" dirty="0"/>
          </a:p>
          <a:p>
            <a:endParaRPr lang="en-US" sz="2800" dirty="0"/>
          </a:p>
          <a:p>
            <a:pPr marL="0" indent="0">
              <a:buNone/>
            </a:pPr>
            <a:endParaRPr lang="en-US" sz="2800" dirty="0"/>
          </a:p>
        </p:txBody>
      </p:sp>
    </p:spTree>
    <p:extLst>
      <p:ext uri="{BB962C8B-B14F-4D97-AF65-F5344CB8AC3E}">
        <p14:creationId xmlns:p14="http://schemas.microsoft.com/office/powerpoint/2010/main" val="868707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r>
              <a:rPr lang="en-US" dirty="0" smtClean="0"/>
              <a:t>Popular Classification Models</a:t>
            </a:r>
            <a:endParaRPr lang="en-US" dirty="0"/>
          </a:p>
        </p:txBody>
      </p:sp>
      <p:sp>
        <p:nvSpPr>
          <p:cNvPr id="3" name="Content Placeholder 2"/>
          <p:cNvSpPr>
            <a:spLocks noGrp="1"/>
          </p:cNvSpPr>
          <p:nvPr>
            <p:ph idx="1"/>
          </p:nvPr>
        </p:nvSpPr>
        <p:spPr>
          <a:xfrm>
            <a:off x="1981200" y="1524000"/>
            <a:ext cx="8229600" cy="4953000"/>
          </a:xfrm>
        </p:spPr>
        <p:txBody>
          <a:bodyPr>
            <a:normAutofit fontScale="92500" lnSpcReduction="20000"/>
          </a:bodyPr>
          <a:lstStyle/>
          <a:p>
            <a:pPr marL="0" indent="0">
              <a:buNone/>
            </a:pPr>
            <a:r>
              <a:rPr lang="en-US" sz="3000" dirty="0">
                <a:solidFill>
                  <a:srgbClr val="0070C0"/>
                </a:solidFill>
              </a:rPr>
              <a:t>N-gram Model</a:t>
            </a:r>
          </a:p>
          <a:p>
            <a:pPr>
              <a:buFont typeface="Wingdings" pitchFamily="2" charset="2"/>
              <a:buChar char="v"/>
            </a:pPr>
            <a:r>
              <a:rPr lang="en-US" sz="2800" dirty="0"/>
              <a:t>contiguous sequence of n items(</a:t>
            </a:r>
            <a:r>
              <a:rPr lang="en-US" sz="2800" dirty="0" err="1"/>
              <a:t>e.g</a:t>
            </a:r>
            <a:r>
              <a:rPr lang="en-US" sz="2800" dirty="0"/>
              <a:t> bigram)</a:t>
            </a:r>
          </a:p>
          <a:p>
            <a:pPr>
              <a:buFont typeface="Wingdings" pitchFamily="2" charset="2"/>
              <a:buChar char="v"/>
            </a:pPr>
            <a:r>
              <a:rPr lang="en-US" sz="2800" dirty="0"/>
              <a:t>current DA type is  determined by some No. of(K)  preceding DAs. </a:t>
            </a:r>
          </a:p>
          <a:p>
            <a:pPr marL="0" indent="0">
              <a:buNone/>
            </a:pPr>
            <a:endParaRPr lang="en-US" sz="2800" dirty="0"/>
          </a:p>
          <a:p>
            <a:pPr marL="0" indent="0">
              <a:buNone/>
            </a:pPr>
            <a:r>
              <a:rPr lang="en-US" sz="3000" dirty="0">
                <a:solidFill>
                  <a:srgbClr val="0070C0"/>
                </a:solidFill>
              </a:rPr>
              <a:t>Hidden Markov Models</a:t>
            </a:r>
          </a:p>
          <a:p>
            <a:pPr>
              <a:buFont typeface="Wingdings" pitchFamily="2" charset="2"/>
              <a:buChar char="v"/>
            </a:pPr>
            <a:r>
              <a:rPr lang="en-US" sz="2800" dirty="0"/>
              <a:t>Represent probability over sequences of observations</a:t>
            </a:r>
          </a:p>
          <a:p>
            <a:pPr>
              <a:buFont typeface="Wingdings" pitchFamily="2" charset="2"/>
              <a:buChar char="v"/>
            </a:pPr>
            <a:r>
              <a:rPr lang="en-US" sz="2800" dirty="0"/>
              <a:t>Limited Horizon, Time invariant assumption</a:t>
            </a:r>
          </a:p>
          <a:p>
            <a:pPr>
              <a:buFont typeface="Wingdings" pitchFamily="2" charset="2"/>
              <a:buChar char="v"/>
            </a:pPr>
            <a:r>
              <a:rPr lang="en-US" sz="2800" dirty="0"/>
              <a:t>Forward-backward, Viterbi algorithm</a:t>
            </a:r>
          </a:p>
          <a:p>
            <a:pPr marL="0" indent="0">
              <a:buNone/>
            </a:pPr>
            <a:endParaRPr lang="en-US" dirty="0"/>
          </a:p>
          <a:p>
            <a:pPr>
              <a:buFont typeface="Wingdings" pitchFamily="2" charset="2"/>
              <a:buChar char="v"/>
            </a:pPr>
            <a:r>
              <a:rPr lang="en-US" dirty="0"/>
              <a:t>cite the papers</a:t>
            </a:r>
          </a:p>
        </p:txBody>
      </p:sp>
    </p:spTree>
    <p:extLst>
      <p:ext uri="{BB962C8B-B14F-4D97-AF65-F5344CB8AC3E}">
        <p14:creationId xmlns:p14="http://schemas.microsoft.com/office/powerpoint/2010/main" val="31677289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52400"/>
            <a:ext cx="8229600" cy="6553200"/>
          </a:xfrm>
        </p:spPr>
        <p:txBody>
          <a:bodyPr>
            <a:normAutofit fontScale="92500" lnSpcReduction="20000"/>
          </a:bodyPr>
          <a:lstStyle/>
          <a:p>
            <a:pPr marL="0" indent="0">
              <a:buNone/>
            </a:pPr>
            <a:r>
              <a:rPr lang="en-US" sz="3000" dirty="0" smtClean="0">
                <a:solidFill>
                  <a:srgbClr val="0070C0"/>
                </a:solidFill>
              </a:rPr>
              <a:t>Naive Bayes</a:t>
            </a:r>
          </a:p>
          <a:p>
            <a:pPr>
              <a:buFont typeface="Wingdings" pitchFamily="2" charset="2"/>
              <a:buChar char="v"/>
            </a:pPr>
            <a:r>
              <a:rPr lang="en-US" sz="3000" dirty="0"/>
              <a:t>Based on Bayesian theorem</a:t>
            </a:r>
          </a:p>
          <a:p>
            <a:pPr>
              <a:buFont typeface="Wingdings" pitchFamily="2" charset="2"/>
              <a:buChar char="v"/>
            </a:pPr>
            <a:r>
              <a:rPr lang="en-US" sz="3000" dirty="0"/>
              <a:t>assumes that the value of a particular feature is unrelated to the presence or absence of any other feature</a:t>
            </a:r>
          </a:p>
          <a:p>
            <a:pPr marL="0" indent="0">
              <a:buNone/>
            </a:pPr>
            <a:r>
              <a:rPr lang="en-US" sz="3000" dirty="0" smtClean="0">
                <a:solidFill>
                  <a:srgbClr val="0070C0"/>
                </a:solidFill>
              </a:rPr>
              <a:t>Neural Network</a:t>
            </a:r>
          </a:p>
          <a:p>
            <a:pPr>
              <a:buFont typeface="Wingdings" pitchFamily="2" charset="2"/>
              <a:buChar char="v"/>
            </a:pPr>
            <a:r>
              <a:rPr lang="en-US" sz="3000" dirty="0"/>
              <a:t>Multilayer structure of information processing </a:t>
            </a:r>
          </a:p>
          <a:p>
            <a:pPr>
              <a:buFont typeface="Wingdings" pitchFamily="2" charset="2"/>
              <a:buChar char="v"/>
            </a:pPr>
            <a:r>
              <a:rPr lang="en-US" sz="3000" dirty="0"/>
              <a:t>input weights adjusted dynamically according to a learning rate until it reaches close enough to the target output</a:t>
            </a:r>
          </a:p>
          <a:p>
            <a:pPr marL="0" indent="0">
              <a:buNone/>
            </a:pPr>
            <a:r>
              <a:rPr lang="en-US" sz="3000" dirty="0" smtClean="0">
                <a:solidFill>
                  <a:srgbClr val="0070C0"/>
                </a:solidFill>
              </a:rPr>
              <a:t>Bayesian Network</a:t>
            </a:r>
          </a:p>
          <a:p>
            <a:pPr>
              <a:buFont typeface="Wingdings" pitchFamily="2" charset="2"/>
              <a:buChar char="v"/>
            </a:pPr>
            <a:r>
              <a:rPr lang="en-US" sz="3000" dirty="0"/>
              <a:t>Dependencies are specified by a directed acyclic graph</a:t>
            </a:r>
          </a:p>
          <a:p>
            <a:pPr>
              <a:buFont typeface="Wingdings" pitchFamily="2" charset="2"/>
              <a:buChar char="v"/>
            </a:pPr>
            <a:r>
              <a:rPr lang="en-US" sz="3000" dirty="0"/>
              <a:t> probability of an event is the degree of belief in that event</a:t>
            </a:r>
          </a:p>
          <a:p>
            <a:pPr>
              <a:buFont typeface="Wingdings" pitchFamily="2" charset="2"/>
              <a:buChar char="v"/>
            </a:pPr>
            <a:endParaRPr lang="en-US" sz="2400" dirty="0"/>
          </a:p>
          <a:p>
            <a:pPr>
              <a:buFont typeface="Wingdings" pitchFamily="2" charset="2"/>
              <a:buChar char="v"/>
            </a:pPr>
            <a:endParaRPr lang="en-US" sz="2400" dirty="0"/>
          </a:p>
          <a:p>
            <a:pPr>
              <a:buFont typeface="Wingdings" pitchFamily="2" charset="2"/>
              <a:buChar char="v"/>
            </a:pPr>
            <a:endParaRPr lang="en-US" dirty="0" smtClean="0"/>
          </a:p>
          <a:p>
            <a:pPr>
              <a:buFont typeface="Wingdings" pitchFamily="2" charset="2"/>
              <a:buChar char="v"/>
            </a:pPr>
            <a:endParaRPr lang="en-US" dirty="0"/>
          </a:p>
        </p:txBody>
      </p:sp>
    </p:spTree>
    <p:extLst>
      <p:ext uri="{BB962C8B-B14F-4D97-AF65-F5344CB8AC3E}">
        <p14:creationId xmlns:p14="http://schemas.microsoft.com/office/powerpoint/2010/main" val="11525316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smtClean="0"/>
              <a:t>Classifiers We used </a:t>
            </a:r>
            <a:endParaRPr lang="en-US" dirty="0"/>
          </a:p>
        </p:txBody>
      </p:sp>
      <p:sp>
        <p:nvSpPr>
          <p:cNvPr id="3" name="Content Placeholder 2"/>
          <p:cNvSpPr>
            <a:spLocks noGrp="1"/>
          </p:cNvSpPr>
          <p:nvPr>
            <p:ph idx="1"/>
          </p:nvPr>
        </p:nvSpPr>
        <p:spPr>
          <a:xfrm>
            <a:off x="1014046" y="1541586"/>
            <a:ext cx="8815754" cy="4525963"/>
          </a:xfrm>
        </p:spPr>
        <p:txBody>
          <a:bodyPr>
            <a:normAutofit fontScale="85000" lnSpcReduction="20000"/>
          </a:bodyPr>
          <a:lstStyle/>
          <a:p>
            <a:pPr>
              <a:buFont typeface="Wingdings" pitchFamily="2" charset="2"/>
              <a:buChar char="v"/>
            </a:pPr>
            <a:r>
              <a:rPr lang="en-US" sz="3500" dirty="0"/>
              <a:t>Statistical &amp; Probabilistic</a:t>
            </a:r>
          </a:p>
          <a:p>
            <a:pPr marL="0" indent="0">
              <a:buNone/>
            </a:pPr>
            <a:r>
              <a:rPr lang="en-US" dirty="0"/>
              <a:t>	</a:t>
            </a:r>
            <a:r>
              <a:rPr lang="en-US" sz="2800" dirty="0"/>
              <a:t>- </a:t>
            </a:r>
            <a:r>
              <a:rPr lang="en-US" sz="3000" dirty="0"/>
              <a:t>Naive Bayes, Logistic, Simple Logistic  </a:t>
            </a:r>
          </a:p>
          <a:p>
            <a:pPr>
              <a:buFont typeface="Wingdings" pitchFamily="2" charset="2"/>
              <a:buChar char="v"/>
            </a:pPr>
            <a:r>
              <a:rPr lang="en-US" sz="3500" dirty="0"/>
              <a:t>Decision tree</a:t>
            </a:r>
          </a:p>
          <a:p>
            <a:pPr marL="0" indent="0">
              <a:buNone/>
            </a:pPr>
            <a:r>
              <a:rPr lang="en-US" dirty="0" smtClean="0"/>
              <a:t>	</a:t>
            </a:r>
            <a:r>
              <a:rPr lang="en-US" sz="2800" dirty="0"/>
              <a:t>- </a:t>
            </a:r>
            <a:r>
              <a:rPr lang="en-US" sz="3000" dirty="0"/>
              <a:t>J48, </a:t>
            </a:r>
            <a:r>
              <a:rPr lang="en-US" sz="3000" dirty="0" err="1"/>
              <a:t>REPTree</a:t>
            </a:r>
            <a:r>
              <a:rPr lang="en-US" sz="3000" dirty="0"/>
              <a:t>, LMT, Random Forest, </a:t>
            </a:r>
            <a:r>
              <a:rPr lang="en-US" sz="3000" dirty="0" err="1"/>
              <a:t>Hoeffding</a:t>
            </a:r>
            <a:r>
              <a:rPr lang="en-US" sz="3000" dirty="0"/>
              <a:t> </a:t>
            </a:r>
            <a:r>
              <a:rPr lang="en-US" sz="3000" dirty="0" smtClean="0"/>
              <a:t>Tree,</a:t>
            </a:r>
            <a:endParaRPr lang="en-US" sz="3000" dirty="0"/>
          </a:p>
          <a:p>
            <a:pPr marL="0" indent="0">
              <a:buNone/>
            </a:pPr>
            <a:r>
              <a:rPr lang="en-US" sz="3000" dirty="0"/>
              <a:t>	</a:t>
            </a:r>
            <a:r>
              <a:rPr lang="en-US" sz="3000" dirty="0" err="1"/>
              <a:t>Decisionstump</a:t>
            </a:r>
            <a:endParaRPr lang="en-US" sz="3000" dirty="0"/>
          </a:p>
          <a:p>
            <a:pPr>
              <a:buFont typeface="Wingdings" pitchFamily="2" charset="2"/>
              <a:buChar char="v"/>
            </a:pPr>
            <a:r>
              <a:rPr lang="en-US" sz="3500" dirty="0"/>
              <a:t>Support Vector Machines</a:t>
            </a:r>
          </a:p>
          <a:p>
            <a:pPr marL="0" indent="0">
              <a:buNone/>
            </a:pPr>
            <a:r>
              <a:rPr lang="en-US" dirty="0"/>
              <a:t>	</a:t>
            </a:r>
            <a:r>
              <a:rPr lang="en-US" sz="3300" dirty="0"/>
              <a:t>- Sequential  minimal  optimization </a:t>
            </a:r>
          </a:p>
          <a:p>
            <a:pPr>
              <a:buFont typeface="Wingdings" pitchFamily="2" charset="2"/>
              <a:buChar char="v"/>
            </a:pPr>
            <a:r>
              <a:rPr lang="en-US" sz="3500" dirty="0"/>
              <a:t>Rule Based</a:t>
            </a:r>
          </a:p>
          <a:p>
            <a:pPr marL="0" indent="0">
              <a:buNone/>
            </a:pPr>
            <a:r>
              <a:rPr lang="en-US" dirty="0"/>
              <a:t>	</a:t>
            </a:r>
            <a:r>
              <a:rPr lang="en-US" sz="3300" dirty="0"/>
              <a:t>- Decision Tables</a:t>
            </a:r>
          </a:p>
          <a:p>
            <a:pPr>
              <a:buFont typeface="Wingdings" pitchFamily="2" charset="2"/>
              <a:buChar char="v"/>
            </a:pPr>
            <a:endParaRPr lang="en-US" dirty="0"/>
          </a:p>
        </p:txBody>
      </p:sp>
    </p:spTree>
    <p:extLst>
      <p:ext uri="{BB962C8B-B14F-4D97-AF65-F5344CB8AC3E}">
        <p14:creationId xmlns:p14="http://schemas.microsoft.com/office/powerpoint/2010/main" val="1114205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Dialogue Acts</a:t>
            </a:r>
            <a:endParaRPr lang="en-GB" dirty="0"/>
          </a:p>
        </p:txBody>
      </p:sp>
      <p:sp>
        <p:nvSpPr>
          <p:cNvPr id="3" name="Content Placeholder 2"/>
          <p:cNvSpPr>
            <a:spLocks noGrp="1"/>
          </p:cNvSpPr>
          <p:nvPr>
            <p:ph idx="1"/>
          </p:nvPr>
        </p:nvSpPr>
        <p:spPr>
          <a:xfrm>
            <a:off x="395979" y="1545128"/>
            <a:ext cx="9398651" cy="3880773"/>
          </a:xfrm>
        </p:spPr>
        <p:txBody>
          <a:bodyPr>
            <a:noAutofit/>
          </a:bodyPr>
          <a:lstStyle/>
          <a:p>
            <a:pPr marL="0" indent="0">
              <a:buNone/>
            </a:pPr>
            <a:r>
              <a:rPr lang="en-GB" sz="2400" dirty="0"/>
              <a:t>“A Dialogue Act represents the meaning of an utterance at the level of illocutionary force”[1] </a:t>
            </a:r>
          </a:p>
          <a:p>
            <a:pPr marL="0" indent="0">
              <a:buNone/>
            </a:pPr>
            <a:r>
              <a:rPr lang="en-GB" sz="2400" dirty="0"/>
              <a:t>-Austin (1962)-</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i="1" dirty="0"/>
              <a:t>[1] Austin, J. L. 1962. How to do Things with Words. Clarendon Press, Oxford.</a:t>
            </a:r>
          </a:p>
        </p:txBody>
      </p:sp>
    </p:spTree>
    <p:extLst>
      <p:ext uri="{BB962C8B-B14F-4D97-AF65-F5344CB8AC3E}">
        <p14:creationId xmlns:p14="http://schemas.microsoft.com/office/powerpoint/2010/main" val="4199248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process</a:t>
            </a:r>
            <a:endParaRPr lang="en-US" dirty="0"/>
          </a:p>
        </p:txBody>
      </p:sp>
      <p:sp>
        <p:nvSpPr>
          <p:cNvPr id="3" name="Content Placeholder 2"/>
          <p:cNvSpPr>
            <a:spLocks noGrp="1"/>
          </p:cNvSpPr>
          <p:nvPr>
            <p:ph idx="1"/>
          </p:nvPr>
        </p:nvSpPr>
        <p:spPr>
          <a:xfrm>
            <a:off x="378396" y="1668220"/>
            <a:ext cx="9521742" cy="3880773"/>
          </a:xfrm>
        </p:spPr>
        <p:txBody>
          <a:bodyPr>
            <a:normAutofit/>
          </a:bodyPr>
          <a:lstStyle/>
          <a:p>
            <a:pPr>
              <a:buFont typeface="Wingdings" pitchFamily="2" charset="2"/>
              <a:buChar char="v"/>
            </a:pPr>
            <a:r>
              <a:rPr lang="en-US" sz="2400" dirty="0"/>
              <a:t>8000 training utterances to train a classifier</a:t>
            </a:r>
          </a:p>
          <a:p>
            <a:pPr>
              <a:buFont typeface="Wingdings" pitchFamily="2" charset="2"/>
              <a:buChar char="v"/>
            </a:pPr>
            <a:r>
              <a:rPr lang="en-US" sz="2400" dirty="0"/>
              <a:t>4000 utterances for testing</a:t>
            </a:r>
          </a:p>
          <a:p>
            <a:pPr>
              <a:buFont typeface="Wingdings" pitchFamily="2" charset="2"/>
              <a:buChar char="v"/>
            </a:pPr>
            <a:r>
              <a:rPr lang="en-US" sz="2400" dirty="0"/>
              <a:t>Tested on different combination of feature sets</a:t>
            </a:r>
          </a:p>
          <a:p>
            <a:pPr>
              <a:buFont typeface="Wingdings" pitchFamily="2" charset="2"/>
              <a:buChar char="v"/>
            </a:pPr>
            <a:r>
              <a:rPr lang="en-US" sz="2400" dirty="0"/>
              <a:t>Started with J48 classifier and  tested on 11 different classifiers</a:t>
            </a:r>
          </a:p>
          <a:p>
            <a:pPr>
              <a:buFont typeface="Wingdings" pitchFamily="2" charset="2"/>
              <a:buChar char="v"/>
            </a:pPr>
            <a:r>
              <a:rPr lang="en-US" sz="2400" dirty="0">
                <a:solidFill>
                  <a:srgbClr val="FF0000"/>
                </a:solidFill>
              </a:rPr>
              <a:t>Used </a:t>
            </a:r>
            <a:r>
              <a:rPr lang="en-US" sz="2400" dirty="0" err="1">
                <a:solidFill>
                  <a:srgbClr val="FF0000"/>
                </a:solidFill>
              </a:rPr>
              <a:t>Weka</a:t>
            </a:r>
            <a:r>
              <a:rPr lang="en-US" sz="2400" dirty="0">
                <a:solidFill>
                  <a:srgbClr val="FF0000"/>
                </a:solidFill>
              </a:rPr>
              <a:t> Java library for implementing classification - what dd u implement? highlight</a:t>
            </a:r>
          </a:p>
          <a:p>
            <a:pPr>
              <a:buFont typeface="Wingdings" pitchFamily="2" charset="2"/>
              <a:buChar char="v"/>
            </a:pPr>
            <a:endParaRPr lang="en-US" sz="2400" dirty="0"/>
          </a:p>
          <a:p>
            <a:pPr>
              <a:buFont typeface="Wingdings" pitchFamily="2" charset="2"/>
              <a:buChar char="v"/>
            </a:pPr>
            <a:endParaRPr lang="en-US" sz="2400" dirty="0"/>
          </a:p>
        </p:txBody>
      </p:sp>
    </p:spTree>
    <p:extLst>
      <p:ext uri="{BB962C8B-B14F-4D97-AF65-F5344CB8AC3E}">
        <p14:creationId xmlns:p14="http://schemas.microsoft.com/office/powerpoint/2010/main" val="42157339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27710"/>
            <a:ext cx="8229600" cy="962891"/>
          </a:xfrm>
        </p:spPr>
        <p:txBody>
          <a:bodyPr/>
          <a:lstStyle/>
          <a:p>
            <a:r>
              <a:rPr lang="en-US" dirty="0"/>
              <a:t>CLASSIFICATION ACCURACY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1255" y="509155"/>
            <a:ext cx="6477000" cy="3743587"/>
          </a:xfrm>
        </p:spPr>
      </p:pic>
      <p:sp>
        <p:nvSpPr>
          <p:cNvPr id="3" name="TextBox 2"/>
          <p:cNvSpPr txBox="1"/>
          <p:nvPr/>
        </p:nvSpPr>
        <p:spPr>
          <a:xfrm>
            <a:off x="547254" y="4252742"/>
            <a:ext cx="9440807" cy="2246769"/>
          </a:xfrm>
          <a:prstGeom prst="rect">
            <a:avLst/>
          </a:prstGeom>
          <a:noFill/>
        </p:spPr>
        <p:txBody>
          <a:bodyPr wrap="square" rtlCol="0">
            <a:spAutoFit/>
          </a:bodyPr>
          <a:lstStyle/>
          <a:p>
            <a:pPr marL="285750" indent="-285750">
              <a:buFont typeface="Wingdings" pitchFamily="2" charset="2"/>
              <a:buChar char="v"/>
            </a:pPr>
            <a:r>
              <a:rPr lang="en-US" sz="2800" dirty="0"/>
              <a:t>Simple Logistic and LMT classifiers give the highest recall value</a:t>
            </a:r>
          </a:p>
          <a:p>
            <a:pPr marL="285750" indent="-285750">
              <a:buFont typeface="Wingdings" pitchFamily="2" charset="2"/>
              <a:buChar char="v"/>
            </a:pPr>
            <a:r>
              <a:rPr lang="en-US" sz="2800" dirty="0"/>
              <a:t>They have identified more correctly tagged utterances compared to others</a:t>
            </a:r>
          </a:p>
          <a:p>
            <a:pPr marL="285750" indent="-285750">
              <a:buFont typeface="Wingdings" pitchFamily="2" charset="2"/>
              <a:buChar char="v"/>
            </a:pPr>
            <a:r>
              <a:rPr lang="en-US" sz="2800" dirty="0">
                <a:solidFill>
                  <a:srgbClr val="FF0000"/>
                </a:solidFill>
              </a:rPr>
              <a:t>u should calculate an accuracy value as well</a:t>
            </a:r>
          </a:p>
        </p:txBody>
      </p:sp>
    </p:spTree>
    <p:extLst>
      <p:ext uri="{BB962C8B-B14F-4D97-AF65-F5344CB8AC3E}">
        <p14:creationId xmlns:p14="http://schemas.microsoft.com/office/powerpoint/2010/main" val="490349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Measures</a:t>
            </a:r>
            <a:endParaRPr lang="en-US" dirty="0"/>
          </a:p>
        </p:txBody>
      </p:sp>
      <p:sp>
        <p:nvSpPr>
          <p:cNvPr id="3" name="Content Placeholder 2"/>
          <p:cNvSpPr>
            <a:spLocks noGrp="1"/>
          </p:cNvSpPr>
          <p:nvPr>
            <p:ph idx="1"/>
          </p:nvPr>
        </p:nvSpPr>
        <p:spPr>
          <a:xfrm>
            <a:off x="1044402" y="1717430"/>
            <a:ext cx="8679890" cy="5334000"/>
          </a:xfrm>
        </p:spPr>
        <p:txBody>
          <a:bodyPr>
            <a:normAutofit/>
          </a:bodyPr>
          <a:lstStyle/>
          <a:p>
            <a:pPr>
              <a:buFont typeface="Wingdings" pitchFamily="2" charset="2"/>
              <a:buChar char="v"/>
            </a:pPr>
            <a:r>
              <a:rPr lang="en-US" sz="2400" dirty="0" smtClean="0"/>
              <a:t>Precision  =  </a:t>
            </a:r>
            <a:r>
              <a:rPr lang="en-US" sz="2400" u="sng" dirty="0" smtClean="0"/>
              <a:t>{Relevant D’s} ᴖ {Retrieve D’s}</a:t>
            </a:r>
          </a:p>
          <a:p>
            <a:pPr marL="0" indent="0">
              <a:buNone/>
            </a:pPr>
            <a:r>
              <a:rPr lang="en-US" dirty="0"/>
              <a:t>                                  </a:t>
            </a:r>
            <a:r>
              <a:rPr lang="en-US" sz="2400" dirty="0" smtClean="0"/>
              <a:t>{Retrieve Documents}</a:t>
            </a:r>
          </a:p>
          <a:p>
            <a:pPr marL="0" indent="0">
              <a:buNone/>
            </a:pPr>
            <a:endParaRPr lang="en-US" sz="2400" dirty="0" smtClean="0"/>
          </a:p>
          <a:p>
            <a:pPr>
              <a:buFont typeface="Wingdings" pitchFamily="2" charset="2"/>
              <a:buChar char="v"/>
            </a:pPr>
            <a:r>
              <a:rPr lang="en-US" sz="2400" dirty="0" smtClean="0"/>
              <a:t>Recall         =    </a:t>
            </a:r>
            <a:r>
              <a:rPr lang="en-US" sz="2400" u="sng" dirty="0" smtClean="0"/>
              <a:t>{Relevant D’s} ᴖ {Retrieve D’s}</a:t>
            </a:r>
          </a:p>
          <a:p>
            <a:pPr marL="0" indent="0">
              <a:buNone/>
            </a:pPr>
            <a:r>
              <a:rPr lang="en-US" dirty="0"/>
              <a:t>                                  </a:t>
            </a:r>
            <a:r>
              <a:rPr lang="en-US" sz="2400" dirty="0" smtClean="0"/>
              <a:t>{</a:t>
            </a:r>
            <a:r>
              <a:rPr lang="en-US" sz="2400" u="sng" dirty="0" smtClean="0"/>
              <a:t>Relevant Documents</a:t>
            </a:r>
            <a:r>
              <a:rPr lang="en-US" sz="2400" dirty="0" smtClean="0"/>
              <a:t>}</a:t>
            </a:r>
          </a:p>
          <a:p>
            <a:pPr marL="0" indent="0">
              <a:buNone/>
            </a:pPr>
            <a:endParaRPr lang="en-US" sz="2400" dirty="0" smtClean="0"/>
          </a:p>
          <a:p>
            <a:pPr>
              <a:buFont typeface="Wingdings" pitchFamily="2" charset="2"/>
              <a:buChar char="v"/>
            </a:pPr>
            <a:r>
              <a:rPr lang="en-US" sz="2400" dirty="0" smtClean="0"/>
              <a:t>F-Measure =    </a:t>
            </a:r>
            <a:r>
              <a:rPr lang="en-US" sz="2400" u="sng" dirty="0" smtClean="0"/>
              <a:t>2 X (precision x recall)</a:t>
            </a:r>
          </a:p>
          <a:p>
            <a:pPr marL="0" indent="0">
              <a:buNone/>
            </a:pPr>
            <a:r>
              <a:rPr lang="en-US" dirty="0"/>
              <a:t>                                    </a:t>
            </a:r>
            <a:r>
              <a:rPr lang="en-US" sz="2400" dirty="0" smtClean="0"/>
              <a:t>precision + recall</a:t>
            </a:r>
          </a:p>
          <a:p>
            <a:pPr marL="0" indent="0">
              <a:buNone/>
            </a:pPr>
            <a:r>
              <a:rPr lang="en-US" dirty="0"/>
              <a:t>	</a:t>
            </a:r>
            <a:r>
              <a:rPr lang="en-US" sz="2400" dirty="0" smtClean="0"/>
              <a:t>- combine both measurements</a:t>
            </a:r>
          </a:p>
          <a:p>
            <a:pPr marL="0" indent="0">
              <a:buNone/>
            </a:pPr>
            <a:endParaRPr lang="en-US" sz="2400" dirty="0" smtClean="0"/>
          </a:p>
          <a:p>
            <a:pPr marL="0" indent="0">
              <a:buNone/>
            </a:pPr>
            <a:endParaRPr lang="en-US" sz="2400" dirty="0"/>
          </a:p>
        </p:txBody>
      </p:sp>
    </p:spTree>
    <p:extLst>
      <p:ext uri="{BB962C8B-B14F-4D97-AF65-F5344CB8AC3E}">
        <p14:creationId xmlns:p14="http://schemas.microsoft.com/office/powerpoint/2010/main" val="36452458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discuss what is yet to be done</a:t>
            </a:r>
          </a:p>
          <a:p>
            <a:r>
              <a:rPr lang="en-US"/>
              <a:t>mention the paper u plan to submit to NAACL and our conference as well</a:t>
            </a:r>
          </a:p>
        </p:txBody>
      </p:sp>
    </p:spTree>
    <p:extLst>
      <p:ext uri="{BB962C8B-B14F-4D97-AF65-F5344CB8AC3E}">
        <p14:creationId xmlns:p14="http://schemas.microsoft.com/office/powerpoint/2010/main" val="40858801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7459" y="2560966"/>
            <a:ext cx="10515600" cy="1325563"/>
          </a:xfrm>
        </p:spPr>
        <p:txBody>
          <a:bodyPr>
            <a:normAutofit/>
          </a:bodyPr>
          <a:lstStyle/>
          <a:p>
            <a:r>
              <a:rPr lang="en-US" sz="7200" dirty="0">
                <a:latin typeface="Calibri"/>
              </a:rPr>
              <a:t>Q &amp; A</a:t>
            </a:r>
          </a:p>
        </p:txBody>
      </p:sp>
    </p:spTree>
    <p:extLst>
      <p:ext uri="{BB962C8B-B14F-4D97-AF65-F5344CB8AC3E}">
        <p14:creationId xmlns:p14="http://schemas.microsoft.com/office/powerpoint/2010/main" val="6789224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154" y="2749063"/>
            <a:ext cx="10515600" cy="1325563"/>
          </a:xfrm>
        </p:spPr>
        <p:txBody>
          <a:bodyPr>
            <a:normAutofit/>
          </a:bodyPr>
          <a:lstStyle/>
          <a:p>
            <a:r>
              <a:rPr lang="en-US" sz="6000">
                <a:latin typeface="Calibri"/>
              </a:rPr>
              <a:t>Thank You!</a:t>
            </a:r>
          </a:p>
        </p:txBody>
      </p:sp>
    </p:spTree>
    <p:extLst>
      <p:ext uri="{BB962C8B-B14F-4D97-AF65-F5344CB8AC3E}">
        <p14:creationId xmlns:p14="http://schemas.microsoft.com/office/powerpoint/2010/main" val="2292109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Our </a:t>
            </a:r>
            <a:r>
              <a:rPr lang="en-GB" smtClean="0"/>
              <a:t>Aim</a:t>
            </a:r>
            <a:endParaRPr lang="en-GB" dirty="0"/>
          </a:p>
        </p:txBody>
      </p:sp>
      <p:sp>
        <p:nvSpPr>
          <p:cNvPr id="3" name="Content Placeholder 2"/>
          <p:cNvSpPr>
            <a:spLocks noGrp="1"/>
          </p:cNvSpPr>
          <p:nvPr>
            <p:ph idx="1"/>
          </p:nvPr>
        </p:nvSpPr>
        <p:spPr>
          <a:xfrm>
            <a:off x="501488" y="1930400"/>
            <a:ext cx="8596668" cy="3880773"/>
          </a:xfrm>
        </p:spPr>
        <p:txBody>
          <a:bodyPr>
            <a:normAutofit/>
          </a:bodyPr>
          <a:lstStyle/>
          <a:p>
            <a:pPr marL="0" indent="0">
              <a:buNone/>
            </a:pPr>
            <a:r>
              <a:rPr lang="en-GB" sz="2400" dirty="0" smtClean="0"/>
              <a:t>To </a:t>
            </a:r>
            <a:r>
              <a:rPr lang="en-GB" sz="2400" dirty="0"/>
              <a:t>make use of the already existing research for Dialog Act Recognition for English and explore how it can be used in the context of Sinhala.</a:t>
            </a:r>
          </a:p>
          <a:p>
            <a:pPr marL="0" indent="0">
              <a:buNone/>
            </a:pPr>
            <a:endParaRPr lang="en-GB" sz="2400" dirty="0"/>
          </a:p>
        </p:txBody>
      </p:sp>
    </p:spTree>
    <p:extLst>
      <p:ext uri="{BB962C8B-B14F-4D97-AF65-F5344CB8AC3E}">
        <p14:creationId xmlns:p14="http://schemas.microsoft.com/office/powerpoint/2010/main" val="3232541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8846" y="1"/>
            <a:ext cx="9144000" cy="6858000"/>
          </a:xfrm>
        </p:spPr>
      </p:pic>
    </p:spTree>
    <p:extLst>
      <p:ext uri="{BB962C8B-B14F-4D97-AF65-F5344CB8AC3E}">
        <p14:creationId xmlns:p14="http://schemas.microsoft.com/office/powerpoint/2010/main" val="1527397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it important?</a:t>
            </a:r>
            <a:endParaRPr lang="en-GB" dirty="0"/>
          </a:p>
        </p:txBody>
      </p:sp>
      <p:sp>
        <p:nvSpPr>
          <p:cNvPr id="3" name="Content Placeholder 2"/>
          <p:cNvSpPr>
            <a:spLocks noGrp="1"/>
          </p:cNvSpPr>
          <p:nvPr>
            <p:ph idx="1"/>
          </p:nvPr>
        </p:nvSpPr>
        <p:spPr>
          <a:xfrm>
            <a:off x="1310380" y="1685804"/>
            <a:ext cx="8596668" cy="3880773"/>
          </a:xfrm>
        </p:spPr>
        <p:txBody>
          <a:bodyPr>
            <a:normAutofit/>
          </a:bodyPr>
          <a:lstStyle/>
          <a:p>
            <a:r>
              <a:rPr lang="en-GB" sz="2800" dirty="0" smtClean="0"/>
              <a:t>Meeting </a:t>
            </a:r>
            <a:r>
              <a:rPr lang="en-GB" sz="2800" dirty="0"/>
              <a:t>S</a:t>
            </a:r>
            <a:r>
              <a:rPr lang="en-GB" sz="2800" dirty="0" smtClean="0"/>
              <a:t>ummarization</a:t>
            </a:r>
          </a:p>
          <a:p>
            <a:r>
              <a:rPr lang="en-GB" sz="2800" dirty="0" smtClean="0"/>
              <a:t>Question-Answering systems</a:t>
            </a:r>
          </a:p>
          <a:p>
            <a:r>
              <a:rPr lang="en-GB" sz="2800" dirty="0"/>
              <a:t>A</a:t>
            </a:r>
            <a:r>
              <a:rPr lang="en-GB" sz="2800" dirty="0" smtClean="0"/>
              <a:t>utomated Assistance</a:t>
            </a:r>
            <a:endParaRPr lang="en-GB" sz="2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0166" y="941823"/>
            <a:ext cx="2605495" cy="4624754"/>
          </a:xfrm>
          <a:prstGeom prst="rect">
            <a:avLst/>
          </a:prstGeom>
        </p:spPr>
      </p:pic>
    </p:spTree>
    <p:extLst>
      <p:ext uri="{BB962C8B-B14F-4D97-AF65-F5344CB8AC3E}">
        <p14:creationId xmlns:p14="http://schemas.microsoft.com/office/powerpoint/2010/main" val="2808049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a:t>
            </a:r>
            <a:endParaRPr lang="en-GB" dirty="0"/>
          </a:p>
        </p:txBody>
      </p:sp>
      <p:sp>
        <p:nvSpPr>
          <p:cNvPr id="3" name="Content Placeholder 2"/>
          <p:cNvSpPr>
            <a:spLocks noGrp="1"/>
          </p:cNvSpPr>
          <p:nvPr>
            <p:ph idx="1"/>
          </p:nvPr>
        </p:nvSpPr>
        <p:spPr>
          <a:xfrm>
            <a:off x="677334" y="1926492"/>
            <a:ext cx="8596668" cy="3880773"/>
          </a:xfrm>
        </p:spPr>
        <p:txBody>
          <a:bodyPr>
            <a:normAutofit/>
          </a:bodyPr>
          <a:lstStyle/>
          <a:p>
            <a:r>
              <a:rPr lang="en-GB" sz="2800" dirty="0"/>
              <a:t>Corpus Building</a:t>
            </a:r>
          </a:p>
          <a:p>
            <a:r>
              <a:rPr lang="en-GB" sz="2800" dirty="0"/>
              <a:t>Selection of Dialogue Act Tag Set</a:t>
            </a:r>
          </a:p>
          <a:p>
            <a:r>
              <a:rPr lang="en-GB" sz="2800" dirty="0"/>
              <a:t>Feature Selection</a:t>
            </a:r>
          </a:p>
          <a:p>
            <a:r>
              <a:rPr lang="en-GB" sz="2800" dirty="0"/>
              <a:t>Classifier Selection</a:t>
            </a:r>
          </a:p>
          <a:p>
            <a:r>
              <a:rPr lang="en-GB" sz="2800" dirty="0"/>
              <a:t>optional step of analysing results</a:t>
            </a:r>
          </a:p>
        </p:txBody>
      </p:sp>
    </p:spTree>
    <p:extLst>
      <p:ext uri="{BB962C8B-B14F-4D97-AF65-F5344CB8AC3E}">
        <p14:creationId xmlns:p14="http://schemas.microsoft.com/office/powerpoint/2010/main" val="2952537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552" y="2605409"/>
            <a:ext cx="10515600" cy="1325563"/>
          </a:xfrm>
        </p:spPr>
        <p:txBody>
          <a:bodyPr>
            <a:normAutofit/>
          </a:bodyPr>
          <a:lstStyle/>
          <a:p>
            <a:pPr algn="ctr"/>
            <a:r>
              <a:rPr lang="en-US" sz="6000" dirty="0">
                <a:latin typeface="Calibri"/>
              </a:rPr>
              <a:t>"</a:t>
            </a:r>
            <a:r>
              <a:rPr lang="en-US" sz="6000" dirty="0" err="1">
                <a:latin typeface="Calibri"/>
              </a:rPr>
              <a:t>Sanwada</a:t>
            </a:r>
            <a:r>
              <a:rPr lang="en-US" sz="6000" dirty="0">
                <a:latin typeface="Calibri"/>
              </a:rPr>
              <a:t>" Corpus</a:t>
            </a:r>
          </a:p>
        </p:txBody>
      </p:sp>
    </p:spTree>
    <p:extLst>
      <p:ext uri="{BB962C8B-B14F-4D97-AF65-F5344CB8AC3E}">
        <p14:creationId xmlns:p14="http://schemas.microsoft.com/office/powerpoint/2010/main" val="1043094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2065</Words>
  <Application>Microsoft Office PowerPoint</Application>
  <PresentationFormat>Widescreen</PresentationFormat>
  <Paragraphs>377</Paragraphs>
  <Slides>45</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SimSun</vt:lpstr>
      <vt:lpstr>Arial</vt:lpstr>
      <vt:lpstr>Calibri</vt:lpstr>
      <vt:lpstr>Iskoola Pota</vt:lpstr>
      <vt:lpstr>Times New Roman</vt:lpstr>
      <vt:lpstr>Trebuchet MS</vt:lpstr>
      <vt:lpstr>Wingdings</vt:lpstr>
      <vt:lpstr>Wingdings 3</vt:lpstr>
      <vt:lpstr>Facet</vt:lpstr>
      <vt:lpstr>"Sanwada" - Literature Review Presentation</vt:lpstr>
      <vt:lpstr>Introduction</vt:lpstr>
      <vt:lpstr>Problem</vt:lpstr>
      <vt:lpstr>What are Dialogue Acts</vt:lpstr>
      <vt:lpstr>Our Aim</vt:lpstr>
      <vt:lpstr>PowerPoint Presentation</vt:lpstr>
      <vt:lpstr>Why is it important?</vt:lpstr>
      <vt:lpstr>Steps</vt:lpstr>
      <vt:lpstr>"Sanwada" Corpus</vt:lpstr>
      <vt:lpstr>Existing Corpora</vt:lpstr>
      <vt:lpstr>Our approach to build “Sanawada” Corpus</vt:lpstr>
      <vt:lpstr>Identifying Tag Set</vt:lpstr>
      <vt:lpstr>Identification Rules – Tag Set</vt:lpstr>
      <vt:lpstr>Dialogue Act Markup in Several Layers (DAMSL)[1] tag set. </vt:lpstr>
      <vt:lpstr>Tag Sets in the Literature</vt:lpstr>
      <vt:lpstr>Tag set size</vt:lpstr>
      <vt:lpstr>Tag Set Selection - Experiments</vt:lpstr>
      <vt:lpstr>Horizontal tag set analysis of popular research  papers relevant to the context</vt:lpstr>
      <vt:lpstr>Horizontal Analysis</vt:lpstr>
      <vt:lpstr>Kappa Value</vt:lpstr>
      <vt:lpstr>Experiment 1</vt:lpstr>
      <vt:lpstr>Experiment 2</vt:lpstr>
      <vt:lpstr>Experiment 3 </vt:lpstr>
      <vt:lpstr>Finalized Tag Set for “Sanwada” Corpus</vt:lpstr>
      <vt:lpstr>Feature Selection</vt:lpstr>
      <vt:lpstr>What is a Feature?</vt:lpstr>
      <vt:lpstr>4 major categories of features[1]</vt:lpstr>
      <vt:lpstr>Selected features for Sinhala</vt:lpstr>
      <vt:lpstr>Exclusive features for Sinhala </vt:lpstr>
      <vt:lpstr>Selecting useful features</vt:lpstr>
      <vt:lpstr>InfoGain value</vt:lpstr>
      <vt:lpstr>Individual Feature Performance</vt:lpstr>
      <vt:lpstr>Problems</vt:lpstr>
      <vt:lpstr>Best Combination</vt:lpstr>
      <vt:lpstr>Classifier Selection</vt:lpstr>
      <vt:lpstr>Information Sources for Classifiers</vt:lpstr>
      <vt:lpstr>Popular Classification Models</vt:lpstr>
      <vt:lpstr>PowerPoint Presentation</vt:lpstr>
      <vt:lpstr>Classifiers We used </vt:lpstr>
      <vt:lpstr>Classification process</vt:lpstr>
      <vt:lpstr>CLASSIFICATION ACCURACY</vt:lpstr>
      <vt:lpstr>Performance Measures</vt:lpstr>
      <vt:lpstr>PowerPoint Presentation</vt:lpstr>
      <vt:lpstr>Q &amp; 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"Sanwada" - Literature Review                      Presentation</dc:title>
  <dc:creator/>
  <cp:lastModifiedBy/>
  <cp:revision>4</cp:revision>
  <dcterms:created xsi:type="dcterms:W3CDTF">2013-01-09T13:47:51Z</dcterms:created>
  <dcterms:modified xsi:type="dcterms:W3CDTF">2014-12-08T16:33:55Z</dcterms:modified>
</cp:coreProperties>
</file>