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96" r:id="rId2"/>
    <p:sldId id="317" r:id="rId3"/>
    <p:sldId id="318" r:id="rId4"/>
    <p:sldId id="321" r:id="rId5"/>
    <p:sldId id="323" r:id="rId6"/>
    <p:sldId id="324" r:id="rId7"/>
    <p:sldId id="325" r:id="rId8"/>
    <p:sldId id="327" r:id="rId9"/>
    <p:sldId id="328" r:id="rId10"/>
    <p:sldId id="330" r:id="rId11"/>
    <p:sldId id="331" r:id="rId12"/>
    <p:sldId id="332" r:id="rId13"/>
    <p:sldId id="336" r:id="rId14"/>
    <p:sldId id="334" r:id="rId15"/>
    <p:sldId id="333" r:id="rId16"/>
    <p:sldId id="335" r:id="rId17"/>
    <p:sldId id="339" r:id="rId18"/>
    <p:sldId id="340" r:id="rId19"/>
    <p:sldId id="337" r:id="rId20"/>
    <p:sldId id="338" r:id="rId21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경 차" initials="민차" lastIdx="1" clrIdx="0">
    <p:extLst>
      <p:ext uri="{19B8F6BF-5375-455C-9EA6-DF929625EA0E}">
        <p15:presenceInfo xmlns:p15="http://schemas.microsoft.com/office/powerpoint/2012/main" userId="91c390887deb30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3300"/>
    <a:srgbClr val="00FFFF"/>
    <a:srgbClr val="FFCCFF"/>
    <a:srgbClr val="660066"/>
    <a:srgbClr val="66FF99"/>
    <a:srgbClr val="CCCC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39" y="1035"/>
      </p:cViewPr>
      <p:guideLst>
        <p:guide orient="horz" pos="1248"/>
        <p:guide pos="9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fld id="{19ABEBB6-DE78-4F22-BFA5-483D1DB853C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01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/>
              <a:t>마스터 문자열 유형 편집</a:t>
            </a:r>
          </a:p>
          <a:p>
            <a:pPr lvl="1"/>
            <a:r>
              <a:rPr lang="ko-KR" altLang="ko-KR"/>
              <a:t>둘째 수준</a:t>
            </a:r>
          </a:p>
          <a:p>
            <a:pPr lvl="2"/>
            <a:r>
              <a:rPr lang="ko-KR" altLang="ko-KR"/>
              <a:t>셋째 수준</a:t>
            </a:r>
          </a:p>
          <a:p>
            <a:pPr lvl="3"/>
            <a:r>
              <a:rPr lang="ko-KR" altLang="ko-KR"/>
              <a:t>넷째 수준</a:t>
            </a:r>
          </a:p>
          <a:p>
            <a:pPr lvl="4"/>
            <a:r>
              <a:rPr lang="ko-KR" altLang="ko-KR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fld id="{B4AB062F-3834-406B-91F6-57DDA1C75440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28021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6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11366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1366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66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367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367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67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6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 sz="6000" b="1">
                <a:latin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36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54667" y="3608388"/>
            <a:ext cx="10261600" cy="20304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367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chemeClr val="bg2"/>
                </a:solidFill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1367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 b="0">
                <a:solidFill>
                  <a:schemeClr val="bg2"/>
                </a:solidFill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  <a:latin typeface="+mn-ea"/>
              </a:defRPr>
            </a:lvl1pPr>
          </a:lstStyle>
          <a:p>
            <a:fld id="{ADB68D7F-EC48-4058-B444-32EDBB6CE84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4563D527-FEB7-4909-8E41-DACFB47034D6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20200" y="161926"/>
            <a:ext cx="2768600" cy="608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6"/>
            <a:ext cx="8102600" cy="608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09FB69C8-BA36-4941-A8EE-A174AEA0DB01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2E35262B-54B5-47AC-AC6F-FF7471064AC5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1B6719C0-1B4E-4895-B286-3FFE4D4279F2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39838"/>
            <a:ext cx="54356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3200" y="1239838"/>
            <a:ext cx="54356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8748F9B5-23D5-4E8E-8685-330A7229348D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E3EDBBC4-8D8B-4D26-A985-DCFD2370012B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F37D39EF-2FD5-4271-94F0-27BF5CDB2632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22CE7F00-926B-4A77-B614-D52655EFE02C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806193E6-C1DB-40C5-9728-C9CA8FD9647B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92252F27-4839-4465-A85F-139F741D40C3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39838"/>
            <a:ext cx="11074400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53200"/>
            <a:ext cx="491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1">
                <a:solidFill>
                  <a:srgbClr val="0000CC"/>
                </a:solidFill>
              </a:defRPr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98368" y="6557964"/>
            <a:ext cx="409363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1">
                <a:solidFill>
                  <a:srgbClr val="0000CC"/>
                </a:solidFill>
              </a:defRPr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66DFE20E-9E47-4209-8CEE-F37B204C613D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ltGray">
          <a:xfrm>
            <a:off x="387351" y="30480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ltGray">
          <a:xfrm>
            <a:off x="897467" y="304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ltGray">
          <a:xfrm>
            <a:off x="552452" y="72707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ltGray">
          <a:xfrm>
            <a:off x="1045633" y="72707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ltGray">
          <a:xfrm>
            <a:off x="0" y="65405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gray">
          <a:xfrm>
            <a:off x="846667" y="19685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gray">
          <a:xfrm>
            <a:off x="611718" y="10668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161925"/>
            <a:ext cx="10390717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 err="1"/>
              <a:t>Timsort</a:t>
            </a:r>
            <a:endParaRPr lang="en-US" altLang="ko-KR" b="0" dirty="0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ko-KR" sz="6600" b="0" dirty="0"/>
              <a:t>- </a:t>
            </a:r>
            <a:r>
              <a:rPr kumimoji="0" lang="ko-KR" altLang="en-US" sz="6600" b="0" dirty="0"/>
              <a:t>학번과 이름</a:t>
            </a:r>
            <a:endParaRPr kumimoji="0" lang="en-US" altLang="ko-KR" sz="6600" b="0" dirty="0"/>
          </a:p>
          <a:p>
            <a:endParaRPr kumimoji="0" lang="en-US" altLang="ko-KR" sz="2400" b="0" dirty="0"/>
          </a:p>
          <a:p>
            <a:pPr eaLnBrk="1" hangingPunct="1">
              <a:lnSpc>
                <a:spcPct val="80000"/>
              </a:lnSpc>
            </a:pPr>
            <a:endParaRPr kumimoji="0" lang="en-US" altLang="ko-KR" sz="1800" b="0" dirty="0"/>
          </a:p>
          <a:p>
            <a:pPr eaLnBrk="1" hangingPunct="1">
              <a:lnSpc>
                <a:spcPct val="80000"/>
              </a:lnSpc>
            </a:pPr>
            <a:r>
              <a:rPr kumimoji="0" lang="ko-KR" altLang="en-US" sz="1800" b="0" dirty="0"/>
              <a:t>참고문헌</a:t>
            </a:r>
            <a:r>
              <a:rPr kumimoji="0" lang="en-US" altLang="ko-KR" sz="1800" b="0" dirty="0"/>
              <a:t>:</a:t>
            </a:r>
          </a:p>
          <a:p>
            <a:pPr marL="457200" indent="-457200">
              <a:lnSpc>
                <a:spcPct val="80000"/>
              </a:lnSpc>
              <a:buSzPct val="100000"/>
              <a:buAutoNum type="arabicPeriod"/>
            </a:pPr>
            <a:r>
              <a:rPr kumimoji="0" lang="en-US" altLang="ko-KR" sz="1800" b="0" dirty="0" err="1"/>
              <a:t>R.Sedgewick</a:t>
            </a:r>
            <a:r>
              <a:rPr kumimoji="0" lang="en-US" altLang="ko-KR" sz="1800" b="0" dirty="0"/>
              <a:t> and K. Wayne, Algorithms (4</a:t>
            </a:r>
            <a:r>
              <a:rPr kumimoji="0" lang="en-US" altLang="ko-KR" sz="1800" b="0" baseline="30000" dirty="0"/>
              <a:t>th</a:t>
            </a:r>
            <a:r>
              <a:rPr kumimoji="0" lang="en-US" altLang="ko-KR" sz="1800" b="0" dirty="0"/>
              <a:t> Ed.), Addison-Wesley.</a:t>
            </a:r>
          </a:p>
          <a:p>
            <a:pPr marL="457200" indent="-457200">
              <a:lnSpc>
                <a:spcPct val="80000"/>
              </a:lnSpc>
              <a:buSzPct val="100000"/>
              <a:buAutoNum type="arabicPeriod"/>
            </a:pPr>
            <a:r>
              <a:rPr lang="en-US" altLang="ko-KR" sz="1800" b="0" dirty="0"/>
              <a:t>E. Horowitz, S. Sahni, S. Anderson-Freed, Fundamentals of Data Structures in C, Silicon Press, 2</a:t>
            </a:r>
            <a:r>
              <a:rPr lang="en-US" altLang="ko-KR" sz="1800" b="0" baseline="30000" dirty="0"/>
              <a:t>nd</a:t>
            </a:r>
            <a:r>
              <a:rPr lang="en-US" altLang="ko-KR" sz="1800" b="0" dirty="0"/>
              <a:t> Edition</a:t>
            </a:r>
            <a:r>
              <a:rPr kumimoji="0" lang="en-US" altLang="ko-KR" sz="1800" b="0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EC5F-852B-8657-2F6B-3101F901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CD18F-1DD5-3D2D-38DA-69AA7E52D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9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E8972F2-08BE-F518-F652-C48D7AD03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208E8-D2A1-E9DC-6D7F-6B8801D8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545163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java.util.ArrayList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java.util.List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static </a:t>
            </a:r>
            <a:r>
              <a:rPr lang="en-US" altLang="ko-KR" sz="1200" dirty="0" err="1"/>
              <a:t>src.GallopMerge.mergeRuns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static </a:t>
            </a:r>
            <a:r>
              <a:rPr lang="en-US" altLang="ko-KR" sz="1200" dirty="0" err="1"/>
              <a:t>src.TimSortUtil</a:t>
            </a:r>
            <a:r>
              <a:rPr lang="en-US" altLang="ko-KR" sz="1200" dirty="0"/>
              <a:t>.*;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TimSort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AbstractSort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timSort</a:t>
            </a:r>
            <a:r>
              <a:rPr lang="en-US" altLang="ko-KR" sz="1200" dirty="0"/>
              <a:t>(Comparable[] a) {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 &lt;= 1) return;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minRun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minRunLength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List&lt;int[]&gt;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 = new ArrayList&lt;&gt;();</a:t>
            </a:r>
          </a:p>
          <a:p>
            <a:pPr marL="0" indent="0">
              <a:buNone/>
            </a:pPr>
            <a:r>
              <a:rPr lang="en-US" altLang="ko-KR" sz="1200" dirty="0"/>
              <a:t>        Comparable[] aux = new Comparable[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];</a:t>
            </a:r>
          </a:p>
          <a:p>
            <a:pPr marL="0" indent="0">
              <a:buNone/>
            </a:pPr>
            <a:r>
              <a:rPr lang="en-US" altLang="ko-KR" sz="1200" dirty="0"/>
              <a:t>        int start = 0;</a:t>
            </a:r>
          </a:p>
          <a:p>
            <a:pPr marL="0" indent="0">
              <a:buNone/>
            </a:pPr>
            <a:r>
              <a:rPr lang="en-US" altLang="ko-KR" sz="1200" dirty="0"/>
              <a:t>        while (start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int end = </a:t>
            </a:r>
            <a:r>
              <a:rPr lang="en-US" altLang="ko-KR" sz="1200" dirty="0" err="1"/>
              <a:t>getRun</a:t>
            </a:r>
            <a:r>
              <a:rPr lang="en-US" altLang="ko-KR" sz="1200" dirty="0"/>
              <a:t>(a, start);</a:t>
            </a:r>
          </a:p>
          <a:p>
            <a:pPr marL="0" indent="0">
              <a:buNone/>
            </a:pPr>
            <a:r>
              <a:rPr lang="en-US" altLang="ko-KR" sz="1200" dirty="0"/>
              <a:t>            if (end - start &lt; </a:t>
            </a:r>
            <a:r>
              <a:rPr lang="en-US" altLang="ko-KR" sz="1200" dirty="0" err="1"/>
              <a:t>minRun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    int </a:t>
            </a:r>
            <a:r>
              <a:rPr lang="en-US" altLang="ko-KR" sz="1200" dirty="0" err="1"/>
              <a:t>newEnd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, start + </a:t>
            </a:r>
            <a:r>
              <a:rPr lang="en-US" altLang="ko-KR" sz="1200" dirty="0" err="1"/>
              <a:t>minRun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Insertion.sort</a:t>
            </a:r>
            <a:r>
              <a:rPr lang="en-US" altLang="ko-KR" sz="1200" dirty="0"/>
              <a:t>(a, start, </a:t>
            </a:r>
            <a:r>
              <a:rPr lang="en-US" altLang="ko-KR" sz="1200" dirty="0" err="1"/>
              <a:t>newEnd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        end = </a:t>
            </a:r>
            <a:r>
              <a:rPr lang="en-US" altLang="ko-KR" sz="1200" dirty="0" err="1"/>
              <a:t>newEnd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runStack.add</a:t>
            </a:r>
            <a:r>
              <a:rPr lang="en-US" altLang="ko-KR" sz="1200" dirty="0"/>
              <a:t>(new int[]{start, end});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mergeRuns</a:t>
            </a:r>
            <a:r>
              <a:rPr lang="en-US" altLang="ko-KR" sz="1200" dirty="0"/>
              <a:t>(a,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    start = end;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mergeAll</a:t>
            </a:r>
            <a:r>
              <a:rPr lang="en-US" altLang="ko-KR" sz="1200" dirty="0"/>
              <a:t>(a,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62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B1AF-CCB0-492A-846E-C303E15F9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C8D96-5411-FA49-2681-E8A01F3ABF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10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099DBCB-3A13-8195-E9AB-10B449636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C7181-8FDC-647B-AC5B-45846675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static </a:t>
            </a:r>
            <a:r>
              <a:rPr lang="en-US" altLang="ko-KR" sz="1200" dirty="0" err="1"/>
              <a:t>src.AbstractSort</a:t>
            </a:r>
            <a:r>
              <a:rPr lang="en-US" altLang="ko-KR" sz="1200" dirty="0"/>
              <a:t>.*;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TimSortUtil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minRunLength</a:t>
            </a:r>
            <a:r>
              <a:rPr lang="en-US" altLang="ko-KR" sz="1200" dirty="0"/>
              <a:t>(int n) {</a:t>
            </a:r>
          </a:p>
          <a:p>
            <a:pPr marL="0" indent="0">
              <a:buNone/>
            </a:pPr>
            <a:r>
              <a:rPr lang="en-US" altLang="ko-KR" sz="1200" dirty="0"/>
              <a:t>        int r = 0;</a:t>
            </a:r>
          </a:p>
          <a:p>
            <a:pPr marL="0" indent="0">
              <a:buNone/>
            </a:pPr>
            <a:r>
              <a:rPr lang="en-US" altLang="ko-KR" sz="1200" dirty="0"/>
              <a:t>        while (n &gt;= 10) {</a:t>
            </a:r>
          </a:p>
          <a:p>
            <a:pPr marL="0" indent="0">
              <a:buNone/>
            </a:pPr>
            <a:r>
              <a:rPr lang="en-US" altLang="ko-KR" sz="1200" dirty="0"/>
              <a:t>            r |= (n &amp; 1);</a:t>
            </a:r>
          </a:p>
          <a:p>
            <a:pPr marL="0" indent="0">
              <a:buNone/>
            </a:pPr>
            <a:r>
              <a:rPr lang="en-US" altLang="ko-KR" sz="1200" dirty="0"/>
              <a:t>            n &gt;&gt;= 1;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return n + r;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getRun</a:t>
            </a:r>
            <a:r>
              <a:rPr lang="en-US" altLang="ko-KR" sz="1200" dirty="0"/>
              <a:t>(Comparable[] a, int start) {</a:t>
            </a:r>
          </a:p>
          <a:p>
            <a:pPr marL="0" indent="0">
              <a:buNone/>
            </a:pPr>
            <a:r>
              <a:rPr lang="en-US" altLang="ko-KR" sz="1200" dirty="0"/>
              <a:t>        if (start &gt;=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 - 1)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isDescending</a:t>
            </a:r>
            <a:r>
              <a:rPr lang="en-US" altLang="ko-KR" sz="1200" dirty="0"/>
              <a:t> = less(a[start + 1], a[start]);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 = start,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= start + 1;</a:t>
            </a:r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 - 1 &amp;&amp; less(a[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+ 1], a[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]) == </a:t>
            </a:r>
            <a:r>
              <a:rPr lang="en-US" altLang="ko-KR" sz="1200" dirty="0" err="1"/>
              <a:t>isDescending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++;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isDescending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reverse(a, start,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+ 1;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C80D7B-88FC-F531-2FFB-FB643359D80A}"/>
              </a:ext>
            </a:extLst>
          </p:cNvPr>
          <p:cNvSpPr txBox="1">
            <a:spLocks/>
          </p:cNvSpPr>
          <p:nvPr/>
        </p:nvSpPr>
        <p:spPr bwMode="auto">
          <a:xfrm>
            <a:off x="6546049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void reverse(Comparable[] a, int start, int end) {</a:t>
            </a:r>
          </a:p>
          <a:p>
            <a:pPr marL="0" indent="0">
              <a:buNone/>
            </a:pPr>
            <a:r>
              <a:rPr lang="en-US" altLang="ko-KR" sz="1200" dirty="0"/>
              <a:t>        while (start &lt; end)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exch</a:t>
            </a:r>
            <a:r>
              <a:rPr lang="en-US" altLang="ko-KR" sz="1200" dirty="0"/>
              <a:t>(a, start++, end--);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public static void </a:t>
            </a:r>
            <a:r>
              <a:rPr lang="en-US" altLang="ko-KR" sz="1200" kern="0" dirty="0" err="1"/>
              <a:t>mergeAll</a:t>
            </a:r>
            <a:r>
              <a:rPr lang="en-US" altLang="ko-KR" sz="1200" kern="0" dirty="0"/>
              <a:t>(Comparable[] a, List&lt;int[]&gt; </a:t>
            </a:r>
            <a:r>
              <a:rPr lang="en-US" altLang="ko-KR" sz="1200" kern="0" dirty="0" err="1"/>
              <a:t>runStack</a:t>
            </a:r>
            <a:r>
              <a:rPr lang="en-US" altLang="ko-KR" sz="1200" kern="0" dirty="0"/>
              <a:t>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while (</a:t>
            </a:r>
            <a:r>
              <a:rPr lang="en-US" altLang="ko-KR" sz="1200" kern="0" dirty="0" err="1"/>
              <a:t>runStack.size</a:t>
            </a:r>
            <a:r>
              <a:rPr lang="en-US" altLang="ko-KR" sz="1200" kern="0" dirty="0"/>
              <a:t>() &gt; 1)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int[] X = </a:t>
            </a:r>
            <a:r>
              <a:rPr lang="en-US" altLang="ko-KR" sz="1200" kern="0" dirty="0" err="1"/>
              <a:t>runStack.remove</a:t>
            </a:r>
            <a:r>
              <a:rPr lang="en-US" altLang="ko-KR" sz="1200" kern="0" dirty="0"/>
              <a:t>(</a:t>
            </a:r>
            <a:r>
              <a:rPr lang="en-US" altLang="ko-KR" sz="1200" kern="0" dirty="0" err="1"/>
              <a:t>runStack.size</a:t>
            </a:r>
            <a:r>
              <a:rPr lang="en-US" altLang="ko-KR" sz="1200" kern="0" dirty="0"/>
              <a:t>() - 1);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int[] Y = </a:t>
            </a:r>
            <a:r>
              <a:rPr lang="en-US" altLang="ko-KR" sz="1200" kern="0" dirty="0" err="1"/>
              <a:t>runStack.remove</a:t>
            </a:r>
            <a:r>
              <a:rPr lang="en-US" altLang="ko-KR" sz="1200" kern="0" dirty="0"/>
              <a:t>(</a:t>
            </a:r>
            <a:r>
              <a:rPr lang="en-US" altLang="ko-KR" sz="1200" kern="0" dirty="0" err="1"/>
              <a:t>runStack.size</a:t>
            </a:r>
            <a:r>
              <a:rPr lang="en-US" altLang="ko-KR" sz="1200" kern="0" dirty="0"/>
              <a:t>() - 1);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</a:t>
            </a:r>
            <a:r>
              <a:rPr lang="en-US" altLang="ko-KR" sz="1200" kern="0" dirty="0" err="1"/>
              <a:t>Merge.merge</a:t>
            </a:r>
            <a:r>
              <a:rPr lang="en-US" altLang="ko-KR" sz="1200" kern="0" dirty="0"/>
              <a:t>(a, Y[0], X[0] - 1, X[1] - 1);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</a:t>
            </a:r>
            <a:r>
              <a:rPr lang="en-US" altLang="ko-KR" sz="1200" kern="0" dirty="0" err="1"/>
              <a:t>runStack.add</a:t>
            </a:r>
            <a:r>
              <a:rPr lang="en-US" altLang="ko-KR" sz="1200" kern="0" dirty="0"/>
              <a:t>(new int[]{Y[0], X[1]});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29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EE718-D56C-B3E6-7673-9EC4F394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9E19C-AF3F-D742-BFC0-E5F7F2E9DD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11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96A2936-337E-EEBD-B2D4-6560B19FC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22E49-9FC6-D85B-F07D-4BC110D7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java.util.List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GallopMerge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gallopRight</a:t>
            </a:r>
            <a:r>
              <a:rPr lang="en-US" altLang="ko-KR" sz="1200" dirty="0"/>
              <a:t>(Comparable key, Comparable[] array, int base, int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int lo = 0;</a:t>
            </a:r>
          </a:p>
          <a:p>
            <a:pPr marL="0" indent="0">
              <a:buNone/>
            </a:pPr>
            <a:r>
              <a:rPr lang="en-US" altLang="ko-KR" sz="1200" dirty="0"/>
              <a:t>        int hi = 1;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(base &gt;=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return 0;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(base +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 - base;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(array[base]) &lt; 0) {</a:t>
            </a:r>
          </a:p>
          <a:p>
            <a:pPr marL="0" indent="0">
              <a:buNone/>
            </a:pPr>
            <a:r>
              <a:rPr lang="en-US" altLang="ko-KR" sz="1200" dirty="0"/>
              <a:t>            return 0;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else{</a:t>
            </a:r>
          </a:p>
          <a:p>
            <a:pPr marL="0" indent="0">
              <a:buNone/>
            </a:pPr>
            <a:r>
              <a:rPr lang="en-US" altLang="ko-KR" sz="1200" dirty="0"/>
              <a:t>            int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while (hi &lt;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&amp;&amp; array[base + hi].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(key)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lo = hi;</a:t>
            </a:r>
          </a:p>
          <a:p>
            <a:pPr marL="0" indent="0">
              <a:buNone/>
            </a:pPr>
            <a:r>
              <a:rPr lang="en-US" altLang="ko-KR" sz="1200" dirty="0"/>
              <a:t>                hi = (hi &lt;&lt; 1) + 1;</a:t>
            </a:r>
          </a:p>
          <a:p>
            <a:pPr marL="0" indent="0">
              <a:buNone/>
            </a:pPr>
            <a:r>
              <a:rPr lang="en-US" altLang="ko-KR" sz="1200" dirty="0"/>
              <a:t>                if (hi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9EDE33A-F9A2-A512-41DB-D523AB126AF7}"/>
              </a:ext>
            </a:extLst>
          </p:cNvPr>
          <p:cNvSpPr txBox="1">
            <a:spLocks/>
          </p:cNvSpPr>
          <p:nvPr/>
        </p:nvSpPr>
        <p:spPr bwMode="auto">
          <a:xfrm>
            <a:off x="6720046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if (hi &gt;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lo++;</a:t>
            </a:r>
          </a:p>
          <a:p>
            <a:pPr marL="0" indent="0">
              <a:buNone/>
            </a:pPr>
            <a:r>
              <a:rPr lang="en-US" altLang="ko-KR" sz="1200" dirty="0"/>
              <a:t>            while (lo &lt; hi) {</a:t>
            </a:r>
          </a:p>
          <a:p>
            <a:pPr marL="0" indent="0">
              <a:buNone/>
            </a:pPr>
            <a:r>
              <a:rPr lang="en-US" altLang="ko-KR" sz="1200" dirty="0"/>
              <a:t>                int mid = lo + ((hi - lo) &gt;&gt;&gt; 1);</a:t>
            </a:r>
          </a:p>
          <a:p>
            <a:pPr marL="0" indent="0">
              <a:buNone/>
            </a:pPr>
            <a:r>
              <a:rPr lang="en-US" altLang="ko-KR" sz="1200" dirty="0"/>
              <a:t>        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 + mid]) &lt;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mid;</a:t>
            </a:r>
          </a:p>
          <a:p>
            <a:pPr marL="0" indent="0">
              <a:buNone/>
            </a:pPr>
            <a:r>
              <a:rPr lang="en-US" altLang="ko-KR" sz="1200" dirty="0"/>
              <a:t>    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    lo = mid + 1;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return hi;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224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A5457-7A98-B359-1593-25AE4C37D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BE5CB-2ED9-BD6C-C3ED-C7E5C19D6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12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31F87CD-5468-BADF-EB0B-1F4088C2E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0B58C-50C7-CAF0-ED86-A1E38DBF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10" y="1223755"/>
            <a:ext cx="6081700" cy="5008562"/>
          </a:xfrm>
        </p:spPr>
        <p:txBody>
          <a:bodyPr/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gallopLeft</a:t>
            </a:r>
            <a:r>
              <a:rPr lang="en-US" altLang="ko-KR" sz="1200" dirty="0"/>
              <a:t>(Comparable key, Comparable[] array, int base, int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int lo = 0;</a:t>
            </a:r>
          </a:p>
          <a:p>
            <a:pPr marL="0" indent="0">
              <a:buNone/>
            </a:pPr>
            <a:r>
              <a:rPr lang="en-US" altLang="ko-KR" sz="1200" dirty="0"/>
              <a:t>        int hi = 1;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(base +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 &gt;=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 - base;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 +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- 1]) &gt; 0) {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else{</a:t>
            </a:r>
          </a:p>
          <a:p>
            <a:pPr marL="0" indent="0">
              <a:buNone/>
            </a:pPr>
            <a:r>
              <a:rPr lang="en-US" altLang="ko-KR" sz="1200" dirty="0"/>
              <a:t>            int </a:t>
            </a:r>
            <a:r>
              <a:rPr lang="en-US" altLang="ko-KR" sz="1200" dirty="0" err="1"/>
              <a:t>startPointOfRun</a:t>
            </a:r>
            <a:r>
              <a:rPr lang="en-US" altLang="ko-KR" sz="1200" dirty="0"/>
              <a:t> = base +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- 1;</a:t>
            </a:r>
          </a:p>
          <a:p>
            <a:pPr marL="0" indent="0">
              <a:buNone/>
            </a:pPr>
            <a:r>
              <a:rPr lang="en-US" altLang="ko-KR" sz="1200" dirty="0"/>
              <a:t>            int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while (hi &lt;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</a:t>
            </a:r>
            <a:r>
              <a:rPr lang="en-US" altLang="ko-KR" sz="1200" dirty="0" err="1"/>
              <a:t>startPointOfRun</a:t>
            </a:r>
            <a:r>
              <a:rPr lang="en-US" altLang="ko-KR" sz="1200" dirty="0"/>
              <a:t> - hi])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lo = hi;</a:t>
            </a:r>
          </a:p>
          <a:p>
            <a:pPr marL="0" indent="0">
              <a:buNone/>
            </a:pPr>
            <a:r>
              <a:rPr lang="en-US" altLang="ko-KR" sz="1200" dirty="0"/>
              <a:t>                hi = (hi &lt;&lt; 1) + 1;</a:t>
            </a:r>
          </a:p>
          <a:p>
            <a:pPr marL="0" indent="0">
              <a:buNone/>
            </a:pPr>
            <a:r>
              <a:rPr lang="en-US" altLang="ko-KR" sz="1200" dirty="0"/>
              <a:t>                if (hi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85B78729-9FBB-900A-13F7-944C9C2E010C}"/>
              </a:ext>
            </a:extLst>
          </p:cNvPr>
          <p:cNvSpPr txBox="1">
            <a:spLocks/>
          </p:cNvSpPr>
          <p:nvPr/>
        </p:nvSpPr>
        <p:spPr bwMode="auto">
          <a:xfrm>
            <a:off x="7131115" y="1403775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if (hi &gt;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int temp = lo;</a:t>
            </a:r>
          </a:p>
          <a:p>
            <a:pPr marL="0" indent="0">
              <a:buNone/>
            </a:pPr>
            <a:r>
              <a:rPr lang="en-US" altLang="ko-KR" sz="1200" dirty="0"/>
              <a:t>            lo =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- 1 - hi;</a:t>
            </a:r>
          </a:p>
          <a:p>
            <a:pPr marL="0" indent="0">
              <a:buNone/>
            </a:pPr>
            <a:r>
              <a:rPr lang="en-US" altLang="ko-KR" sz="1200" dirty="0"/>
              <a:t>            hi =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- 1 - temp;</a:t>
            </a:r>
          </a:p>
          <a:p>
            <a:pPr marL="0" indent="0">
              <a:buNone/>
            </a:pPr>
            <a:r>
              <a:rPr lang="en-US" altLang="ko-KR" sz="1200" dirty="0"/>
              <a:t>            lo++;</a:t>
            </a:r>
          </a:p>
          <a:p>
            <a:pPr marL="0" indent="0">
              <a:buNone/>
            </a:pPr>
            <a:r>
              <a:rPr lang="en-US" altLang="ko-KR" sz="1200" dirty="0"/>
              <a:t>            while (lo &lt; hi) {</a:t>
            </a:r>
          </a:p>
          <a:p>
            <a:pPr marL="0" indent="0">
              <a:buNone/>
            </a:pPr>
            <a:r>
              <a:rPr lang="en-US" altLang="ko-KR" sz="1200" dirty="0"/>
              <a:t>                int mid = lo + ((hi - lo) &gt;&gt;&gt; 1);</a:t>
            </a:r>
          </a:p>
          <a:p>
            <a:pPr marL="0" indent="0">
              <a:buNone/>
            </a:pPr>
            <a:r>
              <a:rPr lang="en-US" altLang="ko-KR" sz="1200" dirty="0"/>
              <a:t>        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 + mid]) &lt;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mid;</a:t>
            </a:r>
          </a:p>
          <a:p>
            <a:pPr marL="0" indent="0">
              <a:buNone/>
            </a:pPr>
            <a:r>
              <a:rPr lang="en-US" altLang="ko-KR" sz="1200" dirty="0"/>
              <a:t>    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    lo = mid + 1;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return hi;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7090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6AC6-CDB1-4866-7230-A4E8C77C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6F8F3-DE62-3B16-AFDC-184BAC0BA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13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A8F9B5D-4807-909C-A7D4-A0135F91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3B672-AB95-2702-DD9A-1706F303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8740"/>
            <a:ext cx="6081700" cy="5008562"/>
          </a:xfrm>
        </p:spPr>
        <p:txBody>
          <a:bodyPr/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mergeLo</a:t>
            </a:r>
            <a:r>
              <a:rPr lang="en-US" altLang="ko-KR" sz="1200" dirty="0"/>
              <a:t>(Comparable[] a, int start1, int length1, int start2, int length2) {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Comparable[] temp = new Comparable[length1];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start1, </a:t>
            </a:r>
            <a:r>
              <a:rPr lang="en-US" altLang="ko-KR" sz="1200" dirty="0" err="1"/>
              <a:t>te`mp</a:t>
            </a:r>
            <a:r>
              <a:rPr lang="en-US" altLang="ko-KR" sz="1200" dirty="0"/>
              <a:t>, 0, length1);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 = start1;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 = start2;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= length1;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= length2;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!= 0 &amp;&amp;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if (a[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]) &lt; 0)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++] = a[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++];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++] = 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++];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(temp, 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, a,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, a,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4AD42FE-B89D-E1F9-B61F-537F54E23C4D}"/>
              </a:ext>
            </a:extLst>
          </p:cNvPr>
          <p:cNvSpPr txBox="1">
            <a:spLocks/>
          </p:cNvSpPr>
          <p:nvPr/>
        </p:nvSpPr>
        <p:spPr bwMode="auto">
          <a:xfrm>
            <a:off x="6546049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291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51903-ADF0-1F95-1523-9654A7B7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5BB5B-9F88-C0DA-7ED8-D4D0939895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14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DF15EE2A-EA89-250B-BEFA-69911B5B8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262EB-302D-7368-460F-9AEA1CAD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7521860" cy="5008562"/>
          </a:xfrm>
        </p:spPr>
        <p:txBody>
          <a:bodyPr/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mergeHi</a:t>
            </a:r>
            <a:r>
              <a:rPr lang="en-US" altLang="ko-KR" sz="1200" dirty="0"/>
              <a:t>(Comparable[] a, int start1, int length1, int start2, int length2) {</a:t>
            </a:r>
          </a:p>
          <a:p>
            <a:pPr marL="0" indent="0">
              <a:buNone/>
            </a:pPr>
            <a:r>
              <a:rPr lang="en-US" altLang="ko-KR" sz="1200" dirty="0"/>
              <a:t>        Comparable[] temp = new Comparable[length2];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start2, temp, 0, length2);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 = start2 + length2 - 1;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runAIdx</a:t>
            </a:r>
            <a:r>
              <a:rPr lang="en-US" altLang="ko-KR" sz="1200" dirty="0"/>
              <a:t> = start1 + length1 - 1;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 = length2 - 1;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= length1;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= length2;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!= 0 &amp;&amp;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if (a[</a:t>
            </a:r>
            <a:r>
              <a:rPr lang="en-US" altLang="ko-KR" sz="1200" dirty="0" err="1"/>
              <a:t>runAIdx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]) &gt; 0)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--] = a[</a:t>
            </a:r>
            <a:r>
              <a:rPr lang="en-US" altLang="ko-KR" sz="1200" dirty="0" err="1"/>
              <a:t>runAIdx</a:t>
            </a:r>
            <a:r>
              <a:rPr lang="en-US" altLang="ko-KR" sz="1200" dirty="0"/>
              <a:t>--];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--] = 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--];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(temp, 0, a, start1,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start1, a, start1,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13B302A-2399-261D-35BD-3D1B2C2ACF04}"/>
              </a:ext>
            </a:extLst>
          </p:cNvPr>
          <p:cNvSpPr txBox="1">
            <a:spLocks/>
          </p:cNvSpPr>
          <p:nvPr/>
        </p:nvSpPr>
        <p:spPr bwMode="auto">
          <a:xfrm>
            <a:off x="6546049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859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DFF2D-B9B1-5BDD-3BEE-92380CA2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26373-8E72-89E1-E2F1-8DC5C98A4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15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227F13B-5891-7D70-5E6A-15E7CB12A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40F9D-DD0E-5D26-A41F-449B5D22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mergeRuns</a:t>
            </a:r>
            <a:r>
              <a:rPr lang="en-US" altLang="ko-KR" sz="1200" dirty="0"/>
              <a:t>(Comparable[] a, List&lt;int[]&gt;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&gt; 1) {</a:t>
            </a:r>
          </a:p>
          <a:p>
            <a:pPr marL="0" indent="0">
              <a:buNone/>
            </a:pPr>
            <a:r>
              <a:rPr lang="en-US" altLang="ko-KR" sz="1200" dirty="0"/>
              <a:t>            int[] X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int[] Y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merge(a, Y[0], Y[1], X[0], X[1]);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runStack.add</a:t>
            </a:r>
            <a:r>
              <a:rPr lang="en-US" altLang="ko-KR" sz="1200" dirty="0"/>
              <a:t>(new int[]{Y[0], X[1]});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0D14D751-84D2-4A8F-6C90-3322172E750A}"/>
              </a:ext>
            </a:extLst>
          </p:cNvPr>
          <p:cNvSpPr txBox="1">
            <a:spLocks/>
          </p:cNvSpPr>
          <p:nvPr/>
        </p:nvSpPr>
        <p:spPr bwMode="auto">
          <a:xfrm>
            <a:off x="6377893" y="1239838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   public static void merge(Comparable[] a, int start1, int length1, int start2, int length2) {</a:t>
            </a:r>
          </a:p>
          <a:p>
            <a:pPr marL="0" indent="0">
              <a:buNone/>
            </a:pPr>
            <a:r>
              <a:rPr lang="en-US" altLang="ko-KR" sz="1200" dirty="0"/>
              <a:t>        int lo = </a:t>
            </a:r>
            <a:r>
              <a:rPr lang="en-US" altLang="ko-KR" sz="1200" dirty="0" err="1"/>
              <a:t>gallopRight</a:t>
            </a:r>
            <a:r>
              <a:rPr lang="en-US" altLang="ko-KR" sz="1200" dirty="0"/>
              <a:t>(a[start2], a, start1, length1);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(length1 == lo)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start1 += lo;</a:t>
            </a:r>
          </a:p>
          <a:p>
            <a:pPr marL="0" indent="0">
              <a:buNone/>
            </a:pPr>
            <a:r>
              <a:rPr lang="en-US" altLang="ko-KR" sz="1200" dirty="0"/>
              <a:t>        length1 -= lo;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(start1 + length1 - 1 &gt;=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int hi = </a:t>
            </a:r>
            <a:r>
              <a:rPr lang="en-US" altLang="ko-KR" sz="1200" dirty="0" err="1"/>
              <a:t>gallopLeft</a:t>
            </a:r>
            <a:r>
              <a:rPr lang="en-US" altLang="ko-KR" sz="1200" dirty="0"/>
              <a:t>(a[start1 + length1 - 1], a, start2, length2);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(hi == 0)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length2 = hi;</a:t>
            </a:r>
          </a:p>
          <a:p>
            <a:pPr marL="0" indent="0">
              <a:buNone/>
            </a:pPr>
            <a:r>
              <a:rPr lang="en-US" altLang="ko-KR" sz="1200" dirty="0"/>
              <a:t>        if (length1 &lt;= length2)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mergeLo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mergeHi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17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3ADD-92B9-1491-9063-26BC994F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7C163-A386-E8A9-F7D2-33242D32A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16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4A7F712-A172-B933-CB40-C2ABAA4AF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DDF70-57B7-3DA2-FC4B-D7622355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mergeRuns</a:t>
            </a:r>
            <a:r>
              <a:rPr lang="en-US" altLang="ko-KR" sz="1200" dirty="0"/>
              <a:t>(Comparable[] a, List&lt;int[]&gt;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&gt; 1) {</a:t>
            </a:r>
          </a:p>
          <a:p>
            <a:pPr marL="0" indent="0">
              <a:buNone/>
            </a:pPr>
            <a:r>
              <a:rPr lang="en-US" altLang="ko-KR" sz="1200" dirty="0"/>
              <a:t>            int[] X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int[] Y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merge(a, Y[0], Y[1], X[0], X[1]);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runStack.add</a:t>
            </a:r>
            <a:r>
              <a:rPr lang="en-US" altLang="ko-KR" sz="1200" dirty="0"/>
              <a:t>(new int[]{Y[0], X[1]});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5EF1470-2F4F-0FBE-63DD-647C3E290077}"/>
              </a:ext>
            </a:extLst>
          </p:cNvPr>
          <p:cNvSpPr txBox="1">
            <a:spLocks/>
          </p:cNvSpPr>
          <p:nvPr/>
        </p:nvSpPr>
        <p:spPr bwMode="auto">
          <a:xfrm>
            <a:off x="6377893" y="1239838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   public static void merge(Comparable[] a, int start1, int length1, int start2, int length2) {</a:t>
            </a:r>
          </a:p>
          <a:p>
            <a:pPr marL="0" indent="0">
              <a:buNone/>
            </a:pPr>
            <a:r>
              <a:rPr lang="en-US" altLang="ko-KR" sz="1200" dirty="0"/>
              <a:t>        int lo = </a:t>
            </a:r>
            <a:r>
              <a:rPr lang="en-US" altLang="ko-KR" sz="1200" dirty="0" err="1"/>
              <a:t>gallopRight</a:t>
            </a:r>
            <a:r>
              <a:rPr lang="en-US" altLang="ko-KR" sz="1200" dirty="0"/>
              <a:t>(a[start2], a, start1, length1);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(length1 == lo)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start1 += lo;</a:t>
            </a:r>
          </a:p>
          <a:p>
            <a:pPr marL="0" indent="0">
              <a:buNone/>
            </a:pPr>
            <a:r>
              <a:rPr lang="en-US" altLang="ko-KR" sz="1200" dirty="0"/>
              <a:t>        length1 -= lo;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(start1 + length1 - 1 &gt;=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int hi = </a:t>
            </a:r>
            <a:r>
              <a:rPr lang="en-US" altLang="ko-KR" sz="1200" dirty="0" err="1"/>
              <a:t>gallopLeft</a:t>
            </a:r>
            <a:r>
              <a:rPr lang="en-US" altLang="ko-KR" sz="1200" dirty="0"/>
              <a:t>(a[start1 + length1 - 1], a, start2, length2);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(hi == 0)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length2 = hi;</a:t>
            </a:r>
          </a:p>
          <a:p>
            <a:pPr marL="0" indent="0">
              <a:buNone/>
            </a:pPr>
            <a:r>
              <a:rPr lang="en-US" altLang="ko-KR" sz="1200" dirty="0"/>
              <a:t>        if (length1 &lt;= length2)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mergeLo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mergeHi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41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C656-5B0E-6A63-AC7B-89E3A17D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E55F2-9DDF-810F-2984-35C1ED365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17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DECE7BE7-8611-8EA9-D934-94149F448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02022-B25D-C4D8-41D6-9F399ABD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Main {</a:t>
            </a:r>
          </a:p>
          <a:p>
            <a:pPr marL="0" indent="0">
              <a:buNone/>
            </a:pPr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Integer[] a = {</a:t>
            </a:r>
          </a:p>
          <a:p>
            <a:pPr marL="0" indent="0">
              <a:buNone/>
            </a:pPr>
            <a:r>
              <a:rPr lang="en-US" altLang="ko-KR" sz="1200" dirty="0"/>
              <a:t>                1, 2, 3, 4, 5, 6, 7, 8, 9, 10,</a:t>
            </a:r>
          </a:p>
          <a:p>
            <a:pPr marL="0" indent="0">
              <a:buNone/>
            </a:pPr>
            <a:r>
              <a:rPr lang="en-US" altLang="ko-KR" sz="1200" dirty="0"/>
              <a:t>                11, 12, 13, 0, 15, 16, 17, 18, 19, 20,</a:t>
            </a:r>
          </a:p>
          <a:p>
            <a:pPr marL="0" indent="0">
              <a:buNone/>
            </a:pPr>
            <a:r>
              <a:rPr lang="en-US" altLang="ko-KR" sz="1200" dirty="0"/>
              <a:t>                21, 22, 23, 24, 25, 26, 27, 28, 29, 30,</a:t>
            </a:r>
          </a:p>
          <a:p>
            <a:pPr marL="0" indent="0">
              <a:buNone/>
            </a:pPr>
            <a:r>
              <a:rPr lang="en-US" altLang="ko-KR" sz="1200" dirty="0"/>
              <a:t>                31, 32, 33, 1, 2, 3, 4, 5, 6, 7,</a:t>
            </a:r>
          </a:p>
          <a:p>
            <a:pPr marL="0" indent="0">
              <a:buNone/>
            </a:pPr>
            <a:r>
              <a:rPr lang="en-US" altLang="ko-KR" sz="1200" dirty="0"/>
              <a:t>                8, 9, 10, 11, 12, 13, 47, 48, 49, 50,</a:t>
            </a:r>
          </a:p>
          <a:p>
            <a:pPr marL="0" indent="0">
              <a:buNone/>
            </a:pPr>
            <a:r>
              <a:rPr lang="en-US" altLang="ko-KR" sz="1200" dirty="0"/>
              <a:t>                51, 52, 53, 54, 0, 56, 57, 58, 59, 60,</a:t>
            </a:r>
          </a:p>
          <a:p>
            <a:pPr marL="0" indent="0">
              <a:buNone/>
            </a:pPr>
            <a:r>
              <a:rPr lang="en-US" altLang="ko-KR" sz="1200" dirty="0"/>
              <a:t>                61, 62, 63, 64, 65, 66, 67, 68, 69, 70,</a:t>
            </a:r>
          </a:p>
          <a:p>
            <a:pPr marL="0" indent="0">
              <a:buNone/>
            </a:pPr>
            <a:r>
              <a:rPr lang="en-US" altLang="ko-KR" sz="1200" dirty="0"/>
              <a:t>                71, 72, 73, 74, 75, 76, 0, 78, 79, 80,</a:t>
            </a:r>
          </a:p>
          <a:p>
            <a:pPr marL="0" indent="0">
              <a:buNone/>
            </a:pPr>
            <a:r>
              <a:rPr lang="en-US" altLang="ko-KR" sz="1200" dirty="0"/>
              <a:t>                81, 82, 83, 84, 85, 86, 87, 88, 89, 90,</a:t>
            </a:r>
          </a:p>
          <a:p>
            <a:pPr marL="0" indent="0">
              <a:buNone/>
            </a:pPr>
            <a:r>
              <a:rPr lang="en-US" altLang="ko-KR" sz="1200" dirty="0"/>
              <a:t>                91, 92, 93, 94, 95, 96, 97, 0, 99, 100</a:t>
            </a:r>
          </a:p>
          <a:p>
            <a:pPr marL="0" indent="0">
              <a:buNone/>
            </a:pPr>
            <a:r>
              <a:rPr lang="en-US" altLang="ko-KR" sz="1200" dirty="0"/>
              <a:t>        };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TimSort.timSort</a:t>
            </a:r>
            <a:r>
              <a:rPr lang="en-US" altLang="ko-KR" sz="1200" dirty="0"/>
              <a:t>(a);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TimSort.show</a:t>
            </a:r>
            <a:r>
              <a:rPr lang="en-US" altLang="ko-KR" sz="1200" dirty="0"/>
              <a:t>(a);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/>
              <a:t>}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4956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679B3-2087-81F6-C09C-62EA44462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69437A-E0C7-B3A9-3753-0D6C5B6538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18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9D552225-F62D-8BB6-6FE6-DEC6C2402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동작과정의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E95CE-DE95-1505-22B2-5E28E9D1B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Comparable[] array = {1, 2, 3, 4, 5, 6, 7, 8, 9, 10, 12, 14, 16, 18, 20, 22, 25, 28, 30, 35};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23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동작과정의 예</a:t>
            </a:r>
            <a:endParaRPr lang="en-US" altLang="ko-KR" dirty="0"/>
          </a:p>
          <a:p>
            <a:r>
              <a:rPr lang="ko-KR" altLang="en-US" dirty="0"/>
              <a:t>성능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1687C-3AB4-57B1-5B3C-919D48C8C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1EE31-AEC7-BCDC-B6F7-C818F3E5A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19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F51DBF0-046A-5AE1-C14B-39611F262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성능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974CA-8E89-2F40-59CD-B598EFA0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47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8686F-01B9-7823-C058-3C7FBFE45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B551D-F700-B29C-08CD-1D3E6C530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2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B40F43-5EDF-BE04-0185-D37A85C9B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12C1D32-5F08-38FC-04C2-9B8E3C0E1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ko-KR" altLang="en-US" dirty="0"/>
              <a:t>의 기본 개념</a:t>
            </a:r>
            <a:endParaRPr lang="en-US" altLang="ko-KR" dirty="0"/>
          </a:p>
          <a:p>
            <a:pPr lvl="1"/>
            <a:r>
              <a:rPr lang="en-US" altLang="ko-KR" dirty="0"/>
              <a:t>2002</a:t>
            </a:r>
            <a:r>
              <a:rPr lang="ko-KR" altLang="en-US" dirty="0"/>
              <a:t>에 </a:t>
            </a:r>
            <a:r>
              <a:rPr lang="en-US" altLang="ko-KR" dirty="0"/>
              <a:t>Tim Peters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Python, java SE7, swift </a:t>
            </a:r>
            <a:r>
              <a:rPr lang="ko-KR" altLang="en-US" dirty="0"/>
              <a:t>등에서 정렬 알고리즘으로 사용</a:t>
            </a:r>
            <a:endParaRPr lang="en-US" altLang="ko-KR" dirty="0"/>
          </a:p>
          <a:p>
            <a:pPr lvl="1"/>
            <a:r>
              <a:rPr lang="ko-KR" altLang="en-US" dirty="0"/>
              <a:t>병합 정렬</a:t>
            </a:r>
            <a:r>
              <a:rPr lang="en-US" altLang="ko-KR" dirty="0"/>
              <a:t>(Merge Sort), </a:t>
            </a:r>
            <a:r>
              <a:rPr lang="ko-KR" altLang="en-US" dirty="0"/>
              <a:t>삽입 정렬</a:t>
            </a:r>
            <a:r>
              <a:rPr lang="en-US" altLang="ko-KR" dirty="0"/>
              <a:t>(Insertion Sort)</a:t>
            </a:r>
            <a:r>
              <a:rPr lang="ko-KR" altLang="en-US" dirty="0"/>
              <a:t>을 사용하며 하이브리드 방식으로 효율적으로 정렬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22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4E35-E944-D724-CD68-8B183E8A7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15DAA-DA06-D3E3-BE36-68AE35A59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3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32E727A-37D6-53B0-8F19-E9ADD5193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2ADA7C2-AC11-E388-49CF-C540629AA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자연스럽게 정렬된 데이터를 찾고 활용하기 때문에</a:t>
            </a:r>
            <a:r>
              <a:rPr lang="en-US" altLang="ko-KR" dirty="0"/>
              <a:t>, </a:t>
            </a:r>
            <a:r>
              <a:rPr lang="ko-KR" altLang="en-US" dirty="0"/>
              <a:t>많은 실제 데이터에서 </a:t>
            </a:r>
            <a:r>
              <a:rPr lang="ko-KR" altLang="en-US" dirty="0" err="1"/>
              <a:t>퀵정렬보다</a:t>
            </a:r>
            <a:r>
              <a:rPr lang="ko-KR" altLang="en-US" dirty="0"/>
              <a:t> 빠르게 동작 가능</a:t>
            </a:r>
            <a:endParaRPr lang="en-US" altLang="ko-KR" dirty="0"/>
          </a:p>
          <a:p>
            <a:pPr lvl="1"/>
            <a:r>
              <a:rPr lang="ko-KR" altLang="en-US" dirty="0"/>
              <a:t>안정적인 정렬</a:t>
            </a:r>
            <a:endParaRPr lang="en-US" altLang="ko-KR" dirty="0"/>
          </a:p>
          <a:p>
            <a:pPr lvl="2"/>
            <a:r>
              <a:rPr lang="ko-KR" altLang="en-US" sz="2000" dirty="0"/>
              <a:t>동일한 값에서 상대적인 순서로 </a:t>
            </a:r>
            <a:r>
              <a:rPr lang="ko-KR" altLang="en-US" sz="2000" dirty="0" err="1"/>
              <a:t>저장되서</a:t>
            </a:r>
            <a:r>
              <a:rPr lang="ko-KR" altLang="en-US" sz="2000" dirty="0"/>
              <a:t> 데이터를 정렬 한 후에도 원래의 순서를 유지해야 하는 경우에 유용</a:t>
            </a:r>
            <a:endParaRPr lang="en-US" altLang="ko-KR" sz="20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추가 메모리 사용</a:t>
            </a:r>
            <a:endParaRPr lang="en-US" altLang="ko-KR" dirty="0"/>
          </a:p>
          <a:p>
            <a:pPr lvl="2"/>
            <a:r>
              <a:rPr lang="en-US" altLang="ko-KR" dirty="0" err="1"/>
              <a:t>Timsort</a:t>
            </a:r>
            <a:r>
              <a:rPr lang="ko-KR" altLang="en-US" dirty="0"/>
              <a:t>는 병합 정렬을 기반이기때문에 경우에 따라 추가적인 메모리가 필요할 수 있습니다</a:t>
            </a:r>
            <a:r>
              <a:rPr lang="en-US" altLang="ko-KR" dirty="0"/>
              <a:t>.</a:t>
            </a:r>
            <a:r>
              <a:rPr lang="ko-KR" altLang="en-US" dirty="0"/>
              <a:t>안정적인 정렬</a:t>
            </a:r>
            <a:endParaRPr lang="en-US" altLang="ko-KR" dirty="0"/>
          </a:p>
          <a:p>
            <a:pPr lvl="1"/>
            <a:r>
              <a:rPr lang="ko-KR" altLang="en-US" dirty="0"/>
              <a:t>어려운 구현</a:t>
            </a:r>
            <a:endParaRPr lang="en-US" altLang="ko-KR" dirty="0"/>
          </a:p>
          <a:p>
            <a:pPr lvl="2"/>
            <a:r>
              <a:rPr lang="ko-KR" altLang="en-US" dirty="0" err="1"/>
              <a:t>퀵정렬이나</a:t>
            </a:r>
            <a:r>
              <a:rPr lang="ko-KR" altLang="en-US" dirty="0"/>
              <a:t> 삽입 정렬보다 알고리즘이 복잡하여 직접 구현하기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30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68757-E3C7-8104-7CAE-EA57D3ED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CF9E0A-9E4B-3611-45FB-4514131B6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4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A8845DB-17F1-EABC-6BD0-248E1D85A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F173AE4-3A63-3760-D114-39473AA06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런 찾기</a:t>
            </a:r>
          </a:p>
          <a:p>
            <a:pPr lvl="1"/>
            <a:r>
              <a:rPr lang="ko-KR" altLang="en-US" dirty="0"/>
              <a:t>주어진 배열에서 어느정도 정렬된 부분을 </a:t>
            </a:r>
            <a:r>
              <a:rPr lang="ko-KR" altLang="en-US" dirty="0" err="1"/>
              <a:t>찾가</a:t>
            </a:r>
            <a:endParaRPr lang="en-US" altLang="ko-KR" dirty="0"/>
          </a:p>
          <a:p>
            <a:pPr lvl="2"/>
            <a:r>
              <a:rPr lang="ko-KR" altLang="en-US" dirty="0"/>
              <a:t>런 </a:t>
            </a:r>
            <a:r>
              <a:rPr lang="en-US" altLang="ko-KR" dirty="0"/>
              <a:t>: </a:t>
            </a:r>
            <a:r>
              <a:rPr lang="ko-KR" altLang="en-US" dirty="0"/>
              <a:t>오름차순 또는 내림차순으로 정렬된 연속된 요소들</a:t>
            </a:r>
            <a:endParaRPr lang="en-US" altLang="ko-KR" dirty="0"/>
          </a:p>
          <a:p>
            <a:pPr lvl="1"/>
            <a:r>
              <a:rPr lang="ko-KR" altLang="en-US" dirty="0"/>
              <a:t>오름차순으로 정렬된 부분은 그대로 유지</a:t>
            </a:r>
            <a:endParaRPr lang="en-US" altLang="ko-KR" dirty="0"/>
          </a:p>
          <a:p>
            <a:pPr lvl="1"/>
            <a:r>
              <a:rPr lang="ko-KR" altLang="en-US" dirty="0"/>
              <a:t>내림차순으로 정렬된 부분은 뒤집어서 오름차순으로 변환</a:t>
            </a:r>
            <a:endParaRPr lang="en-US" altLang="ko-KR" dirty="0"/>
          </a:p>
          <a:p>
            <a:pPr lvl="1"/>
            <a:r>
              <a:rPr lang="en-US" altLang="ko-KR" dirty="0" err="1"/>
              <a:t>Timsort</a:t>
            </a:r>
            <a:r>
              <a:rPr lang="ko-KR" altLang="en-US" dirty="0"/>
              <a:t>는 이러한 </a:t>
            </a:r>
            <a:r>
              <a:rPr lang="ko-KR" altLang="en-US" dirty="0" err="1"/>
              <a:t>런들을</a:t>
            </a:r>
            <a:r>
              <a:rPr lang="ko-KR" altLang="en-US" dirty="0"/>
              <a:t> 적절히 병합하여 전체 정렬을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7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84AA3-B4E8-4CA4-F24D-D60FF007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A997-6551-02C8-1814-05758E40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5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CDA5A2A-89F1-CDA4-C8B4-9BBEC27B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688A8EE-2A9E-1F06-7A8E-305088CF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최소한의 런 설정하기</a:t>
            </a:r>
          </a:p>
          <a:p>
            <a:pPr lvl="1"/>
            <a:r>
              <a:rPr lang="ko-KR" altLang="en-US" dirty="0"/>
              <a:t>병합 정렬과 삽입 정렬을 효과적으로 활용하기 위해 최소한의 </a:t>
            </a:r>
            <a:r>
              <a:rPr lang="ko-KR" altLang="en-US" dirty="0" err="1"/>
              <a:t>런을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지수승이 </a:t>
            </a:r>
            <a:r>
              <a:rPr lang="ko-KR" altLang="en-US" dirty="0" err="1"/>
              <a:t>병합정렬로</a:t>
            </a:r>
            <a:r>
              <a:rPr lang="ko-KR" altLang="en-US" dirty="0"/>
              <a:t> 정렬하기가 쉽고 삽입 정렬의 경우에도 데이터가 작을수록 최대 성능을 냄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ko-KR" altLang="en-US" dirty="0"/>
              <a:t>은 </a:t>
            </a:r>
            <a:r>
              <a:rPr lang="en-US" altLang="ko-KR" dirty="0"/>
              <a:t>32~64 </a:t>
            </a:r>
            <a:r>
              <a:rPr lang="ko-KR" altLang="en-US" dirty="0"/>
              <a:t>사이의 값으로 결정해야 하고 일반적으로 주어진 배열 크기를 확인하고 동적으로 설정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ko-KR" altLang="en-US" dirty="0"/>
              <a:t>의 개수보다 작은 크기의 배열은 이진 삽입 정렬을 사용하여 정렬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en-US" altLang="ko-KR" dirty="0"/>
              <a:t> </a:t>
            </a:r>
            <a:r>
              <a:rPr lang="ko-KR" altLang="en-US" dirty="0"/>
              <a:t>이상의 크기의 </a:t>
            </a:r>
            <a:r>
              <a:rPr lang="ko-KR" altLang="en-US" dirty="0" err="1"/>
              <a:t>런은</a:t>
            </a:r>
            <a:r>
              <a:rPr lang="ko-KR" altLang="en-US" dirty="0"/>
              <a:t> 병합 정렬을 통해 정렬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ko-KR" altLang="en-US" dirty="0"/>
              <a:t>을 적절하게 설정하면 병합 횟수를 줄이고 삽입 정렬을 효과적으로 사용할 수 있기때문에 전체적인 성능이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5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29F14-0586-8B1B-7016-AFCC93E0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2D015-BF56-468A-39AF-F78A54E54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6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951F779-E91C-0D19-B34A-855E9F57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4868ED0-B4DC-9EDE-FFFF-41A5EAFFE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병합 순서 결정</a:t>
            </a:r>
          </a:p>
          <a:p>
            <a:pPr lvl="1"/>
            <a:r>
              <a:rPr lang="ko-KR" altLang="en-US" dirty="0"/>
              <a:t>병합을 수행할 때 </a:t>
            </a:r>
            <a:r>
              <a:rPr lang="ko-KR" altLang="en-US" dirty="0" err="1"/>
              <a:t>런의</a:t>
            </a:r>
            <a:r>
              <a:rPr lang="ko-KR" altLang="en-US" dirty="0"/>
              <a:t> 길이를 고려하여 병합 순서를 결정</a:t>
            </a:r>
            <a:endParaRPr lang="en-US" altLang="ko-KR" dirty="0"/>
          </a:p>
          <a:p>
            <a:pPr lvl="1"/>
            <a:r>
              <a:rPr lang="ko-KR" altLang="en-US" dirty="0"/>
              <a:t>병합 규칙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X)</a:t>
            </a:r>
          </a:p>
          <a:p>
            <a:pPr lvl="2"/>
            <a:r>
              <a:rPr lang="ko-KR" altLang="en-US" dirty="0"/>
              <a:t>최근 </a:t>
            </a:r>
            <a:r>
              <a:rPr lang="en-US" altLang="ko-KR" dirty="0"/>
              <a:t>3</a:t>
            </a:r>
            <a:r>
              <a:rPr lang="ko-KR" altLang="en-US" dirty="0"/>
              <a:t>개의 런 </a:t>
            </a:r>
            <a:r>
              <a:rPr lang="en-US" altLang="ko-KR" dirty="0"/>
              <a:t>A, B, C</a:t>
            </a:r>
            <a:r>
              <a:rPr lang="ko-KR" altLang="en-US" dirty="0"/>
              <a:t>에 대해 </a:t>
            </a:r>
            <a:r>
              <a:rPr lang="en-US" altLang="ko-KR" dirty="0"/>
              <a:t>A &gt; B + C </a:t>
            </a:r>
            <a:r>
              <a:rPr lang="ko-KR" altLang="en-US" dirty="0"/>
              <a:t>및 </a:t>
            </a:r>
            <a:r>
              <a:rPr lang="en-US" altLang="ko-KR" dirty="0"/>
              <a:t>B &gt; C</a:t>
            </a:r>
            <a:r>
              <a:rPr lang="ko-KR" altLang="en-US" dirty="0"/>
              <a:t>를 만족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A ≤ B + C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더 작은 </a:t>
            </a:r>
            <a:r>
              <a:rPr lang="ko-KR" altLang="en-US" dirty="0" err="1"/>
              <a:t>런을</a:t>
            </a:r>
            <a:r>
              <a:rPr lang="ko-KR" altLang="en-US" dirty="0"/>
              <a:t> 우선적으로 병합</a:t>
            </a:r>
            <a:endParaRPr lang="en-US" altLang="ko-KR" dirty="0"/>
          </a:p>
          <a:p>
            <a:pPr lvl="2"/>
            <a:r>
              <a:rPr lang="ko-KR" altLang="en-US" dirty="0"/>
              <a:t>병합 후에도 규칙을 만족하는지 확인하고</a:t>
            </a:r>
            <a:r>
              <a:rPr lang="en-US" altLang="ko-KR" dirty="0"/>
              <a:t>, </a:t>
            </a:r>
            <a:r>
              <a:rPr lang="ko-KR" altLang="en-US" dirty="0"/>
              <a:t>만족하지 않는다면 추가적으로 병합을 수행</a:t>
            </a:r>
            <a:endParaRPr lang="en-US" altLang="ko-KR" dirty="0"/>
          </a:p>
          <a:p>
            <a:pPr lvl="2"/>
            <a:r>
              <a:rPr lang="ko-KR" altLang="en-US" dirty="0"/>
              <a:t>이 규칙을 사용하면 병합 균형을 맞추면서도 병합 횟수를 최소화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77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0BD2-C56F-CC5C-9ED2-63D530944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E5C061-8ACB-396E-7622-99FA44527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7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7950D52-9D4D-F440-2CCE-53EA4A8AD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82CBF9-E579-B85A-D349-8DC306780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일반적인 병합 정렬은 한 번에 하나씩 값을 비교하고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갈로핑</a:t>
            </a:r>
            <a:r>
              <a:rPr lang="en-US" altLang="ko-KR" dirty="0"/>
              <a:t>(Galloping) </a:t>
            </a:r>
            <a:r>
              <a:rPr lang="ko-KR" altLang="en-US" dirty="0"/>
              <a:t>모드</a:t>
            </a:r>
            <a:endParaRPr lang="en-US" altLang="ko-KR" dirty="0"/>
          </a:p>
          <a:p>
            <a:pPr lvl="1"/>
            <a:r>
              <a:rPr lang="ko-KR" altLang="en-US" dirty="0"/>
              <a:t>병합을 수행할 때</a:t>
            </a:r>
            <a:r>
              <a:rPr lang="en-US" altLang="ko-KR" dirty="0"/>
              <a:t>, </a:t>
            </a:r>
            <a:r>
              <a:rPr lang="ko-KR" altLang="en-US" dirty="0"/>
              <a:t>특정한 상황에서는 </a:t>
            </a:r>
            <a:r>
              <a:rPr lang="ko-KR" altLang="en-US" dirty="0" err="1"/>
              <a:t>갈로핑</a:t>
            </a:r>
            <a:r>
              <a:rPr lang="ko-KR" altLang="en-US" dirty="0"/>
              <a:t> 모드를 활성화</a:t>
            </a:r>
            <a:endParaRPr lang="en-US" altLang="ko-KR" dirty="0"/>
          </a:p>
          <a:p>
            <a:pPr lvl="1"/>
            <a:r>
              <a:rPr lang="ko-KR" altLang="en-US" dirty="0"/>
              <a:t>중복된 값이 많거나 한쪽 배열이 다른 쪽보다 훨씬 클 때 유용하게 사용됨으로써 불필요한 비교 연산을 줄이고 성능을 향상</a:t>
            </a:r>
            <a:endParaRPr lang="en-US" altLang="ko-KR" dirty="0"/>
          </a:p>
          <a:p>
            <a:pPr lvl="1"/>
            <a:r>
              <a:rPr lang="en-US" altLang="ko-KR" dirty="0" err="1"/>
              <a:t>Timsort</a:t>
            </a:r>
            <a:r>
              <a:rPr lang="ko-KR" altLang="en-US" dirty="0"/>
              <a:t>는 같은 배열에서 계속적으로 비교 연산이 발생한다면 이진 검색을 사용해서 더 빠르게 위치를 찾을 수 있는 기법을 사용</a:t>
            </a:r>
            <a:endParaRPr lang="en-US" altLang="ko-KR" dirty="0"/>
          </a:p>
          <a:p>
            <a:pPr lvl="1"/>
            <a:r>
              <a:rPr lang="ko-KR" altLang="en-US" dirty="0"/>
              <a:t>특정한 </a:t>
            </a:r>
            <a:r>
              <a:rPr lang="ko-KR" altLang="en-US" dirty="0" err="1"/>
              <a:t>임계값</a:t>
            </a:r>
            <a:r>
              <a:rPr lang="ko-KR" altLang="en-US" dirty="0"/>
              <a:t> 이상으로 같은 배열에서 계속된 값이 선택되면 활성화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806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8EBEA-6AD7-F79A-1002-A65CB0124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D65BD-D653-C2E4-2437-4A8FC52EC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8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2AA5DA-0426-8085-BCA8-7D8E55043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3A98F-9107-CA4B-15FF-6F6158B7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4146485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abstract class </a:t>
            </a:r>
            <a:r>
              <a:rPr lang="en-US" altLang="ko-KR" sz="1200" dirty="0" err="1"/>
              <a:t>AbstractSort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r>
              <a:rPr lang="en-US" altLang="ko-KR" sz="1200" dirty="0"/>
              <a:t>    public static void sort(Comparable[] a){};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less(Comparable v, Comparable w)</a:t>
            </a:r>
          </a:p>
          <a:p>
            <a:pPr marL="0" indent="0">
              <a:buNone/>
            </a:pPr>
            <a:r>
              <a:rPr lang="en-US" altLang="ko-KR" sz="1200" dirty="0"/>
              <a:t>    {   return </a:t>
            </a:r>
            <a:r>
              <a:rPr lang="en-US" altLang="ko-KR" sz="1200" dirty="0" err="1"/>
              <a:t>v.compareTo</a:t>
            </a:r>
            <a:r>
              <a:rPr lang="en-US" altLang="ko-KR" sz="1200" dirty="0"/>
              <a:t>(w) &lt; 0;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protected static void </a:t>
            </a:r>
            <a:r>
              <a:rPr lang="en-US" altLang="ko-KR" sz="1200" dirty="0" err="1"/>
              <a:t>exch</a:t>
            </a:r>
            <a:r>
              <a:rPr lang="en-US" altLang="ko-KR" sz="1200" dirty="0"/>
              <a:t>(Comparable[] a, 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int j)</a:t>
            </a:r>
          </a:p>
          <a:p>
            <a:pPr marL="0" indent="0">
              <a:buNone/>
            </a:pPr>
            <a:r>
              <a:rPr lang="en-US" altLang="ko-KR" sz="1200" dirty="0"/>
              <a:t>    {   Comparable t 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a[j]; a[j] = t;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protected static void show(Comparable[] a){</a:t>
            </a:r>
          </a:p>
          <a:p>
            <a:pPr marL="0" indent="0">
              <a:buNone/>
            </a:pPr>
            <a:r>
              <a:rPr lang="en-US" altLang="ko-KR" sz="1200" dirty="0"/>
              <a:t>        for 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+ " ");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protected static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isSorted</a:t>
            </a:r>
            <a:r>
              <a:rPr lang="en-US" altLang="ko-KR" sz="1200" dirty="0"/>
              <a:t>(Comparable[] a){</a:t>
            </a:r>
          </a:p>
          <a:p>
            <a:pPr marL="0" indent="0">
              <a:buNone/>
            </a:pPr>
            <a:r>
              <a:rPr lang="en-US" altLang="ko-KR" sz="1200" dirty="0"/>
              <a:t>        for 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marL="0" indent="0">
              <a:buNone/>
            </a:pPr>
            <a:r>
              <a:rPr lang="en-US" altLang="ko-KR" sz="1200" dirty="0"/>
              <a:t>            if (less(a[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 a[i-1]))</a:t>
            </a:r>
          </a:p>
          <a:p>
            <a:pPr marL="0" indent="0">
              <a:buNone/>
            </a:pPr>
            <a:r>
              <a:rPr lang="en-US" altLang="ko-KR" sz="1200" dirty="0"/>
              <a:t>                return false;</a:t>
            </a:r>
          </a:p>
          <a:p>
            <a:pPr marL="0" indent="0">
              <a:buNone/>
            </a:pPr>
            <a:r>
              <a:rPr lang="en-US" altLang="ko-KR" sz="1200" dirty="0"/>
              <a:t>        return true;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F865DD4-9D5E-5915-7A4A-40D42E4ED2C2}"/>
              </a:ext>
            </a:extLst>
          </p:cNvPr>
          <p:cNvSpPr txBox="1">
            <a:spLocks/>
          </p:cNvSpPr>
          <p:nvPr/>
        </p:nvSpPr>
        <p:spPr bwMode="auto">
          <a:xfrm>
            <a:off x="6546050" y="1255753"/>
            <a:ext cx="3769532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package </a:t>
            </a:r>
            <a:r>
              <a:rPr lang="en-US" altLang="ko-KR" sz="1200" kern="0" dirty="0" err="1"/>
              <a:t>src</a:t>
            </a:r>
            <a:r>
              <a:rPr lang="en-US" altLang="ko-KR" sz="1200" kern="0" dirty="0"/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import static </a:t>
            </a:r>
            <a:r>
              <a:rPr lang="en-US" altLang="ko-KR" sz="1200" kern="0" dirty="0" err="1"/>
              <a:t>src.AbstractSort</a:t>
            </a:r>
            <a:r>
              <a:rPr lang="en-US" altLang="ko-KR" sz="1200" kern="0" dirty="0"/>
              <a:t>.*;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public class Insertion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public static void sort(Comparable[] a, int start, int end)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int N = </a:t>
            </a:r>
            <a:r>
              <a:rPr lang="en-US" altLang="ko-KR" sz="1200" kern="0" dirty="0" err="1"/>
              <a:t>a.length</a:t>
            </a:r>
            <a:r>
              <a:rPr lang="en-US" altLang="ko-KR" sz="1200" kern="0" dirty="0"/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for (int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 = start;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 &lt; end;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++){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for (int j =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; j &gt; 0 &amp;&amp; less(a[j], a[j-1]); j--){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    </a:t>
            </a:r>
            <a:r>
              <a:rPr lang="en-US" altLang="ko-KR" sz="1200" kern="0" dirty="0" err="1"/>
              <a:t>exch</a:t>
            </a:r>
            <a:r>
              <a:rPr lang="en-US" altLang="ko-KR" sz="1200" kern="0" dirty="0"/>
              <a:t>(a, j, j-1);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assert </a:t>
            </a:r>
            <a:r>
              <a:rPr lang="en-US" altLang="ko-KR" sz="1200" kern="0" dirty="0" err="1"/>
              <a:t>isSorted</a:t>
            </a:r>
            <a:r>
              <a:rPr lang="en-US" altLang="ko-KR" sz="1200" kern="0" dirty="0"/>
              <a:t>(a);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047263713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Times New Roman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40000"/>
            <a:lumOff val="6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rtlCol="0" anchor="ctr" anchorCtr="0" compatLnSpc="1">
        <a:prstTxWarp prst="textNoShape">
          <a:avLst/>
        </a:prstTxWarp>
      </a:bodyPr>
      <a:lstStyle>
        <a:defPPr marL="10800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6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4567</TotalTime>
  <Words>3131</Words>
  <Application>Microsoft Office PowerPoint</Application>
  <PresentationFormat>와이드스크린</PresentationFormat>
  <Paragraphs>438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굴림</vt:lpstr>
      <vt:lpstr>Arial</vt:lpstr>
      <vt:lpstr>Tahoma</vt:lpstr>
      <vt:lpstr>Times New Roman</vt:lpstr>
      <vt:lpstr>Wingdings</vt:lpstr>
      <vt:lpstr>파스텔톤</vt:lpstr>
      <vt:lpstr>Timsort</vt:lpstr>
      <vt:lpstr>목차</vt:lpstr>
      <vt:lpstr>TimSort 소개</vt:lpstr>
      <vt:lpstr>TimSort 소개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동작과정의 예</vt:lpstr>
      <vt:lpstr>TimSort 성능</vt:lpstr>
    </vt:vector>
  </TitlesOfParts>
  <Company>영남대학교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데이타베이스</dc:title>
  <dc:creator>조행래</dc:creator>
  <cp:lastModifiedBy>민경 차</cp:lastModifiedBy>
  <cp:revision>339</cp:revision>
  <cp:lastPrinted>2016-03-15T02:46:56Z</cp:lastPrinted>
  <dcterms:created xsi:type="dcterms:W3CDTF">2000-01-27T11:06:39Z</dcterms:created>
  <dcterms:modified xsi:type="dcterms:W3CDTF">2025-03-23T07:10:48Z</dcterms:modified>
</cp:coreProperties>
</file>