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257" r:id="rId3"/>
    <p:sldId id="259" r:id="rId4"/>
    <p:sldId id="307" r:id="rId5"/>
    <p:sldId id="308" r:id="rId6"/>
    <p:sldId id="260" r:id="rId7"/>
    <p:sldId id="262" r:id="rId8"/>
    <p:sldId id="263" r:id="rId9"/>
    <p:sldId id="309" r:id="rId10"/>
    <p:sldId id="265" r:id="rId11"/>
    <p:sldId id="266" r:id="rId12"/>
    <p:sldId id="267" r:id="rId13"/>
    <p:sldId id="269" r:id="rId14"/>
    <p:sldId id="270" r:id="rId15"/>
    <p:sldId id="310" r:id="rId16"/>
    <p:sldId id="315" r:id="rId17"/>
    <p:sldId id="316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89" r:id="rId26"/>
    <p:sldId id="279" r:id="rId27"/>
    <p:sldId id="280" r:id="rId28"/>
    <p:sldId id="281" r:id="rId29"/>
    <p:sldId id="282" r:id="rId30"/>
    <p:sldId id="284" r:id="rId31"/>
    <p:sldId id="311" r:id="rId32"/>
    <p:sldId id="312" r:id="rId33"/>
    <p:sldId id="317" r:id="rId34"/>
    <p:sldId id="318" r:id="rId35"/>
    <p:sldId id="286" r:id="rId36"/>
    <p:sldId id="287" r:id="rId37"/>
    <p:sldId id="290" r:id="rId38"/>
    <p:sldId id="291" r:id="rId39"/>
    <p:sldId id="294" r:id="rId40"/>
    <p:sldId id="313" r:id="rId41"/>
    <p:sldId id="314" r:id="rId42"/>
    <p:sldId id="300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25" autoAdjust="0"/>
  </p:normalViewPr>
  <p:slideViewPr>
    <p:cSldViewPr>
      <p:cViewPr varScale="1">
        <p:scale>
          <a:sx n="126" d="100"/>
          <a:sy n="126" d="100"/>
        </p:scale>
        <p:origin x="151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4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7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3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532440" y="44624"/>
            <a:ext cx="561242" cy="380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41AF8-6675-4A73-AF81-629A635347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436" y="-6176"/>
            <a:ext cx="9225436" cy="68915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D13138-B9A2-4D52-B970-FC40FC2C65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2731" y="0"/>
            <a:ext cx="3823245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E63A2E-9D65-45C4-AFB6-FD15291C82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9213" y="27683"/>
            <a:ext cx="370121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AAD96-81C0-41AB-82C6-4246B6130BC9}"/>
              </a:ext>
            </a:extLst>
          </p:cNvPr>
          <p:cNvSpPr txBox="1"/>
          <p:nvPr userDrawn="1"/>
        </p:nvSpPr>
        <p:spPr>
          <a:xfrm>
            <a:off x="4810954" y="43934"/>
            <a:ext cx="2497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C00000"/>
                </a:solidFill>
              </a:rPr>
              <a:t>명품 </a:t>
            </a:r>
            <a:r>
              <a:rPr lang="en-US" altLang="ko-KR" sz="1600" b="1">
                <a:solidFill>
                  <a:srgbClr val="C00000"/>
                </a:solidFill>
              </a:rPr>
              <a:t>Java Programming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3672F-040F-4EFF-BDD8-16886269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6525029" cy="50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0228"/>
            <a:ext cx="814069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7167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/>
              <a:t>이전</a:t>
            </a:r>
            <a:endParaRPr lang="en-US" altLang="ko-KR" sz="1800" dirty="0"/>
          </a:p>
          <a:p>
            <a:pPr lvl="1"/>
            <a:r>
              <a:rPr lang="ko-KR" altLang="en-US" sz="1600" dirty="0"/>
              <a:t>기본 타입 데이터를 </a:t>
            </a:r>
            <a:r>
              <a:rPr lang="en-US" altLang="ko-KR" sz="1600" dirty="0"/>
              <a:t>Wrapper </a:t>
            </a:r>
            <a:r>
              <a:rPr lang="ko-KR" altLang="en-US" sz="1600" dirty="0"/>
              <a:t>클래스를 이용하여 객체로 만들어 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컬렉션으로부터 요소를 얻어올 때</a:t>
            </a:r>
            <a:r>
              <a:rPr lang="en-US" altLang="ko-KR" sz="1600" dirty="0"/>
              <a:t>, Wrapper </a:t>
            </a:r>
            <a:r>
              <a:rPr lang="ko-KR" altLang="en-US" sz="1600" dirty="0"/>
              <a:t>클래스로 캐스팅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JDK 1.5</a:t>
            </a:r>
            <a:r>
              <a:rPr lang="ko-KR" altLang="en-US" sz="1800" dirty="0"/>
              <a:t>부터</a:t>
            </a:r>
            <a:endParaRPr lang="en-US" altLang="ko-KR" sz="1800" dirty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언박싱이</a:t>
            </a:r>
            <a:r>
              <a:rPr lang="ko-KR" altLang="en-US" sz="1600" dirty="0"/>
              <a:t> 작동하여 기본 타입 값 사용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600" dirty="0" err="1"/>
              <a:t>제네릭의</a:t>
            </a:r>
            <a:r>
              <a:rPr lang="ko-KR" altLang="en-US" sz="1600" dirty="0"/>
              <a:t> 타입 매개 변수를 기본 타입으로 구체화할 수는 없음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49449" y="2060848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Integer.valueOf</a:t>
            </a:r>
            <a:r>
              <a:rPr lang="en-US" altLang="ko-KR" sz="1400" b="1" dirty="0"/>
              <a:t>(4)</a:t>
            </a:r>
            <a:r>
              <a:rPr lang="en-US" altLang="ko-KR" sz="14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49449" y="3068960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/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49449" y="4365104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// </a:t>
            </a:r>
            <a:r>
              <a:rPr lang="en-US" altLang="ko-KR" sz="1400" b="1" dirty="0"/>
              <a:t>4 → </a:t>
            </a:r>
            <a:r>
              <a:rPr lang="en-US" altLang="ko-KR" sz="1400" b="1" dirty="0" err="1"/>
              <a:t>Integer.valueOf</a:t>
            </a:r>
            <a:r>
              <a:rPr lang="en-US" altLang="ko-KR" sz="1400" b="1" dirty="0"/>
              <a:t>(4)</a:t>
            </a:r>
            <a:r>
              <a:rPr lang="ko-KR" altLang="en-US" sz="1400" b="1" dirty="0"/>
              <a:t>로 자동 </a:t>
            </a:r>
            <a:r>
              <a:rPr lang="ko-KR" altLang="en-US" sz="1400" b="1" dirty="0" err="1"/>
              <a:t>박싱</a:t>
            </a:r>
            <a:endParaRPr lang="ko-KR" altLang="en-US" sz="1400" b="1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/>
              <a:t>Integer </a:t>
            </a:r>
            <a:r>
              <a:rPr lang="ko-KR" altLang="en-US" sz="1400" b="1" dirty="0"/>
              <a:t>타입이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타입으로 자동 </a:t>
            </a:r>
            <a:r>
              <a:rPr lang="ko-KR" altLang="en-US" sz="1400" b="1" dirty="0" err="1"/>
              <a:t>언박싱</a:t>
            </a:r>
            <a:r>
              <a:rPr lang="en-US" altLang="ko-KR" sz="1400" b="1" dirty="0"/>
              <a:t>, k = 4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5589240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 v = new Vector&lt;</a:t>
            </a:r>
            <a:r>
              <a:rPr lang="en-US" altLang="ko-KR" sz="1400" strike="sngStrike" dirty="0" err="1"/>
              <a:t>int</a:t>
            </a:r>
            <a:r>
              <a:rPr lang="en-US" altLang="ko-KR" sz="1400" dirty="0"/>
              <a:t>&gt; (); // </a:t>
            </a:r>
            <a:r>
              <a:rPr lang="ko-KR" altLang="en-US" sz="1400" dirty="0"/>
              <a:t>오류</a:t>
            </a:r>
            <a:endParaRPr lang="en-US" altLang="ko-KR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70" y="5573774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7-1 : </a:t>
            </a:r>
            <a:r>
              <a:rPr lang="ko-KR" altLang="en-US" sz="2400" dirty="0"/>
              <a:t>정수만 다루는 </a:t>
            </a:r>
            <a:r>
              <a:rPr lang="en-US" altLang="ko-KR" sz="2400" dirty="0"/>
              <a:t>Vector&lt;Integer&gt; </a:t>
            </a:r>
            <a:r>
              <a:rPr lang="ko-KR" altLang="en-US" sz="2400" dirty="0"/>
              <a:t>컬렉션 활용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69890" y="1737390"/>
            <a:ext cx="449014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}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4048" y="3861048"/>
            <a:ext cx="393704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4</a:t>
            </a:r>
          </a:p>
          <a:p>
            <a:r>
              <a:rPr lang="ko-KR" altLang="en-US" sz="1200" dirty="0"/>
              <a:t>벡터의 현재 용량 </a:t>
            </a:r>
            <a:r>
              <a:rPr lang="en-US" altLang="ko-KR" sz="1200" dirty="0"/>
              <a:t>: 10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90246"/>
            <a:ext cx="5908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정수만 다루는 벡터를 생성하고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활용하는 기본 사례를 보인다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7800" y="1737390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“</a:t>
            </a:r>
          </a:p>
          <a:p>
            <a:pPr defTabSz="180000"/>
            <a:r>
              <a:rPr lang="en-US" altLang="ko-KR" sz="1200" dirty="0"/>
              <a:t>									 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7-2 : Point </a:t>
            </a:r>
            <a:r>
              <a:rPr lang="ko-KR" altLang="en-US" sz="2000" dirty="0"/>
              <a:t>클래스만 다루는 </a:t>
            </a:r>
            <a:r>
              <a:rPr lang="en-US" altLang="ko-KR" sz="2000" dirty="0"/>
              <a:t>Vector&lt;Point&gt; </a:t>
            </a:r>
            <a:r>
              <a:rPr lang="ko-KR" altLang="en-US" sz="2000" dirty="0"/>
              <a:t>컬렉션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71824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9872" y="5661248"/>
            <a:ext cx="504341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(2,3)</a:t>
            </a:r>
          </a:p>
          <a:p>
            <a:r>
              <a:rPr lang="en-US" altLang="ko-KR" sz="1200" dirty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19872" y="1916832"/>
            <a:ext cx="504341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Vector&lt;Point&gt; v = new Vector&lt;Point&gt;();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(new Point(2, 3));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Point(-5,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Point(30, -8));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v.remove</a:t>
            </a:r>
            <a:r>
              <a:rPr lang="en-US" altLang="ko-KR" sz="1200" dirty="0"/>
              <a:t>(1); // </a:t>
            </a:r>
            <a:r>
              <a:rPr lang="ko-KR" altLang="en-US" sz="1200" dirty="0"/>
              <a:t>인덱스 </a:t>
            </a:r>
            <a:r>
              <a:rPr lang="en-US" altLang="ko-KR" sz="1200" dirty="0"/>
              <a:t>1</a:t>
            </a:r>
            <a:r>
              <a:rPr lang="ko-KR" altLang="en-US" sz="1200" dirty="0"/>
              <a:t>의 </a:t>
            </a:r>
            <a:r>
              <a:rPr lang="en-US" altLang="ko-KR" sz="1200" dirty="0"/>
              <a:t>Point(-5, 20) </a:t>
            </a:r>
            <a:r>
              <a:rPr lang="ko-KR" altLang="en-US" sz="1200" dirty="0"/>
              <a:t>객체 삭제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Point 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벡터에서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(p); // </a:t>
            </a:r>
            <a:r>
              <a:rPr lang="en-US" altLang="ko-KR" sz="1200" dirty="0" err="1"/>
              <a:t>p.toString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362254"/>
            <a:ext cx="6949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(x, y)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표현하는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Point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만들고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Point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객체만 다루는 벡터를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매개변수로 받는 </a:t>
            </a:r>
            <a:r>
              <a:rPr lang="ko-KR" altLang="en-US" dirty="0" err="1"/>
              <a:t>메소드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32103" y="1340768"/>
            <a:ext cx="8153400" cy="5040560"/>
          </a:xfrm>
        </p:spPr>
        <p:txBody>
          <a:bodyPr/>
          <a:lstStyle/>
          <a:p>
            <a:r>
              <a:rPr lang="ko-KR" altLang="en-US" dirty="0"/>
              <a:t>컬렉션을 매개변수로 받는 </a:t>
            </a:r>
            <a:r>
              <a:rPr lang="ko-KR" altLang="en-US" dirty="0" err="1"/>
              <a:t>메소드의</a:t>
            </a:r>
            <a:r>
              <a:rPr lang="ko-KR" altLang="en-US" dirty="0"/>
              <a:t> 원형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public void </a:t>
            </a:r>
            <a:r>
              <a:rPr lang="en-US" altLang="ko-KR" dirty="0" err="1"/>
              <a:t>printVector</a:t>
            </a:r>
            <a:r>
              <a:rPr lang="en-US" altLang="ko-KR" dirty="0"/>
              <a:t>(Vector&lt;Integer&gt; v)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564904"/>
            <a:ext cx="669674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Integer </a:t>
            </a:r>
            <a:r>
              <a:rPr lang="ko-KR" altLang="en-US" sz="1400" dirty="0"/>
              <a:t>벡터를 매개변수로 받아 원소를 모두 출력하는 </a:t>
            </a:r>
            <a:r>
              <a:rPr lang="en-US" altLang="ko-KR" sz="1400" dirty="0" err="1"/>
              <a:t>printVector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public void </a:t>
            </a:r>
            <a:r>
              <a:rPr lang="en-US" altLang="ko-KR" sz="1400" b="1" dirty="0" err="1">
                <a:latin typeface="+mn-ea"/>
              </a:rPr>
              <a:t>printVector</a:t>
            </a:r>
            <a:r>
              <a:rPr lang="en-US" altLang="ko-KR" sz="1400" b="1" dirty="0">
                <a:latin typeface="+mn-ea"/>
              </a:rPr>
              <a:t>(Vector&lt;Integer&gt; v) 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defTabSz="180000"/>
            <a:r>
              <a:rPr lang="en-US" altLang="ko-KR" sz="1400" dirty="0">
                <a:latin typeface="+mn-ea"/>
              </a:rPr>
              <a:t>	for(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=0;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v.size</a:t>
            </a:r>
            <a:r>
              <a:rPr lang="en-US" altLang="ko-KR" sz="1400" dirty="0">
                <a:latin typeface="+mn-ea"/>
              </a:rPr>
              <a:t>();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++) {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n = </a:t>
            </a:r>
            <a:r>
              <a:rPr lang="en-US" altLang="ko-KR" sz="1400" dirty="0" err="1">
                <a:latin typeface="+mn-ea"/>
              </a:rPr>
              <a:t>v.get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); // </a:t>
            </a:r>
            <a:r>
              <a:rPr lang="ko-KR" altLang="en-US" sz="1400" dirty="0">
                <a:latin typeface="+mn-ea"/>
              </a:rPr>
              <a:t>벡터의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번째 정수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(n);</a:t>
            </a:r>
          </a:p>
          <a:p>
            <a:pPr defTabSz="180000"/>
            <a:r>
              <a:rPr lang="en-US" altLang="ko-KR" sz="1400" dirty="0">
                <a:latin typeface="+mn-ea"/>
              </a:rPr>
              <a:t>	}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4812834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n-ea"/>
              </a:rPr>
              <a:t>Vector&lt;Integer&gt; v = new Vector&lt;Integer&gt;(); // Integer </a:t>
            </a:r>
            <a:r>
              <a:rPr lang="ko-KR" altLang="en-US" sz="1400" dirty="0">
                <a:latin typeface="+mn-ea"/>
              </a:rPr>
              <a:t>벡터 생성</a:t>
            </a:r>
          </a:p>
          <a:p>
            <a:pPr defTabSz="180000"/>
            <a:r>
              <a:rPr lang="en-US" altLang="ko-KR" sz="1400" b="1" dirty="0" err="1">
                <a:latin typeface="+mn-ea"/>
              </a:rPr>
              <a:t>printVector</a:t>
            </a:r>
            <a:r>
              <a:rPr lang="en-US" altLang="ko-KR" sz="1400" b="1" dirty="0">
                <a:latin typeface="+mn-ea"/>
              </a:rPr>
              <a:t>(v);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메소드</a:t>
            </a:r>
            <a:r>
              <a:rPr lang="ko-KR" altLang="en-US" sz="1400" dirty="0">
                <a:latin typeface="+mn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33344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</a:t>
            </a:r>
            <a:r>
              <a:rPr lang="en-US" altLang="ko-KR" dirty="0"/>
              <a:t> </a:t>
            </a:r>
            <a:r>
              <a:rPr lang="ko-KR" altLang="en-US" dirty="0"/>
              <a:t>타입 추론 기능의 진화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7 </a:t>
            </a:r>
            <a:r>
              <a:rPr lang="ko-KR" altLang="en-US" dirty="0"/>
              <a:t>이전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7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1"/>
            <a:r>
              <a:rPr lang="ko-KR" altLang="en-US" dirty="0"/>
              <a:t>컴파일러의 타입 추론 기능 추가</a:t>
            </a:r>
            <a:endParaRPr lang="en-US" altLang="ko-KR" dirty="0"/>
          </a:p>
          <a:p>
            <a:pPr lvl="1"/>
            <a:r>
              <a:rPr lang="en-US" altLang="ko-KR" sz="1600" dirty="0"/>
              <a:t>&lt;&gt;(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</a:t>
            </a:r>
            <a:r>
              <a:rPr lang="en-US" altLang="ko-KR" sz="1600" dirty="0"/>
              <a:t>)</a:t>
            </a:r>
            <a:r>
              <a:rPr lang="ko-KR" altLang="en-US" dirty="0"/>
              <a:t>에 타입 매개변수 생략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Java 10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도입</a:t>
            </a:r>
            <a:r>
              <a:rPr lang="en-US" altLang="ko-KR" dirty="0"/>
              <a:t>, </a:t>
            </a:r>
            <a:r>
              <a:rPr lang="ko-KR" altLang="en-US" dirty="0"/>
              <a:t>컴파일러의 지역 변수 타입 추론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844824"/>
            <a:ext cx="74168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 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이전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7" y="4005064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Vector&lt;&gt;();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7" y="5589240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9A009A"/>
                </a:solidFill>
                <a:latin typeface="+mj-ea"/>
                <a:ea typeface="+mj-ea"/>
              </a:rPr>
              <a:t>var</a:t>
            </a:r>
            <a:r>
              <a:rPr lang="en-US" altLang="ko-KR" b="1" dirty="0">
                <a:solidFill>
                  <a:srgbClr val="9A009A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10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8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java.util.ArrayList</a:t>
            </a:r>
            <a:r>
              <a:rPr lang="en-US" altLang="ko-KR" dirty="0"/>
              <a:t>, </a:t>
            </a:r>
            <a:r>
              <a:rPr lang="ko-KR" altLang="en-US" dirty="0"/>
              <a:t>가변 크기 배열을 구현한 클래스</a:t>
            </a:r>
            <a:endParaRPr lang="en-US" altLang="ko-KR" dirty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요소로 사용할 특정 타입으로 구체화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타입은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언박싱으로</a:t>
            </a:r>
            <a:r>
              <a:rPr lang="ko-KR" altLang="en-US" dirty="0"/>
              <a:t> </a:t>
            </a:r>
            <a:r>
              <a:rPr lang="en-US" altLang="ko-KR" dirty="0"/>
              <a:t>Wrapper </a:t>
            </a:r>
            <a:r>
              <a:rPr lang="ko-KR" altLang="en-US" dirty="0"/>
              <a:t>객체로 만들어 저장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객체 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리스트의 맨 뒤에 객체 추가</a:t>
            </a:r>
            <a:endParaRPr lang="en-US" altLang="ko-KR" dirty="0"/>
          </a:p>
          <a:p>
            <a:pPr lvl="2"/>
            <a:r>
              <a:rPr lang="ko-KR" altLang="en-US" dirty="0"/>
              <a:t>리스트의 중간에 객체 삽입</a:t>
            </a:r>
            <a:endParaRPr lang="en-US" altLang="ko-KR" dirty="0"/>
          </a:p>
          <a:p>
            <a:pPr lvl="2"/>
            <a:r>
              <a:rPr lang="ko-KR" altLang="en-US" dirty="0"/>
              <a:t>임의의 위치에 있는 객체 삭제 가능</a:t>
            </a:r>
            <a:endParaRPr lang="en-US" altLang="ko-KR" dirty="0"/>
          </a:p>
          <a:p>
            <a:pPr lvl="1"/>
            <a:r>
              <a:rPr lang="ko-KR" altLang="en-US" dirty="0"/>
              <a:t>벡터와 달리</a:t>
            </a:r>
            <a:r>
              <a:rPr lang="en-US" altLang="ko-KR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동기화 기능 없음</a:t>
            </a:r>
            <a:endParaRPr lang="en-US" altLang="ko-KR" dirty="0"/>
          </a:p>
          <a:p>
            <a:pPr lvl="2"/>
            <a:r>
              <a:rPr lang="ko-KR" altLang="en-US" dirty="0"/>
              <a:t>다수 </a:t>
            </a:r>
            <a:r>
              <a:rPr lang="ko-KR" altLang="en-US" dirty="0" err="1"/>
              <a:t>스레드가</a:t>
            </a:r>
            <a:r>
              <a:rPr lang="ko-KR" altLang="en-US" dirty="0"/>
              <a:t> 동시에 </a:t>
            </a:r>
            <a:r>
              <a:rPr lang="en-US" altLang="ko-KR" dirty="0" err="1"/>
              <a:t>ArrayList</a:t>
            </a:r>
            <a:r>
              <a:rPr lang="ko-KR" altLang="en-US" dirty="0"/>
              <a:t>에 접근할</a:t>
            </a:r>
            <a:r>
              <a:rPr lang="en-US" altLang="ko-KR" dirty="0"/>
              <a:t> </a:t>
            </a:r>
            <a:r>
              <a:rPr lang="ko-KR" altLang="en-US" dirty="0"/>
              <a:t>때 동기화되지 않음</a:t>
            </a:r>
            <a:endParaRPr lang="en-US" altLang="ko-KR" dirty="0"/>
          </a:p>
          <a:p>
            <a:pPr lvl="2"/>
            <a:r>
              <a:rPr lang="ko-KR" altLang="en-US" dirty="0"/>
              <a:t>개발자가 </a:t>
            </a:r>
            <a:r>
              <a:rPr lang="ko-KR" altLang="en-US" dirty="0" err="1"/>
              <a:t>스레드</a:t>
            </a:r>
            <a:r>
              <a:rPr lang="ko-KR" altLang="en-US" dirty="0"/>
              <a:t> 동기화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ko-KR" altLang="en-US" dirty="0"/>
              <a:t>컬렉션의 내부 구성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2659" y="2339462"/>
            <a:ext cx="1784622" cy="612934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 요소를 검색합니다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5159" y="1436064"/>
            <a:ext cx="51112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al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 객체들의 저장소</a:t>
            </a:r>
            <a:endParaRPr lang="en-US" altLang="ko-KR" dirty="0"/>
          </a:p>
          <a:p>
            <a:pPr lvl="2"/>
            <a:r>
              <a:rPr lang="ko-KR" altLang="en-US" dirty="0"/>
              <a:t>객체들의 컨테이너라고도 불림</a:t>
            </a:r>
            <a:endParaRPr lang="en-US" altLang="ko-KR" dirty="0"/>
          </a:p>
          <a:p>
            <a:pPr lvl="2"/>
            <a:r>
              <a:rPr lang="ko-KR" altLang="en-US" dirty="0"/>
              <a:t>요소의 개수에 따라 크기 자동 조절</a:t>
            </a:r>
            <a:endParaRPr lang="en-US" altLang="ko-KR" dirty="0"/>
          </a:p>
          <a:p>
            <a:pPr lvl="2"/>
            <a:r>
              <a:rPr lang="ko-KR" altLang="en-US" dirty="0"/>
              <a:t>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위치 자동 이동</a:t>
            </a:r>
            <a:endParaRPr lang="en-US" altLang="ko-KR" dirty="0"/>
          </a:p>
          <a:p>
            <a:pPr lvl="1"/>
            <a:r>
              <a:rPr lang="ko-KR" altLang="en-US" dirty="0"/>
              <a:t>고정 크기의 배열을 다루는 어려움 해소</a:t>
            </a:r>
            <a:endParaRPr lang="en-US" altLang="ko-KR" dirty="0"/>
          </a:p>
          <a:p>
            <a:pPr lvl="1"/>
            <a:r>
              <a:rPr lang="ko-KR" altLang="en-US" dirty="0"/>
              <a:t>다양한 객체들의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등의 관리 용이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501008"/>
            <a:ext cx="6624736" cy="27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F32E1-4ABF-41F2-9F2D-233EB6F9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6876256" cy="47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8640"/>
            <a:ext cx="8142138" cy="61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2" y="1340768"/>
            <a:ext cx="8532440" cy="25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: </a:t>
            </a:r>
            <a:r>
              <a:rPr lang="ko-KR" altLang="en-US" dirty="0"/>
              <a:t>문자열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34946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이름 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}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4135256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319334"/>
            <a:ext cx="6918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이름을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ArrayList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저장하고 모두 출력한 후 제일 긴 이름을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1850132"/>
            <a:ext cx="424847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a.get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3808" y="6013099"/>
            <a:ext cx="33123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ArrayList</a:t>
            </a:r>
            <a:r>
              <a:rPr lang="en-US" altLang="ko-KR" sz="1200" dirty="0"/>
              <a:t>&lt;String&gt; a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 </a:t>
            </a:r>
            <a:r>
              <a:rPr lang="ko-KR" altLang="en-US" sz="1200" dirty="0"/>
              <a:t>나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a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&lt;String&gt;();  </a:t>
            </a:r>
            <a:r>
              <a:rPr lang="ko-KR" altLang="en-US" sz="1200" dirty="0"/>
              <a:t>모두 가능</a:t>
            </a:r>
            <a:endParaRPr lang="en-US" altLang="ko-KR" sz="1200" dirty="0"/>
          </a:p>
        </p:txBody>
      </p:sp>
      <p:sp>
        <p:nvSpPr>
          <p:cNvPr id="9" name="자유형 8"/>
          <p:cNvSpPr/>
          <p:nvPr/>
        </p:nvSpPr>
        <p:spPr>
          <a:xfrm>
            <a:off x="85748" y="2893671"/>
            <a:ext cx="556647" cy="3304572"/>
          </a:xfrm>
          <a:custGeom>
            <a:avLst/>
            <a:gdLst>
              <a:gd name="connsiteX0" fmla="*/ 111022 w 556647"/>
              <a:gd name="connsiteY0" fmla="*/ 3304572 h 3304572"/>
              <a:gd name="connsiteX1" fmla="*/ 29999 w 556647"/>
              <a:gd name="connsiteY1" fmla="*/ 1122744 h 3304572"/>
              <a:gd name="connsiteX2" fmla="*/ 556647 w 556647"/>
              <a:gd name="connsiteY2" fmla="*/ 0 h 330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647" h="3304572">
                <a:moveTo>
                  <a:pt x="111022" y="3304572"/>
                </a:moveTo>
                <a:cubicBezTo>
                  <a:pt x="33375" y="2489039"/>
                  <a:pt x="-44272" y="1673506"/>
                  <a:pt x="29999" y="1122744"/>
                </a:cubicBezTo>
                <a:cubicBezTo>
                  <a:pt x="104270" y="571982"/>
                  <a:pt x="330458" y="285991"/>
                  <a:pt x="556647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순차 검색을 위한 </a:t>
            </a:r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Iterator&lt;E&gt;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dirty="0"/>
              <a:t>Vector&lt;E&gt;, </a:t>
            </a:r>
            <a:r>
              <a:rPr lang="en-US" altLang="ko-KR" dirty="0" err="1"/>
              <a:t>ArrayList</a:t>
            </a:r>
            <a:r>
              <a:rPr lang="en-US" altLang="ko-KR" dirty="0"/>
              <a:t>&lt;E&gt;, </a:t>
            </a:r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r>
              <a:rPr lang="ko-KR" altLang="en-US" dirty="0"/>
              <a:t>가 상속받는 인터페이스</a:t>
            </a:r>
            <a:endParaRPr lang="en-US" altLang="ko-KR" dirty="0"/>
          </a:p>
          <a:p>
            <a:pPr lvl="2"/>
            <a:r>
              <a:rPr lang="ko-KR" altLang="en-US" dirty="0"/>
              <a:t>리스트 구조의 컬렉션에서 요소의 순차 검색을 위한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iterator()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Iterator </a:t>
            </a:r>
            <a:r>
              <a:rPr lang="ko-KR" altLang="en-US" dirty="0"/>
              <a:t>객체 반환</a:t>
            </a:r>
            <a:endParaRPr lang="en-US" altLang="ko-KR" dirty="0"/>
          </a:p>
          <a:p>
            <a:pPr lvl="2"/>
            <a:r>
              <a:rPr lang="en-US" altLang="ko-KR" dirty="0"/>
              <a:t>Iterator </a:t>
            </a:r>
            <a:r>
              <a:rPr lang="ko-KR" altLang="en-US" dirty="0"/>
              <a:t>객체를 이용하여 인덱스 없이 순차적 검색 가능</a:t>
            </a: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908" y="5234310"/>
            <a:ext cx="39604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&gt; v = new Vector&lt;Integer&gt;();</a:t>
            </a:r>
          </a:p>
          <a:p>
            <a:r>
              <a:rPr lang="en-US" altLang="ko-KR" sz="1400" dirty="0"/>
              <a:t>Iterator&lt;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&gt; it = </a:t>
            </a:r>
            <a:r>
              <a:rPr lang="en-US" altLang="ko-KR" sz="1400" b="1" dirty="0" err="1">
                <a:solidFill>
                  <a:srgbClr val="7030A0"/>
                </a:solidFill>
              </a:rPr>
              <a:t>v.iterator</a:t>
            </a:r>
            <a:r>
              <a:rPr lang="en-US" altLang="ko-KR" sz="14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 err="1">
                <a:solidFill>
                  <a:srgbClr val="7030A0"/>
                </a:solidFill>
              </a:rPr>
              <a:t>it.hasNext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) { // </a:t>
            </a:r>
            <a:r>
              <a:rPr lang="ko-KR" altLang="en-US" sz="1400" dirty="0"/>
              <a:t>모든 요소 방문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>
                <a:solidFill>
                  <a:srgbClr val="7030A0"/>
                </a:solidFill>
              </a:rPr>
              <a:t>it.next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다음 요소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79" y="5242259"/>
            <a:ext cx="3779713" cy="13965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3D438-98A9-4504-BEB0-0A9D0AF2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80928"/>
            <a:ext cx="6516216" cy="13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7-4 : Iterator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Vector</a:t>
            </a:r>
            <a:r>
              <a:rPr lang="ko-KR" altLang="en-US" sz="2000" dirty="0"/>
              <a:t>의 모든 요소를 출력하고 합 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4892" y="1916832"/>
            <a:ext cx="38530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4151987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944" y="1372048"/>
            <a:ext cx="4925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7-1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코드를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Iterator&lt;Integer&gt;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수정하라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9992" y="1916832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구성되는 요소를 다루는 컬렉션</a:t>
            </a:r>
            <a:endParaRPr lang="en-US" altLang="ko-KR" dirty="0"/>
          </a:p>
          <a:p>
            <a:pPr lvl="2"/>
            <a:r>
              <a:rPr lang="en-US" altLang="ko-KR" dirty="0" err="1"/>
              <a:t>java.util.HashMap</a:t>
            </a:r>
            <a:endParaRPr lang="en-US" altLang="ko-KR" dirty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는 키로 사용할 요소의 타입</a:t>
            </a:r>
            <a:r>
              <a:rPr lang="en-US" altLang="ko-KR" dirty="0"/>
              <a:t>, V</a:t>
            </a:r>
            <a:r>
              <a:rPr lang="ko-KR" altLang="en-US" dirty="0"/>
              <a:t>는 값으로 사용할 요소의 타입 지정</a:t>
            </a:r>
            <a:endParaRPr lang="en-US" altLang="ko-KR" dirty="0"/>
          </a:p>
          <a:p>
            <a:pPr lvl="2"/>
            <a:r>
              <a:rPr lang="ko-KR" altLang="en-US" dirty="0"/>
              <a:t>키와 값이 한 쌍으로 삽입</a:t>
            </a:r>
            <a:endParaRPr lang="en-US" altLang="ko-KR" dirty="0"/>
          </a:p>
          <a:p>
            <a:pPr lvl="2"/>
            <a:r>
              <a:rPr lang="ko-KR" altLang="en-US" dirty="0"/>
              <a:t>키는 </a:t>
            </a:r>
            <a:r>
              <a:rPr lang="ko-KR" altLang="en-US" dirty="0" err="1"/>
              <a:t>해시맵에</a:t>
            </a:r>
            <a:r>
              <a:rPr lang="ko-KR" altLang="en-US" dirty="0"/>
              <a:t> 삽입되는 위치 결정에 사용</a:t>
            </a:r>
            <a:endParaRPr lang="en-US" altLang="ko-KR" dirty="0"/>
          </a:p>
          <a:p>
            <a:pPr lvl="2"/>
            <a:r>
              <a:rPr lang="ko-KR" altLang="en-US" dirty="0"/>
              <a:t>값을 검색하기 위해서는 반드시 키 이용</a:t>
            </a:r>
            <a:endParaRPr lang="en-US" altLang="ko-KR" dirty="0"/>
          </a:p>
          <a:p>
            <a:pPr lvl="1"/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 검색이 빠른 특징</a:t>
            </a:r>
            <a:endParaRPr lang="en-US" altLang="ko-KR" dirty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 검색 </a:t>
            </a:r>
            <a:r>
              <a:rPr lang="en-US" altLang="ko-KR" dirty="0"/>
              <a:t>: 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373216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/>
              <a:t>해시맵에</a:t>
            </a:r>
            <a:r>
              <a:rPr lang="ko-KR" altLang="en-US" sz="1600" dirty="0"/>
              <a:t> 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/>
              <a:t>키로 값 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</a:t>
            </a:r>
            <a:r>
              <a:rPr lang="ko-KR" altLang="en-US" dirty="0"/>
              <a:t>의 내부 구성</a:t>
            </a: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 map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String&gt;();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7056784" cy="27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r>
              <a:rPr lang="ko-KR" altLang="en-US" dirty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61E88-01CB-43CF-9843-AC3B1C75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3" y="1628800"/>
            <a:ext cx="6660232" cy="32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632"/>
            <a:ext cx="7676554" cy="66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자바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인터페이스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7-5 : </a:t>
            </a:r>
            <a:r>
              <a:rPr lang="en-US" altLang="ko-KR" sz="2000" dirty="0" err="1"/>
              <a:t>HashMap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(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한글</a:t>
            </a:r>
            <a:r>
              <a:rPr lang="en-US" altLang="ko-KR" sz="2000" dirty="0"/>
              <a:t>) </a:t>
            </a:r>
            <a:r>
              <a:rPr lang="ko-KR" altLang="en-US" sz="2000" dirty="0"/>
              <a:t>단어 쌍의 저장 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993358"/>
            <a:ext cx="504056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</a:t>
            </a:r>
          </a:p>
          <a:p>
            <a:pPr marL="0" lvl="2"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	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단어를 </a:t>
            </a:r>
            <a:r>
              <a:rPr lang="ko-KR" altLang="en-US" sz="1200" dirty="0" err="1"/>
              <a:t>입력받고</a:t>
            </a:r>
            <a:r>
              <a:rPr lang="ko-KR" altLang="en-US" sz="1200" dirty="0"/>
              <a:t> 한글 단어 검색</a:t>
            </a:r>
            <a:r>
              <a:rPr lang="en-US" altLang="ko-KR" sz="1200" dirty="0"/>
              <a:t>. "exit" </a:t>
            </a:r>
            <a:r>
              <a:rPr lang="ko-KR" altLang="en-US" sz="1200" dirty="0" err="1"/>
              <a:t>입력받으면</a:t>
            </a:r>
            <a:r>
              <a:rPr lang="ko-KR" altLang="en-US" sz="1200" dirty="0"/>
              <a:t> 종료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while(true)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if(</a:t>
            </a:r>
            <a:r>
              <a:rPr lang="en-US" altLang="ko-KR" sz="1200" dirty="0" err="1"/>
              <a:t>eng.equals</a:t>
            </a:r>
            <a:r>
              <a:rPr lang="en-US" altLang="ko-KR" sz="1200" dirty="0"/>
              <a:t>("exit")) {</a:t>
            </a:r>
          </a:p>
          <a:p>
            <a:pPr marL="0" lvl="2"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종료합니다</a:t>
            </a:r>
            <a:r>
              <a:rPr lang="en-US" altLang="ko-KR" sz="1200" dirty="0"/>
              <a:t>...");</a:t>
            </a:r>
          </a:p>
          <a:p>
            <a:pPr marL="0" lvl="2" defTabSz="180000"/>
            <a:r>
              <a:rPr lang="en-US" altLang="ko-KR" sz="1200" dirty="0"/>
              <a:t>				break;</a:t>
            </a:r>
          </a:p>
          <a:p>
            <a:pPr marL="0" lvl="2" defTabSz="180000"/>
            <a:r>
              <a:rPr lang="en-US" altLang="ko-KR" sz="1200" dirty="0"/>
              <a:t>			}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8104" y="4296211"/>
            <a:ext cx="34563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 err="1"/>
              <a:t>babo</a:t>
            </a:r>
            <a:r>
              <a:rPr lang="ko-KR" altLang="en-US" sz="1200" dirty="0"/>
              <a:t>는 없는 단어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1398884"/>
            <a:ext cx="824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해시맵에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 영어로 한글을 검색하는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"exit"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입력되면 프로그램을 종료한다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9955" y="1988840"/>
            <a:ext cx="345638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	// </a:t>
            </a:r>
            <a:r>
              <a:rPr lang="ko-KR" altLang="en-US" sz="1200" dirty="0" err="1"/>
              <a:t>해시맵에서</a:t>
            </a:r>
            <a:r>
              <a:rPr lang="ko-KR" altLang="en-US" sz="1200" dirty="0"/>
              <a:t> </a:t>
            </a:r>
            <a:r>
              <a:rPr lang="en-US" altLang="ko-KR" sz="1200" dirty="0"/>
              <a:t>'</a:t>
            </a:r>
            <a:r>
              <a:rPr lang="ko-KR" altLang="en-US" sz="1200" dirty="0"/>
              <a:t>키</a:t>
            </a:r>
            <a:r>
              <a:rPr lang="en-US" altLang="ko-KR" sz="1200" dirty="0"/>
              <a:t>' </a:t>
            </a:r>
            <a:r>
              <a:rPr lang="en-US" altLang="ko-KR" sz="1200" dirty="0" err="1"/>
              <a:t>eng</a:t>
            </a:r>
            <a:r>
              <a:rPr lang="ko-KR" altLang="en-US" sz="1200" dirty="0"/>
              <a:t>의 </a:t>
            </a:r>
            <a:r>
              <a:rPr lang="en-US" altLang="ko-KR" sz="1200" dirty="0"/>
              <a:t>'</a:t>
            </a:r>
            <a:r>
              <a:rPr lang="ko-KR" altLang="en-US" sz="1200" dirty="0"/>
              <a:t>값</a:t>
            </a:r>
            <a:r>
              <a:rPr lang="en-US" altLang="ko-KR" sz="1200" dirty="0"/>
              <a:t>'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</a:t>
            </a:r>
            <a:r>
              <a:rPr lang="en-US" altLang="ko-KR" sz="1200" b="1" dirty="0" err="1"/>
              <a:t>kor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kor</a:t>
            </a:r>
            <a:r>
              <a:rPr lang="en-US" altLang="ko-KR" sz="1200" b="1" dirty="0"/>
              <a:t> == null)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+ </a:t>
            </a:r>
          </a:p>
          <a:p>
            <a:pPr defTabSz="180000"/>
            <a:r>
              <a:rPr lang="en-US" altLang="ko-KR" sz="1200" dirty="0"/>
              <a:t>							"</a:t>
            </a:r>
            <a:r>
              <a:rPr lang="ko-KR" altLang="en-US" sz="1200" dirty="0"/>
              <a:t>는 없는 단어 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	else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83968" y="4828586"/>
            <a:ext cx="1800200" cy="1135090"/>
            <a:chOff x="4211960" y="5467575"/>
            <a:chExt cx="1800200" cy="1135090"/>
          </a:xfrm>
        </p:grpSpPr>
        <p:sp>
          <p:nvSpPr>
            <p:cNvPr id="9" name="모서리가 둥근 사각형 설명선 8"/>
            <p:cNvSpPr/>
            <p:nvPr/>
          </p:nvSpPr>
          <p:spPr>
            <a:xfrm>
              <a:off x="4211960" y="6159991"/>
              <a:ext cx="1800200" cy="442674"/>
            </a:xfrm>
            <a:prstGeom prst="wedgeRoundRectCallout">
              <a:avLst>
                <a:gd name="adj1" fmla="val -2683"/>
                <a:gd name="adj2" fmla="val -482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babo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00" dirty="0" err="1">
                  <a:latin typeface="맑은 고딕" pitchFamily="50" charset="-127"/>
                  <a:ea typeface="맑은 고딕" pitchFamily="50" charset="-127"/>
                </a:rPr>
                <a:t>해시맵에서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찾을 수 없기 때문에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null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리턴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4626864" y="5467575"/>
              <a:ext cx="877855" cy="704625"/>
            </a:xfrm>
            <a:custGeom>
              <a:avLst/>
              <a:gdLst>
                <a:gd name="connsiteX0" fmla="*/ 0 w 877855"/>
                <a:gd name="connsiteY0" fmla="*/ 695481 h 704625"/>
                <a:gd name="connsiteX1" fmla="*/ 246888 w 877855"/>
                <a:gd name="connsiteY1" fmla="*/ 302289 h 704625"/>
                <a:gd name="connsiteX2" fmla="*/ 877824 w 877855"/>
                <a:gd name="connsiteY2" fmla="*/ 537 h 704625"/>
                <a:gd name="connsiteX3" fmla="*/ 274320 w 877855"/>
                <a:gd name="connsiteY3" fmla="*/ 375441 h 704625"/>
                <a:gd name="connsiteX4" fmla="*/ 173736 w 877855"/>
                <a:gd name="connsiteY4" fmla="*/ 704625 h 70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55" h="704625">
                  <a:moveTo>
                    <a:pt x="0" y="695481"/>
                  </a:moveTo>
                  <a:cubicBezTo>
                    <a:pt x="50292" y="556797"/>
                    <a:pt x="100584" y="418113"/>
                    <a:pt x="246888" y="302289"/>
                  </a:cubicBezTo>
                  <a:cubicBezTo>
                    <a:pt x="393192" y="186465"/>
                    <a:pt x="873252" y="-11655"/>
                    <a:pt x="877824" y="537"/>
                  </a:cubicBezTo>
                  <a:cubicBezTo>
                    <a:pt x="882396" y="12729"/>
                    <a:pt x="391668" y="258093"/>
                    <a:pt x="274320" y="375441"/>
                  </a:cubicBezTo>
                  <a:cubicBezTo>
                    <a:pt x="156972" y="492789"/>
                    <a:pt x="165354" y="598707"/>
                    <a:pt x="173736" y="704625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/>
              <a:t>7-6 : HashMap</a:t>
            </a:r>
            <a:r>
              <a:rPr lang="ko-KR" altLang="en-US" sz="2000" dirty="0"/>
              <a:t>을 이용하여 자바 과목의 이름과 점수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9839" y="1817123"/>
            <a:ext cx="4486217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 </a:t>
            </a:r>
            <a:r>
              <a:rPr lang="en-US" altLang="ko-KR" sz="1200" b="1" dirty="0" err="1"/>
              <a:t>javaScore</a:t>
            </a:r>
            <a:r>
              <a:rPr lang="en-US" altLang="ko-KR" sz="1200" b="1" dirty="0"/>
              <a:t> = </a:t>
            </a:r>
          </a:p>
          <a:p>
            <a:pPr marL="0" lvl="2"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</a:t>
            </a:r>
            <a:r>
              <a:rPr lang="en-US" altLang="ko-KR" sz="1200" err="1"/>
              <a:t>put</a:t>
            </a:r>
            <a:r>
              <a:rPr lang="en-US" altLang="ko-KR" sz="1200"/>
              <a:t>("</a:t>
            </a:r>
            <a:r>
              <a:rPr lang="ko-KR" altLang="en-US" sz="1200"/>
              <a:t>김은비</a:t>
            </a:r>
            <a:r>
              <a:rPr lang="en-US" altLang="ko-KR" sz="1200"/>
              <a:t>", </a:t>
            </a:r>
            <a:r>
              <a:rPr lang="en-US" altLang="ko-KR" sz="1200" dirty="0"/>
              <a:t>97);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</a:t>
            </a:r>
            <a:r>
              <a:rPr lang="en-US" altLang="ko-KR" sz="1200" err="1"/>
              <a:t>put</a:t>
            </a:r>
            <a:r>
              <a:rPr lang="en-US" altLang="ko-KR" sz="1200"/>
              <a:t>("</a:t>
            </a:r>
            <a:r>
              <a:rPr lang="ko-KR" altLang="en-US" sz="1200"/>
              <a:t>하여린</a:t>
            </a:r>
            <a:r>
              <a:rPr lang="en-US" altLang="ko-KR" sz="1200"/>
              <a:t>", </a:t>
            </a:r>
            <a:r>
              <a:rPr lang="en-US" altLang="ko-KR" sz="1200" dirty="0"/>
              <a:t>88);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</a:t>
            </a:r>
            <a:r>
              <a:rPr lang="en-US" altLang="ko-KR" sz="1200" err="1"/>
              <a:t>put</a:t>
            </a:r>
            <a:r>
              <a:rPr lang="en-US" altLang="ko-KR" sz="1200"/>
              <a:t>("</a:t>
            </a:r>
            <a:r>
              <a:rPr lang="ko-KR" altLang="en-US" sz="1200"/>
              <a:t>전아린</a:t>
            </a:r>
            <a:r>
              <a:rPr lang="en-US" altLang="ko-KR" sz="1200"/>
              <a:t>", </a:t>
            </a:r>
            <a:r>
              <a:rPr lang="en-US" altLang="ko-KR" sz="1200" dirty="0"/>
              <a:t>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</a:t>
            </a:r>
            <a:r>
              <a:rPr lang="en-US" altLang="ko-KR" sz="1200" err="1"/>
              <a:t>put</a:t>
            </a:r>
            <a:r>
              <a:rPr lang="en-US" altLang="ko-KR" sz="1200"/>
              <a:t>("</a:t>
            </a:r>
            <a:r>
              <a:rPr lang="ko-KR" altLang="en-US" sz="1200"/>
              <a:t>이동건</a:t>
            </a:r>
            <a:r>
              <a:rPr lang="en-US" altLang="ko-KR" sz="1200"/>
              <a:t>", </a:t>
            </a:r>
            <a:r>
              <a:rPr lang="en-US" altLang="ko-KR" sz="1200" dirty="0"/>
              <a:t>70);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scoreMap.</a:t>
            </a:r>
            <a:r>
              <a:rPr lang="en-US" altLang="ko-KR" sz="1200" err="1"/>
              <a:t>put</a:t>
            </a:r>
            <a:r>
              <a:rPr lang="en-US" altLang="ko-KR" sz="1200"/>
              <a:t>("</a:t>
            </a:r>
            <a:r>
              <a:rPr lang="ko-KR" altLang="en-US" sz="1200"/>
              <a:t>양승연</a:t>
            </a:r>
            <a:r>
              <a:rPr lang="en-US" altLang="ko-KR" sz="1200"/>
              <a:t>", </a:t>
            </a:r>
            <a:r>
              <a:rPr lang="en-US" altLang="ko-KR" sz="1200" dirty="0"/>
              <a:t>99);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</a:t>
            </a:r>
            <a:r>
              <a:rPr lang="ko-KR" altLang="en-US" sz="1200"/>
              <a:t>요소 개수</a:t>
            </a:r>
            <a:r>
              <a:rPr lang="en-US" altLang="ko-KR" sz="1200"/>
              <a:t>:" 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		+ </a:t>
            </a:r>
            <a:r>
              <a:rPr lang="en-US" altLang="ko-KR" sz="1200" dirty="0" err="1"/>
              <a:t>javaScore.size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 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javaScore.keySet</a:t>
            </a:r>
            <a:r>
              <a:rPr lang="en-US" altLang="ko-KR" sz="1200" b="1" dirty="0"/>
              <a:t>();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13664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HashMap</a:t>
            </a:r>
            <a:r>
              <a:rPr lang="ko-KR" altLang="en-US" sz="1200" dirty="0"/>
              <a:t>의 </a:t>
            </a:r>
            <a:r>
              <a:rPr lang="ko-KR" altLang="en-US" sz="1200"/>
              <a:t>요소 개수</a:t>
            </a:r>
            <a:r>
              <a:rPr lang="en-US" altLang="ko-KR" sz="1200"/>
              <a:t>:</a:t>
            </a:r>
            <a:r>
              <a:rPr lang="en-US" altLang="ko-KR" sz="1200" dirty="0"/>
              <a:t>5</a:t>
            </a:r>
          </a:p>
          <a:p>
            <a:r>
              <a:rPr lang="ko-KR" altLang="en-US" sz="1200"/>
              <a:t>김은비 </a:t>
            </a:r>
            <a:r>
              <a:rPr lang="en-US" altLang="ko-KR" sz="1200"/>
              <a:t>: 97</a:t>
            </a:r>
            <a:endParaRPr lang="en-US" altLang="ko-KR" sz="1200" dirty="0"/>
          </a:p>
          <a:p>
            <a:r>
              <a:rPr lang="ko-KR" altLang="en-US" sz="1200"/>
              <a:t>하여린 </a:t>
            </a:r>
            <a:r>
              <a:rPr lang="en-US" altLang="ko-KR" sz="1200"/>
              <a:t>: 88</a:t>
            </a:r>
            <a:endParaRPr lang="en-US" altLang="ko-KR" sz="1200" dirty="0"/>
          </a:p>
          <a:p>
            <a:r>
              <a:rPr lang="ko-KR" altLang="en-US" sz="1200"/>
              <a:t>양승연 </a:t>
            </a:r>
            <a:r>
              <a:rPr lang="en-US" altLang="ko-KR" sz="1200"/>
              <a:t>: 99</a:t>
            </a:r>
            <a:endParaRPr lang="en-US" altLang="ko-KR" sz="1200" dirty="0"/>
          </a:p>
          <a:p>
            <a:r>
              <a:rPr lang="ko-KR" altLang="en-US" sz="1200"/>
              <a:t>전아린 </a:t>
            </a:r>
            <a:r>
              <a:rPr lang="en-US" altLang="ko-KR" sz="1200"/>
              <a:t>: 98</a:t>
            </a:r>
            <a:endParaRPr lang="en-US" altLang="ko-KR" sz="1200" dirty="0"/>
          </a:p>
          <a:p>
            <a:r>
              <a:rPr lang="ko-KR" altLang="en-US" sz="1200"/>
              <a:t>이동건 </a:t>
            </a:r>
            <a:r>
              <a:rPr lang="en-US" altLang="ko-KR" sz="1200"/>
              <a:t>: 70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340768"/>
            <a:ext cx="79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해시맵을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이용하여 학생의 이름과 자바 점수를 기록 관리하는 프로그램을 작성하라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36640" y="1825782"/>
            <a:ext cx="37558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score = </a:t>
            </a:r>
            <a:r>
              <a:rPr lang="en-US" altLang="ko-KR" sz="1200" b="1" dirty="0" err="1"/>
              <a:t>javaScore.get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score);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741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 </a:t>
            </a:r>
            <a:r>
              <a:rPr lang="en-US" altLang="ko-KR"/>
              <a:t>7-7 : </a:t>
            </a:r>
            <a:r>
              <a:rPr lang="en-US" altLang="ko-KR" dirty="0" err="1"/>
              <a:t>HashMap</a:t>
            </a:r>
            <a:r>
              <a:rPr lang="ko-KR" altLang="en-US" dirty="0"/>
              <a:t>에 객체 저장</a:t>
            </a:r>
            <a:r>
              <a:rPr lang="en-US" altLang="ko-KR"/>
              <a:t>, </a:t>
            </a:r>
            <a:r>
              <a:rPr lang="ko-KR" altLang="en-US"/>
              <a:t>학생정보관리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9575" y="1949778"/>
            <a:ext cx="2902041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</a:t>
            </a:r>
            <a:r>
              <a:rPr lang="en-US" altLang="ko-KR" sz="1100" dirty="0"/>
              <a:t>.*;</a:t>
            </a:r>
          </a:p>
          <a:p>
            <a:pPr marL="0" lvl="2" defTabSz="180000"/>
            <a:endParaRPr lang="en-US" altLang="ko-KR" sz="1100" dirty="0"/>
          </a:p>
          <a:p>
            <a:pPr marL="0" lvl="2" defTabSz="180000"/>
            <a:r>
              <a:rPr lang="en-US" altLang="ko-KR" sz="1100" b="1" dirty="0"/>
              <a:t>class Student </a:t>
            </a:r>
            <a:r>
              <a:rPr lang="en-US" altLang="ko-KR" sz="1100" dirty="0"/>
              <a:t>{ // </a:t>
            </a:r>
            <a:r>
              <a:rPr lang="ko-KR" altLang="en-US" sz="1100" dirty="0"/>
              <a:t>학생을 표현하는 클래스</a:t>
            </a:r>
          </a:p>
          <a:p>
            <a:pPr marL="0" lvl="2"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id;</a:t>
            </a:r>
          </a:p>
          <a:p>
            <a:pPr marL="0" lvl="2" defTabSz="180000"/>
            <a:r>
              <a:rPr lang="en-US" altLang="ko-KR" sz="1100" dirty="0"/>
              <a:t>	String </a:t>
            </a:r>
            <a:r>
              <a:rPr lang="en-US" altLang="ko-KR" sz="1100" dirty="0" err="1"/>
              <a:t>tel</a:t>
            </a:r>
            <a:r>
              <a:rPr lang="en-US" altLang="ko-KR" sz="1100" dirty="0"/>
              <a:t>;</a:t>
            </a:r>
          </a:p>
          <a:p>
            <a:pPr marL="0" lvl="2" defTabSz="180000"/>
            <a:r>
              <a:rPr lang="en-US" altLang="ko-KR" sz="1100" dirty="0"/>
              <a:t>	public Student(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id, String </a:t>
            </a:r>
            <a:r>
              <a:rPr lang="en-US" altLang="ko-KR" sz="1100" dirty="0" err="1"/>
              <a:t>tel</a:t>
            </a:r>
            <a:r>
              <a:rPr lang="en-US" altLang="ko-KR" sz="1100" dirty="0"/>
              <a:t>) {</a:t>
            </a:r>
          </a:p>
          <a:p>
            <a:pPr marL="0" lvl="2" defTabSz="180000"/>
            <a:r>
              <a:rPr lang="en-US" altLang="ko-KR" sz="1100" dirty="0"/>
              <a:t>		this.id = id; this.tel = </a:t>
            </a:r>
            <a:r>
              <a:rPr lang="en-US" altLang="ko-KR" sz="1100" dirty="0" err="1"/>
              <a:t>tel</a:t>
            </a:r>
            <a:r>
              <a:rPr lang="en-US" altLang="ko-KR" sz="1100" dirty="0"/>
              <a:t>;</a:t>
            </a:r>
          </a:p>
          <a:p>
            <a:pPr marL="0" lvl="2" defTabSz="180000"/>
            <a:r>
              <a:rPr lang="en-US" altLang="ko-KR" sz="1100" dirty="0"/>
              <a:t>	}</a:t>
            </a:r>
          </a:p>
          <a:p>
            <a:pPr marL="0" lvl="2" defTabSz="180000"/>
            <a:r>
              <a:rPr lang="en-US" altLang="ko-KR" sz="11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9574" y="5335320"/>
            <a:ext cx="2902041" cy="93871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검색할 이름</a:t>
            </a:r>
            <a:r>
              <a:rPr lang="en-US" altLang="ko-KR" sz="1100" dirty="0"/>
              <a:t>?</a:t>
            </a:r>
            <a:r>
              <a:rPr lang="ko-KR" altLang="en-US" sz="1100" dirty="0">
                <a:solidFill>
                  <a:srgbClr val="00B050"/>
                </a:solidFill>
              </a:rPr>
              <a:t>이재문</a:t>
            </a:r>
          </a:p>
          <a:p>
            <a:r>
              <a:rPr lang="en-US" altLang="ko-KR" sz="1100" dirty="0"/>
              <a:t>id:2, </a:t>
            </a:r>
            <a:r>
              <a:rPr lang="ko-KR" altLang="en-US" sz="1100" dirty="0"/>
              <a:t>전화</a:t>
            </a:r>
            <a:r>
              <a:rPr lang="en-US" altLang="ko-KR" sz="1100" dirty="0"/>
              <a:t>:010-222-2222</a:t>
            </a:r>
          </a:p>
          <a:p>
            <a:r>
              <a:rPr lang="ko-KR" altLang="en-US" sz="1100" dirty="0"/>
              <a:t>검색할 </a:t>
            </a:r>
            <a:r>
              <a:rPr lang="ko-KR" altLang="en-US" sz="1100"/>
              <a:t>이름</a:t>
            </a:r>
            <a:r>
              <a:rPr lang="en-US" altLang="ko-KR" sz="1100"/>
              <a:t>?</a:t>
            </a:r>
            <a:r>
              <a:rPr lang="ko-KR" altLang="en-US" sz="1100">
                <a:solidFill>
                  <a:srgbClr val="00B050"/>
                </a:solidFill>
              </a:rPr>
              <a:t>정인환</a:t>
            </a:r>
            <a:endParaRPr lang="ko-KR" altLang="en-US" sz="1100" dirty="0">
              <a:solidFill>
                <a:srgbClr val="00B050"/>
              </a:solidFill>
            </a:endParaRPr>
          </a:p>
          <a:p>
            <a:r>
              <a:rPr lang="en-US" altLang="ko-KR" sz="1100" dirty="0"/>
              <a:t>id:3, </a:t>
            </a:r>
            <a:r>
              <a:rPr lang="ko-KR" altLang="en-US" sz="1100" dirty="0"/>
              <a:t>전화</a:t>
            </a:r>
            <a:r>
              <a:rPr lang="en-US" altLang="ko-KR" sz="1100" dirty="0"/>
              <a:t>:010-333-3333</a:t>
            </a:r>
          </a:p>
          <a:p>
            <a:r>
              <a:rPr lang="ko-KR" altLang="en-US" sz="1100" dirty="0"/>
              <a:t>검색할 이름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전화번호로 구성되는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Student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만들고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이름을 ‘키’로 하고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Student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‘값’으로 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해시맵을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1949778"/>
            <a:ext cx="5700056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HashMapStudentEx</a:t>
            </a:r>
            <a:r>
              <a:rPr lang="en-US" altLang="ko-KR" sz="1100" dirty="0"/>
              <a:t> {</a:t>
            </a:r>
          </a:p>
          <a:p>
            <a:pPr marL="0" lvl="2"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marL="0" lvl="2" defTabSz="180000"/>
            <a:r>
              <a:rPr lang="en-US" altLang="ko-KR" sz="1100" dirty="0"/>
              <a:t>		// </a:t>
            </a:r>
            <a:r>
              <a:rPr lang="ko-KR" altLang="en-US" sz="1100" dirty="0"/>
              <a:t>학생 이름과 </a:t>
            </a:r>
            <a:r>
              <a:rPr lang="en-US" altLang="ko-KR" sz="1100" dirty="0"/>
              <a:t>Student </a:t>
            </a:r>
            <a:r>
              <a:rPr lang="ko-KR" altLang="en-US" sz="1100" dirty="0"/>
              <a:t>객체를 쌍으로 저장하는 </a:t>
            </a:r>
            <a:r>
              <a:rPr lang="en-US" altLang="ko-KR" sz="1100" dirty="0" err="1"/>
              <a:t>HashMap</a:t>
            </a:r>
            <a:r>
              <a:rPr lang="en-US" altLang="ko-KR" sz="1100" dirty="0"/>
              <a:t> </a:t>
            </a:r>
            <a:r>
              <a:rPr lang="ko-KR" altLang="en-US" sz="1100" dirty="0"/>
              <a:t>컬렉션 생성</a:t>
            </a:r>
          </a:p>
          <a:p>
            <a:pPr marL="0" lvl="2"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Student&gt; map = new </a:t>
            </a:r>
            <a:r>
              <a:rPr lang="en-US" altLang="ko-KR" sz="1100" b="1" dirty="0" err="1"/>
              <a:t>HashMap</a:t>
            </a:r>
            <a:r>
              <a:rPr lang="en-US" altLang="ko-KR" sz="1100" b="1" dirty="0"/>
              <a:t>&lt;String, Student&gt;();</a:t>
            </a:r>
          </a:p>
          <a:p>
            <a:pPr marL="0" lvl="2" defTabSz="180000"/>
            <a:r>
              <a:rPr lang="en-US" altLang="ko-KR" sz="1100" dirty="0"/>
              <a:t>		</a:t>
            </a:r>
          </a:p>
          <a:p>
            <a:pPr marL="0" lvl="2" defTabSz="180000"/>
            <a:r>
              <a:rPr lang="en-US" altLang="ko-KR" sz="1100" dirty="0"/>
              <a:t>		// 3 </a:t>
            </a:r>
            <a:r>
              <a:rPr lang="ko-KR" altLang="en-US" sz="1100" dirty="0"/>
              <a:t>명의 학생 저장</a:t>
            </a:r>
          </a:p>
          <a:p>
            <a:pPr marL="0" lvl="2" defTabSz="180000"/>
            <a:r>
              <a:rPr lang="ko-KR" altLang="en-US" sz="1100" dirty="0"/>
              <a:t>		</a:t>
            </a:r>
            <a:r>
              <a:rPr lang="en-US" altLang="ko-KR" sz="1100" b="1" dirty="0" err="1"/>
              <a:t>map.put</a:t>
            </a:r>
            <a:r>
              <a:rPr lang="en-US" altLang="ko-KR" sz="1100" b="1" dirty="0"/>
              <a:t>("</a:t>
            </a:r>
            <a:r>
              <a:rPr lang="ko-KR" altLang="en-US" sz="1100" b="1" dirty="0"/>
              <a:t>황기태</a:t>
            </a:r>
            <a:r>
              <a:rPr lang="en-US" altLang="ko-KR" sz="1100" b="1" dirty="0"/>
              <a:t>", new Student(1, "010-111-1111")); </a:t>
            </a:r>
          </a:p>
          <a:p>
            <a:pPr marL="0" lvl="2" defTabSz="180000"/>
            <a:r>
              <a:rPr lang="en-US" altLang="ko-KR" sz="1100" dirty="0"/>
              <a:t>		</a:t>
            </a:r>
            <a:r>
              <a:rPr lang="en-US" altLang="ko-KR" sz="1100" dirty="0" err="1"/>
              <a:t>map.put</a:t>
            </a:r>
            <a:r>
              <a:rPr lang="en-US" altLang="ko-KR" sz="1100" dirty="0"/>
              <a:t>("</a:t>
            </a:r>
            <a:r>
              <a:rPr lang="ko-KR" altLang="en-US" sz="1100" dirty="0"/>
              <a:t>이재문</a:t>
            </a:r>
            <a:r>
              <a:rPr lang="en-US" altLang="ko-KR" sz="1100" dirty="0"/>
              <a:t>", new Student(2, "010-222-2222"));</a:t>
            </a:r>
          </a:p>
          <a:p>
            <a:pPr marL="0" lvl="2" defTabSz="180000"/>
            <a:r>
              <a:rPr lang="en-US" altLang="ko-KR" sz="1100" dirty="0"/>
              <a:t>		</a:t>
            </a:r>
            <a:r>
              <a:rPr lang="en-US" altLang="ko-KR" sz="1100" dirty="0" err="1"/>
              <a:t>map.</a:t>
            </a:r>
            <a:r>
              <a:rPr lang="en-US" altLang="ko-KR" sz="1100" err="1"/>
              <a:t>put</a:t>
            </a:r>
            <a:r>
              <a:rPr lang="en-US" altLang="ko-KR" sz="1100"/>
              <a:t>("</a:t>
            </a:r>
            <a:r>
              <a:rPr lang="ko-KR" altLang="en-US" sz="1100"/>
              <a:t>정인환</a:t>
            </a:r>
            <a:r>
              <a:rPr lang="en-US" altLang="ko-KR" sz="1100"/>
              <a:t>", </a:t>
            </a:r>
            <a:r>
              <a:rPr lang="en-US" altLang="ko-KR" sz="1100" dirty="0"/>
              <a:t>new Student(3, "010-333-3333"));		</a:t>
            </a:r>
          </a:p>
          <a:p>
            <a:pPr marL="0" lvl="2"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Scanner </a:t>
            </a:r>
            <a:r>
              <a:rPr lang="en-US" altLang="ko-KR" sz="1100" dirty="0" err="1"/>
              <a:t>scanner</a:t>
            </a:r>
            <a:r>
              <a:rPr lang="en-US" altLang="ko-KR" sz="1100" dirty="0"/>
              <a:t> = new Scanner(System.in);</a:t>
            </a:r>
          </a:p>
          <a:p>
            <a:pPr defTabSz="180000"/>
            <a:r>
              <a:rPr lang="en-US" altLang="ko-KR" sz="1100" dirty="0"/>
              <a:t>		while(true)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</a:t>
            </a:r>
            <a:r>
              <a:rPr lang="ko-KR" altLang="en-US" sz="1100" dirty="0"/>
              <a:t>검색할 이름</a:t>
            </a:r>
            <a:r>
              <a:rPr lang="en-US" altLang="ko-KR" sz="1100" dirty="0"/>
              <a:t>?");</a:t>
            </a:r>
          </a:p>
          <a:p>
            <a:pPr defTabSz="180000"/>
            <a:r>
              <a:rPr lang="en-US" altLang="ko-KR" sz="1100" dirty="0"/>
              <a:t>			String name = </a:t>
            </a:r>
            <a:r>
              <a:rPr lang="en-US" altLang="ko-KR" sz="1100" dirty="0" err="1"/>
              <a:t>scanner.nextLine</a:t>
            </a:r>
            <a:r>
              <a:rPr lang="en-US" altLang="ko-KR" sz="1100" dirty="0"/>
              <a:t>(); // </a:t>
            </a:r>
            <a:r>
              <a:rPr lang="ko-KR" altLang="en-US" sz="1100" dirty="0"/>
              <a:t>사용자로부터 이름 입력</a:t>
            </a:r>
          </a:p>
          <a:p>
            <a:pPr defTabSz="180000"/>
            <a:r>
              <a:rPr lang="en-US" altLang="ko-KR" sz="1100" dirty="0"/>
              <a:t>			if(</a:t>
            </a:r>
            <a:r>
              <a:rPr lang="en-US" altLang="ko-KR" sz="1100" dirty="0" err="1"/>
              <a:t>name.equals</a:t>
            </a:r>
            <a:r>
              <a:rPr lang="en-US" altLang="ko-KR" sz="1100" dirty="0"/>
              <a:t>("exit"))</a:t>
            </a:r>
          </a:p>
          <a:p>
            <a:pPr defTabSz="180000"/>
            <a:r>
              <a:rPr lang="en-US" altLang="ko-KR" sz="1100" dirty="0"/>
              <a:t>				break; // while </a:t>
            </a:r>
            <a:r>
              <a:rPr lang="ko-KR" altLang="en-US" sz="1100" dirty="0"/>
              <a:t>문을 벗어나 프로그램 종료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Student </a:t>
            </a:r>
            <a:r>
              <a:rPr lang="en-US" altLang="ko-KR" sz="1100" b="1" dirty="0" err="1"/>
              <a:t>student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map.get</a:t>
            </a:r>
            <a:r>
              <a:rPr lang="en-US" altLang="ko-KR" sz="1100" b="1" dirty="0"/>
              <a:t>(name); </a:t>
            </a:r>
            <a:r>
              <a:rPr lang="en-US" altLang="ko-KR" sz="1100" dirty="0"/>
              <a:t>// </a:t>
            </a:r>
            <a:r>
              <a:rPr lang="ko-KR" altLang="en-US" sz="1100" dirty="0"/>
              <a:t>이름에 해당하는 </a:t>
            </a:r>
            <a:r>
              <a:rPr lang="en-US" altLang="ko-KR" sz="1100" dirty="0"/>
              <a:t>Student </a:t>
            </a:r>
            <a:r>
              <a:rPr lang="ko-KR" altLang="en-US" sz="1100" dirty="0"/>
              <a:t>객체 검색</a:t>
            </a:r>
          </a:p>
          <a:p>
            <a:pPr defTabSz="180000"/>
            <a:r>
              <a:rPr lang="en-US" altLang="ko-KR" sz="1100" dirty="0"/>
              <a:t>			if(</a:t>
            </a:r>
            <a:r>
              <a:rPr lang="en-US" altLang="ko-KR" sz="1100" b="1" dirty="0"/>
              <a:t>student == null</a:t>
            </a:r>
            <a:r>
              <a:rPr lang="en-US" altLang="ko-KR" sz="1100" dirty="0"/>
              <a:t>)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(name + "</a:t>
            </a:r>
            <a:r>
              <a:rPr lang="ko-KR" altLang="en-US" sz="1100" dirty="0"/>
              <a:t>은 없는 사람입니다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/>
              <a:t>			else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("id:" + </a:t>
            </a:r>
            <a:r>
              <a:rPr lang="en-US" altLang="ko-KR" sz="1100" b="1" dirty="0" err="1"/>
              <a:t>student.getId</a:t>
            </a:r>
            <a:r>
              <a:rPr lang="en-US" altLang="ko-KR" sz="1100" b="1" dirty="0"/>
              <a:t>() </a:t>
            </a:r>
            <a:r>
              <a:rPr lang="en-US" altLang="ko-KR" sz="1100" dirty="0"/>
              <a:t>+ ", </a:t>
            </a:r>
            <a:r>
              <a:rPr lang="ko-KR" altLang="en-US" sz="1100" dirty="0"/>
              <a:t>전화</a:t>
            </a:r>
            <a:r>
              <a:rPr lang="en-US" altLang="ko-KR" sz="1100" dirty="0"/>
              <a:t>:" + </a:t>
            </a:r>
            <a:r>
              <a:rPr lang="en-US" altLang="ko-KR" sz="1100" b="1" dirty="0" err="1"/>
              <a:t>student.getTel</a:t>
            </a:r>
            <a:r>
              <a:rPr lang="en-US" altLang="ko-KR" sz="1100" b="1" dirty="0"/>
              <a:t>()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scanner.close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570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A33A-EEBB-4338-97A4-1A118BAD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 </a:t>
            </a:r>
            <a:r>
              <a:rPr lang="en-US" altLang="ko-KR"/>
              <a:t>7-8 : HashMap&lt;String, Vector&lt;Integer&gt;&gt; </a:t>
            </a:r>
            <a:r>
              <a:rPr lang="ko-KR" altLang="en-US"/>
              <a:t>해시맵 응용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837F4D-3C16-4D81-B586-18BD2A2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A5D14-7A88-4CE9-A2A9-D1BB809F27CE}"/>
              </a:ext>
            </a:extLst>
          </p:cNvPr>
          <p:cNvSpPr/>
          <p:nvPr/>
        </p:nvSpPr>
        <p:spPr>
          <a:xfrm>
            <a:off x="568080" y="1268760"/>
            <a:ext cx="79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조금 복잡한 컬렉션의 활용 사례를 연습해보자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학생마다 지금까지 치른 토익 성적들을 관리하는 응용프로그램을 작성하라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3B9EDC-A6DD-438F-9BB8-E6D4972ACE12}"/>
              </a:ext>
            </a:extLst>
          </p:cNvPr>
          <p:cNvSpPr/>
          <p:nvPr/>
        </p:nvSpPr>
        <p:spPr>
          <a:xfrm>
            <a:off x="683568" y="1804279"/>
            <a:ext cx="619268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/>
              <a:t>import java.util.*;</a:t>
            </a:r>
          </a:p>
          <a:p>
            <a:pPr defTabSz="180000"/>
            <a:r>
              <a:rPr lang="en-US" altLang="ko-KR" sz="1050"/>
              <a:t>public class ToeicScoreManager {</a:t>
            </a:r>
          </a:p>
          <a:p>
            <a:pPr defTabSz="180000"/>
            <a:r>
              <a:rPr lang="en-US" altLang="ko-KR" sz="1050"/>
              <a:t>	public static void main(String[] args) {</a:t>
            </a:r>
          </a:p>
          <a:p>
            <a:pPr defTabSz="180000"/>
            <a:r>
              <a:rPr lang="en-US" altLang="ko-KR" sz="1050"/>
              <a:t>		// </a:t>
            </a:r>
            <a:r>
              <a:rPr lang="ko-KR" altLang="en-US" sz="1050"/>
              <a:t>학생 이름과 토익 점수를 저장할 해시맵 생성</a:t>
            </a:r>
            <a:r>
              <a:rPr lang="en-US" altLang="ko-KR" sz="1050"/>
              <a:t>(</a:t>
            </a:r>
            <a:r>
              <a:rPr lang="ko-KR" altLang="en-US" sz="1050"/>
              <a:t>성적들은 </a:t>
            </a:r>
            <a:r>
              <a:rPr lang="en-US" altLang="ko-KR" sz="1050"/>
              <a:t>Vector</a:t>
            </a:r>
            <a:r>
              <a:rPr lang="ko-KR" altLang="en-US" sz="1050"/>
              <a:t>에 저장</a:t>
            </a:r>
            <a:r>
              <a:rPr lang="en-US" altLang="ko-KR" sz="1050"/>
              <a:t>)</a:t>
            </a:r>
          </a:p>
          <a:p>
            <a:pPr defTabSz="180000"/>
            <a:r>
              <a:rPr lang="en-US" altLang="ko-KR" sz="1050"/>
              <a:t>		HashMap&lt; String, Vector&lt;Integer&gt;&gt; map = new HashMap&lt;String, Vector&lt;Integer&gt;&gt;();</a:t>
            </a:r>
          </a:p>
          <a:p>
            <a:pPr defTabSz="180000"/>
            <a:r>
              <a:rPr lang="en-US" altLang="ko-KR" sz="1050"/>
              <a:t>		Scanner scanner = new Scanner(System.in);</a:t>
            </a:r>
          </a:p>
          <a:p>
            <a:pPr defTabSz="180000"/>
            <a:endParaRPr lang="en-US" altLang="ko-KR" sz="1050"/>
          </a:p>
          <a:p>
            <a:pPr defTabSz="180000"/>
            <a:r>
              <a:rPr lang="en-US" altLang="ko-KR" sz="1050"/>
              <a:t>		// </a:t>
            </a:r>
            <a:r>
              <a:rPr lang="ko-KR" altLang="en-US" sz="1050"/>
              <a:t>해시맵에 </a:t>
            </a:r>
            <a:r>
              <a:rPr lang="en-US" altLang="ko-KR" sz="1050"/>
              <a:t>4</a:t>
            </a:r>
            <a:r>
              <a:rPr lang="ko-KR" altLang="en-US" sz="1050"/>
              <a:t>명 학생 저장</a:t>
            </a:r>
            <a:r>
              <a:rPr lang="en-US" altLang="ko-KR" sz="1050"/>
              <a:t>. </a:t>
            </a:r>
            <a:r>
              <a:rPr lang="ko-KR" altLang="en-US" sz="1050"/>
              <a:t>성적이 저장되는 벡터는 비어 있음</a:t>
            </a:r>
          </a:p>
          <a:p>
            <a:pPr defTabSz="180000"/>
            <a:r>
              <a:rPr lang="en-US" altLang="ko-KR" sz="1050"/>
              <a:t>		map.put("</a:t>
            </a:r>
            <a:r>
              <a:rPr lang="ko-KR" altLang="en-US" sz="1050"/>
              <a:t>한지운</a:t>
            </a:r>
            <a:r>
              <a:rPr lang="en-US" altLang="ko-KR" sz="1050"/>
              <a:t>" , new Vector&lt;Integer&gt;());</a:t>
            </a:r>
          </a:p>
          <a:p>
            <a:pPr defTabSz="180000"/>
            <a:r>
              <a:rPr lang="en-US" altLang="ko-KR" sz="1050"/>
              <a:t>		map.put("</a:t>
            </a:r>
            <a:r>
              <a:rPr lang="ko-KR" altLang="en-US" sz="1050"/>
              <a:t>김하진</a:t>
            </a:r>
            <a:r>
              <a:rPr lang="en-US" altLang="ko-KR" sz="1050"/>
              <a:t>" , new Vector&lt;Integer&gt;());</a:t>
            </a:r>
          </a:p>
          <a:p>
            <a:pPr defTabSz="180000"/>
            <a:r>
              <a:rPr lang="en-US" altLang="ko-KR" sz="1050"/>
              <a:t>		map.put("</a:t>
            </a:r>
            <a:r>
              <a:rPr lang="ko-KR" altLang="en-US" sz="1050"/>
              <a:t>하여린</a:t>
            </a:r>
            <a:r>
              <a:rPr lang="en-US" altLang="ko-KR" sz="1050"/>
              <a:t>" , new Vector&lt;Integer&gt;());</a:t>
            </a:r>
          </a:p>
          <a:p>
            <a:pPr defTabSz="180000"/>
            <a:r>
              <a:rPr lang="en-US" altLang="ko-KR" sz="1050"/>
              <a:t>		map.put("</a:t>
            </a:r>
            <a:r>
              <a:rPr lang="ko-KR" altLang="en-US" sz="1050"/>
              <a:t>윤단비</a:t>
            </a:r>
            <a:r>
              <a:rPr lang="en-US" altLang="ko-KR" sz="1050"/>
              <a:t>" , new Vector&lt;Integer&gt;());</a:t>
            </a:r>
          </a:p>
          <a:p>
            <a:pPr defTabSz="180000"/>
            <a:endParaRPr lang="en-US" altLang="ko-KR" sz="1050"/>
          </a:p>
          <a:p>
            <a:pPr defTabSz="180000"/>
            <a:r>
              <a:rPr lang="en-US" altLang="ko-KR" sz="1050"/>
              <a:t>		System.out.println("</a:t>
            </a:r>
            <a:r>
              <a:rPr lang="ko-KR" altLang="en-US" sz="1050"/>
              <a:t>등록된 학생</a:t>
            </a:r>
            <a:r>
              <a:rPr lang="en-US" altLang="ko-KR" sz="1050"/>
              <a:t>: </a:t>
            </a:r>
            <a:r>
              <a:rPr lang="ko-KR" altLang="en-US" sz="1050"/>
              <a:t>한지운</a:t>
            </a:r>
            <a:r>
              <a:rPr lang="en-US" altLang="ko-KR" sz="1050"/>
              <a:t>, </a:t>
            </a:r>
            <a:r>
              <a:rPr lang="ko-KR" altLang="en-US" sz="1050"/>
              <a:t>김하진</a:t>
            </a:r>
            <a:r>
              <a:rPr lang="en-US" altLang="ko-KR" sz="1050"/>
              <a:t>, </a:t>
            </a:r>
            <a:r>
              <a:rPr lang="ko-KR" altLang="en-US" sz="1050"/>
              <a:t>하여린</a:t>
            </a:r>
            <a:r>
              <a:rPr lang="en-US" altLang="ko-KR" sz="1050"/>
              <a:t>, </a:t>
            </a:r>
            <a:r>
              <a:rPr lang="ko-KR" altLang="en-US" sz="1050"/>
              <a:t>윤단비 등 </a:t>
            </a:r>
            <a:r>
              <a:rPr lang="en-US" altLang="ko-KR" sz="1050"/>
              <a:t>4</a:t>
            </a:r>
            <a:r>
              <a:rPr lang="ko-KR" altLang="en-US" sz="1050"/>
              <a:t>명입니다</a:t>
            </a:r>
            <a:r>
              <a:rPr lang="en-US" altLang="ko-KR" sz="1050"/>
              <a:t>.");</a:t>
            </a:r>
          </a:p>
          <a:p>
            <a:pPr defTabSz="180000"/>
            <a:r>
              <a:rPr lang="en-US" altLang="ko-KR" sz="1050"/>
              <a:t>		while(true) { // </a:t>
            </a:r>
            <a:r>
              <a:rPr lang="ko-KR" altLang="en-US" sz="1050"/>
              <a:t>그만이 입력될 때까지 이름과 점수 목록 입력</a:t>
            </a:r>
          </a:p>
          <a:p>
            <a:pPr defTabSz="180000"/>
            <a:r>
              <a:rPr lang="en-US" altLang="ko-KR" sz="1050"/>
              <a:t>			System.out.print("</a:t>
            </a:r>
            <a:r>
              <a:rPr lang="ko-KR" altLang="en-US" sz="1050"/>
              <a:t>이름과 점수들</a:t>
            </a:r>
            <a:r>
              <a:rPr lang="en-US" altLang="ko-KR" sz="1050"/>
              <a:t>&gt;&gt;");</a:t>
            </a:r>
          </a:p>
          <a:p>
            <a:pPr defTabSz="180000"/>
            <a:r>
              <a:rPr lang="en-US" altLang="ko-KR" sz="1050"/>
              <a:t>			String line = scanner.nextLine(); // </a:t>
            </a:r>
            <a:r>
              <a:rPr lang="ko-KR" altLang="en-US" sz="1050"/>
              <a:t>한 라인 입력</a:t>
            </a:r>
            <a:r>
              <a:rPr lang="en-US" altLang="ko-KR" sz="1050"/>
              <a:t>(</a:t>
            </a:r>
            <a:r>
              <a:rPr lang="ko-KR" altLang="en-US" sz="1050"/>
              <a:t>예</a:t>
            </a:r>
            <a:r>
              <a:rPr lang="en-US" altLang="ko-KR" sz="1050"/>
              <a:t>:"</a:t>
            </a:r>
            <a:r>
              <a:rPr lang="ko-KR" altLang="en-US" sz="1050"/>
              <a:t>윤단비 </a:t>
            </a:r>
            <a:r>
              <a:rPr lang="en-US" altLang="ko-KR" sz="1050"/>
              <a:t>400 500 550")</a:t>
            </a:r>
          </a:p>
          <a:p>
            <a:pPr defTabSz="180000"/>
            <a:r>
              <a:rPr lang="en-US" altLang="ko-KR" sz="1050"/>
              <a:t>			if(line.equals("</a:t>
            </a:r>
            <a:r>
              <a:rPr lang="ko-KR" altLang="en-US" sz="1050"/>
              <a:t>그만</a:t>
            </a:r>
            <a:r>
              <a:rPr lang="en-US" altLang="ko-KR" sz="1050"/>
              <a:t>"))</a:t>
            </a:r>
          </a:p>
          <a:p>
            <a:pPr defTabSz="180000"/>
            <a:r>
              <a:rPr lang="en-US" altLang="ko-KR" sz="1050"/>
              <a:t>				break;		</a:t>
            </a:r>
          </a:p>
          <a:p>
            <a:pPr defTabSz="180000"/>
            <a:r>
              <a:rPr lang="en-US" altLang="ko-KR" sz="1050"/>
              <a:t>			String [] tokens = line.split(" "); // </a:t>
            </a:r>
            <a:r>
              <a:rPr lang="ko-KR" altLang="en-US" sz="1050"/>
              <a:t>라인을 공백으로 분리</a:t>
            </a:r>
          </a:p>
          <a:p>
            <a:pPr defTabSz="180000"/>
            <a:r>
              <a:rPr lang="en-US" altLang="ko-KR" sz="1050"/>
              <a:t>			String name = tokens[0]; // </a:t>
            </a:r>
            <a:r>
              <a:rPr lang="ko-KR" altLang="en-US" sz="1050"/>
              <a:t>첫번째 토큰은 이름</a:t>
            </a:r>
          </a:p>
          <a:p>
            <a:pPr defTabSz="180000"/>
            <a:r>
              <a:rPr lang="en-US" altLang="ko-KR" sz="1050"/>
              <a:t>			Vector&lt;Integer&gt; v = map.get(name); // </a:t>
            </a:r>
            <a:r>
              <a:rPr lang="ko-KR" altLang="en-US" sz="1050"/>
              <a:t>해시맵에서 </a:t>
            </a:r>
            <a:r>
              <a:rPr lang="en-US" altLang="ko-KR" sz="1050"/>
              <a:t>name</a:t>
            </a:r>
            <a:r>
              <a:rPr lang="ko-KR" altLang="en-US" sz="1050"/>
              <a:t>의 키를 가진 벡터 읽기</a:t>
            </a:r>
          </a:p>
          <a:p>
            <a:pPr defTabSz="180000"/>
            <a:r>
              <a:rPr lang="en-US" altLang="ko-KR" sz="1050"/>
              <a:t>			if(v == null) { // </a:t>
            </a:r>
            <a:r>
              <a:rPr lang="ko-KR" altLang="en-US" sz="1050"/>
              <a:t>이름이 없는 경우</a:t>
            </a:r>
          </a:p>
          <a:p>
            <a:pPr defTabSz="180000"/>
            <a:r>
              <a:rPr lang="en-US" altLang="ko-KR" sz="1050"/>
              <a:t>				System.out.println(name + "</a:t>
            </a:r>
            <a:r>
              <a:rPr lang="ko-KR" altLang="en-US" sz="1050"/>
              <a:t>은 없는 학생입니다</a:t>
            </a:r>
            <a:r>
              <a:rPr lang="en-US" altLang="ko-KR" sz="1050"/>
              <a:t>.");</a:t>
            </a:r>
          </a:p>
          <a:p>
            <a:pPr defTabSz="180000"/>
            <a:r>
              <a:rPr lang="en-US" altLang="ko-KR" sz="1050"/>
              <a:t>				continue;			</a:t>
            </a:r>
          </a:p>
          <a:p>
            <a:pPr defTabSz="180000"/>
            <a:r>
              <a:rPr lang="en-US" altLang="ko-KR" sz="1050"/>
              <a:t>			}</a:t>
            </a:r>
          </a:p>
          <a:p>
            <a:pPr defTabSz="180000"/>
            <a:r>
              <a:rPr lang="en-US" altLang="ko-KR" sz="1050"/>
              <a:t>			// </a:t>
            </a:r>
            <a:r>
              <a:rPr lang="ko-KR" altLang="en-US" sz="1050"/>
              <a:t>이름이 해시맵에 있는 경우 벡터 </a:t>
            </a:r>
            <a:r>
              <a:rPr lang="en-US" altLang="ko-KR" sz="1050"/>
              <a:t>v</a:t>
            </a:r>
            <a:r>
              <a:rPr lang="ko-KR" altLang="en-US" sz="1050"/>
              <a:t>에 점수 삽입</a:t>
            </a:r>
          </a:p>
          <a:p>
            <a:pPr defTabSz="180000"/>
            <a:r>
              <a:rPr lang="en-US" altLang="ko-KR" sz="1050"/>
              <a:t>			for(int i=0; i&lt;tokens.length - 1; i++)</a:t>
            </a:r>
          </a:p>
          <a:p>
            <a:pPr defTabSz="180000"/>
            <a:r>
              <a:rPr lang="en-US" altLang="ko-KR" sz="1050"/>
              <a:t>				v.add(Integer.parseInt(tokens[i+1])); // </a:t>
            </a:r>
            <a:r>
              <a:rPr lang="ko-KR" altLang="en-US" sz="1050"/>
              <a:t>두번째 토큰부터는 점수들</a:t>
            </a:r>
          </a:p>
          <a:p>
            <a:pPr defTabSz="180000"/>
            <a:r>
              <a:rPr lang="en-US" altLang="ko-KR" sz="1050"/>
              <a:t>		}		</a:t>
            </a:r>
          </a:p>
        </p:txBody>
      </p:sp>
    </p:spTree>
    <p:extLst>
      <p:ext uri="{BB962C8B-B14F-4D97-AF65-F5344CB8AC3E}">
        <p14:creationId xmlns:p14="http://schemas.microsoft.com/office/powerpoint/2010/main" val="3671697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A33A-EEBB-4338-97A4-1A118BAD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7-8 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837F4D-3C16-4D81-B586-18BD2A2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3B9EDC-A6DD-438F-9BB8-E6D4972ACE12}"/>
              </a:ext>
            </a:extLst>
          </p:cNvPr>
          <p:cNvSpPr/>
          <p:nvPr/>
        </p:nvSpPr>
        <p:spPr>
          <a:xfrm>
            <a:off x="179512" y="1412776"/>
            <a:ext cx="5615536" cy="3647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/>
              <a:t>		while(true) { // </a:t>
            </a:r>
            <a:r>
              <a:rPr lang="ko-KR" altLang="en-US" sz="1100"/>
              <a:t>그만이 입력될 때까지 이름으로 검색</a:t>
            </a:r>
          </a:p>
          <a:p>
            <a:pPr defTabSz="180000"/>
            <a:r>
              <a:rPr lang="en-US" altLang="ko-KR" sz="1100"/>
              <a:t>			System.out.print("</a:t>
            </a:r>
            <a:r>
              <a:rPr lang="ko-KR" altLang="en-US" sz="1100"/>
              <a:t>검색할 이름</a:t>
            </a:r>
            <a:r>
              <a:rPr lang="en-US" altLang="ko-KR" sz="1100"/>
              <a:t>&gt;&gt;");</a:t>
            </a:r>
          </a:p>
          <a:p>
            <a:pPr defTabSz="180000"/>
            <a:r>
              <a:rPr lang="en-US" altLang="ko-KR" sz="1100"/>
              <a:t>			String name = scanner.next(); // </a:t>
            </a:r>
            <a:r>
              <a:rPr lang="ko-KR" altLang="en-US" sz="1100"/>
              <a:t>한 라인 입력</a:t>
            </a:r>
          </a:p>
          <a:p>
            <a:pPr defTabSz="180000"/>
            <a:r>
              <a:rPr lang="en-US" altLang="ko-KR" sz="1100"/>
              <a:t>			if(name.equals("</a:t>
            </a:r>
            <a:r>
              <a:rPr lang="ko-KR" altLang="en-US" sz="1100"/>
              <a:t>그만</a:t>
            </a:r>
            <a:r>
              <a:rPr lang="en-US" altLang="ko-KR" sz="1100"/>
              <a:t>"))</a:t>
            </a:r>
          </a:p>
          <a:p>
            <a:pPr defTabSz="180000"/>
            <a:r>
              <a:rPr lang="en-US" altLang="ko-KR" sz="1100"/>
              <a:t>				break;</a:t>
            </a:r>
          </a:p>
          <a:p>
            <a:pPr defTabSz="180000"/>
            <a:r>
              <a:rPr lang="en-US" altLang="ko-KR" sz="1100"/>
              <a:t>			Vector&lt;Integer&gt; v = map.get(name); // </a:t>
            </a:r>
            <a:r>
              <a:rPr lang="ko-KR" altLang="en-US" sz="1100"/>
              <a:t>이름으로 해시맵 검색</a:t>
            </a:r>
            <a:r>
              <a:rPr lang="en-US" altLang="ko-KR" sz="1100"/>
              <a:t>. </a:t>
            </a:r>
            <a:r>
              <a:rPr lang="ko-KR" altLang="en-US" sz="1100"/>
              <a:t>벡터 알아냄</a:t>
            </a:r>
          </a:p>
          <a:p>
            <a:pPr defTabSz="180000"/>
            <a:r>
              <a:rPr lang="en-US" altLang="ko-KR" sz="1100"/>
              <a:t>			if(v == null) { // </a:t>
            </a:r>
            <a:r>
              <a:rPr lang="ko-KR" altLang="en-US" sz="1100"/>
              <a:t>이름이 해시맵에 없는 경우</a:t>
            </a:r>
          </a:p>
          <a:p>
            <a:pPr defTabSz="180000"/>
            <a:r>
              <a:rPr lang="en-US" altLang="ko-KR" sz="1100"/>
              <a:t>				System.out.println(name + "</a:t>
            </a:r>
            <a:r>
              <a:rPr lang="ko-KR" altLang="en-US" sz="1100"/>
              <a:t>은 없는 학생입니다</a:t>
            </a:r>
            <a:r>
              <a:rPr lang="en-US" altLang="ko-KR" sz="1100"/>
              <a:t>.");</a:t>
            </a:r>
          </a:p>
          <a:p>
            <a:pPr defTabSz="180000"/>
            <a:r>
              <a:rPr lang="en-US" altLang="ko-KR" sz="1100"/>
              <a:t>				continue;</a:t>
            </a:r>
          </a:p>
          <a:p>
            <a:pPr defTabSz="180000"/>
            <a:r>
              <a:rPr lang="en-US" altLang="ko-KR" sz="1100"/>
              <a:t>			}</a:t>
            </a:r>
          </a:p>
          <a:p>
            <a:pPr defTabSz="180000"/>
            <a:r>
              <a:rPr lang="en-US" altLang="ko-KR" sz="1100"/>
              <a:t>			if(v.size() == 0) { // </a:t>
            </a:r>
            <a:r>
              <a:rPr lang="ko-KR" altLang="en-US" sz="1100"/>
              <a:t>성적이 저장된 벡터가 비어 있을 때</a:t>
            </a:r>
          </a:p>
          <a:p>
            <a:pPr defTabSz="180000"/>
            <a:r>
              <a:rPr lang="en-US" altLang="ko-KR" sz="1100"/>
              <a:t>				System.out.println(name + "</a:t>
            </a:r>
            <a:r>
              <a:rPr lang="ko-KR" altLang="en-US" sz="1100"/>
              <a:t>은 토익 점수가 없습니다</a:t>
            </a:r>
            <a:r>
              <a:rPr lang="en-US" altLang="ko-KR" sz="1100"/>
              <a:t>.");</a:t>
            </a:r>
          </a:p>
          <a:p>
            <a:pPr defTabSz="180000"/>
            <a:r>
              <a:rPr lang="en-US" altLang="ko-KR" sz="1100"/>
              <a:t>				continue;</a:t>
            </a:r>
          </a:p>
          <a:p>
            <a:pPr defTabSz="180000"/>
            <a:r>
              <a:rPr lang="en-US" altLang="ko-KR" sz="1100"/>
              <a:t>			}</a:t>
            </a:r>
          </a:p>
          <a:p>
            <a:pPr defTabSz="180000"/>
            <a:r>
              <a:rPr lang="en-US" altLang="ko-KR" sz="1100"/>
              <a:t>			for(int score : v) // for(int i=0; i&lt;v.size(); i++) int score = v.get(i)</a:t>
            </a:r>
            <a:r>
              <a:rPr lang="ko-KR" altLang="en-US" sz="1100"/>
              <a:t>와 동일</a:t>
            </a:r>
          </a:p>
          <a:p>
            <a:pPr defTabSz="180000"/>
            <a:r>
              <a:rPr lang="en-US" altLang="ko-KR" sz="1100"/>
              <a:t>				System.out.print(score + " ");</a:t>
            </a:r>
          </a:p>
          <a:p>
            <a:pPr defTabSz="180000"/>
            <a:r>
              <a:rPr lang="en-US" altLang="ko-KR" sz="1100"/>
              <a:t>			System.out.println();</a:t>
            </a:r>
          </a:p>
          <a:p>
            <a:pPr defTabSz="180000"/>
            <a:r>
              <a:rPr lang="en-US" altLang="ko-KR" sz="1100"/>
              <a:t>		}</a:t>
            </a:r>
          </a:p>
          <a:p>
            <a:pPr defTabSz="180000"/>
            <a:r>
              <a:rPr lang="en-US" altLang="ko-KR" sz="1100"/>
              <a:t>		scanner.close();</a:t>
            </a:r>
          </a:p>
          <a:p>
            <a:pPr defTabSz="180000"/>
            <a:r>
              <a:rPr lang="en-US" altLang="ko-KR" sz="1100"/>
              <a:t>	}</a:t>
            </a:r>
          </a:p>
          <a:p>
            <a:pPr defTabSz="180000"/>
            <a:r>
              <a:rPr lang="en-US" altLang="ko-KR" sz="1100"/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B454B3-B3C4-4F40-BE5A-6DFB74DADD72}"/>
              </a:ext>
            </a:extLst>
          </p:cNvPr>
          <p:cNvSpPr/>
          <p:nvPr/>
        </p:nvSpPr>
        <p:spPr>
          <a:xfrm>
            <a:off x="4889638" y="3284984"/>
            <a:ext cx="3888432" cy="290848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등록된 학생</a:t>
            </a:r>
            <a:r>
              <a:rPr lang="en-US" altLang="ko-KR" sz="1100"/>
              <a:t>: </a:t>
            </a:r>
            <a:r>
              <a:rPr lang="ko-KR" altLang="en-US" sz="1100"/>
              <a:t>한지운</a:t>
            </a:r>
            <a:r>
              <a:rPr lang="en-US" altLang="ko-KR" sz="1100"/>
              <a:t>, </a:t>
            </a:r>
            <a:r>
              <a:rPr lang="ko-KR" altLang="en-US" sz="1100"/>
              <a:t>김하진</a:t>
            </a:r>
            <a:r>
              <a:rPr lang="en-US" altLang="ko-KR" sz="1100"/>
              <a:t>, </a:t>
            </a:r>
            <a:r>
              <a:rPr lang="ko-KR" altLang="en-US" sz="1100"/>
              <a:t>하여린</a:t>
            </a:r>
            <a:r>
              <a:rPr lang="en-US" altLang="ko-KR" sz="1100"/>
              <a:t>, </a:t>
            </a:r>
            <a:r>
              <a:rPr lang="ko-KR" altLang="en-US" sz="1100"/>
              <a:t>윤단비 등 </a:t>
            </a:r>
            <a:r>
              <a:rPr lang="en-US" altLang="ko-KR" sz="1100"/>
              <a:t>4</a:t>
            </a:r>
            <a:r>
              <a:rPr lang="ko-KR" altLang="en-US" sz="1100"/>
              <a:t>명입니다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하여린 </a:t>
            </a:r>
            <a:r>
              <a:rPr lang="en-US" altLang="ko-KR" sz="1100">
                <a:solidFill>
                  <a:srgbClr val="00B050"/>
                </a:solidFill>
              </a:rPr>
              <a:t>550 600 800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김하진 </a:t>
            </a:r>
            <a:r>
              <a:rPr lang="en-US" altLang="ko-KR" sz="1100">
                <a:solidFill>
                  <a:srgbClr val="00B050"/>
                </a:solidFill>
              </a:rPr>
              <a:t>570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한지윤 </a:t>
            </a:r>
            <a:r>
              <a:rPr lang="en-US" altLang="ko-KR" sz="1100">
                <a:solidFill>
                  <a:srgbClr val="00B050"/>
                </a:solidFill>
              </a:rPr>
              <a:t>620</a:t>
            </a:r>
          </a:p>
          <a:p>
            <a:r>
              <a:rPr lang="ko-KR" altLang="en-US" sz="1100"/>
              <a:t>한지윤은 없는 학생입니다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한지운 </a:t>
            </a:r>
            <a:r>
              <a:rPr lang="en-US" altLang="ko-KR" sz="1100">
                <a:solidFill>
                  <a:srgbClr val="00B050"/>
                </a:solidFill>
              </a:rPr>
              <a:t>620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윤단비 </a:t>
            </a:r>
            <a:r>
              <a:rPr lang="en-US" altLang="ko-KR" sz="1100">
                <a:solidFill>
                  <a:srgbClr val="00B050"/>
                </a:solidFill>
              </a:rPr>
              <a:t>800 920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김하진 </a:t>
            </a:r>
            <a:r>
              <a:rPr lang="en-US" altLang="ko-KR" sz="1100">
                <a:solidFill>
                  <a:srgbClr val="00B050"/>
                </a:solidFill>
              </a:rPr>
              <a:t>700 770 880 950 980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하여린 </a:t>
            </a:r>
            <a:r>
              <a:rPr lang="en-US" altLang="ko-KR" sz="1100">
                <a:solidFill>
                  <a:srgbClr val="00B050"/>
                </a:solidFill>
              </a:rPr>
              <a:t>970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한지운 </a:t>
            </a:r>
            <a:r>
              <a:rPr lang="en-US" altLang="ko-KR" sz="1100">
                <a:solidFill>
                  <a:srgbClr val="00B050"/>
                </a:solidFill>
              </a:rPr>
              <a:t>800</a:t>
            </a:r>
          </a:p>
          <a:p>
            <a:r>
              <a:rPr lang="ko-KR" altLang="en-US" sz="1100"/>
              <a:t>이름과 점수들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그만</a:t>
            </a:r>
          </a:p>
          <a:p>
            <a:r>
              <a:rPr lang="ko-KR" altLang="en-US" sz="1100"/>
              <a:t>검색할 이름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김하진</a:t>
            </a:r>
          </a:p>
          <a:p>
            <a:r>
              <a:rPr lang="en-US" altLang="ko-KR" sz="1100"/>
              <a:t>570 700 770 880 950 980</a:t>
            </a:r>
          </a:p>
          <a:p>
            <a:r>
              <a:rPr lang="ko-KR" altLang="en-US" sz="1100"/>
              <a:t>검색할 이름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하여린</a:t>
            </a:r>
          </a:p>
          <a:p>
            <a:r>
              <a:rPr lang="en-US" altLang="ko-KR" sz="1100"/>
              <a:t>550 600 800 970</a:t>
            </a:r>
          </a:p>
          <a:p>
            <a:r>
              <a:rPr lang="ko-KR" altLang="en-US" sz="1100"/>
              <a:t>검색할 이름</a:t>
            </a:r>
            <a:r>
              <a:rPr lang="en-US" altLang="ko-KR" sz="1100"/>
              <a:t>&gt;&gt;</a:t>
            </a:r>
            <a:r>
              <a:rPr lang="ko-KR" altLang="en-US" sz="1100">
                <a:solidFill>
                  <a:srgbClr val="00B050"/>
                </a:solidFill>
              </a:rPr>
              <a:t>그만</a:t>
            </a:r>
          </a:p>
        </p:txBody>
      </p:sp>
      <p:sp>
        <p:nvSpPr>
          <p:cNvPr id="8" name="모서리가 둥근 사각형 설명선 8">
            <a:extLst>
              <a:ext uri="{FF2B5EF4-FFF2-40B4-BE49-F238E27FC236}">
                <a16:creationId xmlns:a16="http://schemas.microsoft.com/office/drawing/2014/main" id="{237149BF-2686-4DCB-A74B-1EF393EF44C8}"/>
              </a:ext>
            </a:extLst>
          </p:cNvPr>
          <p:cNvSpPr/>
          <p:nvPr/>
        </p:nvSpPr>
        <p:spPr>
          <a:xfrm>
            <a:off x="7092280" y="3861048"/>
            <a:ext cx="1512168" cy="272415"/>
          </a:xfrm>
          <a:prstGeom prst="wedgeRoundRectCallout">
            <a:avLst>
              <a:gd name="adj1" fmla="val -63734"/>
              <a:gd name="adj2" fmla="val -224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없는 학생의 경우 처리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07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java.util.LinkedList</a:t>
            </a:r>
            <a:endParaRPr lang="en-US" altLang="ko-KR" dirty="0"/>
          </a:p>
          <a:p>
            <a:pPr lvl="2"/>
            <a:r>
              <a:rPr lang="en-US" altLang="ko-KR" dirty="0"/>
              <a:t>E</a:t>
            </a:r>
            <a:r>
              <a:rPr lang="ko-KR" altLang="en-US" dirty="0"/>
              <a:t>에 요소로 사용할 타입 지정하여 구체와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컬렉션 클래스</a:t>
            </a:r>
            <a:endParaRPr lang="en-US" altLang="ko-KR" dirty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유사하게 작동</a:t>
            </a:r>
            <a:endParaRPr lang="en-US" altLang="ko-KR" dirty="0"/>
          </a:p>
          <a:p>
            <a:pPr lvl="1"/>
            <a:r>
              <a:rPr lang="ko-KR" altLang="en-US" dirty="0"/>
              <a:t>요소 객체들은 양방향으로 연결되어 관리됨</a:t>
            </a:r>
            <a:endParaRPr lang="en-US" altLang="ko-KR" dirty="0"/>
          </a:p>
          <a:p>
            <a:pPr lvl="1"/>
            <a:r>
              <a:rPr lang="ko-KR" altLang="en-US" dirty="0"/>
              <a:t>요소 객체는 맨 앞</a:t>
            </a:r>
            <a:r>
              <a:rPr lang="en-US" altLang="ko-KR" dirty="0"/>
              <a:t>, </a:t>
            </a:r>
            <a:r>
              <a:rPr lang="ko-KR" altLang="en-US" dirty="0"/>
              <a:t>맨 뒤에 추가 가능</a:t>
            </a:r>
            <a:endParaRPr lang="en-US" altLang="ko-KR" dirty="0"/>
          </a:p>
          <a:p>
            <a:pPr lvl="1"/>
            <a:r>
              <a:rPr lang="ko-KR" altLang="en-US" dirty="0"/>
              <a:t>요소 객체는 인덱스를 이용하여 중간에 삽입 가능</a:t>
            </a:r>
            <a:endParaRPr lang="en-US" altLang="ko-KR" dirty="0"/>
          </a:p>
          <a:p>
            <a:pPr lvl="1"/>
            <a:r>
              <a:rPr lang="ko-KR" altLang="en-US" dirty="0"/>
              <a:t>맨 앞이나 맨 뒤에 요소를 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6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LinkedList</a:t>
            </a:r>
            <a:r>
              <a:rPr lang="en-US" altLang="ko-KR" sz="2400" dirty="0"/>
              <a:t>&lt;String&gt;</a:t>
            </a:r>
            <a:r>
              <a:rPr lang="ko-KR" altLang="en-US" sz="2400" dirty="0"/>
              <a:t>의 내부 구성과 </a:t>
            </a:r>
            <a:r>
              <a:rPr lang="en-US" altLang="ko-KR" sz="2400" dirty="0"/>
              <a:t>put(), get()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480" y="1748772"/>
            <a:ext cx="5619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&lt;String&gt; l = new </a:t>
            </a:r>
            <a:r>
              <a:rPr lang="en-US" altLang="ko-KR" dirty="0" err="1"/>
              <a:t>LinkedList</a:t>
            </a:r>
            <a:r>
              <a:rPr lang="en-US" altLang="ko-KR" dirty="0"/>
              <a:t>&lt;String&gt;();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2" y="2420888"/>
            <a:ext cx="5904656" cy="29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/>
              <a:t>컬렉션에 대해 연산을 수행하고 결과로 컬렉션 리턴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/>
              <a:t>타입</a:t>
            </a:r>
          </a:p>
          <a:p>
            <a:pPr lvl="1"/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컬렉션에 포함된 요소들을 </a:t>
            </a:r>
            <a:r>
              <a:rPr lang="ko-KR" altLang="en-US" dirty="0" err="1"/>
              <a:t>소팅하는</a:t>
            </a:r>
            <a:r>
              <a:rPr lang="ko-KR" altLang="en-US" dirty="0"/>
              <a:t> </a:t>
            </a:r>
            <a:r>
              <a:rPr lang="en-US" altLang="ko-KR" dirty="0"/>
              <a:t>sort()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요소의 순서를 반대로 하는 </a:t>
            </a:r>
            <a:r>
              <a:rPr lang="en-US" altLang="ko-KR" dirty="0"/>
              <a:t>reverse()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요소들의 최대</a:t>
            </a:r>
            <a:r>
              <a:rPr lang="en-US" altLang="ko-KR" dirty="0"/>
              <a:t>, </a:t>
            </a:r>
            <a:r>
              <a:rPr lang="ko-KR" altLang="en-US" dirty="0"/>
              <a:t>최솟값을 찾아내는 </a:t>
            </a:r>
            <a:r>
              <a:rPr lang="en-US" altLang="ko-KR" dirty="0"/>
              <a:t>max(), min()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특정 값을 검색하는 </a:t>
            </a:r>
            <a:r>
              <a:rPr lang="en-US" altLang="ko-KR" dirty="0" err="1"/>
              <a:t>binarySearch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7-9 </a:t>
            </a:r>
            <a:r>
              <a:rPr lang="en-US" altLang="ko-KR" dirty="0"/>
              <a:t>: 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153001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807005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1345447"/>
            <a:ext cx="803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Collections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활용하여 문자열 정렬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반대로 정렬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이진 검색 등을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실행하는 사례를 살펴보자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131289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740291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소팅된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순서대로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6130170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거꾸로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3003987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메소드이므로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 이름으로 바로 호출</a:t>
            </a:r>
          </a:p>
        </p:txBody>
      </p:sp>
    </p:spTree>
    <p:extLst>
      <p:ext uri="{BB962C8B-B14F-4D97-AF65-F5344CB8AC3E}">
        <p14:creationId xmlns:p14="http://schemas.microsoft.com/office/powerpoint/2010/main" val="1776570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제네릭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제네릭 클래스와 인터페이스</a:t>
            </a:r>
            <a:endParaRPr lang="en-US" altLang="ko-KR"/>
          </a:p>
          <a:p>
            <a:pPr lvl="1"/>
            <a:r>
              <a:rPr lang="ko-KR" altLang="en-US"/>
              <a:t>클래스나 인터페이스 선언부에 일반화된 타입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제네릭 클래스 레퍼런스 변수 선언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261771"/>
            <a:ext cx="54006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get() {</a:t>
            </a:r>
          </a:p>
          <a:p>
            <a:pPr defTabSz="18000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868731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516803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385769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521977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94296"/>
            <a:ext cx="54006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sv-SE" altLang="ko-KR" sz="1400" dirty="0"/>
              <a:t>MyClass&lt;String&gt; s;</a:t>
            </a:r>
          </a:p>
          <a:p>
            <a:pPr fontAlgn="base" latinLnBrk="0"/>
            <a:r>
              <a:rPr lang="sv-SE" altLang="ko-KR" sz="1400" dirty="0"/>
              <a:t>List&lt;Integer&gt; li;</a:t>
            </a:r>
          </a:p>
          <a:p>
            <a:pPr fontAlgn="base" latinLnBrk="0"/>
            <a:r>
              <a:rPr lang="sv-SE" altLang="ko-KR" sz="1400" dirty="0"/>
              <a:t>Vector&lt;String&gt; vs;</a:t>
            </a:r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</a:t>
            </a:r>
            <a:r>
              <a:rPr lang="ko-KR" altLang="en-US" dirty="0" err="1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ym typeface="Wingdings" pitchFamily="2" charset="2"/>
              </a:rPr>
              <a:t>컬렉션의 </a:t>
            </a:r>
            <a:r>
              <a:rPr lang="ko-KR" altLang="en-US" dirty="0">
                <a:sym typeface="Wingdings" pitchFamily="2" charset="2"/>
              </a:rPr>
              <a:t>요소는 객체만 가능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기본적으로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char, double </a:t>
            </a:r>
            <a:r>
              <a:rPr lang="ko-KR" altLang="en-US" dirty="0">
                <a:sym typeface="Wingdings" pitchFamily="2" charset="2"/>
              </a:rPr>
              <a:t>등의 기본 타입 사용 불가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>
                <a:sym typeface="Wingdings" pitchFamily="2" charset="2"/>
              </a:rPr>
              <a:t>JDK 1.5</a:t>
            </a:r>
            <a:r>
              <a:rPr lang="ko-KR" altLang="en-US" dirty="0">
                <a:sym typeface="Wingdings" pitchFamily="2" charset="2"/>
              </a:rPr>
              <a:t>부터 자동 </a:t>
            </a:r>
            <a:r>
              <a:rPr lang="ko-KR" altLang="en-US" dirty="0" err="1">
                <a:sym typeface="Wingdings" pitchFamily="2" charset="2"/>
              </a:rPr>
              <a:t>박싱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 err="1">
                <a:sym typeface="Wingdings" pitchFamily="2" charset="2"/>
              </a:rPr>
              <a:t>언박싱으로</a:t>
            </a:r>
            <a:r>
              <a:rPr lang="ko-KR" altLang="en-US" dirty="0">
                <a:sym typeface="Wingdings" pitchFamily="2" charset="2"/>
              </a:rPr>
              <a:t> 기본 타입 값을 객체로 자동 변환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/>
              <a:t>컬렉션은 제네릭</a:t>
            </a:r>
            <a:r>
              <a:rPr lang="en-US" altLang="ko-KR"/>
              <a:t>(generics)</a:t>
            </a:r>
            <a:r>
              <a:rPr lang="ko-KR" altLang="en-US"/>
              <a:t> 기법으로 구현됨</a:t>
            </a:r>
            <a:endParaRPr lang="en-US" altLang="ko-KR"/>
          </a:p>
          <a:p>
            <a:r>
              <a:rPr lang="ko-KR" altLang="en-US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/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/>
            <a:r>
              <a:rPr lang="ko-KR" altLang="en-US" dirty="0"/>
              <a:t>요소 타입을 일반화한 타입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사례</a:t>
            </a:r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en-US" altLang="ko-KR" dirty="0"/>
              <a:t>: Stack&lt;E&gt;</a:t>
            </a:r>
          </a:p>
          <a:p>
            <a:pPr lvl="3"/>
            <a:r>
              <a:rPr lang="en-US" altLang="ko-KR" dirty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3"/>
            <a:r>
              <a:rPr lang="ko-KR" altLang="en-US" dirty="0"/>
              <a:t>정수만 다루는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r>
              <a:rPr lang="en-US" altLang="ko-KR" dirty="0">
                <a:sym typeface="Wingdings" pitchFamily="2" charset="2"/>
              </a:rPr>
              <a:t>&lt;Integer&gt;</a:t>
            </a:r>
          </a:p>
          <a:p>
            <a:pPr lvl="3"/>
            <a:r>
              <a:rPr lang="ko-KR" altLang="en-US" dirty="0">
                <a:sym typeface="Wingdings" pitchFamily="2" charset="2"/>
              </a:rPr>
              <a:t>문자열만 다루는 </a:t>
            </a:r>
            <a:r>
              <a:rPr lang="ko-KR" altLang="en-US" dirty="0" err="1">
                <a:sym typeface="Wingdings" pitchFamily="2" charset="2"/>
              </a:rPr>
              <a:t>스택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Stack&lt;String&gt;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객체 생성 </a:t>
            </a:r>
            <a:r>
              <a:rPr lang="en-US" altLang="ko-KR" dirty="0"/>
              <a:t>– </a:t>
            </a:r>
            <a:r>
              <a:rPr lang="ko-KR" altLang="en-US" dirty="0"/>
              <a:t>구체화</a:t>
            </a:r>
            <a:r>
              <a:rPr lang="en-US" altLang="ko-KR" dirty="0"/>
              <a:t>(specialization)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구체화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타입의 클래스에 구체적인 타입을 대입하여 객체 생성</a:t>
            </a:r>
            <a:endParaRPr lang="en-US" altLang="ko-KR" dirty="0"/>
          </a:p>
          <a:p>
            <a:pPr lvl="1"/>
            <a:r>
              <a:rPr lang="ko-KR" altLang="en-US" dirty="0"/>
              <a:t>컴파일러에 의해 이루어짐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구체화된 </a:t>
            </a:r>
            <a:r>
              <a:rPr lang="en-US" altLang="ko-KR" dirty="0" err="1"/>
              <a:t>MyClass</a:t>
            </a:r>
            <a:r>
              <a:rPr lang="en-US" altLang="ko-KR" dirty="0"/>
              <a:t>&lt;String&gt;</a:t>
            </a:r>
            <a:r>
              <a:rPr lang="ko-KR" altLang="en-US" dirty="0"/>
              <a:t>의 소스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/>
              <a:t>String</a:t>
            </a:r>
            <a:r>
              <a:rPr lang="ko-KR" altLang="en-US" sz="1400" dirty="0"/>
              <a:t> 지정</a:t>
            </a:r>
          </a:p>
          <a:p>
            <a:pPr fontAlgn="base" latinLnBrk="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 n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/>
              <a:t>Integer</a:t>
            </a:r>
            <a:r>
              <a:rPr lang="ko-KR" altLang="en-US" sz="1400" dirty="0"/>
              <a:t> 지정</a:t>
            </a:r>
          </a:p>
          <a:p>
            <a:pPr fontAlgn="base" latinLnBrk="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09183" y="4566026"/>
            <a:ext cx="410445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public class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String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a)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// String </a:t>
            </a:r>
            <a:r>
              <a:rPr lang="ko-KR" altLang="en-US" sz="1400" dirty="0"/>
              <a:t>타입의 값 </a:t>
            </a:r>
            <a:r>
              <a:rPr lang="en-US" altLang="ko-KR" sz="1400" dirty="0"/>
              <a:t>a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지정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get() {</a:t>
            </a:r>
          </a:p>
          <a:p>
            <a:pPr defTabSz="180000" fontAlgn="base" latinLnBrk="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String </a:t>
            </a:r>
            <a:r>
              <a:rPr lang="ko-KR" altLang="en-US" sz="1400" dirty="0"/>
              <a:t>타입의 값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66027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get() {</a:t>
            </a:r>
          </a:p>
          <a:p>
            <a:pPr defTabSz="18000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419872" y="5502131"/>
            <a:ext cx="576064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9972" y="572496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ko-KR" altLang="en-US" sz="1200" dirty="0"/>
              <a:t>가 </a:t>
            </a:r>
            <a:r>
              <a:rPr lang="en-US" altLang="ko-KR" sz="1200" dirty="0"/>
              <a:t>String</a:t>
            </a:r>
          </a:p>
          <a:p>
            <a:r>
              <a:rPr lang="ko-KR" altLang="en-US" sz="1200" dirty="0" err="1"/>
              <a:t>으로</a:t>
            </a:r>
            <a:r>
              <a:rPr lang="ko-KR" altLang="en-US" sz="1200" dirty="0"/>
              <a:t> 구체화</a:t>
            </a:r>
          </a:p>
        </p:txBody>
      </p:sp>
    </p:spTree>
    <p:extLst>
      <p:ext uri="{BB962C8B-B14F-4D97-AF65-F5344CB8AC3E}">
        <p14:creationId xmlns:p14="http://schemas.microsoft.com/office/powerpoint/2010/main" val="249565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구체화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변수에 기본 타입은 사용할 수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51484"/>
            <a:ext cx="64807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 vi = new 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&gt;(); // </a:t>
            </a:r>
            <a:r>
              <a:rPr lang="ko-KR" altLang="en-US" sz="1600" b="1" dirty="0">
                <a:solidFill>
                  <a:srgbClr val="FF0000"/>
                </a:solidFill>
              </a:rPr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 사용 불가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34462"/>
            <a:ext cx="6480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 vi = new 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정상 코드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851920" y="2627548"/>
            <a:ext cx="216024" cy="4376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5080" y="2627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209146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/>
              <a:t>사이에 하나의 대문자를 타입 매개변수로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매개변수는 나중에 실제 타입으로 구체화</a:t>
            </a:r>
            <a:endParaRPr lang="en-US" altLang="ko-KR" dirty="0"/>
          </a:p>
          <a:p>
            <a:pPr lvl="1"/>
            <a:r>
              <a:rPr lang="ko-KR" altLang="en-US" dirty="0"/>
              <a:t>어떤 문자도 매개 변수로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3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7-10 </a:t>
            </a:r>
            <a:r>
              <a:rPr lang="en-US" altLang="ko-KR" dirty="0"/>
              <a:t>: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340768"/>
            <a:ext cx="8215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클래스로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String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Integer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형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사용하는 예를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852157"/>
            <a:ext cx="252028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&lt;T&gt;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Object 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 = new Object [10];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push(T item)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10)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[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T pop()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--;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return 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1844824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&lt;String&gt;()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230091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제네릭에서</a:t>
            </a:r>
            <a:r>
              <a:rPr lang="ko-KR" altLang="en-US" dirty="0"/>
              <a:t> 배열의 제한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허용하지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타입의 배열도 허용되지 않음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앞 예제에서는 </a:t>
            </a:r>
            <a:r>
              <a:rPr lang="en-US" altLang="ko-KR" dirty="0"/>
              <a:t>Object </a:t>
            </a:r>
            <a:r>
              <a:rPr lang="ko-KR" altLang="en-US" dirty="0"/>
              <a:t>타입으로 배열 생성 후 실제 사용할 때 타입 캐스팅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타입 매개변수의 배열에 </a:t>
            </a:r>
            <a:r>
              <a:rPr lang="ko-KR" altLang="en-US" dirty="0" err="1"/>
              <a:t>레퍼런스는</a:t>
            </a:r>
            <a:r>
              <a:rPr lang="ko-KR" altLang="en-US" dirty="0"/>
              <a:t> 허용</a:t>
            </a:r>
            <a:endParaRPr lang="en-US" altLang="ko-KR" dirty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400" strike="sngStrike" dirty="0"/>
              <a:t>GStack&lt;Integer&gt;[] gs = new GStack&lt;Integer&gt;[10];</a:t>
            </a:r>
            <a:endParaRPr lang="en-US" altLang="ko-KR" sz="1400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3341302"/>
            <a:ext cx="16561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trike="sngStrike" dirty="0"/>
              <a:t>T[] a = new T[10];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544" y="5085184"/>
            <a:ext cx="2664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myArray</a:t>
            </a:r>
            <a:r>
              <a:rPr lang="en-US" altLang="ko-KR" sz="1400" dirty="0"/>
              <a:t>(T[] a) {....}</a:t>
            </a:r>
            <a:endParaRPr lang="en-US" altLang="ko-KR" sz="14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1398544" y="4293096"/>
            <a:ext cx="4757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return (T)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];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타입으로 캐스팅</a:t>
            </a:r>
            <a:endParaRPr lang="en-US" altLang="ko-KR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7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en-US" altLang="ko-KR" dirty="0"/>
              <a:t> </a:t>
            </a:r>
            <a:r>
              <a:rPr lang="ko-KR" altLang="en-US"/>
              <a:t>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때는 컴파일러가 </a:t>
            </a:r>
            <a:r>
              <a:rPr lang="ko-KR" altLang="en-US" dirty="0" err="1"/>
              <a:t>메소드의</a:t>
            </a:r>
            <a:r>
              <a:rPr lang="ko-KR" altLang="en-US" dirty="0"/>
              <a:t> 인자를 통해 이미 타입을 알고 있으므로 타입을 명시하지 않아도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4494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GenericMethodEx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b="1" dirty="0"/>
              <a:t>&lt;T&gt;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toStack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</a:t>
            </a:r>
            <a:r>
              <a:rPr lang="en-US" altLang="ko-KR" sz="1400" dirty="0"/>
              <a:t>[] a,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</a:t>
            </a:r>
            <a:r>
              <a:rPr lang="en-US" altLang="ko-KR" sz="1400" b="1" dirty="0"/>
              <a:t>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nn-NO" altLang="ko-KR" sz="1400" dirty="0"/>
              <a:t>		for (int i = 0; i &lt; a.length; i++)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gs.push</a:t>
            </a:r>
            <a:r>
              <a:rPr lang="en-US" altLang="ko-KR" sz="1400" dirty="0"/>
              <a:t>(a[i]);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581128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Object[] </a:t>
            </a:r>
            <a:r>
              <a:rPr lang="en-US" altLang="ko-KR" sz="1400" dirty="0" err="1"/>
              <a:t>oArray</a:t>
            </a:r>
            <a:r>
              <a:rPr lang="en-US" altLang="ko-KR" sz="1400" dirty="0"/>
              <a:t> = new Object[100];</a:t>
            </a:r>
          </a:p>
          <a:p>
            <a:r>
              <a:rPr lang="en-US" altLang="ko-KR" sz="1400" dirty="0" err="1"/>
              <a:t>GStack</a:t>
            </a:r>
            <a:r>
              <a:rPr lang="en-US" altLang="ko-KR" sz="1400" dirty="0"/>
              <a:t>&lt;Object&gt; </a:t>
            </a:r>
            <a:r>
              <a:rPr lang="en-US" altLang="ko-KR" sz="1400" dirty="0" err="1"/>
              <a:t>objectStack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&lt;Object&gt;();</a:t>
            </a:r>
          </a:p>
          <a:p>
            <a:r>
              <a:rPr lang="en-US" altLang="ko-KR" sz="1400" dirty="0" err="1"/>
              <a:t>GenericMethodEx.toStack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oArray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objectStack</a:t>
            </a:r>
            <a:r>
              <a:rPr lang="en-US" altLang="ko-KR" sz="1400" dirty="0"/>
              <a:t>); // </a:t>
            </a:r>
            <a:r>
              <a:rPr lang="ko-KR" altLang="en-US" sz="1400" dirty="0"/>
              <a:t>타입 매개변수 </a:t>
            </a:r>
            <a:r>
              <a:rPr lang="en-US" altLang="ko-KR" sz="1400" dirty="0"/>
              <a:t>T</a:t>
            </a:r>
            <a:r>
              <a:rPr lang="ko-KR" altLang="en-US" sz="1400" dirty="0"/>
              <a:t>를 </a:t>
            </a:r>
            <a:r>
              <a:rPr lang="en-US" altLang="ko-KR" sz="1400" dirty="0"/>
              <a:t>Object</a:t>
            </a:r>
            <a:r>
              <a:rPr lang="ko-KR" altLang="en-US" sz="1400" dirty="0"/>
              <a:t>로 유추함</a:t>
            </a:r>
            <a:endParaRPr lang="en-US" altLang="ko-KR" sz="1400" strike="sngStrike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7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 </a:t>
            </a:r>
            <a:r>
              <a:rPr lang="en-US" altLang="ko-KR"/>
              <a:t>7-11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내용을 반대로 만드는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675" y="1383930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7-10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GStack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주어진 스택의 내용을 반대로 만드는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reverse()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99" y="2132856"/>
            <a:ext cx="43571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GenericMethodExample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// T</a:t>
            </a:r>
            <a:r>
              <a:rPr lang="ko-KR" altLang="en-US" sz="1200" dirty="0"/>
              <a:t>가 타입 매개 변수인 제네릭 </a:t>
            </a:r>
            <a:r>
              <a:rPr lang="ko-KR" altLang="en-US" sz="1200" dirty="0" err="1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static &lt;T&gt;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reverse(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a) </a:t>
            </a:r>
            <a:r>
              <a:rPr lang="en-US" altLang="ko-KR" sz="1200" dirty="0"/>
              <a:t>{ 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s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&lt;T&gt;();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while (true) {</a:t>
            </a:r>
          </a:p>
          <a:p>
            <a:pPr defTabSz="180000"/>
            <a:r>
              <a:rPr lang="en-US" altLang="ko-KR" sz="1200" dirty="0"/>
              <a:t>			T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// </a:t>
            </a:r>
            <a:r>
              <a:rPr lang="ko-KR" altLang="en-US" sz="1200" dirty="0"/>
              <a:t>원래 </a:t>
            </a:r>
            <a:r>
              <a:rPr lang="ko-KR" altLang="en-US" sz="1200" dirty="0" err="1"/>
              <a:t>스택에서</a:t>
            </a:r>
            <a:r>
              <a:rPr lang="ko-KR" altLang="en-US" sz="1200" dirty="0"/>
              <a:t> 요소 하나를 꺼냄</a:t>
            </a:r>
          </a:p>
          <a:p>
            <a:pPr defTabSz="180000"/>
            <a:r>
              <a:rPr lang="en-US" altLang="ko-KR" sz="1200" dirty="0"/>
              <a:t>			if 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==null) // </a:t>
            </a:r>
            <a:r>
              <a:rPr lang="ko-KR" altLang="en-US" sz="1200" dirty="0" err="1"/>
              <a:t>스택이</a:t>
            </a:r>
            <a:r>
              <a:rPr lang="ko-KR" altLang="en-US" sz="1200" dirty="0"/>
              <a:t> 비었음</a:t>
            </a:r>
          </a:p>
          <a:p>
            <a:pPr defTabSz="180000"/>
            <a:r>
              <a:rPr lang="en-US" altLang="ko-KR" sz="1200" dirty="0"/>
              <a:t>				break;</a:t>
            </a:r>
          </a:p>
          <a:p>
            <a:pPr defTabSz="180000"/>
            <a:r>
              <a:rPr lang="en-US" altLang="ko-KR" sz="1200" dirty="0"/>
              <a:t>			else 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);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요소를 삽입</a:t>
            </a:r>
          </a:p>
          <a:p>
            <a:pPr defTabSz="180000"/>
            <a:r>
              <a:rPr lang="en-US" altLang="ko-KR" sz="1200" dirty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return s;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스택을</a:t>
            </a:r>
            <a:r>
              <a:rPr lang="ko-KR" altLang="en-US" sz="1200" dirty="0"/>
              <a:t> 반환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19144" y="2132856"/>
            <a:ext cx="34290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Double </a:t>
            </a:r>
            <a:r>
              <a:rPr lang="ko-KR" altLang="en-US" sz="1200" dirty="0"/>
              <a:t>타입의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&lt;Double&gt; 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 = </a:t>
            </a:r>
          </a:p>
          <a:p>
            <a:pPr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&lt;Double&gt;();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5</a:t>
            </a:r>
            <a:r>
              <a:rPr lang="ko-KR" altLang="en-US" sz="1200" dirty="0"/>
              <a:t>개의 요소를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</a:t>
            </a:r>
            <a:r>
              <a:rPr lang="en-US" altLang="ko-KR" sz="1200" dirty="0"/>
              <a:t>push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gs.push</a:t>
            </a:r>
            <a:r>
              <a:rPr lang="en-US" altLang="ko-KR" sz="1200" dirty="0"/>
              <a:t>(new Double(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 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 = reverse(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(gs.pop());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0216" y="3979515"/>
            <a:ext cx="388248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0.0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3.0</a:t>
            </a:r>
          </a:p>
          <a:p>
            <a:r>
              <a:rPr lang="en-US" altLang="ko-KR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4267563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제네릭의</a:t>
            </a:r>
            <a:r>
              <a:rPr lang="ko-KR" altLang="en-US" dirty="0"/>
              <a:t>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컴파일 시에 타입이 결정되어 보다 안전한 프로그래밍 가능</a:t>
            </a:r>
            <a:endParaRPr lang="en-US" altLang="ko-KR" dirty="0"/>
          </a:p>
          <a:p>
            <a:pPr lvl="1"/>
            <a:r>
              <a:rPr lang="ko-KR" altLang="en-US" dirty="0"/>
              <a:t>런타임 타입 충돌 문제 방지</a:t>
            </a:r>
            <a:endParaRPr lang="en-US" altLang="ko-KR" dirty="0"/>
          </a:p>
          <a:p>
            <a:pPr lvl="1"/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/>
              <a:t>방지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9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제네릭의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36107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JDK 1.5</a:t>
            </a:r>
            <a:r>
              <a:rPr lang="ko-KR" altLang="en-US" dirty="0"/>
              <a:t>에서 도입</a:t>
            </a:r>
            <a:r>
              <a:rPr lang="en-US" altLang="ko-KR" dirty="0"/>
              <a:t>(2004</a:t>
            </a:r>
            <a:r>
              <a:rPr lang="ko-KR" altLang="en-US" dirty="0"/>
              <a:t>년 기점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종류의 데이터 타입을 다룰 수 있도록 일반화된 타입 매개 변수로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기법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템플릿</a:t>
            </a:r>
            <a:r>
              <a:rPr lang="en-US" altLang="ko-KR" dirty="0"/>
              <a:t>(template)</a:t>
            </a:r>
            <a:r>
              <a:rPr lang="ko-KR" altLang="en-US" dirty="0"/>
              <a:t>과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955942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7060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77224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3892723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12079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395427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81192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66292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23419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853336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55686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39034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24799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09899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67026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648440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057691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4945109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10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7135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3691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845127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035428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/>
              <a:t>Stack&lt;E&gt; </a:t>
            </a:r>
            <a:r>
              <a:rPr lang="ko-KR" altLang="en-US" dirty="0"/>
              <a:t>클래스의 </a:t>
            </a:r>
            <a:r>
              <a:rPr lang="en-US" altLang="ko-KR" dirty="0"/>
              <a:t>JDK </a:t>
            </a:r>
            <a:r>
              <a:rPr lang="ko-KR" altLang="en-US" dirty="0"/>
              <a:t>매뉴얼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6921504" descr="EMB0000250c214b">
            <a:extLst>
              <a:ext uri="{FF2B5EF4-FFF2-40B4-BE49-F238E27FC236}">
                <a16:creationId xmlns:a16="http://schemas.microsoft.com/office/drawing/2014/main" id="{B4E5D8CF-6F6E-4AFD-8F3F-46AFFFDF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029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Vector&lt;E&gt;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java.util.Vector</a:t>
            </a:r>
            <a:endParaRPr lang="en-US" altLang="ko-KR" dirty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요소로 사용할 특정 타입으로 구체화</a:t>
            </a:r>
            <a:endParaRPr lang="en-US" altLang="ko-KR" dirty="0"/>
          </a:p>
          <a:p>
            <a:pPr lvl="1"/>
            <a:r>
              <a:rPr lang="ko-KR" altLang="en-US" dirty="0"/>
              <a:t>여러 객체들을 삽입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검색하는 컨테이너 클래스</a:t>
            </a:r>
            <a:endParaRPr lang="en-US" altLang="ko-KR" dirty="0"/>
          </a:p>
          <a:p>
            <a:pPr lvl="2"/>
            <a:r>
              <a:rPr lang="ko-KR" altLang="en-US" dirty="0"/>
              <a:t>배열의 길이 제한 극복</a:t>
            </a:r>
            <a:endParaRPr lang="en-US" altLang="ko-KR" dirty="0"/>
          </a:p>
          <a:p>
            <a:pPr lvl="2"/>
            <a:r>
              <a:rPr lang="ko-KR" altLang="en-US" dirty="0"/>
              <a:t>원소의 개수가 넘쳐나면 자동으로 길이 조절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타입은 </a:t>
            </a:r>
            <a:r>
              <a:rPr lang="en-US" altLang="ko-KR" dirty="0"/>
              <a:t>Wrapper </a:t>
            </a:r>
            <a:r>
              <a:rPr lang="ko-KR" altLang="en-US" dirty="0"/>
              <a:t>객체로 만들어 저장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 객체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2"/>
            <a:r>
              <a:rPr lang="ko-KR" altLang="en-US" dirty="0"/>
              <a:t>벡터의 맨 뒤에 객체 추가</a:t>
            </a:r>
            <a:endParaRPr lang="en-US" altLang="ko-KR" dirty="0"/>
          </a:p>
          <a:p>
            <a:pPr lvl="2"/>
            <a:r>
              <a:rPr lang="ko-KR" altLang="en-US" dirty="0"/>
              <a:t>벡터 중간에 객체 삽입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에서 객체 삭제</a:t>
            </a:r>
            <a:endParaRPr lang="en-US" altLang="ko-KR" dirty="0"/>
          </a:p>
          <a:p>
            <a:pPr lvl="2"/>
            <a:r>
              <a:rPr lang="ko-KR" altLang="en-US" dirty="0"/>
              <a:t>임의의 위치에 있는 객체 삭제 가능 </a:t>
            </a:r>
            <a:r>
              <a:rPr lang="en-US" altLang="ko-KR" dirty="0"/>
              <a:t>: </a:t>
            </a:r>
            <a:r>
              <a:rPr lang="ko-KR" altLang="en-US" dirty="0"/>
              <a:t>객체 삭제 후 자동 자리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8" y="2780928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Vector&lt;Integer&gt; </a:t>
            </a:r>
            <a:r>
              <a:rPr lang="ko-KR" altLang="en-US" dirty="0"/>
              <a:t>컬렉션 내부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899592" y="2303602"/>
            <a:ext cx="2376264" cy="442674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52B1037-B311-4AC0-9958-22123ED71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803749" cy="4403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타입 매개 변수 </a:t>
            </a:r>
            <a:r>
              <a:rPr lang="ko-KR" altLang="en-US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292836"/>
            <a:ext cx="4415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Integer</a:t>
            </a:r>
            <a:r>
              <a:rPr lang="en-US" altLang="ko-KR" sz="1400" dirty="0"/>
              <a:t>&gt;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타입 매개 변수를 사용하여야 함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55576" y="4365104"/>
            <a:ext cx="1224136" cy="61293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Vector&lt;&gt;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사용하지 않으면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07750" y="3538235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31886" y="3528085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71800" y="3937168"/>
            <a:ext cx="4430343" cy="131671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2843</TotalTime>
  <Words>6061</Words>
  <Application>Microsoft Office PowerPoint</Application>
  <PresentationFormat>화면 슬라이드 쇼(4:3)</PresentationFormat>
  <Paragraphs>866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휴먼편지체</vt:lpstr>
      <vt:lpstr>Wingdings</vt:lpstr>
      <vt:lpstr>Wingdings 2</vt:lpstr>
      <vt:lpstr>가을</vt:lpstr>
      <vt:lpstr>PowerPoint 프레젠테이션</vt:lpstr>
      <vt:lpstr>컬렉션(collection)의 개념</vt:lpstr>
      <vt:lpstr>컬렉션을 위한 자바 인터페이스와 클래스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7-1 : 정수만 다루는 Vector&lt;Integer&gt; 컬렉션 활용 </vt:lpstr>
      <vt:lpstr>예제 7-2 : Point 클래스만 다루는 Vector&lt;Point&gt; 컬렉션 활용</vt:lpstr>
      <vt:lpstr>컬렉션을 매개변수로 받는 메소드 만들기</vt:lpstr>
      <vt:lpstr>자바의 타입 추론 기능의 진화</vt:lpstr>
      <vt:lpstr>ArrayList&lt;E&gt;</vt:lpstr>
      <vt:lpstr>ArrayList&lt;String&gt; 컬렉션의 내부 구성</vt:lpstr>
      <vt:lpstr>ArrayList&lt;E&gt; 클래스의 주요 메소드</vt:lpstr>
      <vt:lpstr>PowerPoint 프레젠테이션</vt:lpstr>
      <vt:lpstr>PowerPoint 프레젠테이션</vt:lpstr>
      <vt:lpstr>예제 7-3 : 문자열 입력받아 ArrayList에 저장</vt:lpstr>
      <vt:lpstr>컬렉션의 순차 검색을 위한 Iterator</vt:lpstr>
      <vt:lpstr>예제 7-4 : Iterator를 이용하여 Vector의 모든 요소를 출력하고 합 구하기</vt:lpstr>
      <vt:lpstr>HashMap&lt;K,V&gt;</vt:lpstr>
      <vt:lpstr>HashMap&lt;String, String&gt;의 내부 구성</vt:lpstr>
      <vt:lpstr>HashMap&lt;K,V&gt;의 주요 메소드</vt:lpstr>
      <vt:lpstr>PowerPoint 프레젠테이션</vt:lpstr>
      <vt:lpstr>예제 7-5 : HashMap을 이용하여 (영어, 한글) 단어 쌍의 저장 검색</vt:lpstr>
      <vt:lpstr>예제 7-6 : HashMap을 이용하여 자바 과목의 이름과 점수 관리</vt:lpstr>
      <vt:lpstr>예제 7-7 : HashMap에 객체 저장, 학생정보관리</vt:lpstr>
      <vt:lpstr>예제 7-8 : HashMap&lt;String, Vector&lt;Integer&gt;&gt; 해시맵 응용 사례</vt:lpstr>
      <vt:lpstr>예제 7-8 (계속)</vt:lpstr>
      <vt:lpstr>LinkedList&lt;E&gt;</vt:lpstr>
      <vt:lpstr>LinkedList&lt;String&gt;의 내부 구성과 put(), get() 메소드</vt:lpstr>
      <vt:lpstr>Collections 클래스 활용</vt:lpstr>
      <vt:lpstr>예제 7-9 : Collections 클래스의 활용</vt:lpstr>
      <vt:lpstr>제네릭 만들기</vt:lpstr>
      <vt:lpstr>제네릭 객체 생성 – 구체화(specialization)</vt:lpstr>
      <vt:lpstr>구체화 오류</vt:lpstr>
      <vt:lpstr>타입 매개 변수</vt:lpstr>
      <vt:lpstr>예제 7-10 : 제네릭 스택 만들기</vt:lpstr>
      <vt:lpstr>제네릭과 배열</vt:lpstr>
      <vt:lpstr>제네릭 메소드</vt:lpstr>
      <vt:lpstr>예제 7-11 : 스택의 내용을 반대로 만드는 제네릭 메소드 만들기</vt:lpstr>
      <vt:lpstr>제네릭의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황기태</cp:lastModifiedBy>
  <cp:revision>181</cp:revision>
  <dcterms:created xsi:type="dcterms:W3CDTF">2011-08-27T14:53:28Z</dcterms:created>
  <dcterms:modified xsi:type="dcterms:W3CDTF">2024-07-10T04:01:10Z</dcterms:modified>
</cp:coreProperties>
</file>