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290" r:id="rId4"/>
    <p:sldId id="288" r:id="rId5"/>
    <p:sldId id="259" r:id="rId6"/>
    <p:sldId id="260" r:id="rId7"/>
    <p:sldId id="287" r:id="rId8"/>
    <p:sldId id="268" r:id="rId9"/>
    <p:sldId id="262" r:id="rId10"/>
    <p:sldId id="270" r:id="rId11"/>
    <p:sldId id="289" r:id="rId12"/>
    <p:sldId id="271" r:id="rId13"/>
    <p:sldId id="273" r:id="rId14"/>
    <p:sldId id="274" r:id="rId15"/>
    <p:sldId id="275" r:id="rId16"/>
    <p:sldId id="261" r:id="rId17"/>
    <p:sldId id="264" r:id="rId18"/>
    <p:sldId id="265" r:id="rId19"/>
    <p:sldId id="291" r:id="rId20"/>
    <p:sldId id="276" r:id="rId21"/>
    <p:sldId id="277" r:id="rId22"/>
    <p:sldId id="278" r:id="rId23"/>
    <p:sldId id="280" r:id="rId24"/>
    <p:sldId id="281" r:id="rId25"/>
    <p:sldId id="283" r:id="rId26"/>
    <p:sldId id="284" r:id="rId27"/>
    <p:sldId id="285" r:id="rId28"/>
    <p:sldId id="286" r:id="rId29"/>
    <p:sldId id="292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5" autoAdjust="0"/>
    <p:restoredTop sz="94625" autoAdjust="0"/>
  </p:normalViewPr>
  <p:slideViewPr>
    <p:cSldViewPr>
      <p:cViewPr varScale="1">
        <p:scale>
          <a:sx n="119" d="100"/>
          <a:sy n="119" d="100"/>
        </p:scale>
        <p:origin x="854" y="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9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531339" y="43934"/>
            <a:ext cx="550168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6465B-C240-4E82-8273-02177CAC9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1436" y="-6176"/>
            <a:ext cx="9225436" cy="68915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0199AC2-065B-41D1-A802-32D83EBAFE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6972" y="-6176"/>
            <a:ext cx="3779004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BB4B05-5B24-46BF-A16E-E11531E1E0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14764" y="0"/>
            <a:ext cx="364566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5AEC7-1B8D-4EB5-985B-568AB0FE38C5}"/>
              </a:ext>
            </a:extLst>
          </p:cNvPr>
          <p:cNvSpPr txBox="1"/>
          <p:nvPr userDrawn="1"/>
        </p:nvSpPr>
        <p:spPr>
          <a:xfrm>
            <a:off x="4810954" y="43934"/>
            <a:ext cx="2497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C00000"/>
                </a:solidFill>
              </a:rPr>
              <a:t>명품 </a:t>
            </a:r>
            <a:r>
              <a:rPr lang="en-US" altLang="ko-KR" sz="1600" b="1">
                <a:solidFill>
                  <a:srgbClr val="C00000"/>
                </a:solidFill>
              </a:rPr>
              <a:t>Java Programming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09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 : </a:t>
            </a:r>
            <a:r>
              <a:rPr lang="en-US" altLang="ko-KR" dirty="0" err="1"/>
              <a:t>FileReader</a:t>
            </a:r>
            <a:r>
              <a:rPr lang="ko-KR" altLang="en-US" dirty="0"/>
              <a:t>로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071678"/>
            <a:ext cx="558861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FileReaderEx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FileReader</a:t>
            </a:r>
            <a:r>
              <a:rPr lang="en-US" altLang="ko-KR" sz="1400" dirty="0"/>
              <a:t> fin = null;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fin = new </a:t>
            </a:r>
            <a:r>
              <a:rPr lang="en-US" altLang="ko-KR" sz="1400" b="1" dirty="0" err="1"/>
              <a:t>FileReader</a:t>
            </a:r>
            <a:r>
              <a:rPr lang="en-US" altLang="ko-KR" sz="1400" b="1" dirty="0"/>
              <a:t>("c:\\windows\\system.ini"); </a:t>
            </a:r>
            <a:endParaRPr lang="ko-KR" altLang="en-US" sz="1400" b="1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			while ((</a:t>
            </a:r>
            <a:r>
              <a:rPr lang="en-US" altLang="ko-KR" sz="1400" b="1" dirty="0"/>
              <a:t>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 // </a:t>
            </a:r>
            <a:r>
              <a:rPr lang="ko-KR" altLang="en-US" sz="1400" dirty="0"/>
              <a:t>한 문자씩 파일 끝까지 읽기</a:t>
            </a:r>
            <a:r>
              <a:rPr lang="en-US" altLang="ko-KR" sz="1400" dirty="0"/>
              <a:t>	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792" y="3487451"/>
            <a:ext cx="2657715" cy="255454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; for 16-bit app support</a:t>
            </a:r>
          </a:p>
          <a:p>
            <a:r>
              <a:rPr lang="en-US" altLang="ko-KR" dirty="0"/>
              <a:t>[386Enh]</a:t>
            </a:r>
          </a:p>
          <a:p>
            <a:r>
              <a:rPr lang="en-US" altLang="ko-KR" dirty="0"/>
              <a:t>woafont=dosapp.fon</a:t>
            </a:r>
          </a:p>
          <a:p>
            <a:r>
              <a:rPr lang="en-US" altLang="ko-KR" dirty="0"/>
              <a:t>EGA80WOA.FON=EGA80WOA.FON</a:t>
            </a:r>
          </a:p>
          <a:p>
            <a:r>
              <a:rPr lang="en-US" altLang="ko-KR" dirty="0"/>
              <a:t>EGA40WOA.FON=EGA40WOA.FON</a:t>
            </a:r>
          </a:p>
          <a:p>
            <a:r>
              <a:rPr lang="en-US" altLang="ko-KR" dirty="0"/>
              <a:t>CGA80WOA.FON=CGA80WOA.FON</a:t>
            </a:r>
          </a:p>
          <a:p>
            <a:r>
              <a:rPr lang="en-US" altLang="ko-KR" dirty="0"/>
              <a:t>CGA40WOA.FON=CGA40WOA.FON</a:t>
            </a:r>
          </a:p>
          <a:p>
            <a:endParaRPr lang="en-US" altLang="ko-KR" dirty="0"/>
          </a:p>
          <a:p>
            <a:r>
              <a:rPr lang="en-US" altLang="ko-KR" dirty="0"/>
              <a:t>[drivers]</a:t>
            </a:r>
          </a:p>
          <a:p>
            <a:r>
              <a:rPr lang="en-US" altLang="ko-KR" dirty="0"/>
              <a:t>wave=mmdrv.dll</a:t>
            </a:r>
          </a:p>
          <a:p>
            <a:r>
              <a:rPr lang="en-US" altLang="ko-KR" dirty="0"/>
              <a:t>timer=timer.drv</a:t>
            </a:r>
          </a:p>
          <a:p>
            <a:endParaRPr lang="en-US" altLang="ko-KR" dirty="0"/>
          </a:p>
          <a:p>
            <a:r>
              <a:rPr lang="en-US" altLang="ko-KR" dirty="0"/>
              <a:t>[mci]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59832" y="4365104"/>
            <a:ext cx="2351748" cy="476726"/>
          </a:xfrm>
          <a:prstGeom prst="wedgeRoundRectCallout">
            <a:avLst>
              <a:gd name="adj1" fmla="val -47307"/>
              <a:gd name="adj2" fmla="val -1146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파일의 끝을 만나면 </a:t>
            </a:r>
            <a:r>
              <a:rPr lang="en-US" altLang="ko-KR" sz="1100" dirty="0"/>
              <a:t>read()</a:t>
            </a:r>
            <a:r>
              <a:rPr lang="ko-KR" altLang="en-US" sz="1100" dirty="0"/>
              <a:t>는 </a:t>
            </a:r>
            <a:r>
              <a:rPr lang="en-US" altLang="ko-KR" sz="1100" dirty="0"/>
              <a:t>-1 </a:t>
            </a:r>
            <a:r>
              <a:rPr lang="ko-KR" altLang="en-US" sz="1100" dirty="0"/>
              <a:t>리턴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3480" y="1340768"/>
            <a:ext cx="7960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FileReader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c:\windows\system.ini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파일을 읽어 화면에 출력하는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system.ini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는 텍스트 파일이다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81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문자 집합과 </a:t>
            </a:r>
            <a:r>
              <a:rPr lang="en-US" altLang="ko-KR" sz="2800" dirty="0" err="1"/>
              <a:t>InputStreamReader</a:t>
            </a:r>
            <a:r>
              <a:rPr lang="ko-KR" altLang="en-US" sz="2800" dirty="0"/>
              <a:t>를 이용한 텍스트 파일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3847" y="1666879"/>
            <a:ext cx="604867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FileInputStream</a:t>
            </a:r>
            <a:r>
              <a:rPr lang="en-US" altLang="ko-KR" sz="1400" dirty="0"/>
              <a:t> fin = new </a:t>
            </a:r>
            <a:r>
              <a:rPr lang="en-US" altLang="ko-KR" sz="1400" dirty="0" err="1"/>
              <a:t>FileInputStream</a:t>
            </a:r>
            <a:r>
              <a:rPr lang="en-US" altLang="ko-KR" sz="1400" dirty="0"/>
              <a:t>("c:\\Temp\\hangul.txt");</a:t>
            </a:r>
          </a:p>
          <a:p>
            <a:pPr defTabSz="180000"/>
            <a:r>
              <a:rPr lang="en-US" altLang="ko-KR" sz="1400" dirty="0" err="1"/>
              <a:t>InputStreamReader</a:t>
            </a:r>
            <a:r>
              <a:rPr lang="en-US" altLang="ko-KR" sz="1400" dirty="0"/>
              <a:t> in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b="1" dirty="0"/>
              <a:t>); </a:t>
            </a:r>
            <a:endParaRPr lang="ko-KR" altLang="en-US" sz="1400" b="1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376734" y="2375752"/>
            <a:ext cx="2135742" cy="289441"/>
          </a:xfrm>
          <a:prstGeom prst="wedgeRoundRectCallout">
            <a:avLst>
              <a:gd name="adj1" fmla="val -43618"/>
              <a:gd name="adj2" fmla="val -1343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/>
              <a:t>한글 완성형 </a:t>
            </a:r>
            <a:r>
              <a:rPr lang="ko-KR" altLang="en-US" sz="1100" dirty="0" err="1"/>
              <a:t>확장형</a:t>
            </a:r>
            <a:r>
              <a:rPr lang="ko-KR" altLang="en-US" sz="1100" dirty="0"/>
              <a:t> 문자 집합</a:t>
            </a:r>
            <a:endParaRPr lang="en-US" altLang="ko-KR" sz="1100" dirty="0"/>
          </a:p>
        </p:txBody>
      </p:sp>
      <p:sp>
        <p:nvSpPr>
          <p:cNvPr id="7" name="직사각형 6"/>
          <p:cNvSpPr/>
          <p:nvPr/>
        </p:nvSpPr>
        <p:spPr>
          <a:xfrm>
            <a:off x="613847" y="2375752"/>
            <a:ext cx="30243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 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}</a:t>
            </a:r>
            <a:endParaRPr lang="ko-KR" altLang="en-US" sz="14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12648" y="3501008"/>
            <a:ext cx="7818801" cy="1549283"/>
            <a:chOff x="312994" y="3668884"/>
            <a:chExt cx="7818801" cy="15492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3515231" y="4471598"/>
              <a:ext cx="1008112" cy="432048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endCxn id="9" idx="1"/>
            </p:cNvCxnSpPr>
            <p:nvPr/>
          </p:nvCxnSpPr>
          <p:spPr>
            <a:xfrm>
              <a:off x="2534654" y="4687622"/>
              <a:ext cx="9805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99088" y="4694373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 </a:t>
              </a:r>
              <a:r>
                <a:rPr lang="en-US" altLang="ko-KR" sz="1000" dirty="0">
                  <a:solidFill>
                    <a:srgbClr val="00B0F0"/>
                  </a:solidFill>
                </a:rPr>
                <a:t>10101101</a:t>
              </a:r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 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23343" y="4706454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 </a:t>
              </a:r>
              <a:r>
                <a:rPr lang="en-US" altLang="ko-KR" sz="1000" dirty="0">
                  <a:solidFill>
                    <a:srgbClr val="00B0F0"/>
                  </a:solidFill>
                </a:rPr>
                <a:t>10101101</a:t>
              </a:r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 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9" idx="3"/>
              <a:endCxn id="14" idx="1"/>
            </p:cNvCxnSpPr>
            <p:nvPr/>
          </p:nvCxnSpPr>
          <p:spPr>
            <a:xfrm>
              <a:off x="4523343" y="4687622"/>
              <a:ext cx="9805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대체 처리 13"/>
            <p:cNvSpPr/>
            <p:nvPr/>
          </p:nvSpPr>
          <p:spPr>
            <a:xfrm>
              <a:off x="5503920" y="4471598"/>
              <a:ext cx="1008112" cy="432048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85684" y="4941168"/>
              <a:ext cx="1267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FileInputStream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6996" y="4917610"/>
              <a:ext cx="1512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InputStreamReader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8955" y="4735743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‘</a:t>
              </a:r>
              <a:r>
                <a:rPr lang="ko-KR" altLang="en-US" sz="1000" dirty="0">
                  <a:solidFill>
                    <a:srgbClr val="00B0F0"/>
                  </a:solidFill>
                  <a:sym typeface="Wingdings"/>
                </a:rPr>
                <a:t>가</a:t>
              </a:r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’, ‘</a:t>
              </a:r>
              <a:r>
                <a:rPr lang="ko-KR" altLang="en-US" sz="1000" dirty="0">
                  <a:solidFill>
                    <a:srgbClr val="00B0F0"/>
                  </a:solidFill>
                  <a:sym typeface="Wingdings"/>
                </a:rPr>
                <a:t>나</a:t>
              </a:r>
              <a:r>
                <a:rPr lang="en-US" altLang="ko-KR" sz="1000" dirty="0">
                  <a:solidFill>
                    <a:srgbClr val="00B0F0"/>
                  </a:solidFill>
                  <a:sym typeface="Wingdings"/>
                </a:rPr>
                <a:t>’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9" idx="1"/>
            </p:cNvCxnSpPr>
            <p:nvPr/>
          </p:nvCxnSpPr>
          <p:spPr>
            <a:xfrm>
              <a:off x="6512032" y="4687622"/>
              <a:ext cx="778827" cy="12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90859" y="4545832"/>
              <a:ext cx="840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in.read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5287194" y="3668884"/>
              <a:ext cx="1582396" cy="476726"/>
            </a:xfrm>
            <a:prstGeom prst="wedgeRoundRectCallout">
              <a:avLst>
                <a:gd name="adj1" fmla="val 5245"/>
                <a:gd name="adj2" fmla="val 10942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문자 집합 사용</a:t>
              </a:r>
              <a:endParaRPr lang="en-US" altLang="ko-KR" sz="1100" dirty="0"/>
            </a:p>
            <a:p>
              <a:r>
                <a:rPr lang="en-US" altLang="ko-KR" sz="1100" dirty="0"/>
                <a:t>(</a:t>
              </a:r>
              <a:r>
                <a:rPr lang="ko-KR" altLang="en-US" sz="1100" dirty="0"/>
                <a:t>윈도우에서 </a:t>
              </a:r>
              <a:r>
                <a:rPr lang="en-US" altLang="ko-KR" sz="1100" dirty="0"/>
                <a:t>MS949)</a:t>
              </a:r>
              <a:endParaRPr lang="ko-KR" altLang="en-US" sz="1100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94" y="4072581"/>
              <a:ext cx="2218106" cy="10258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626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8-2 : </a:t>
            </a:r>
            <a:r>
              <a:rPr lang="en-US" altLang="ko-KR" sz="2400" dirty="0" err="1"/>
              <a:t>InputStreamReader</a:t>
            </a:r>
            <a:r>
              <a:rPr lang="ko-KR" altLang="en-US" sz="2400" dirty="0"/>
              <a:t>로 한글 텍스트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5" y="1772816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FileReadHangulSuccess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fin = new FileInputStream("c:\\Temp\\hangul.txt");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"MS949"</a:t>
            </a:r>
            <a:r>
              <a:rPr lang="en-US" altLang="ko-KR" sz="1400" b="1" dirty="0"/>
              <a:t>)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	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5" y="1362254"/>
            <a:ext cx="847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InputStreamReader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MS949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 집합으로 한글 텍스트 파일을 읽고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9143" y="6143243"/>
            <a:ext cx="233910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MS949</a:t>
            </a:r>
          </a:p>
          <a:p>
            <a:r>
              <a:rPr lang="ko-KR" altLang="en-US" dirty="0" err="1"/>
              <a:t>가나다라마바사아자차카타파하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3641976"/>
            <a:ext cx="1928810" cy="476726"/>
          </a:xfrm>
          <a:prstGeom prst="wedgeRoundRectCallout">
            <a:avLst>
              <a:gd name="adj1" fmla="val -77071"/>
              <a:gd name="adj2" fmla="val -3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MS</a:t>
            </a:r>
            <a:r>
              <a:rPr lang="ko-KR" altLang="en-US" sz="1100" dirty="0"/>
              <a:t>에서</a:t>
            </a:r>
            <a:r>
              <a:rPr lang="en-US" altLang="ko-KR" sz="1100" dirty="0"/>
              <a:t> </a:t>
            </a:r>
            <a:r>
              <a:rPr lang="ko-KR" altLang="en-US" sz="1100" dirty="0"/>
              <a:t>만든 한글 확장</a:t>
            </a:r>
          </a:p>
          <a:p>
            <a:r>
              <a:rPr lang="ko-KR" altLang="en-US" sz="1100" dirty="0"/>
              <a:t>완성형 문자 집합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1838" y="2946055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hangul.txt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43" y="1772816"/>
            <a:ext cx="2337624" cy="11732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368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1160" y="1700808"/>
            <a:ext cx="5976665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public class </a:t>
            </a:r>
            <a:r>
              <a:rPr lang="en-US" altLang="ko-KR" sz="1400" b="1" dirty="0" err="1"/>
              <a:t>FileReadHangulFail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fin = new FileInputStream("c:\\Temp\\hangul.txt");</a:t>
            </a:r>
          </a:p>
          <a:p>
            <a:pPr defTabSz="180000"/>
            <a:r>
              <a:rPr lang="en-US" altLang="ko-KR" sz="1400" b="1" dirty="0"/>
              <a:t>			in = 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(fin, </a:t>
            </a:r>
            <a:r>
              <a:rPr lang="en-US" altLang="ko-KR" sz="1400" b="1" dirty="0">
                <a:solidFill>
                  <a:srgbClr val="FF0000"/>
                </a:solidFill>
              </a:rPr>
              <a:t>"US-ASCII"</a:t>
            </a:r>
            <a:r>
              <a:rPr lang="en-US" altLang="ko-KR" sz="1400" b="1" dirty="0"/>
              <a:t>)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			while ((c = </a:t>
            </a:r>
            <a:r>
              <a:rPr lang="en-US" altLang="ko-KR" sz="1400" b="1" dirty="0" err="1"/>
              <a:t>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8-3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한글 텍스트 파일 읽기</a:t>
            </a:r>
            <a:r>
              <a:rPr lang="en-US" altLang="ko-KR" sz="2400" dirty="0"/>
              <a:t>(</a:t>
            </a:r>
            <a:r>
              <a:rPr lang="ko-KR" altLang="en-US" sz="2400" dirty="0"/>
              <a:t>문자 집합 지정이 잘못된 경우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340768"/>
            <a:ext cx="864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InputStreamReader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문자 집합을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US-ASCII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지정하여 한글 파일을 읽고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890" y="6058002"/>
            <a:ext cx="215956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ASCII</a:t>
            </a:r>
          </a:p>
          <a:p>
            <a:r>
              <a:rPr lang="en-US" altLang="ko-KR" dirty="0"/>
              <a:t>????????????????????????????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463763" y="2673720"/>
            <a:ext cx="2794062" cy="442674"/>
          </a:xfrm>
          <a:prstGeom prst="wedgeRoundRectCallout">
            <a:avLst>
              <a:gd name="adj1" fmla="val -50189"/>
              <a:gd name="adj2" fmla="val 228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문자</a:t>
            </a:r>
            <a:r>
              <a:rPr lang="en-US" altLang="ko-KR" sz="1000" dirty="0"/>
              <a:t> </a:t>
            </a:r>
            <a:r>
              <a:rPr lang="ko-KR" altLang="en-US" sz="1000" dirty="0"/>
              <a:t>집합 지정이 잘못된 경우의 예를 보이기 위해 일부러 틀린 문자 집합 지정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89018" y="3103478"/>
            <a:ext cx="1225329" cy="457295"/>
          </a:xfrm>
          <a:custGeom>
            <a:avLst/>
            <a:gdLst>
              <a:gd name="connsiteX0" fmla="*/ 769950 w 1225329"/>
              <a:gd name="connsiteY0" fmla="*/ 18288 h 457295"/>
              <a:gd name="connsiteX1" fmla="*/ 897966 w 1225329"/>
              <a:gd name="connsiteY1" fmla="*/ 228600 h 457295"/>
              <a:gd name="connsiteX2" fmla="*/ 1854 w 1225329"/>
              <a:gd name="connsiteY2" fmla="*/ 457200 h 457295"/>
              <a:gd name="connsiteX3" fmla="*/ 1172286 w 1225329"/>
              <a:gd name="connsiteY3" fmla="*/ 201168 h 457295"/>
              <a:gd name="connsiteX4" fmla="*/ 916254 w 1225329"/>
              <a:gd name="connsiteY4" fmla="*/ 0 h 45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329" h="457295">
                <a:moveTo>
                  <a:pt x="769950" y="18288"/>
                </a:moveTo>
                <a:cubicBezTo>
                  <a:pt x="897966" y="86868"/>
                  <a:pt x="1025982" y="155448"/>
                  <a:pt x="897966" y="228600"/>
                </a:cubicBezTo>
                <a:cubicBezTo>
                  <a:pt x="769950" y="301752"/>
                  <a:pt x="-43866" y="461772"/>
                  <a:pt x="1854" y="457200"/>
                </a:cubicBezTo>
                <a:cubicBezTo>
                  <a:pt x="47574" y="452628"/>
                  <a:pt x="1019886" y="277368"/>
                  <a:pt x="1172286" y="201168"/>
                </a:cubicBezTo>
                <a:cubicBezTo>
                  <a:pt x="1324686" y="124968"/>
                  <a:pt x="1120470" y="62484"/>
                  <a:pt x="916254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68575" y="3173658"/>
            <a:ext cx="107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hangul.txt</a:t>
            </a:r>
            <a:endParaRPr lang="ko-KR" altLang="en-US" sz="12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851920" y="5842072"/>
            <a:ext cx="2258925" cy="612934"/>
          </a:xfrm>
          <a:prstGeom prst="wedgeRoundRectCallout">
            <a:avLst>
              <a:gd name="adj1" fmla="val 70440"/>
              <a:gd name="adj2" fmla="val 434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문자</a:t>
            </a:r>
            <a:r>
              <a:rPr lang="en-US" altLang="ko-KR" sz="1000" dirty="0"/>
              <a:t> </a:t>
            </a:r>
            <a:r>
              <a:rPr lang="ko-KR" altLang="en-US" sz="1000" dirty="0"/>
              <a:t>집합 지정이 잘못되어</a:t>
            </a:r>
            <a:endParaRPr lang="en-US" altLang="ko-KR" sz="1000" dirty="0"/>
          </a:p>
          <a:p>
            <a:r>
              <a:rPr lang="ko-KR" altLang="en-US" sz="1000" dirty="0"/>
              <a:t>읽은 문자가 제대로 인식되지 못함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출력 결과가 깨짐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64" y="1700808"/>
            <a:ext cx="2514952" cy="12622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712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FileWriter</a:t>
            </a:r>
            <a:r>
              <a:rPr lang="en-US" altLang="ko-KR" dirty="0"/>
              <a:t> </a:t>
            </a:r>
            <a:r>
              <a:rPr lang="ko-KR" altLang="en-US" dirty="0"/>
              <a:t>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c:\Temp\test.txt</a:t>
            </a:r>
            <a:r>
              <a:rPr lang="ko-KR" altLang="en-US" dirty="0"/>
              <a:t>로의 문자 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쓰기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/>
              <a:t>단위 쓰기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블록 단위 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1844824"/>
            <a:ext cx="51845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("c:\\Temp\\test.txt");</a:t>
            </a:r>
            <a:endParaRPr lang="sv-SE" altLang="ko-KR" sz="1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3186255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("c:\\Temp\\test.txt");</a:t>
            </a:r>
          </a:p>
          <a:p>
            <a:r>
              <a:rPr lang="en-US" altLang="ko-KR" sz="1400" b="1" dirty="0" err="1"/>
              <a:t>fout.write</a:t>
            </a:r>
            <a:r>
              <a:rPr lang="en-US" altLang="ko-KR" sz="1400" b="1" dirty="0"/>
              <a:t>(‘A’);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 </a:t>
            </a:r>
            <a:r>
              <a:rPr lang="en-US" altLang="ko-KR" sz="1400" dirty="0"/>
              <a:t>‘A’ </a:t>
            </a:r>
            <a:r>
              <a:rPr lang="ko-KR" altLang="en-US" sz="1400" dirty="0"/>
              <a:t>출력</a:t>
            </a:r>
          </a:p>
          <a:p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4653136"/>
            <a:ext cx="525658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char []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 = new char [1024];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[] </a:t>
            </a:r>
            <a:r>
              <a:rPr lang="ko-KR" altLang="en-US" sz="1400" dirty="0"/>
              <a:t>배열의 처음부터 배열 크기</a:t>
            </a:r>
            <a:r>
              <a:rPr lang="en-US" altLang="ko-KR" sz="1400" dirty="0"/>
              <a:t>(1024</a:t>
            </a:r>
            <a:r>
              <a:rPr lang="ko-KR" altLang="en-US" sz="1400" dirty="0"/>
              <a:t>개 문자</a:t>
            </a:r>
            <a:r>
              <a:rPr lang="en-US" altLang="ko-KR" sz="1400" dirty="0"/>
              <a:t>)</a:t>
            </a:r>
            <a:r>
              <a:rPr lang="ko-KR" altLang="en-US" sz="1400" dirty="0"/>
              <a:t>만큼 쓰기</a:t>
            </a:r>
            <a:endParaRPr lang="en-US" altLang="ko-KR" sz="1400" dirty="0"/>
          </a:p>
          <a:p>
            <a:r>
              <a:rPr lang="en-US" altLang="ko-KR" sz="1400" b="1" dirty="0" err="1"/>
              <a:t>fout.write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buf</a:t>
            </a:r>
            <a:r>
              <a:rPr lang="en-US" altLang="ko-KR" sz="1400" b="1" dirty="0"/>
              <a:t>, 0, </a:t>
            </a:r>
            <a:r>
              <a:rPr lang="en-US" altLang="ko-KR" sz="1400" b="1" dirty="0" err="1"/>
              <a:t>buf.length</a:t>
            </a:r>
            <a:r>
              <a:rPr lang="en-US" altLang="ko-KR" sz="1400" b="1" dirty="0"/>
              <a:t>);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806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5FEFB6-C59C-4890-AED1-AA163549728F}"/>
              </a:ext>
            </a:extLst>
          </p:cNvPr>
          <p:cNvGrpSpPr/>
          <p:nvPr/>
        </p:nvGrpSpPr>
        <p:grpSpPr>
          <a:xfrm>
            <a:off x="5436096" y="2035369"/>
            <a:ext cx="2824917" cy="1719988"/>
            <a:chOff x="5436096" y="2035369"/>
            <a:chExt cx="2824917" cy="171998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2035369"/>
              <a:ext cx="2824917" cy="17199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500EEFA-2B42-4F73-AEF1-0B3A14C1D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435" y="2048103"/>
              <a:ext cx="224393" cy="238539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8-4 : </a:t>
            </a:r>
            <a:r>
              <a:rPr lang="ko-KR" altLang="en-US" dirty="0"/>
              <a:t>키보드 입력을 파일로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331476"/>
            <a:ext cx="84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Scanner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키보드에서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입력받은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데이터를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c:\Temp\test.txt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저장하는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780" y="1988840"/>
            <a:ext cx="4320480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sz="1200" dirty="0"/>
              <a:t>import java.io.*;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FileWriterEx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FileWriter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= null;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r>
              <a:rPr lang="en-US" altLang="ko-KR" sz="1200" dirty="0"/>
              <a:t>		try {</a:t>
            </a:r>
          </a:p>
          <a:p>
            <a:r>
              <a:rPr lang="en-US" altLang="ko-KR" sz="1200" dirty="0"/>
              <a:t>			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("c:\\Temp\\test.txt");</a:t>
            </a:r>
          </a:p>
          <a:p>
            <a:r>
              <a:rPr lang="en-US" altLang="ko-KR" sz="1200" dirty="0"/>
              <a:t>			while(true) {</a:t>
            </a:r>
          </a:p>
          <a:p>
            <a:r>
              <a:rPr lang="en-US" altLang="ko-KR" sz="1200" dirty="0"/>
              <a:t>				</a:t>
            </a:r>
            <a:r>
              <a:rPr lang="en-US" altLang="ko-KR" sz="1200" b="1" dirty="0"/>
              <a:t>String line = </a:t>
            </a:r>
            <a:r>
              <a:rPr lang="en-US" altLang="ko-KR" sz="1200" b="1" dirty="0" err="1"/>
              <a:t>scanner.nextLine</a:t>
            </a:r>
            <a:r>
              <a:rPr lang="en-US" altLang="ko-KR" sz="1200" b="1" dirty="0"/>
              <a:t>();</a:t>
            </a:r>
            <a:endParaRPr lang="ko-KR" altLang="en-US" sz="1200" b="1" dirty="0"/>
          </a:p>
          <a:p>
            <a:r>
              <a:rPr lang="en-US" altLang="ko-KR" sz="1200" dirty="0"/>
              <a:t>				if(</a:t>
            </a:r>
            <a:r>
              <a:rPr lang="en-US" altLang="ko-KR" sz="1200" dirty="0" err="1"/>
              <a:t>line.length</a:t>
            </a:r>
            <a:r>
              <a:rPr lang="en-US" altLang="ko-KR" sz="1200" dirty="0"/>
              <a:t>() == 0) </a:t>
            </a:r>
          </a:p>
          <a:p>
            <a:r>
              <a:rPr lang="en-US" altLang="ko-KR" sz="1200" dirty="0"/>
              <a:t>					break;</a:t>
            </a:r>
          </a:p>
          <a:p>
            <a:r>
              <a:rPr lang="en-US" altLang="ko-KR" sz="1200" dirty="0"/>
              <a:t>				</a:t>
            </a:r>
            <a:r>
              <a:rPr lang="en-US" altLang="ko-KR" sz="1200" b="1" dirty="0" err="1"/>
              <a:t>fout.write</a:t>
            </a:r>
            <a:r>
              <a:rPr lang="en-US" altLang="ko-KR" sz="1200" b="1" dirty="0"/>
              <a:t>(line, 0, </a:t>
            </a:r>
            <a:r>
              <a:rPr lang="en-US" altLang="ko-KR" sz="1200" b="1" dirty="0" err="1"/>
              <a:t>line.length</a:t>
            </a:r>
            <a:r>
              <a:rPr lang="en-US" altLang="ko-KR" sz="1200" b="1" dirty="0"/>
              <a:t>());</a:t>
            </a:r>
            <a:endParaRPr lang="ko-KR" altLang="en-US" sz="1200" b="1" dirty="0"/>
          </a:p>
          <a:p>
            <a:r>
              <a:rPr lang="en-US" altLang="ko-KR" sz="1200" b="1" dirty="0"/>
              <a:t>				</a:t>
            </a:r>
            <a:r>
              <a:rPr lang="en-US" altLang="ko-KR" sz="1200" b="1" dirty="0" err="1"/>
              <a:t>fout.write</a:t>
            </a:r>
            <a:r>
              <a:rPr lang="en-US" altLang="ko-KR" sz="1200" b="1" dirty="0"/>
              <a:t>("\r\n", 0, 2);</a:t>
            </a:r>
            <a:endParaRPr lang="ko-KR" altLang="en-US" sz="1200" b="1" dirty="0"/>
          </a:p>
          <a:p>
            <a:r>
              <a:rPr lang="en-US" altLang="ko-KR" sz="1200" dirty="0"/>
              <a:t>			}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fout.close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38943" y="3585034"/>
            <a:ext cx="1857388" cy="289441"/>
          </a:xfrm>
          <a:prstGeom prst="wedgeRoundRectCallout">
            <a:avLst>
              <a:gd name="adj1" fmla="val -66298"/>
              <a:gd name="adj2" fmla="val -1072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&lt;Enter&gt; </a:t>
            </a:r>
            <a:r>
              <a:rPr lang="ko-KR" altLang="en-US" sz="1100" dirty="0"/>
              <a:t>키 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36096" y="5557728"/>
            <a:ext cx="2101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실행 결과 </a:t>
            </a:r>
            <a:r>
              <a:rPr lang="en-US" altLang="ko-KR" sz="1200" dirty="0"/>
              <a:t>test.txt </a:t>
            </a:r>
            <a:r>
              <a:rPr lang="ko-KR" altLang="en-US" sz="1200" dirty="0"/>
              <a:t>파일 생성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3419872" y="4869160"/>
            <a:ext cx="1512168" cy="476726"/>
          </a:xfrm>
          <a:prstGeom prst="wedgeRoundRectCallout">
            <a:avLst>
              <a:gd name="adj1" fmla="val -65134"/>
              <a:gd name="adj2" fmla="val -446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한 줄 띄기 위해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\r\n</a:t>
            </a:r>
            <a:r>
              <a:rPr lang="ko-KR" altLang="en-US" sz="1100" dirty="0"/>
              <a:t>을 파일에 저장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50" y="4365104"/>
            <a:ext cx="2509223" cy="11811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563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바이트 단위의 바이너리 값을 읽고 쓰는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en-US" altLang="ko-KR" dirty="0" err="1"/>
              <a:t>InputStream</a:t>
            </a:r>
            <a:r>
              <a:rPr lang="en-US" altLang="ko-KR" dirty="0"/>
              <a:t>/</a:t>
            </a:r>
            <a:r>
              <a:rPr lang="en-US" altLang="ko-KR" dirty="0" err="1"/>
              <a:t>OutputStream</a:t>
            </a:r>
            <a:endParaRPr lang="en-US" altLang="ko-KR" dirty="0"/>
          </a:p>
          <a:p>
            <a:pPr lvl="2"/>
            <a:r>
              <a:rPr lang="ko-KR" altLang="en-US" dirty="0"/>
              <a:t>추상 클래스</a:t>
            </a:r>
            <a:endParaRPr lang="en-US" altLang="ko-KR" dirty="0"/>
          </a:p>
          <a:p>
            <a:pPr lvl="2"/>
            <a:r>
              <a:rPr lang="ko-KR" altLang="en-US" dirty="0"/>
              <a:t>바이트 </a:t>
            </a:r>
            <a:r>
              <a:rPr lang="ko-KR" altLang="en-US" dirty="0" err="1"/>
              <a:t>스트림을</a:t>
            </a:r>
            <a:r>
              <a:rPr lang="ko-KR" altLang="en-US" dirty="0"/>
              <a:t> 다루는 모든 클래스의 슈퍼 클래스</a:t>
            </a:r>
            <a:endParaRPr lang="en-US" altLang="ko-KR" dirty="0"/>
          </a:p>
          <a:p>
            <a:pPr lvl="1"/>
            <a:r>
              <a:rPr lang="en-US" altLang="ko-KR" dirty="0" err="1"/>
              <a:t>FileInputStream</a:t>
            </a:r>
            <a:r>
              <a:rPr lang="en-US" altLang="ko-KR" dirty="0"/>
              <a:t>/</a:t>
            </a:r>
            <a:r>
              <a:rPr lang="en-US" altLang="ko-KR" dirty="0" err="1"/>
              <a:t>FileOutputStream</a:t>
            </a:r>
            <a:endParaRPr lang="en-US" altLang="ko-KR" dirty="0"/>
          </a:p>
          <a:p>
            <a:pPr lvl="2"/>
            <a:r>
              <a:rPr lang="ko-KR" altLang="en-US" dirty="0"/>
              <a:t>파일로부터 바이트 단위로 읽거나 저장하는 클래스</a:t>
            </a:r>
            <a:endParaRPr lang="en-US" altLang="ko-KR" dirty="0"/>
          </a:p>
          <a:p>
            <a:pPr lvl="2"/>
            <a:r>
              <a:rPr lang="ko-KR" altLang="en-US" dirty="0"/>
              <a:t>바이너리 파일의 입출력 용도</a:t>
            </a:r>
            <a:endParaRPr lang="en-US" altLang="ko-KR" dirty="0"/>
          </a:p>
          <a:p>
            <a:pPr lvl="1"/>
            <a:r>
              <a:rPr lang="en-US" altLang="ko-KR" dirty="0" err="1"/>
              <a:t>DataInputStream</a:t>
            </a:r>
            <a:r>
              <a:rPr lang="en-US" altLang="ko-KR" dirty="0"/>
              <a:t>/</a:t>
            </a:r>
            <a:r>
              <a:rPr lang="en-US" altLang="ko-KR" dirty="0" err="1"/>
              <a:t>DataOutputStream</a:t>
            </a:r>
            <a:endParaRPr lang="en-US" altLang="ko-KR" dirty="0"/>
          </a:p>
          <a:p>
            <a:pPr lvl="2"/>
            <a:r>
              <a:rPr lang="ko-KR" altLang="en-US" dirty="0"/>
              <a:t>자바의 기본 데이터 타입의 값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을 바이너리 값 그대로 입출력</a:t>
            </a:r>
            <a:endParaRPr lang="en-US" altLang="ko-KR" dirty="0"/>
          </a:p>
          <a:p>
            <a:pPr lvl="2"/>
            <a:r>
              <a:rPr lang="ko-KR" altLang="en-US" dirty="0"/>
              <a:t>문자열도 바이너리 형태로 입출력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0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85" y="4725144"/>
            <a:ext cx="6429375" cy="10229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FileOutputStream</a:t>
            </a:r>
            <a:r>
              <a:rPr lang="ko-KR" altLang="en-US" dirty="0"/>
              <a:t>을 이용한 파일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바이너리 값을 파일에 저장하는 바이트 </a:t>
            </a:r>
            <a:r>
              <a:rPr lang="ko-KR" altLang="en-US" dirty="0" err="1"/>
              <a:t>스트림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88591"/>
            <a:ext cx="609105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FileOutputStream </a:t>
            </a:r>
            <a:r>
              <a:rPr lang="en-US" altLang="ko-KR" sz="1400" dirty="0" err="1"/>
              <a:t>fout</a:t>
            </a:r>
            <a:r>
              <a:rPr lang="en-US" altLang="ko-KR" sz="1400" dirty="0"/>
              <a:t> = new FileOutputStream("c:\\Temp\\test.out");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byte b[] = {7,51,3,4,-1,24};</a:t>
            </a:r>
          </a:p>
          <a:p>
            <a:pPr defTabSz="180000"/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b.length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fout.write</a:t>
            </a:r>
            <a:r>
              <a:rPr lang="en-US" altLang="ko-KR" sz="1400" dirty="0"/>
              <a:t>(b[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fout.close</a:t>
            </a:r>
            <a:r>
              <a:rPr lang="en-US" altLang="ko-KR" sz="1400" dirty="0"/>
              <a:t>();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91880" y="2814935"/>
            <a:ext cx="3566941" cy="289441"/>
          </a:xfrm>
          <a:prstGeom prst="wedgeRoundRectCallout">
            <a:avLst>
              <a:gd name="adj1" fmla="val -77104"/>
              <a:gd name="adj2" fmla="val 206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배열 </a:t>
            </a:r>
            <a:r>
              <a:rPr lang="en-US" altLang="ko-KR" sz="1100" dirty="0"/>
              <a:t>b[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</a:t>
            </a:r>
            <a:r>
              <a:rPr lang="ko-KR" altLang="en-US" sz="1100" dirty="0"/>
              <a:t>의 정수 값</a:t>
            </a:r>
            <a:r>
              <a:rPr lang="en-US" altLang="ko-KR" sz="1100" dirty="0"/>
              <a:t>(</a:t>
            </a:r>
            <a:r>
              <a:rPr lang="ko-KR" altLang="en-US" sz="1100" dirty="0"/>
              <a:t>바이너리</a:t>
            </a:r>
            <a:r>
              <a:rPr lang="en-US" altLang="ko-KR" sz="1100" dirty="0"/>
              <a:t>)</a:t>
            </a:r>
            <a:r>
              <a:rPr lang="ko-KR" altLang="en-US" sz="1100" dirty="0"/>
              <a:t>을 그대로 기록</a:t>
            </a:r>
            <a:endParaRPr lang="en-US" altLang="ko-KR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627784" y="3320914"/>
            <a:ext cx="438337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닫음</a:t>
            </a:r>
            <a:r>
              <a:rPr lang="en-US" altLang="ko-KR" sz="1100" dirty="0"/>
              <a:t>. </a:t>
            </a:r>
            <a:r>
              <a:rPr lang="ko-KR" altLang="en-US" sz="1100" dirty="0"/>
              <a:t>파일도 닫힘</a:t>
            </a:r>
            <a:r>
              <a:rPr lang="en-US" altLang="ko-KR" sz="1100" dirty="0"/>
              <a:t>. </a:t>
            </a:r>
            <a:r>
              <a:rPr lang="ko-KR" altLang="en-US" sz="1100" dirty="0"/>
              <a:t>더 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없음</a:t>
            </a:r>
            <a:endParaRPr lang="en-US" altLang="ko-KR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777032" y="5700385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test.out</a:t>
            </a:r>
            <a:r>
              <a:rPr lang="en-US" altLang="ko-KR" dirty="0"/>
              <a:t> </a:t>
            </a:r>
            <a:r>
              <a:rPr lang="ko-KR" altLang="en-US" dirty="0"/>
              <a:t>파일의 내부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206943" y="4361600"/>
            <a:ext cx="2296447" cy="664012"/>
          </a:xfrm>
          <a:prstGeom prst="wedgeRoundRectCallout">
            <a:avLst>
              <a:gd name="adj1" fmla="val -44698"/>
              <a:gd name="adj2" fmla="val 751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파일에 있는 각 바이너리 값들은 문자 정보가 아님</a:t>
            </a:r>
            <a:r>
              <a:rPr lang="en-US" altLang="ko-KR" sz="1100" dirty="0"/>
              <a:t>. </a:t>
            </a:r>
            <a:r>
              <a:rPr lang="ko-KR" altLang="en-US" sz="1100" dirty="0"/>
              <a:t>바이너리 값에 대응하는 그래픽 심볼들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7813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1376749"/>
            <a:ext cx="5066613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 fontAlgn="base" latinLnBrk="0">
              <a:defRPr sz="1200"/>
            </a:lvl1pPr>
          </a:lstStyle>
          <a:p>
            <a:r>
              <a:rPr lang="en-US" altLang="ko-KR" dirty="0"/>
              <a:t>import java.io.*;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FileOutputStreamEx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</a:t>
            </a:r>
            <a:r>
              <a:rPr lang="en-US" altLang="ko-KR" b="1" dirty="0"/>
              <a:t>byte b[] = {7,51,3,4,-1,24};</a:t>
            </a:r>
          </a:p>
          <a:p>
            <a:r>
              <a:rPr lang="en-US" altLang="ko-KR" dirty="0"/>
              <a:t>		try {</a:t>
            </a:r>
          </a:p>
          <a:p>
            <a:r>
              <a:rPr lang="en-US" altLang="ko-KR" dirty="0"/>
              <a:t>			</a:t>
            </a:r>
            <a:r>
              <a:rPr lang="en-US" altLang="ko-KR" b="1" dirty="0" err="1"/>
              <a:t>FileOutputStream</a:t>
            </a:r>
            <a:r>
              <a:rPr lang="en-US" altLang="ko-KR" b="1" dirty="0"/>
              <a:t> </a:t>
            </a:r>
            <a:r>
              <a:rPr lang="en-US" altLang="ko-KR" b="1" dirty="0" err="1"/>
              <a:t>fout</a:t>
            </a:r>
            <a:r>
              <a:rPr lang="en-US" altLang="ko-KR" b="1" dirty="0"/>
              <a:t> = </a:t>
            </a:r>
          </a:p>
          <a:p>
            <a:r>
              <a:rPr lang="en-US" altLang="ko-KR" b="1" dirty="0"/>
              <a:t>					new </a:t>
            </a:r>
            <a:r>
              <a:rPr lang="en-US" altLang="ko-KR" b="1" dirty="0" err="1"/>
              <a:t>FileOutputStream</a:t>
            </a:r>
            <a:r>
              <a:rPr lang="en-US" altLang="ko-KR" b="1" dirty="0"/>
              <a:t>("c:\\Temp\\test.out");</a:t>
            </a:r>
          </a:p>
          <a:p>
            <a:r>
              <a:rPr lang="en-US" altLang="ko-KR" dirty="0"/>
              <a:t>	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b.length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		</a:t>
            </a:r>
            <a:r>
              <a:rPr lang="en-US" altLang="ko-KR" b="1" dirty="0" err="1"/>
              <a:t>fout.write</a:t>
            </a:r>
            <a:r>
              <a:rPr lang="en-US" altLang="ko-KR" b="1" dirty="0"/>
              <a:t>(b[</a:t>
            </a:r>
            <a:r>
              <a:rPr lang="en-US" altLang="ko-KR" b="1" dirty="0" err="1"/>
              <a:t>i</a:t>
            </a:r>
            <a:r>
              <a:rPr lang="en-US" altLang="ko-KR" b="1" dirty="0"/>
              <a:t>]); </a:t>
            </a:r>
            <a:r>
              <a:rPr lang="en-US" altLang="ko-KR" dirty="0"/>
              <a:t>// </a:t>
            </a:r>
            <a:r>
              <a:rPr lang="ko-KR" altLang="en-US" dirty="0"/>
              <a:t>배열 </a:t>
            </a:r>
            <a:r>
              <a:rPr lang="en-US" altLang="ko-KR" dirty="0"/>
              <a:t>b</a:t>
            </a:r>
            <a:r>
              <a:rPr lang="ko-KR" altLang="en-US" dirty="0"/>
              <a:t>의 바이너리를 그대로 기록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fout.close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} catch(</a:t>
            </a:r>
            <a:r>
              <a:rPr lang="en-US" altLang="ko-KR" dirty="0" err="1"/>
              <a:t>IOException</a:t>
            </a:r>
            <a:r>
              <a:rPr lang="en-US" altLang="ko-KR" dirty="0"/>
              <a:t> e) {</a:t>
            </a:r>
          </a:p>
          <a:p>
            <a:r>
              <a:rPr lang="en-US" altLang="ko-KR" dirty="0"/>
              <a:t>	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 "c:\\Temp\\test.out</a:t>
            </a:r>
            <a:r>
              <a:rPr lang="ko-KR" altLang="en-US" dirty="0"/>
              <a:t>에 저장할 수 </a:t>
            </a:r>
            <a:endParaRPr lang="en-US" altLang="ko-KR" dirty="0"/>
          </a:p>
          <a:p>
            <a:r>
              <a:rPr lang="en-US" altLang="ko-KR" dirty="0"/>
              <a:t>												</a:t>
            </a:r>
            <a:r>
              <a:rPr lang="ko-KR" altLang="en-US" dirty="0"/>
              <a:t>없었습니다</a:t>
            </a:r>
            <a:r>
              <a:rPr lang="en-US" altLang="ko-KR" dirty="0"/>
              <a:t>. </a:t>
            </a:r>
            <a:r>
              <a:rPr lang="ko-KR" altLang="en-US" dirty="0"/>
              <a:t>경로명을 확인해 주세요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	return;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("c:\\Temp\\test.out</a:t>
            </a:r>
            <a:r>
              <a:rPr lang="ko-KR" altLang="en-US" dirty="0"/>
              <a:t>을 저장하였습니다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8-5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FileOutputStream</a:t>
            </a:r>
            <a:r>
              <a:rPr lang="ko-KR" altLang="en-US" sz="2800" dirty="0"/>
              <a:t>으로 바이너리 파일 쓰기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8109" y="1340768"/>
            <a:ext cx="3384376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defRPr>
            </a:lvl1pPr>
          </a:lstStyle>
          <a:p>
            <a:r>
              <a:rPr lang="en-US" altLang="ko-KR" sz="1400" dirty="0" err="1">
                <a:latin typeface="+mj-ea"/>
                <a:ea typeface="+mj-ea"/>
              </a:rPr>
              <a:t>FileOutputStream</a:t>
            </a:r>
            <a:r>
              <a:rPr lang="ko-KR" altLang="en-US" sz="1400" dirty="0">
                <a:latin typeface="+mj-ea"/>
                <a:ea typeface="+mj-ea"/>
              </a:rPr>
              <a:t>을 이용하여 </a:t>
            </a:r>
            <a:r>
              <a:rPr lang="en-US" altLang="ko-KR" sz="1400" dirty="0">
                <a:latin typeface="+mj-ea"/>
                <a:ea typeface="+mj-ea"/>
              </a:rPr>
              <a:t>byte [] </a:t>
            </a:r>
            <a:r>
              <a:rPr lang="ko-KR" altLang="en-US" sz="1400" dirty="0">
                <a:latin typeface="+mj-ea"/>
                <a:ea typeface="+mj-ea"/>
              </a:rPr>
              <a:t>배열 속에 들어 있는 바이너리 값을 </a:t>
            </a:r>
            <a:r>
              <a:rPr lang="en-US" altLang="ko-KR" sz="1400" dirty="0">
                <a:latin typeface="+mj-ea"/>
                <a:ea typeface="+mj-ea"/>
              </a:rPr>
              <a:t>c:\Temp\test.out </a:t>
            </a:r>
            <a:r>
              <a:rPr lang="ko-KR" altLang="en-US" sz="1400" dirty="0">
                <a:latin typeface="+mj-ea"/>
                <a:ea typeface="+mj-ea"/>
              </a:rPr>
              <a:t>파일에 저장하라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 파일은 바이너리 파일이 되므로 메모장으로 볼 수 없다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이 파일은 예제 </a:t>
            </a:r>
            <a:r>
              <a:rPr lang="en-US" altLang="ko-KR" sz="1400" dirty="0">
                <a:latin typeface="+mj-ea"/>
                <a:ea typeface="+mj-ea"/>
              </a:rPr>
              <a:t>8-6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 err="1">
                <a:latin typeface="+mj-ea"/>
                <a:ea typeface="+mj-ea"/>
              </a:rPr>
              <a:t>FileInputStream</a:t>
            </a:r>
            <a:r>
              <a:rPr lang="ko-KR" altLang="en-US" sz="1400" dirty="0">
                <a:latin typeface="+mj-ea"/>
                <a:ea typeface="+mj-ea"/>
              </a:rPr>
              <a:t>을 이용하여 읽어 다시 출력한다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5121534"/>
            <a:ext cx="506661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c:\Temp\test.out</a:t>
            </a:r>
            <a:r>
              <a:rPr lang="ko-KR" altLang="en-US" sz="1200" dirty="0"/>
              <a:t>을 저장하였습니다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485" y="5733256"/>
            <a:ext cx="4010731" cy="638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4616" y="6021288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test.out</a:t>
            </a:r>
            <a:r>
              <a:rPr lang="en-US" altLang="ko-KR" sz="1100" dirty="0"/>
              <a:t> </a:t>
            </a:r>
            <a:r>
              <a:rPr lang="ko-KR" altLang="en-US" sz="1100" dirty="0"/>
              <a:t>파일의 내부</a:t>
            </a:r>
          </a:p>
        </p:txBody>
      </p:sp>
    </p:spTree>
    <p:extLst>
      <p:ext uri="{BB962C8B-B14F-4D97-AF65-F5344CB8AC3E}">
        <p14:creationId xmlns:p14="http://schemas.microsoft.com/office/powerpoint/2010/main" val="13372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8-6 : </a:t>
            </a:r>
            <a:r>
              <a:rPr lang="en-US" altLang="ko-KR" sz="2400" dirty="0" err="1"/>
              <a:t>FileInputStream</a:t>
            </a:r>
            <a:r>
              <a:rPr lang="ko-KR" altLang="en-US" sz="2400" dirty="0"/>
              <a:t>으로 바이너리 파일 읽기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1268760"/>
            <a:ext cx="8354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FileInputStream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c:\Temp\test.out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8-5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에서 저장한 파일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읽어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byte []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배열 속에 저장하고 화면에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520" y="1916832"/>
            <a:ext cx="712879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import java.io.*;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FileInputStreamEx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b="1" dirty="0"/>
              <a:t>byte b[] = new byte [6]; // </a:t>
            </a:r>
            <a:r>
              <a:rPr lang="ko-KR" altLang="en-US" sz="1200" b="1" dirty="0"/>
              <a:t>비어 있는 </a:t>
            </a:r>
            <a:r>
              <a:rPr lang="en-US" altLang="ko-KR" sz="1200" b="1" dirty="0"/>
              <a:t>byte </a:t>
            </a:r>
            <a:r>
              <a:rPr lang="ko-KR" altLang="en-US" sz="1200" b="1" dirty="0"/>
              <a:t>배열</a:t>
            </a:r>
          </a:p>
          <a:p>
            <a:pPr defTabSz="180000" fontAlgn="base" latinLnBrk="0"/>
            <a:r>
              <a:rPr lang="en-US" altLang="ko-KR" sz="1200" dirty="0"/>
              <a:t>		try 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/>
              <a:t> fin = new </a:t>
            </a:r>
            <a:r>
              <a:rPr lang="en-US" altLang="ko-KR" sz="1200" b="1" dirty="0" err="1"/>
              <a:t>FileInputStream</a:t>
            </a:r>
            <a:r>
              <a:rPr lang="en-US" altLang="ko-KR" sz="1200" b="1" dirty="0"/>
              <a:t>("c:\\Temp\\test.out");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n=0, c;</a:t>
            </a:r>
          </a:p>
          <a:p>
            <a:pPr defTabSz="180000" fontAlgn="base" latinLnBrk="0"/>
            <a:r>
              <a:rPr lang="en-US" altLang="ko-KR" sz="1200" dirty="0"/>
              <a:t>			while((</a:t>
            </a:r>
            <a:r>
              <a:rPr lang="en-US" altLang="ko-KR" sz="1200" b="1" dirty="0"/>
              <a:t>c = </a:t>
            </a:r>
            <a:r>
              <a:rPr lang="en-US" altLang="ko-KR" sz="1200" b="1" dirty="0" err="1"/>
              <a:t>fin.read</a:t>
            </a:r>
            <a:r>
              <a:rPr lang="en-US" altLang="ko-KR" sz="1200" b="1" dirty="0"/>
              <a:t>()</a:t>
            </a:r>
            <a:r>
              <a:rPr lang="en-US" altLang="ko-KR" sz="1200" dirty="0"/>
              <a:t>)!= -1) {</a:t>
            </a:r>
          </a:p>
          <a:p>
            <a:pPr defTabSz="180000" fontAlgn="base" latinLnBrk="0"/>
            <a:r>
              <a:rPr lang="en-US" altLang="ko-KR" sz="1200" dirty="0"/>
              <a:t>				</a:t>
            </a:r>
            <a:r>
              <a:rPr lang="en-US" altLang="ko-KR" sz="1200" b="1" dirty="0"/>
              <a:t>b[n] = (byte)c; </a:t>
            </a:r>
            <a:endParaRPr lang="ko-KR" altLang="en-US" sz="1200" b="1" dirty="0"/>
          </a:p>
          <a:p>
            <a:pPr defTabSz="180000" fontAlgn="base" latinLnBrk="0"/>
            <a:r>
              <a:rPr lang="en-US" altLang="ko-KR" sz="1200" dirty="0"/>
              <a:t>				n++;</a:t>
            </a:r>
          </a:p>
          <a:p>
            <a:pPr defTabSz="180000" fontAlgn="base" latinLnBrk="0"/>
            <a:r>
              <a:rPr lang="en-US" altLang="ko-KR" sz="1200" dirty="0"/>
              <a:t>			}		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("c:\\Temp\\test.out</a:t>
            </a:r>
            <a:r>
              <a:rPr lang="ko-KR" altLang="en-US" sz="1200" dirty="0"/>
              <a:t>에서 읽은 배열을 출력합니다</a:t>
            </a:r>
            <a:r>
              <a:rPr lang="en-US" altLang="ko-KR" sz="1200" dirty="0"/>
              <a:t>.");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b="1" dirty="0"/>
              <a:t>for(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</a:t>
            </a:r>
            <a:r>
              <a:rPr lang="en-US" altLang="ko-KR" sz="1200" b="1" dirty="0" err="1"/>
              <a:t>System.out.print</a:t>
            </a:r>
            <a:r>
              <a:rPr lang="en-US" altLang="ko-KR" sz="1200" b="1" dirty="0"/>
              <a:t>(b[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+ " ");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	} catch(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 fontAlgn="base" latinLnBrk="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 "c:\\Temp\\test.out</a:t>
            </a:r>
            <a:r>
              <a:rPr lang="ko-KR" altLang="en-US" sz="1200" dirty="0"/>
              <a:t>에서 읽지 못했습니다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경로명을 체크해보세요</a:t>
            </a:r>
            <a:r>
              <a:rPr lang="en-US" altLang="ko-KR" sz="1200" dirty="0"/>
              <a:t>");</a:t>
            </a:r>
          </a:p>
          <a:p>
            <a:pPr defTabSz="180000" fontAlgn="base" latinLnBrk="0"/>
            <a:r>
              <a:rPr lang="en-US" altLang="ko-KR" sz="1200" dirty="0"/>
              <a:t>		}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13520" y="6021288"/>
            <a:ext cx="7128792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c:\Temp\test.out</a:t>
            </a:r>
            <a:r>
              <a:rPr lang="ko-KR" altLang="en-US" sz="1200" dirty="0"/>
              <a:t>에서 읽은 배열을 출력합니다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7 51 3 4 -1 24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198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28715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스트림</a:t>
            </a:r>
            <a:r>
              <a:rPr lang="ko-KR" altLang="en-US" dirty="0"/>
              <a:t> 입출력</a:t>
            </a:r>
            <a:endParaRPr lang="en-US" altLang="ko-KR" dirty="0"/>
          </a:p>
          <a:p>
            <a:pPr lvl="1"/>
            <a:r>
              <a:rPr lang="ko-KR" altLang="en-US" dirty="0"/>
              <a:t>버퍼를 가지고 순차적으로 이루어지는 입출력</a:t>
            </a:r>
            <a:endParaRPr lang="en-US" altLang="ko-KR" dirty="0"/>
          </a:p>
          <a:p>
            <a:r>
              <a:rPr lang="ko-KR" altLang="en-US" dirty="0"/>
              <a:t>자바의 입출력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응용프로그램과 입출력 장치를 연결하는 소프트웨어 모듈</a:t>
            </a:r>
            <a:endParaRPr lang="en-US" altLang="ko-KR" dirty="0"/>
          </a:p>
          <a:p>
            <a:pPr lvl="2"/>
            <a:r>
              <a:rPr lang="ko-KR" altLang="en-US" dirty="0"/>
              <a:t>입력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장치로부터 자바 프로그램으로 데이터를 전달</a:t>
            </a:r>
            <a:endParaRPr lang="en-US" altLang="ko-KR" dirty="0"/>
          </a:p>
          <a:p>
            <a:pPr lvl="2"/>
            <a:r>
              <a:rPr lang="ko-KR" altLang="en-US" dirty="0"/>
              <a:t>출력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출력 장치로 데이터 출력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73016"/>
            <a:ext cx="7515168" cy="30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6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버퍼 입출력 스트림과 버퍼 입출력의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버퍼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버퍼를 가진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입출력 데이터를 일시적으로 저장하는 버퍼를 이용하여 입출력 효율 개선</a:t>
            </a:r>
            <a:endParaRPr lang="en-US" altLang="ko-KR" dirty="0"/>
          </a:p>
          <a:p>
            <a:r>
              <a:rPr lang="ko-KR" altLang="en-US" dirty="0"/>
              <a:t>버퍼 입출력의 목적</a:t>
            </a:r>
            <a:endParaRPr lang="en-US" altLang="ko-KR" dirty="0"/>
          </a:p>
          <a:p>
            <a:pPr lvl="1"/>
            <a:r>
              <a:rPr lang="ko-KR" altLang="en-US" dirty="0"/>
              <a:t>입출력 시 운영체제의 </a:t>
            </a:r>
            <a:r>
              <a:rPr lang="en-US" altLang="ko-KR" dirty="0"/>
              <a:t>API </a:t>
            </a:r>
            <a:r>
              <a:rPr lang="ko-KR" altLang="en-US" dirty="0"/>
              <a:t>호출 횟수를 줄여 입출력 성능 개선</a:t>
            </a:r>
            <a:endParaRPr lang="en-US" altLang="ko-KR" dirty="0"/>
          </a:p>
          <a:p>
            <a:pPr lvl="2"/>
            <a:r>
              <a:rPr lang="ko-KR" altLang="en-US" dirty="0" err="1"/>
              <a:t>출력시</a:t>
            </a:r>
            <a:r>
              <a:rPr lang="ko-KR" altLang="en-US" dirty="0"/>
              <a:t> 여러 번 출력되는 데이터를 버퍼에 모아두고 한 번에 장치로 출력</a:t>
            </a:r>
            <a:endParaRPr lang="en-US" altLang="ko-KR" dirty="0"/>
          </a:p>
          <a:p>
            <a:pPr lvl="2"/>
            <a:r>
              <a:rPr lang="ko-KR" altLang="en-US" dirty="0" err="1"/>
              <a:t>입력시</a:t>
            </a:r>
            <a:r>
              <a:rPr lang="ko-KR" altLang="en-US" dirty="0"/>
              <a:t> 입력 데이터를 버퍼에 모아두고 한번에 프로그램에게 전달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3" y="3284984"/>
            <a:ext cx="8172400" cy="30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</a:t>
            </a:r>
            <a:r>
              <a:rPr lang="ko-KR" altLang="en-US" dirty="0" err="1"/>
              <a:t>스트림의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바이트 버퍼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바이트 단위의 바이너리 데이터를 처리하는 버퍼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en-US" altLang="ko-KR" dirty="0" err="1"/>
              <a:t>BufferedInputStream</a:t>
            </a:r>
            <a:r>
              <a:rPr lang="ko-KR" altLang="en-US" dirty="0"/>
              <a:t>와 </a:t>
            </a:r>
            <a:r>
              <a:rPr lang="en-US" altLang="ko-KR" dirty="0"/>
              <a:t>BufferedOutputStream</a:t>
            </a:r>
          </a:p>
          <a:p>
            <a:r>
              <a:rPr lang="ko-KR" altLang="en-US" dirty="0"/>
              <a:t>문자 버퍼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유니코드의 문자 데이터만 처리하는 버퍼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en-US" altLang="ko-KR" dirty="0" err="1"/>
              <a:t>BufferedReader</a:t>
            </a:r>
            <a:r>
              <a:rPr lang="ko-KR" altLang="en-US" dirty="0"/>
              <a:t>와 </a:t>
            </a:r>
            <a:r>
              <a:rPr lang="en-US" altLang="ko-KR" dirty="0" err="1"/>
              <a:t>BufferedWriter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1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바이트 버퍼를 가진 </a:t>
            </a:r>
            <a:r>
              <a:rPr lang="en-US" altLang="ko-KR" dirty="0" err="1"/>
              <a:t>BufferedOutputStream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038215"/>
            <a:ext cx="635798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BufferedOutputStream </a:t>
            </a:r>
            <a:r>
              <a:rPr lang="en-US" altLang="ko-KR" sz="1400" b="1" dirty="0"/>
              <a:t>bout</a:t>
            </a:r>
            <a:r>
              <a:rPr lang="en-US" altLang="ko-KR" sz="1400" dirty="0"/>
              <a:t> = new BufferedOutputStream(</a:t>
            </a:r>
            <a:r>
              <a:rPr lang="en-US" altLang="ko-KR" sz="1400" b="1" dirty="0" err="1"/>
              <a:t>System.out</a:t>
            </a:r>
            <a:r>
              <a:rPr lang="en-US" altLang="ko-KR" sz="1400" dirty="0"/>
              <a:t>, 20);</a:t>
            </a:r>
          </a:p>
          <a:p>
            <a:pPr defTabSz="180000"/>
            <a:r>
              <a:rPr lang="en-US" altLang="ko-KR" sz="1400" dirty="0" err="1"/>
              <a:t>FileReader</a:t>
            </a:r>
            <a:r>
              <a:rPr lang="en-US" altLang="ko-KR" sz="1400" dirty="0"/>
              <a:t> </a:t>
            </a:r>
            <a:r>
              <a:rPr lang="en-US" altLang="ko-KR" sz="1400" b="1" dirty="0"/>
              <a:t>fin</a:t>
            </a:r>
            <a:r>
              <a:rPr lang="en-US" altLang="ko-KR" sz="1400" dirty="0"/>
              <a:t> = new FileReader("c:\\windows\\system.ini");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/>
            <a:r>
              <a:rPr lang="en-US" altLang="ko-KR" sz="1400" dirty="0"/>
              <a:t>while ((c = </a:t>
            </a:r>
            <a:r>
              <a:rPr lang="en-US" altLang="ko-KR" sz="1400" b="1" dirty="0" err="1"/>
              <a:t>fin.read</a:t>
            </a:r>
            <a:r>
              <a:rPr lang="en-US" altLang="ko-KR" sz="1400" b="1" dirty="0"/>
              <a:t>()</a:t>
            </a:r>
            <a:r>
              <a:rPr lang="en-US" altLang="ko-KR" sz="1400" dirty="0"/>
              <a:t>) != -1)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bout.write</a:t>
            </a:r>
            <a:r>
              <a:rPr lang="en-US" altLang="ko-KR" sz="1400" b="1" dirty="0"/>
              <a:t>((char)c)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 err="1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err="1"/>
              <a:t>bout.close</a:t>
            </a:r>
            <a:r>
              <a:rPr lang="en-US" altLang="ko-KR" sz="1400" dirty="0"/>
              <a:t>();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1470263"/>
            <a:ext cx="2088482" cy="442674"/>
          </a:xfrm>
          <a:prstGeom prst="wedgeRoundRectCallout">
            <a:avLst>
              <a:gd name="adj1" fmla="val -34720"/>
              <a:gd name="adj2" fmla="val -965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20</a:t>
            </a:r>
            <a:r>
              <a:rPr lang="ko-KR" altLang="en-US" sz="1000" dirty="0"/>
              <a:t>바이트</a:t>
            </a:r>
            <a:r>
              <a:rPr lang="en-US" altLang="ko-KR" sz="1000" dirty="0"/>
              <a:t> </a:t>
            </a:r>
            <a:r>
              <a:rPr lang="ko-KR" altLang="en-US" sz="1000" dirty="0"/>
              <a:t>크기의 버퍼 설정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 err="1"/>
              <a:t>System.out</a:t>
            </a:r>
            <a:r>
              <a:rPr lang="en-US" altLang="ko-KR" sz="1000" dirty="0"/>
              <a:t> </a:t>
            </a:r>
            <a:r>
              <a:rPr lang="ko-KR" altLang="en-US" sz="1000" dirty="0"/>
              <a:t>표준 </a:t>
            </a:r>
            <a:r>
              <a:rPr lang="ko-KR" altLang="en-US" sz="1000" dirty="0" err="1"/>
              <a:t>스트림에</a:t>
            </a:r>
            <a:r>
              <a:rPr lang="ko-KR" altLang="en-US" sz="1000" dirty="0"/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22550" y="1962539"/>
            <a:ext cx="1952114" cy="272415"/>
          </a:xfrm>
          <a:prstGeom prst="wedgeRoundRectCallout">
            <a:avLst>
              <a:gd name="adj1" fmla="val -63374"/>
              <a:gd name="adj2" fmla="val -261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/>
              <a:t>파일 전체를 읽어 화면에 출력</a:t>
            </a:r>
            <a:endParaRPr lang="en-US" altLang="ko-KR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11760" y="2652529"/>
            <a:ext cx="920063" cy="272415"/>
          </a:xfrm>
          <a:prstGeom prst="wedgeRoundRectCallout">
            <a:avLst>
              <a:gd name="adj1" fmla="val -69893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 err="1"/>
              <a:t>스트림</a:t>
            </a:r>
            <a:r>
              <a:rPr lang="ko-KR" altLang="en-US" sz="1000" dirty="0"/>
              <a:t> 닫음</a:t>
            </a:r>
            <a:r>
              <a:rPr lang="en-US" altLang="ko-KR" sz="1000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33622"/>
            <a:ext cx="7992888" cy="34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98E9A0-D72C-405F-BA24-ACB104F52CA4}"/>
              </a:ext>
            </a:extLst>
          </p:cNvPr>
          <p:cNvGrpSpPr/>
          <p:nvPr/>
        </p:nvGrpSpPr>
        <p:grpSpPr>
          <a:xfrm>
            <a:off x="4983343" y="5127452"/>
            <a:ext cx="2448272" cy="1489338"/>
            <a:chOff x="4983343" y="5127452"/>
            <a:chExt cx="2448272" cy="148933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343" y="5137224"/>
              <a:ext cx="2448272" cy="147956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3977E9B-C74E-4C0A-878F-C10CE09A5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3343" y="5127452"/>
              <a:ext cx="224393" cy="23853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ABB8F6-670A-4AED-BA7A-91B5917894E9}"/>
              </a:ext>
            </a:extLst>
          </p:cNvPr>
          <p:cNvGrpSpPr/>
          <p:nvPr/>
        </p:nvGrpSpPr>
        <p:grpSpPr>
          <a:xfrm>
            <a:off x="4983343" y="3415565"/>
            <a:ext cx="2463183" cy="1488577"/>
            <a:chOff x="4983343" y="3415565"/>
            <a:chExt cx="2463183" cy="148857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343" y="3415565"/>
              <a:ext cx="2463183" cy="14885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85DCCF-01BD-4F2D-82C4-C7F951F8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3343" y="3429000"/>
              <a:ext cx="224393" cy="238539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43" y="1907871"/>
            <a:ext cx="1980159" cy="1055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8-7 : </a:t>
            </a:r>
            <a:r>
              <a:rPr lang="ko-KR" altLang="en-US" dirty="0"/>
              <a:t>버퍼 </a:t>
            </a:r>
            <a:r>
              <a:rPr lang="ko-KR" altLang="en-US" dirty="0" err="1"/>
              <a:t>스트림을</a:t>
            </a:r>
            <a:r>
              <a:rPr lang="ko-KR" altLang="en-US" dirty="0"/>
              <a:t> 이용한 출력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461" y="1931598"/>
            <a:ext cx="421484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sz="1200" dirty="0"/>
              <a:t>import java.io.*;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public class </a:t>
            </a:r>
            <a:r>
              <a:rPr lang="en-US" altLang="ko-KR" sz="1200" b="1" dirty="0" err="1"/>
              <a:t>BufferedIOEx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 fin = null;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r>
              <a:rPr lang="en-US" altLang="ko-KR" sz="1200" dirty="0"/>
              <a:t>		try {</a:t>
            </a:r>
          </a:p>
          <a:p>
            <a:r>
              <a:rPr lang="en-US" altLang="ko-KR" sz="1200" dirty="0"/>
              <a:t>			fin 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("c:\\Temp\\test2.txt");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BufferedOutputStream</a:t>
            </a:r>
            <a:r>
              <a:rPr lang="en-US" altLang="ko-KR" sz="1200" dirty="0"/>
              <a:t> out = </a:t>
            </a:r>
            <a:r>
              <a:rPr lang="en-US" altLang="ko-KR" sz="1200" b="1" dirty="0"/>
              <a:t>new 			</a:t>
            </a:r>
          </a:p>
          <a:p>
            <a:r>
              <a:rPr lang="en-US" altLang="ko-KR" sz="1200" b="1" dirty="0"/>
              <a:t>					</a:t>
            </a:r>
            <a:r>
              <a:rPr lang="en-US" altLang="ko-KR" sz="1200" b="1" dirty="0" err="1"/>
              <a:t>BufferedOutputStream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System.out</a:t>
            </a:r>
            <a:r>
              <a:rPr lang="en-US" altLang="ko-KR" sz="1200" b="1" dirty="0"/>
              <a:t>, 5);</a:t>
            </a:r>
          </a:p>
          <a:p>
            <a:r>
              <a:rPr lang="en-US" altLang="ko-KR" sz="1200" dirty="0"/>
              <a:t>			while ((c = </a:t>
            </a:r>
            <a:r>
              <a:rPr lang="en-US" altLang="ko-KR" sz="1200" dirty="0" err="1"/>
              <a:t>fin.read</a:t>
            </a:r>
            <a:r>
              <a:rPr lang="en-US" altLang="ko-KR" sz="1200" dirty="0"/>
              <a:t>()) != -1) { </a:t>
            </a:r>
            <a:endParaRPr lang="ko-KR" altLang="en-US" sz="1200" dirty="0"/>
          </a:p>
          <a:p>
            <a:r>
              <a:rPr lang="en-US" altLang="ko-KR" sz="1200" dirty="0"/>
              <a:t>				</a:t>
            </a:r>
            <a:r>
              <a:rPr lang="en-US" altLang="ko-KR" sz="1200" b="1" dirty="0" err="1"/>
              <a:t>out.write</a:t>
            </a:r>
            <a:r>
              <a:rPr lang="en-US" altLang="ko-KR" sz="1200" b="1" dirty="0"/>
              <a:t>(c);</a:t>
            </a:r>
          </a:p>
          <a:p>
            <a:r>
              <a:rPr lang="en-US" altLang="ko-KR" sz="1200" dirty="0"/>
              <a:t>			}</a:t>
            </a:r>
          </a:p>
          <a:p>
            <a:endParaRPr lang="en-US" altLang="ko-KR" sz="1200" dirty="0"/>
          </a:p>
          <a:p>
            <a:r>
              <a:rPr lang="en-US" altLang="ko-KR" sz="1200" dirty="0"/>
              <a:t>			// </a:t>
            </a:r>
            <a:r>
              <a:rPr lang="ko-KR" altLang="en-US" sz="1200" dirty="0"/>
              <a:t>파일 데이터가 모두 출력된 상태</a:t>
            </a:r>
          </a:p>
          <a:p>
            <a:r>
              <a:rPr lang="en-US" altLang="ko-KR" sz="1200" dirty="0"/>
              <a:t>			new Scanner(System.in).</a:t>
            </a:r>
            <a:r>
              <a:rPr lang="en-US" altLang="ko-KR" sz="1200" dirty="0" err="1"/>
              <a:t>nextLine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r>
              <a:rPr lang="en-US" altLang="ko-KR" sz="1200" dirty="0"/>
              <a:t>			</a:t>
            </a:r>
            <a:r>
              <a:rPr lang="en-US" altLang="ko-KR" sz="1200" b="1" dirty="0" err="1"/>
              <a:t>out.flush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버퍼에 남아 있던 문자 모두 출력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fin.close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out.close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e.printStackTrace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버퍼 크기를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표준 출력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System.out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연결한 버퍼 출력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생성하라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c:\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Temp\test2.txt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파일을 저장된 영문 텍스트를 읽어 버퍼 출력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09895" y="4286088"/>
            <a:ext cx="2337886" cy="272415"/>
          </a:xfrm>
          <a:prstGeom prst="wedgeRoundRectCallout">
            <a:avLst>
              <a:gd name="adj1" fmla="val -60529"/>
              <a:gd name="adj2" fmla="val -460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 dirty="0"/>
              <a:t>버퍼가 꽉 찰 때 문자가 화면에 출력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509953" y="3968480"/>
            <a:ext cx="2304256" cy="715089"/>
          </a:xfrm>
          <a:prstGeom prst="wedgeRoundRectCallout">
            <a:avLst>
              <a:gd name="adj1" fmla="val -94215"/>
              <a:gd name="adj2" fmla="val 2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출력 </a:t>
            </a:r>
            <a:r>
              <a:rPr lang="ko-KR" altLang="en-US" sz="900" dirty="0" err="1"/>
              <a:t>스트림의</a:t>
            </a:r>
            <a:r>
              <a:rPr lang="ko-KR" altLang="en-US" sz="900" dirty="0"/>
              <a:t> 버퍼 크기가 </a:t>
            </a:r>
            <a:r>
              <a:rPr lang="en-US" altLang="ko-KR" sz="900" dirty="0"/>
              <a:t>5</a:t>
            </a:r>
            <a:r>
              <a:rPr lang="ko-KR" altLang="en-US" sz="900" dirty="0"/>
              <a:t>이므로 파</a:t>
            </a:r>
          </a:p>
          <a:p>
            <a:r>
              <a:rPr lang="ko-KR" altLang="en-US" sz="900" dirty="0"/>
              <a:t>일을 읽어 </a:t>
            </a:r>
            <a:r>
              <a:rPr lang="en-US" altLang="ko-KR" sz="900" dirty="0"/>
              <a:t>8</a:t>
            </a:r>
            <a:r>
              <a:rPr lang="ko-KR" altLang="en-US" sz="900" dirty="0"/>
              <a:t>개의 문자를 출력하였지만</a:t>
            </a:r>
          </a:p>
          <a:p>
            <a:r>
              <a:rPr lang="en-US" altLang="ko-KR" sz="900" dirty="0"/>
              <a:t>5</a:t>
            </a:r>
            <a:r>
              <a:rPr lang="ko-KR" altLang="en-US" sz="900" dirty="0"/>
              <a:t>개의 문자만 출력되고 </a:t>
            </a:r>
            <a:r>
              <a:rPr lang="en-US" altLang="ko-KR" sz="900" dirty="0"/>
              <a:t>3</a:t>
            </a:r>
            <a:r>
              <a:rPr lang="ko-KR" altLang="en-US" sz="900" dirty="0"/>
              <a:t>개의 문자는</a:t>
            </a:r>
          </a:p>
          <a:p>
            <a:r>
              <a:rPr lang="ko-KR" altLang="en-US" sz="900" dirty="0"/>
              <a:t>버퍼에 남아 있어 화면에 보이지 않음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403167" y="5738219"/>
            <a:ext cx="2378296" cy="715089"/>
          </a:xfrm>
          <a:prstGeom prst="wedgeRoundRectCallout">
            <a:avLst>
              <a:gd name="adj1" fmla="val -99056"/>
              <a:gd name="adj2" fmla="val 13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 dirty="0"/>
              <a:t>프로그램의 라인 </a:t>
            </a:r>
            <a:r>
              <a:rPr lang="en-US" altLang="ko-KR" sz="900" dirty="0"/>
              <a:t>15</a:t>
            </a:r>
            <a:r>
              <a:rPr lang="ko-KR" altLang="en-US" sz="900" dirty="0"/>
              <a:t>에서 </a:t>
            </a:r>
            <a:r>
              <a:rPr lang="en-US" altLang="ko-KR" sz="900" dirty="0"/>
              <a:t>&lt;Enter&gt;</a:t>
            </a:r>
            <a:r>
              <a:rPr lang="ko-KR" altLang="en-US" sz="900" dirty="0"/>
              <a:t>키를</a:t>
            </a:r>
          </a:p>
          <a:p>
            <a:r>
              <a:rPr lang="ko-KR" altLang="en-US" sz="900" dirty="0" err="1"/>
              <a:t>입력받으면</a:t>
            </a:r>
            <a:r>
              <a:rPr lang="ko-KR" altLang="en-US" sz="900" dirty="0"/>
              <a:t> </a:t>
            </a:r>
            <a:r>
              <a:rPr lang="en-US" altLang="ko-KR" sz="900" dirty="0" err="1"/>
              <a:t>out.flush</a:t>
            </a:r>
            <a:r>
              <a:rPr lang="en-US" altLang="ko-KR" sz="900" dirty="0"/>
              <a:t>()</a:t>
            </a:r>
            <a:r>
              <a:rPr lang="ko-KR" altLang="en-US" sz="900" dirty="0"/>
              <a:t>를 실행하여 </a:t>
            </a:r>
            <a:r>
              <a:rPr lang="ko-KR" altLang="en-US" sz="900" dirty="0" err="1"/>
              <a:t>버</a:t>
            </a:r>
            <a:endParaRPr lang="ko-KR" altLang="en-US" sz="900" dirty="0"/>
          </a:p>
          <a:p>
            <a:r>
              <a:rPr lang="ko-KR" altLang="en-US" sz="900" dirty="0" err="1"/>
              <a:t>퍼에</a:t>
            </a:r>
            <a:r>
              <a:rPr lang="ko-KR" altLang="en-US" sz="900" dirty="0"/>
              <a:t> 남아 있는 </a:t>
            </a:r>
            <a:r>
              <a:rPr lang="en-US" altLang="ko-KR" sz="900" dirty="0"/>
              <a:t>3</a:t>
            </a:r>
            <a:r>
              <a:rPr lang="ko-KR" altLang="en-US" sz="900" dirty="0"/>
              <a:t>개의 문자를 강제로 출</a:t>
            </a:r>
          </a:p>
          <a:p>
            <a:r>
              <a:rPr lang="ko-KR" altLang="en-US" sz="900" dirty="0" err="1"/>
              <a:t>력시킴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404133" y="4673716"/>
            <a:ext cx="1307263" cy="272415"/>
          </a:xfrm>
          <a:prstGeom prst="wedgeRoundRectCallout">
            <a:avLst>
              <a:gd name="adj1" fmla="val -47930"/>
              <a:gd name="adj2" fmla="val 84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&lt;Enter&gt;</a:t>
            </a:r>
            <a:r>
              <a:rPr lang="ko-KR" altLang="en-US" sz="1000" dirty="0"/>
              <a:t> 키 기다림</a:t>
            </a:r>
          </a:p>
        </p:txBody>
      </p:sp>
    </p:spTree>
    <p:extLst>
      <p:ext uri="{BB962C8B-B14F-4D97-AF65-F5344CB8AC3E}">
        <p14:creationId xmlns:p14="http://schemas.microsoft.com/office/powerpoint/2010/main" val="275287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파일의 경로명을 다루는 클래스</a:t>
            </a:r>
            <a:endParaRPr lang="en-US" altLang="ko-KR" dirty="0"/>
          </a:p>
          <a:p>
            <a:pPr lvl="2"/>
            <a:r>
              <a:rPr lang="en-US" altLang="ko-KR" dirty="0" err="1"/>
              <a:t>java.io.File</a:t>
            </a:r>
            <a:endParaRPr lang="en-US" altLang="ko-KR" dirty="0"/>
          </a:p>
          <a:p>
            <a:pPr lvl="2"/>
            <a:r>
              <a:rPr lang="ko-KR" altLang="en-US" dirty="0"/>
              <a:t>파일과 디렉터리 경로명의 추상적 표현</a:t>
            </a:r>
            <a:endParaRPr lang="en-US" altLang="ko-KR" dirty="0"/>
          </a:p>
          <a:p>
            <a:pPr lvl="1"/>
            <a:r>
              <a:rPr lang="ko-KR" altLang="en-US" dirty="0"/>
              <a:t>파일 관리 기능</a:t>
            </a:r>
            <a:endParaRPr lang="en-US" altLang="ko-KR" dirty="0"/>
          </a:p>
          <a:p>
            <a:pPr lvl="2"/>
            <a:r>
              <a:rPr lang="ko-KR" altLang="en-US" dirty="0"/>
              <a:t>파일 이름 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디렉터리 생성</a:t>
            </a:r>
            <a:r>
              <a:rPr lang="en-US" altLang="ko-KR" dirty="0"/>
              <a:t>,  </a:t>
            </a:r>
            <a:r>
              <a:rPr lang="ko-KR" altLang="en-US" dirty="0"/>
              <a:t>크기 등 파일 관리</a:t>
            </a:r>
            <a:endParaRPr lang="en-US" altLang="ko-KR" dirty="0"/>
          </a:p>
          <a:p>
            <a:pPr lvl="2"/>
            <a:r>
              <a:rPr lang="en-US" altLang="ko-KR" dirty="0"/>
              <a:t>File </a:t>
            </a:r>
            <a:r>
              <a:rPr lang="ko-KR" altLang="en-US" dirty="0"/>
              <a:t>객체는 파일 읽고 쓰기 기능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클래스 사용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9164" y="1470555"/>
            <a:ext cx="613826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File f = new File("c:\\windows\\system.ini");</a:t>
            </a:r>
            <a:endParaRPr lang="sv-SE" altLang="ko-KR" sz="1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9164" y="3001120"/>
            <a:ext cx="6138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/>
              <a:t>if(</a:t>
            </a:r>
            <a:r>
              <a:rPr lang="en-US" altLang="ko-KR" dirty="0" err="1"/>
              <a:t>f.isFile</a:t>
            </a:r>
            <a:r>
              <a:rPr lang="en-US" altLang="ko-KR" dirty="0"/>
              <a:t>()) // </a:t>
            </a:r>
            <a:r>
              <a:rPr lang="ko-KR" altLang="en-US" dirty="0"/>
              <a:t>파일인 경우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f.getPath</a:t>
            </a:r>
            <a:r>
              <a:rPr lang="en-US" altLang="ko-KR" dirty="0"/>
              <a:t>() + "</a:t>
            </a:r>
            <a:r>
              <a:rPr lang="ko-KR" altLang="en-US" dirty="0"/>
              <a:t>는 파일입니다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else if(</a:t>
            </a:r>
            <a:r>
              <a:rPr lang="en-US" altLang="ko-KR" dirty="0" err="1"/>
              <a:t>f.isDirectory</a:t>
            </a:r>
            <a:r>
              <a:rPr lang="en-US" altLang="ko-KR" dirty="0"/>
              <a:t>()) // </a:t>
            </a:r>
            <a:r>
              <a:rPr lang="ko-KR" altLang="en-US" dirty="0"/>
              <a:t>디렉터리인 경우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f.getPath</a:t>
            </a:r>
            <a:r>
              <a:rPr lang="en-US" altLang="ko-KR" dirty="0"/>
              <a:t>() + "</a:t>
            </a:r>
            <a:r>
              <a:rPr lang="ko-KR" altLang="en-US" dirty="0"/>
              <a:t>는 디렉터리입니다</a:t>
            </a:r>
            <a:r>
              <a:rPr lang="en-US" altLang="ko-KR" dirty="0"/>
              <a:t>.");</a:t>
            </a:r>
            <a:endParaRPr lang="sv-SE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599164" y="4146135"/>
            <a:ext cx="61382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/>
              <a:t>File f = new File("c:\\Temp");</a:t>
            </a:r>
          </a:p>
          <a:p>
            <a:r>
              <a:rPr lang="en-US" altLang="ko-KR" dirty="0"/>
              <a:t>File[] </a:t>
            </a:r>
            <a:r>
              <a:rPr lang="en-US" altLang="ko-KR" dirty="0" err="1"/>
              <a:t>subfiles</a:t>
            </a:r>
            <a:r>
              <a:rPr lang="en-US" altLang="ko-KR" dirty="0"/>
              <a:t> = </a:t>
            </a:r>
            <a:r>
              <a:rPr lang="en-US" altLang="ko-KR" dirty="0" err="1"/>
              <a:t>f.listFiles</a:t>
            </a:r>
            <a:r>
              <a:rPr lang="en-US" altLang="ko-KR" dirty="0"/>
              <a:t>(); // c:\Temp </a:t>
            </a:r>
            <a:r>
              <a:rPr lang="ko-KR" altLang="en-US" dirty="0"/>
              <a:t>파일 및 서브디렉터리 리스트 얻기</a:t>
            </a:r>
          </a:p>
          <a:p>
            <a:endParaRPr lang="en-US" altLang="ko-KR" dirty="0"/>
          </a:p>
          <a:p>
            <a:r>
              <a:rPr lang="en-US" altLang="ko-KR" dirty="0"/>
              <a:t>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filenames.length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</a:t>
            </a:r>
            <a:r>
              <a:rPr lang="en-US" altLang="ko-KR" dirty="0"/>
              <a:t>(</a:t>
            </a:r>
            <a:r>
              <a:rPr lang="en-US" altLang="ko-KR" dirty="0" err="1"/>
              <a:t>subfiles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getName</a:t>
            </a:r>
            <a:r>
              <a:rPr lang="en-US" altLang="ko-KR" dirty="0"/>
              <a:t>()); // </a:t>
            </a:r>
            <a:r>
              <a:rPr lang="ko-KR" altLang="en-US" dirty="0"/>
              <a:t>파일명 출력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("\t</a:t>
            </a:r>
            <a:r>
              <a:rPr lang="ko-KR" altLang="en-US" dirty="0"/>
              <a:t>파일 크기</a:t>
            </a:r>
            <a:r>
              <a:rPr lang="en-US" altLang="ko-KR" dirty="0"/>
              <a:t>: " + </a:t>
            </a:r>
            <a:r>
              <a:rPr lang="en-US" altLang="ko-KR" dirty="0" err="1"/>
              <a:t>subfiles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].length()); // </a:t>
            </a:r>
            <a:r>
              <a:rPr lang="ko-KR" altLang="en-US" dirty="0"/>
              <a:t>크기 출력</a:t>
            </a:r>
          </a:p>
          <a:p>
            <a:r>
              <a:rPr lang="en-US" altLang="ko-KR" dirty="0"/>
              <a:t>}</a:t>
            </a:r>
            <a:endParaRPr lang="sv-SE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4196" y="146503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 객체 생성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612" y="292494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파일인지</a:t>
            </a:r>
            <a:endParaRPr lang="en-US" altLang="ko-KR" sz="1600" dirty="0"/>
          </a:p>
          <a:p>
            <a:r>
              <a:rPr lang="ko-KR" altLang="en-US" sz="1600" dirty="0"/>
              <a:t>디렉터리인지</a:t>
            </a:r>
            <a:endParaRPr lang="en-US" altLang="ko-KR" sz="1600" dirty="0"/>
          </a:p>
          <a:p>
            <a:r>
              <a:rPr lang="ko-KR" altLang="en-US" sz="1600" dirty="0"/>
              <a:t>구분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6612" y="4146135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서브 디렉터리</a:t>
            </a:r>
            <a:endParaRPr lang="en-US" altLang="ko-KR" sz="1600" dirty="0"/>
          </a:p>
          <a:p>
            <a:r>
              <a:rPr lang="ko-KR" altLang="en-US" sz="1600" dirty="0"/>
              <a:t> 리스트 얻기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9164" y="2042845"/>
            <a:ext cx="61382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dirty="0"/>
              <a:t>String filename = </a:t>
            </a:r>
            <a:r>
              <a:rPr lang="en-US" altLang="ko-KR" dirty="0" err="1"/>
              <a:t>f.getName</a:t>
            </a:r>
            <a:r>
              <a:rPr lang="en-US" altLang="ko-KR" dirty="0"/>
              <a:t>(); 	// "system.ini"</a:t>
            </a:r>
          </a:p>
          <a:p>
            <a:r>
              <a:rPr lang="en-US" altLang="ko-KR" dirty="0"/>
              <a:t>String path = </a:t>
            </a:r>
            <a:r>
              <a:rPr lang="en-US" altLang="ko-KR" dirty="0" err="1"/>
              <a:t>f.getPath</a:t>
            </a:r>
            <a:r>
              <a:rPr lang="en-US" altLang="ko-KR" dirty="0"/>
              <a:t>(); 			// "c:\\windows\\system.ini"</a:t>
            </a:r>
          </a:p>
          <a:p>
            <a:r>
              <a:rPr lang="en-US" altLang="ko-KR" dirty="0"/>
              <a:t>String parent = </a:t>
            </a:r>
            <a:r>
              <a:rPr lang="en-US" altLang="ko-KR" dirty="0" err="1"/>
              <a:t>f.getParent</a:t>
            </a:r>
            <a:r>
              <a:rPr lang="en-US" altLang="ko-KR" dirty="0"/>
              <a:t>(); 	// "c:\\windows"</a:t>
            </a:r>
            <a:endParaRPr lang="sv-SE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1966669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파일의 경로명</a:t>
            </a:r>
          </a:p>
        </p:txBody>
      </p:sp>
    </p:spTree>
    <p:extLst>
      <p:ext uri="{BB962C8B-B14F-4D97-AF65-F5344CB8AC3E}">
        <p14:creationId xmlns:p14="http://schemas.microsoft.com/office/powerpoint/2010/main" val="387238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8-8 : File </a:t>
            </a:r>
            <a:r>
              <a:rPr lang="ko-KR" altLang="en-US" dirty="0"/>
              <a:t>클래스 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916832"/>
            <a:ext cx="4501164" cy="4324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sz="1100" dirty="0"/>
              <a:t>import </a:t>
            </a:r>
            <a:r>
              <a:rPr lang="en-US" altLang="ko-KR" sz="1100" dirty="0" err="1"/>
              <a:t>java.io.File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public class </a:t>
            </a:r>
            <a:r>
              <a:rPr lang="en-US" altLang="ko-KR" sz="1100" dirty="0" err="1"/>
              <a:t>FileEx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	public static void </a:t>
            </a:r>
            <a:r>
              <a:rPr lang="en-US" altLang="ko-KR" sz="1100" dirty="0" err="1"/>
              <a:t>listDirectory</a:t>
            </a:r>
            <a:r>
              <a:rPr lang="en-US" altLang="ko-KR" sz="1100" dirty="0"/>
              <a:t>(File </a:t>
            </a:r>
            <a:r>
              <a:rPr lang="en-US" altLang="ko-KR" sz="1100" dirty="0" err="1"/>
              <a:t>dir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("-----" + </a:t>
            </a:r>
            <a:r>
              <a:rPr lang="en-US" altLang="ko-KR" sz="1100" dirty="0" err="1"/>
              <a:t>dir.getPath</a:t>
            </a:r>
            <a:r>
              <a:rPr lang="en-US" altLang="ko-KR" sz="1100" dirty="0"/>
              <a:t>() + </a:t>
            </a:r>
          </a:p>
          <a:p>
            <a:r>
              <a:rPr lang="en-US" altLang="ko-KR" sz="1100" dirty="0"/>
              <a:t>				"</a:t>
            </a:r>
            <a:r>
              <a:rPr lang="ko-KR" altLang="en-US" sz="1100" dirty="0"/>
              <a:t>의 서브 리스트 입니다</a:t>
            </a:r>
            <a:r>
              <a:rPr lang="en-US" altLang="ko-KR" sz="1100" dirty="0"/>
              <a:t>.-----");</a:t>
            </a:r>
          </a:p>
          <a:p>
            <a:r>
              <a:rPr lang="en-US" altLang="ko-KR" sz="1100" dirty="0"/>
              <a:t>		File[] </a:t>
            </a:r>
            <a:r>
              <a:rPr lang="en-US" altLang="ko-KR" sz="1100" dirty="0" err="1"/>
              <a:t>subFiles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dir.listFiles</a:t>
            </a:r>
            <a:r>
              <a:rPr lang="en-US" altLang="ko-KR" sz="1100" dirty="0"/>
              <a:t>(); </a:t>
            </a:r>
          </a:p>
          <a:p>
            <a:r>
              <a:rPr lang="en-US" altLang="ko-KR" sz="1100" dirty="0"/>
              <a:t>	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subFiles.length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{</a:t>
            </a:r>
            <a:endParaRPr lang="ko-KR" altLang="en-US" sz="1100" dirty="0"/>
          </a:p>
          <a:p>
            <a:r>
              <a:rPr lang="en-US" altLang="ko-KR" sz="1100" dirty="0"/>
              <a:t>			File f = </a:t>
            </a:r>
            <a:r>
              <a:rPr lang="en-US" altLang="ko-KR" sz="1100" dirty="0" err="1"/>
              <a:t>subFiles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];</a:t>
            </a:r>
          </a:p>
          <a:p>
            <a:r>
              <a:rPr lang="en-US" altLang="ko-KR" sz="1100" dirty="0"/>
              <a:t>			long t = </a:t>
            </a:r>
            <a:r>
              <a:rPr lang="en-US" altLang="ko-KR" sz="1100" dirty="0" err="1"/>
              <a:t>f.lastModified</a:t>
            </a:r>
            <a:r>
              <a:rPr lang="en-US" altLang="ko-KR" sz="1100" dirty="0"/>
              <a:t>();</a:t>
            </a:r>
            <a:endParaRPr lang="ko-KR" altLang="en-US" sz="1100" dirty="0"/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f.getName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("\t</a:t>
            </a:r>
            <a:r>
              <a:rPr lang="ko-KR" altLang="en-US" sz="1100" dirty="0"/>
              <a:t>파일 크기</a:t>
            </a:r>
            <a:r>
              <a:rPr lang="en-US" altLang="ko-KR" sz="1100" dirty="0"/>
              <a:t>: " + </a:t>
            </a:r>
            <a:r>
              <a:rPr lang="en-US" altLang="ko-KR" sz="1100" dirty="0" err="1"/>
              <a:t>f.length</a:t>
            </a:r>
            <a:r>
              <a:rPr lang="en-US" altLang="ko-KR" sz="1100" dirty="0"/>
              <a:t>());</a:t>
            </a:r>
            <a:endParaRPr lang="ko-KR" altLang="en-US" sz="1100" dirty="0"/>
          </a:p>
          <a:p>
            <a:r>
              <a:rPr lang="en-US" altLang="ko-KR" sz="1100" dirty="0"/>
              <a:t>			</a:t>
            </a:r>
            <a:r>
              <a:rPr lang="en-US" altLang="ko-KR" sz="1100" dirty="0" err="1"/>
              <a:t>System.out.printf</a:t>
            </a:r>
            <a:r>
              <a:rPr lang="en-US" altLang="ko-KR" sz="1100" dirty="0"/>
              <a:t>("\t</a:t>
            </a:r>
            <a:r>
              <a:rPr lang="ko-KR" altLang="en-US" sz="1100" dirty="0"/>
              <a:t>수정한 시간</a:t>
            </a:r>
            <a:r>
              <a:rPr lang="en-US" altLang="ko-KR" sz="1100" dirty="0"/>
              <a:t>: %</a:t>
            </a:r>
            <a:r>
              <a:rPr lang="en-US" altLang="ko-KR" sz="1100" dirty="0" err="1"/>
              <a:t>tb</a:t>
            </a:r>
            <a:r>
              <a:rPr lang="en-US" altLang="ko-KR" sz="1100" dirty="0"/>
              <a:t> %td %ta %</a:t>
            </a:r>
            <a:r>
              <a:rPr lang="en-US" altLang="ko-KR" sz="1100" dirty="0" err="1"/>
              <a:t>tT</a:t>
            </a:r>
            <a:r>
              <a:rPr lang="en-US" altLang="ko-KR" sz="1100" dirty="0"/>
              <a:t>\</a:t>
            </a:r>
            <a:r>
              <a:rPr lang="en-US" altLang="ko-KR" sz="1100" dirty="0" err="1"/>
              <a:t>n",t</a:t>
            </a:r>
            <a:r>
              <a:rPr lang="en-US" altLang="ko-KR" sz="1100" dirty="0"/>
              <a:t>, </a:t>
            </a:r>
          </a:p>
          <a:p>
            <a:r>
              <a:rPr lang="en-US" altLang="ko-KR" sz="1100" dirty="0"/>
              <a:t>										t, t, t);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</a:t>
            </a:r>
          </a:p>
          <a:p>
            <a:endParaRPr lang="en-US" altLang="ko-KR" sz="1100" dirty="0"/>
          </a:p>
          <a:p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		File f1 = new File("c:\\windows\\system.ini");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(f1.getPath() + ", " + f1.getParent() + ", " + </a:t>
            </a:r>
          </a:p>
          <a:p>
            <a:r>
              <a:rPr lang="en-US" altLang="ko-KR" sz="1100" dirty="0"/>
              <a:t>								f1.getName());</a:t>
            </a:r>
          </a:p>
          <a:p>
            <a:r>
              <a:rPr lang="en-US" altLang="ko-KR" sz="1100" dirty="0"/>
              <a:t>		String res="";</a:t>
            </a:r>
          </a:p>
          <a:p>
            <a:r>
              <a:rPr lang="en-US" altLang="ko-KR" sz="1100" dirty="0"/>
              <a:t>		if(f1.isFile()) res = "</a:t>
            </a:r>
            <a:r>
              <a:rPr lang="ko-KR" altLang="en-US" sz="1100" dirty="0"/>
              <a:t>파일</a:t>
            </a:r>
            <a:r>
              <a:rPr lang="en-US" altLang="ko-KR" sz="1100" dirty="0"/>
              <a:t>";</a:t>
            </a:r>
            <a:endParaRPr lang="ko-KR" altLang="en-US" sz="1100" dirty="0"/>
          </a:p>
          <a:p>
            <a:r>
              <a:rPr lang="en-US" altLang="ko-KR" sz="1100" dirty="0"/>
              <a:t>		else if(f1.isDirectory()) res = "</a:t>
            </a:r>
            <a:r>
              <a:rPr lang="ko-KR" altLang="en-US" sz="1100" dirty="0" err="1"/>
              <a:t>디렉토리</a:t>
            </a:r>
            <a:r>
              <a:rPr lang="en-US" altLang="ko-KR" sz="1100" dirty="0"/>
              <a:t>";</a:t>
            </a:r>
            <a:endParaRPr lang="ko-KR" altLang="en-US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(f1.getPath() + "</a:t>
            </a:r>
            <a:r>
              <a:rPr lang="ko-KR" altLang="en-US" sz="1100" dirty="0"/>
              <a:t>은 </a:t>
            </a:r>
            <a:r>
              <a:rPr lang="en-US" altLang="ko-KR" sz="1100" dirty="0"/>
              <a:t>" + res +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3128" y="1917565"/>
            <a:ext cx="4071360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sz="1100" dirty="0"/>
              <a:t>		File f2 = new File("c:\\Temp\\java_sample"); </a:t>
            </a:r>
            <a:endParaRPr lang="ko-KR" altLang="en-US" sz="1100" dirty="0"/>
          </a:p>
          <a:p>
            <a:r>
              <a:rPr lang="en-US" altLang="ko-KR" sz="1100" dirty="0"/>
              <a:t>		if(!f2.exists()) {</a:t>
            </a:r>
          </a:p>
          <a:p>
            <a:r>
              <a:rPr lang="en-US" altLang="ko-KR" sz="1100" dirty="0"/>
              <a:t>			f2.mkdir(); // </a:t>
            </a:r>
            <a:r>
              <a:rPr lang="ko-KR" altLang="en-US" sz="1100" dirty="0"/>
              <a:t>존재하지 않으면 </a:t>
            </a:r>
            <a:r>
              <a:rPr lang="ko-KR" altLang="en-US" sz="1100" dirty="0" err="1"/>
              <a:t>디렉토리</a:t>
            </a:r>
            <a:r>
              <a:rPr lang="ko-KR" altLang="en-US" sz="1100" dirty="0"/>
              <a:t> 생성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listDirectory</a:t>
            </a:r>
            <a:r>
              <a:rPr lang="en-US" altLang="ko-KR" sz="1100" dirty="0"/>
              <a:t>(new File("c:\\Temp")); </a:t>
            </a:r>
          </a:p>
          <a:p>
            <a:r>
              <a:rPr lang="en-US" altLang="ko-KR" sz="1100" dirty="0"/>
              <a:t>		f2.renameTo(new File("c:\\Temp\\javasample")); 			</a:t>
            </a:r>
            <a:r>
              <a:rPr lang="en-US" altLang="ko-KR" sz="1100" dirty="0" err="1"/>
              <a:t>listDirectory</a:t>
            </a:r>
            <a:r>
              <a:rPr lang="en-US" altLang="ko-KR" sz="1100" dirty="0"/>
              <a:t>(new File("c:\\Temp"));</a:t>
            </a:r>
            <a:endParaRPr lang="ko-KR" altLang="en-US" sz="1100" dirty="0"/>
          </a:p>
          <a:p>
            <a:r>
              <a:rPr lang="en-US" altLang="ko-KR" sz="1100" dirty="0"/>
              <a:t>	}</a:t>
            </a:r>
          </a:p>
          <a:p>
            <a:r>
              <a:rPr lang="en-US" altLang="ko-KR" sz="11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27659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클래스를 이용하여 파일의 타입을 알아내고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디렉터리에 있는 파일들을 나열하며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디렉터리 이름을 변경하는 프로그램을 작성해보자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왼쪽 중괄호 4"/>
          <p:cNvSpPr/>
          <p:nvPr/>
        </p:nvSpPr>
        <p:spPr>
          <a:xfrm>
            <a:off x="4577719" y="4142303"/>
            <a:ext cx="315409" cy="1075090"/>
          </a:xfrm>
          <a:prstGeom prst="leftBrace">
            <a:avLst>
              <a:gd name="adj1" fmla="val 238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54633" y="4353297"/>
            <a:ext cx="1311714" cy="442674"/>
          </a:xfrm>
          <a:prstGeom prst="wedgeRoundRectCallout">
            <a:avLst>
              <a:gd name="adj1" fmla="val 55207"/>
              <a:gd name="adj2" fmla="val 27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C:\Temp</a:t>
            </a:r>
            <a:r>
              <a:rPr lang="ko-KR" altLang="en-US" sz="1000" dirty="0"/>
              <a:t>의 파일과</a:t>
            </a:r>
            <a:endParaRPr lang="en-US" altLang="ko-KR" sz="1000" dirty="0"/>
          </a:p>
          <a:p>
            <a:pPr defTabSz="180000"/>
            <a:r>
              <a:rPr lang="ko-KR" altLang="en-US" sz="1000" dirty="0"/>
              <a:t>디렉터리 리스트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4577719" y="5457067"/>
            <a:ext cx="315409" cy="1075090"/>
          </a:xfrm>
          <a:prstGeom prst="leftBrace">
            <a:avLst>
              <a:gd name="adj1" fmla="val 2384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661043" y="6299643"/>
            <a:ext cx="1905304" cy="442674"/>
          </a:xfrm>
          <a:prstGeom prst="wedgeRoundRectCallout">
            <a:avLst>
              <a:gd name="adj1" fmla="val 55207"/>
              <a:gd name="adj2" fmla="val -106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Java_sample</a:t>
            </a:r>
            <a:r>
              <a:rPr lang="ko-KR" altLang="en-US" sz="1000" dirty="0"/>
              <a:t>을 </a:t>
            </a:r>
            <a:r>
              <a:rPr lang="en-US" altLang="ko-KR" sz="1000" dirty="0" err="1"/>
              <a:t>javasample</a:t>
            </a:r>
            <a:r>
              <a:rPr lang="ko-KR" altLang="en-US" sz="1000" dirty="0"/>
              <a:t>로 변경한 이후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9503A4-6C39-428C-9A5E-D8AAB585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575624"/>
            <a:ext cx="404323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9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8-9 : </a:t>
            </a:r>
            <a:r>
              <a:rPr lang="ko-KR" altLang="en-US" dirty="0"/>
              <a:t>텍스트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943207"/>
            <a:ext cx="7271720" cy="3847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400"/>
            </a:lvl1pPr>
          </a:lstStyle>
          <a:p>
            <a:r>
              <a:rPr lang="en-US" altLang="ko-KR" sz="1200" dirty="0"/>
              <a:t>import java.io.*;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TextCopyEx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		File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= new File("c:\\windows\\system.ini"); // </a:t>
            </a:r>
            <a:r>
              <a:rPr lang="ko-KR" altLang="en-US" sz="1200" dirty="0"/>
              <a:t>원본 파일 경로명</a:t>
            </a:r>
          </a:p>
          <a:p>
            <a:r>
              <a:rPr lang="en-US" altLang="ko-KR" sz="1200" dirty="0"/>
              <a:t>		File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 = new File("c:\\Temp\\system.txt"); // </a:t>
            </a:r>
            <a:r>
              <a:rPr lang="ko-KR" altLang="en-US" sz="1200" dirty="0"/>
              <a:t>복사 파일 경로명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c;</a:t>
            </a:r>
          </a:p>
          <a:p>
            <a:r>
              <a:rPr lang="en-US" altLang="ko-KR" sz="1200" dirty="0"/>
              <a:t>		try {</a:t>
            </a:r>
          </a:p>
          <a:p>
            <a:r>
              <a:rPr lang="en-US" altLang="ko-KR" sz="1200" dirty="0"/>
              <a:t>			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fr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r>
              <a:rPr lang="en-US" altLang="ko-KR" sz="1200" dirty="0"/>
              <a:t>			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fw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FileWriter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); </a:t>
            </a:r>
            <a:endParaRPr lang="ko-KR" altLang="en-US" sz="1200" b="1" dirty="0"/>
          </a:p>
          <a:p>
            <a:r>
              <a:rPr lang="en-US" altLang="ko-KR" sz="1200" dirty="0"/>
              <a:t>		</a:t>
            </a:r>
            <a:r>
              <a:rPr lang="en-US" altLang="ko-KR" sz="1200" b="1" dirty="0"/>
              <a:t>	while((c = </a:t>
            </a:r>
            <a:r>
              <a:rPr lang="en-US" altLang="ko-KR" sz="1200" b="1" dirty="0" err="1"/>
              <a:t>fr.read</a:t>
            </a:r>
            <a:r>
              <a:rPr lang="en-US" altLang="ko-KR" sz="1200" b="1" dirty="0"/>
              <a:t>()) != -1) { // </a:t>
            </a:r>
            <a:r>
              <a:rPr lang="ko-KR" altLang="en-US" sz="1200" b="1" dirty="0"/>
              <a:t>문자 하나 읽고</a:t>
            </a:r>
          </a:p>
          <a:p>
            <a:r>
              <a:rPr lang="en-US" altLang="ko-KR" sz="1200" b="1" dirty="0"/>
              <a:t>				</a:t>
            </a:r>
            <a:r>
              <a:rPr lang="en-US" altLang="ko-KR" sz="1200" b="1" dirty="0" err="1"/>
              <a:t>fw.write</a:t>
            </a:r>
            <a:r>
              <a:rPr lang="en-US" altLang="ko-KR" sz="1200" b="1" dirty="0"/>
              <a:t>((char)c); // </a:t>
            </a:r>
            <a:r>
              <a:rPr lang="ko-KR" altLang="en-US" sz="1200" b="1" dirty="0"/>
              <a:t>문자 하나 쓰고</a:t>
            </a:r>
          </a:p>
          <a:p>
            <a:r>
              <a:rPr lang="en-US" altLang="ko-KR" sz="1200" b="1" dirty="0"/>
              <a:t>			}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fr.close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fw.close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src.getPath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를 </a:t>
            </a:r>
            <a:r>
              <a:rPr lang="en-US" altLang="ko-KR" sz="1200" dirty="0"/>
              <a:t>" + </a:t>
            </a:r>
            <a:r>
              <a:rPr lang="en-US" altLang="ko-KR" sz="1200" dirty="0" err="1"/>
              <a:t>dest.getPath</a:t>
            </a:r>
            <a:r>
              <a:rPr lang="en-US" altLang="ko-KR" sz="1200" dirty="0"/>
              <a:t>()+ "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파일 복사 오류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}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4675" y="1319884"/>
            <a:ext cx="793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문자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스트림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FileReader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FileWriter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c:\windows\system.ini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c:\Temp\system.txt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파일로 복사하는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2648" y="5949280"/>
            <a:ext cx="7271720" cy="28640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c:\windows\system.ini</a:t>
            </a:r>
            <a:r>
              <a:rPr lang="ko-KR" altLang="en-US" sz="1200" dirty="0"/>
              <a:t>를 </a:t>
            </a:r>
            <a:r>
              <a:rPr lang="en-US" altLang="ko-KR" sz="1200" dirty="0"/>
              <a:t>c:\Temp\system.txt</a:t>
            </a:r>
            <a:r>
              <a:rPr lang="ko-KR" altLang="en-US" sz="1200" dirty="0"/>
              <a:t>로 복사하였습니다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727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8-10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660505"/>
            <a:ext cx="680884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defTabSz="180000">
              <a:defRPr sz="1200"/>
            </a:lvl1pPr>
          </a:lstStyle>
          <a:p>
            <a:r>
              <a:rPr lang="en-US" altLang="ko-KR"/>
              <a:t>import java.io.*;</a:t>
            </a:r>
          </a:p>
          <a:p>
            <a:r>
              <a:rPr lang="en-US" altLang="ko-KR"/>
              <a:t>public class BinaryCopyEx {</a:t>
            </a:r>
          </a:p>
          <a:p>
            <a:r>
              <a:rPr lang="en-US" altLang="ko-KR"/>
              <a:t>	public static void main(String[] args) {</a:t>
            </a:r>
          </a:p>
          <a:p>
            <a:r>
              <a:rPr lang="en-US" altLang="ko-KR"/>
              <a:t>		File src = new File("c:\\Temp\\srcimg.jpg"); // </a:t>
            </a:r>
            <a:r>
              <a:rPr lang="ko-KR" altLang="en-US"/>
              <a:t>원본 파일 경로명</a:t>
            </a:r>
          </a:p>
          <a:p>
            <a:r>
              <a:rPr lang="en-US" altLang="ko-KR"/>
              <a:t>		File dest = new File("c:\\Temp\\copyimg.jpg"); // </a:t>
            </a:r>
            <a:r>
              <a:rPr lang="ko-KR" altLang="en-US"/>
              <a:t>복사 파일 경로명</a:t>
            </a:r>
          </a:p>
          <a:p>
            <a:r>
              <a:rPr lang="en-US" altLang="ko-KR"/>
              <a:t>		long start = System.currentTimeMillis(); // </a:t>
            </a:r>
            <a:r>
              <a:rPr lang="ko-KR" altLang="en-US"/>
              <a:t>현재 시간</a:t>
            </a:r>
          </a:p>
          <a:p>
            <a:r>
              <a:rPr lang="en-US" altLang="ko-KR"/>
              <a:t>		int c;</a:t>
            </a:r>
          </a:p>
          <a:p>
            <a:r>
              <a:rPr lang="en-US" altLang="ko-KR"/>
              <a:t>		try {</a:t>
            </a:r>
          </a:p>
          <a:p>
            <a:r>
              <a:rPr lang="en-US" altLang="ko-KR"/>
              <a:t>			</a:t>
            </a:r>
            <a:r>
              <a:rPr lang="en-US" altLang="ko-KR" b="1"/>
              <a:t>FileInputStream fi = new FileInputStream(src); </a:t>
            </a:r>
            <a:r>
              <a:rPr lang="en-US" altLang="ko-KR"/>
              <a:t>// </a:t>
            </a:r>
            <a:r>
              <a:rPr lang="ko-KR" altLang="en-US"/>
              <a:t>파일 입력 바이트 스트림 생성</a:t>
            </a:r>
          </a:p>
          <a:p>
            <a:r>
              <a:rPr lang="en-US" altLang="ko-KR"/>
              <a:t>			</a:t>
            </a:r>
            <a:r>
              <a:rPr lang="en-US" altLang="ko-KR" b="1"/>
              <a:t>FileOutputStream fo = new FileOutputStream(dest); </a:t>
            </a:r>
            <a:r>
              <a:rPr lang="en-US" altLang="ko-KR"/>
              <a:t>// </a:t>
            </a:r>
            <a:r>
              <a:rPr lang="ko-KR" altLang="en-US"/>
              <a:t>파일 출력 바이트 스트림 생성</a:t>
            </a:r>
          </a:p>
          <a:p>
            <a:r>
              <a:rPr lang="en-US" altLang="ko-KR"/>
              <a:t>			while((c = fi.read()) != -1) {</a:t>
            </a:r>
          </a:p>
          <a:p>
            <a:r>
              <a:rPr lang="en-US" altLang="ko-KR"/>
              <a:t>				fo.write((byte)c);</a:t>
            </a:r>
          </a:p>
          <a:p>
            <a:r>
              <a:rPr lang="en-US" altLang="ko-KR"/>
              <a:t>			}</a:t>
            </a:r>
          </a:p>
          <a:p>
            <a:r>
              <a:rPr lang="en-US" altLang="ko-KR"/>
              <a:t>			fi.close();</a:t>
            </a:r>
          </a:p>
          <a:p>
            <a:r>
              <a:rPr lang="en-US" altLang="ko-KR"/>
              <a:t>			fo.close();</a:t>
            </a:r>
          </a:p>
          <a:p>
            <a:r>
              <a:rPr lang="en-US" altLang="ko-KR"/>
              <a:t>			long end = System.currentTimeMillis(); // </a:t>
            </a:r>
            <a:r>
              <a:rPr lang="ko-KR" altLang="en-US"/>
              <a:t>복사 완료 시간</a:t>
            </a:r>
          </a:p>
          <a:p>
            <a:r>
              <a:rPr lang="en-US" altLang="ko-KR"/>
              <a:t>			double seconds = (end-start)/1000.0; // </a:t>
            </a:r>
            <a:r>
              <a:rPr lang="ko-KR" altLang="en-US"/>
              <a:t>복사에 걸린 시간</a:t>
            </a:r>
            <a:r>
              <a:rPr lang="en-US" altLang="ko-KR"/>
              <a:t>(</a:t>
            </a:r>
            <a:r>
              <a:rPr lang="ko-KR" altLang="en-US"/>
              <a:t>초 단위</a:t>
            </a:r>
            <a:r>
              <a:rPr lang="en-US" altLang="ko-KR"/>
              <a:t>)</a:t>
            </a:r>
          </a:p>
          <a:p>
            <a:r>
              <a:rPr lang="en-US" altLang="ko-KR"/>
              <a:t>			System.out.println(src.getPath()+ "</a:t>
            </a:r>
            <a:r>
              <a:rPr lang="ko-KR" altLang="en-US"/>
              <a:t>를 </a:t>
            </a:r>
            <a:r>
              <a:rPr lang="en-US" altLang="ko-KR"/>
              <a:t>" + dest.getPath()+ "</a:t>
            </a:r>
            <a:r>
              <a:rPr lang="ko-KR" altLang="en-US"/>
              <a:t>로 복사하였습니다</a:t>
            </a:r>
            <a:r>
              <a:rPr lang="en-US" altLang="ko-KR"/>
              <a:t>.");</a:t>
            </a:r>
          </a:p>
          <a:p>
            <a:r>
              <a:rPr lang="en-US" altLang="ko-KR"/>
              <a:t>			System.out.println("</a:t>
            </a:r>
            <a:r>
              <a:rPr lang="ko-KR" altLang="en-US"/>
              <a:t>복사 시간은 </a:t>
            </a:r>
            <a:r>
              <a:rPr lang="en-US" altLang="ko-KR"/>
              <a:t>" + seconds + "</a:t>
            </a:r>
            <a:r>
              <a:rPr lang="ko-KR" altLang="en-US"/>
              <a:t>초입니다</a:t>
            </a:r>
            <a:r>
              <a:rPr lang="en-US" altLang="ko-KR"/>
              <a:t>.");</a:t>
            </a:r>
          </a:p>
          <a:p>
            <a:r>
              <a:rPr lang="en-US" altLang="ko-KR"/>
              <a:t>		} catch (IOException e) {</a:t>
            </a:r>
          </a:p>
          <a:p>
            <a:r>
              <a:rPr lang="en-US" altLang="ko-KR"/>
              <a:t>			System.out.println("</a:t>
            </a:r>
            <a:r>
              <a:rPr lang="ko-KR" altLang="en-US"/>
              <a:t>파일 복사 오류</a:t>
            </a:r>
            <a:r>
              <a:rPr lang="en-US" altLang="ko-KR"/>
              <a:t>");</a:t>
            </a:r>
          </a:p>
          <a:p>
            <a:r>
              <a:rPr lang="en-US" altLang="ko-KR"/>
              <a:t>		}</a:t>
            </a:r>
          </a:p>
          <a:p>
            <a:r>
              <a:rPr lang="en-US" altLang="ko-KR"/>
              <a:t>	}</a:t>
            </a:r>
          </a:p>
          <a:p>
            <a:r>
              <a:rPr lang="en-US" altLang="ko-KR"/>
              <a:t>}</a:t>
            </a:r>
            <a:endParaRPr lang="en-US" altLang="ko-K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1362254"/>
            <a:ext cx="7774757" cy="369332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/>
              <a:t>FileInputStream</a:t>
            </a:r>
            <a:r>
              <a:rPr lang="ko-KR" altLang="en-US"/>
              <a:t>과 </a:t>
            </a:r>
            <a:r>
              <a:rPr lang="en-US" altLang="ko-KR"/>
              <a:t>FileOutputStream</a:t>
            </a:r>
            <a:r>
              <a:rPr lang="ko-KR" altLang="en-US"/>
              <a:t>을 이용하여 이미지 파일을 복사하라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6238473"/>
            <a:ext cx="6808840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c:\Temp\srcimg.jpg</a:t>
            </a:r>
            <a:r>
              <a:rPr lang="ko-KR" altLang="en-US" sz="1100"/>
              <a:t>를 </a:t>
            </a:r>
            <a:r>
              <a:rPr lang="en-US" altLang="ko-KR" sz="1100"/>
              <a:t>c:\Temp\copyimg.jpg</a:t>
            </a:r>
            <a:r>
              <a:rPr lang="ko-KR" altLang="en-US" sz="1100"/>
              <a:t>로 복사하였습니다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복사 시간은 </a:t>
            </a:r>
            <a:r>
              <a:rPr lang="en-US" altLang="ko-KR" sz="1100"/>
              <a:t>54.786</a:t>
            </a:r>
            <a:r>
              <a:rPr lang="ko-KR" altLang="en-US" sz="1100"/>
              <a:t>초입니다</a:t>
            </a:r>
            <a:r>
              <a:rPr lang="en-US" altLang="ko-KR" sz="1100"/>
              <a:t>.</a:t>
            </a:r>
            <a:endParaRPr lang="en-US" altLang="ko-KR" sz="900" dirty="0"/>
          </a:p>
        </p:txBody>
      </p:sp>
      <p:sp>
        <p:nvSpPr>
          <p:cNvPr id="11" name="모서리가 둥근 사각형 설명선 9">
            <a:extLst>
              <a:ext uri="{FF2B5EF4-FFF2-40B4-BE49-F238E27FC236}">
                <a16:creationId xmlns:a16="http://schemas.microsoft.com/office/drawing/2014/main" id="{7711A26A-99BB-43E5-A8AD-C8F6D04137D5}"/>
              </a:ext>
            </a:extLst>
          </p:cNvPr>
          <p:cNvSpPr/>
          <p:nvPr/>
        </p:nvSpPr>
        <p:spPr>
          <a:xfrm>
            <a:off x="3203848" y="3604721"/>
            <a:ext cx="1728191" cy="442674"/>
          </a:xfrm>
          <a:prstGeom prst="wedgeRoundRectCallout">
            <a:avLst>
              <a:gd name="adj1" fmla="val -58857"/>
              <a:gd name="adj2" fmla="val -17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/>
              <a:t>한 바이트씩 복사하므로 많은 시간 소요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9">
            <a:extLst>
              <a:ext uri="{FF2B5EF4-FFF2-40B4-BE49-F238E27FC236}">
                <a16:creationId xmlns:a16="http://schemas.microsoft.com/office/drawing/2014/main" id="{729E4056-75FB-4296-8866-C16F5CFC1096}"/>
              </a:ext>
            </a:extLst>
          </p:cNvPr>
          <p:cNvSpPr/>
          <p:nvPr/>
        </p:nvSpPr>
        <p:spPr>
          <a:xfrm>
            <a:off x="3851920" y="2020545"/>
            <a:ext cx="3240360" cy="247650"/>
          </a:xfrm>
          <a:prstGeom prst="wedgeRoundRectCallout">
            <a:avLst>
              <a:gd name="adj1" fmla="val -52617"/>
              <a:gd name="adj2" fmla="val 494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/>
              <a:t>복사할 원본 이미지를 </a:t>
            </a:r>
            <a:r>
              <a:rPr lang="en-US" altLang="ko-KR" sz="1000"/>
              <a:t>C:\Temp </a:t>
            </a:r>
            <a:r>
              <a:rPr lang="ko-KR" altLang="en-US" sz="1000"/>
              <a:t>폴더에 저장해두라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5D9C4F-7E12-4187-ACA4-C41A4F43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79" y="3789040"/>
            <a:ext cx="2939544" cy="1879916"/>
          </a:xfrm>
          <a:prstGeom prst="rect">
            <a:avLst/>
          </a:prstGeom>
        </p:spPr>
      </p:pic>
      <p:sp>
        <p:nvSpPr>
          <p:cNvPr id="13" name="모서리가 둥근 사각형 설명선 9">
            <a:extLst>
              <a:ext uri="{FF2B5EF4-FFF2-40B4-BE49-F238E27FC236}">
                <a16:creationId xmlns:a16="http://schemas.microsoft.com/office/drawing/2014/main" id="{6C945A14-3CE3-4FC7-B71C-291F93A110EF}"/>
              </a:ext>
            </a:extLst>
          </p:cNvPr>
          <p:cNvSpPr/>
          <p:nvPr/>
        </p:nvSpPr>
        <p:spPr>
          <a:xfrm>
            <a:off x="6750071" y="5711713"/>
            <a:ext cx="2033808" cy="442674"/>
          </a:xfrm>
          <a:prstGeom prst="wedgeRoundRectCallout">
            <a:avLst>
              <a:gd name="adj1" fmla="val -59083"/>
              <a:gd name="adj2" fmla="val -480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/>
              <a:t>약 </a:t>
            </a:r>
            <a:r>
              <a:rPr lang="en-US" altLang="ko-KR" sz="1000"/>
              <a:t>8MB</a:t>
            </a:r>
            <a:r>
              <a:rPr lang="ko-KR" altLang="en-US" sz="1000"/>
              <a:t>의 이미지를 복사하는데 약 </a:t>
            </a:r>
            <a:r>
              <a:rPr lang="en-US" altLang="ko-KR" sz="1000"/>
              <a:t>54.785</a:t>
            </a:r>
            <a:r>
              <a:rPr lang="ko-KR" altLang="en-US" sz="1000"/>
              <a:t>초 소요됨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3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8-11 : </a:t>
            </a:r>
            <a:r>
              <a:rPr lang="ko-KR" altLang="en-US" sz="2800" dirty="0"/>
              <a:t>블록 단위로 바이너리 파일 고속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8453" y="1340768"/>
            <a:ext cx="7488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8-10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10KB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단위로 읽고 쓰도록 수정하여 고속으로 파일을 복사하라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1648545"/>
            <a:ext cx="7559752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/>
              <a:t>import java.io.*;</a:t>
            </a:r>
          </a:p>
          <a:p>
            <a:pPr defTabSz="180000"/>
            <a:r>
              <a:rPr lang="en-US" altLang="ko-KR" sz="1100"/>
              <a:t>public class BlockBinaryCopyEx {</a:t>
            </a:r>
          </a:p>
          <a:p>
            <a:pPr defTabSz="180000"/>
            <a:r>
              <a:rPr lang="en-US" altLang="ko-KR" sz="1100"/>
              <a:t>	public static void main(String[] args) {</a:t>
            </a:r>
          </a:p>
          <a:p>
            <a:pPr defTabSz="180000"/>
            <a:r>
              <a:rPr lang="en-US" altLang="ko-KR" sz="1100"/>
              <a:t>		File src = new File("c:\\Temp\\srcimg.jpg"); // </a:t>
            </a:r>
            <a:r>
              <a:rPr lang="ko-KR" altLang="en-US" sz="1100"/>
              <a:t>원본 파일 경로명</a:t>
            </a:r>
          </a:p>
          <a:p>
            <a:pPr defTabSz="180000"/>
            <a:r>
              <a:rPr lang="en-US" altLang="ko-KR" sz="1100"/>
              <a:t>		File dest = new File("c:\\Temp\\copyimg.jpg"); // </a:t>
            </a:r>
            <a:r>
              <a:rPr lang="ko-KR" altLang="en-US" sz="1100"/>
              <a:t>복사 파일</a:t>
            </a:r>
          </a:p>
          <a:p>
            <a:pPr defTabSz="180000"/>
            <a:r>
              <a:rPr lang="en-US" altLang="ko-KR" sz="1100"/>
              <a:t>		long start = System.currentTimeMillis(); // </a:t>
            </a:r>
            <a:r>
              <a:rPr lang="ko-KR" altLang="en-US" sz="1100"/>
              <a:t>현재 시간</a:t>
            </a:r>
          </a:p>
          <a:p>
            <a:pPr defTabSz="180000"/>
            <a:r>
              <a:rPr lang="en-US" altLang="ko-KR" sz="1100"/>
              <a:t>		try {</a:t>
            </a:r>
          </a:p>
          <a:p>
            <a:pPr defTabSz="180000"/>
            <a:r>
              <a:rPr lang="en-US" altLang="ko-KR" sz="1100"/>
              <a:t>			FileInputStream fi = new FileInputStream(src); // </a:t>
            </a:r>
            <a:r>
              <a:rPr lang="ko-KR" altLang="en-US" sz="1100"/>
              <a:t>파일 입력 바이트 스트림 생성</a:t>
            </a:r>
          </a:p>
          <a:p>
            <a:pPr defTabSz="180000"/>
            <a:r>
              <a:rPr lang="en-US" altLang="ko-KR" sz="1100"/>
              <a:t>			FileOutputStream fo = new FileOutputStream(dest); // </a:t>
            </a:r>
            <a:r>
              <a:rPr lang="ko-KR" altLang="en-US" sz="1100"/>
              <a:t>파일 출력 바이트 스트림 생성</a:t>
            </a:r>
          </a:p>
          <a:p>
            <a:pPr defTabSz="180000"/>
            <a:r>
              <a:rPr lang="en-US" altLang="ko-KR" sz="1100"/>
              <a:t>			</a:t>
            </a:r>
            <a:r>
              <a:rPr lang="en-US" altLang="ko-KR" sz="1100" b="1"/>
              <a:t>byte [] buf = new byte [1024*10]; </a:t>
            </a:r>
            <a:r>
              <a:rPr lang="en-US" altLang="ko-KR" sz="1100"/>
              <a:t>// 10KB </a:t>
            </a:r>
            <a:r>
              <a:rPr lang="ko-KR" altLang="en-US" sz="1100"/>
              <a:t>버퍼</a:t>
            </a:r>
          </a:p>
          <a:p>
            <a:pPr defTabSz="180000"/>
            <a:r>
              <a:rPr lang="en-US" altLang="ko-KR" sz="1100"/>
              <a:t>			</a:t>
            </a:r>
            <a:r>
              <a:rPr lang="en-US" altLang="ko-KR" sz="1100" b="1"/>
              <a:t>while(true) {</a:t>
            </a:r>
          </a:p>
          <a:p>
            <a:pPr defTabSz="180000"/>
            <a:r>
              <a:rPr lang="en-US" altLang="ko-KR" sz="1100" b="1"/>
              <a:t>				int n = fi.read(buf); // </a:t>
            </a:r>
            <a:r>
              <a:rPr lang="ko-KR" altLang="en-US" sz="1100" b="1"/>
              <a:t>버퍼 크기만큼 읽기</a:t>
            </a:r>
            <a:r>
              <a:rPr lang="en-US" altLang="ko-KR" sz="1100" b="1"/>
              <a:t>. n</a:t>
            </a:r>
            <a:r>
              <a:rPr lang="ko-KR" altLang="en-US" sz="1100" b="1"/>
              <a:t>은 실제 읽은 바이트</a:t>
            </a:r>
          </a:p>
          <a:p>
            <a:pPr defTabSz="180000"/>
            <a:r>
              <a:rPr lang="en-US" altLang="ko-KR" sz="1100" b="1"/>
              <a:t>				fo.write(buf, 0, n); // buf[0]</a:t>
            </a:r>
            <a:r>
              <a:rPr lang="ko-KR" altLang="en-US" sz="1100" b="1"/>
              <a:t>부터 </a:t>
            </a:r>
            <a:r>
              <a:rPr lang="en-US" altLang="ko-KR" sz="1100" b="1"/>
              <a:t>n </a:t>
            </a:r>
            <a:r>
              <a:rPr lang="ko-KR" altLang="en-US" sz="1100" b="1"/>
              <a:t>바이트 쓰기</a:t>
            </a:r>
          </a:p>
          <a:p>
            <a:pPr defTabSz="180000"/>
            <a:r>
              <a:rPr lang="en-US" altLang="ko-KR" sz="1100" b="1"/>
              <a:t>				if(n &lt; buf.length)</a:t>
            </a:r>
          </a:p>
          <a:p>
            <a:pPr defTabSz="180000"/>
            <a:r>
              <a:rPr lang="en-US" altLang="ko-KR" sz="1100" b="1"/>
              <a:t>					break; // </a:t>
            </a:r>
            <a:r>
              <a:rPr lang="ko-KR" altLang="en-US" sz="1100" b="1"/>
              <a:t>버퍼 크기보다 작게 읽었기 때문에 파일 끝에 도달</a:t>
            </a:r>
            <a:r>
              <a:rPr lang="en-US" altLang="ko-KR" sz="1100" b="1"/>
              <a:t>. </a:t>
            </a:r>
            <a:r>
              <a:rPr lang="ko-KR" altLang="en-US" sz="1100" b="1"/>
              <a:t>복사 종료</a:t>
            </a:r>
          </a:p>
          <a:p>
            <a:pPr defTabSz="180000"/>
            <a:r>
              <a:rPr lang="en-US" altLang="ko-KR" sz="1100" b="1"/>
              <a:t>			}</a:t>
            </a:r>
          </a:p>
          <a:p>
            <a:pPr defTabSz="180000"/>
            <a:r>
              <a:rPr lang="en-US" altLang="ko-KR" sz="1100"/>
              <a:t>			fi.close();</a:t>
            </a:r>
          </a:p>
          <a:p>
            <a:pPr defTabSz="180000"/>
            <a:r>
              <a:rPr lang="en-US" altLang="ko-KR" sz="1100"/>
              <a:t>			fo.close();</a:t>
            </a:r>
          </a:p>
          <a:p>
            <a:pPr defTabSz="180000"/>
            <a:r>
              <a:rPr lang="en-US" altLang="ko-KR" sz="1100"/>
              <a:t>			long end = System.currentTimeMillis(); // </a:t>
            </a:r>
            <a:r>
              <a:rPr lang="ko-KR" altLang="en-US" sz="1100"/>
              <a:t>복사 완료 시간</a:t>
            </a:r>
          </a:p>
          <a:p>
            <a:pPr defTabSz="180000"/>
            <a:r>
              <a:rPr lang="en-US" altLang="ko-KR" sz="1100"/>
              <a:t>			double seconds = (end-start)/1000.0; // </a:t>
            </a:r>
            <a:r>
              <a:rPr lang="ko-KR" altLang="en-US" sz="1100"/>
              <a:t>복사에 걸린 시간</a:t>
            </a:r>
            <a:r>
              <a:rPr lang="en-US" altLang="ko-KR" sz="1100"/>
              <a:t>(</a:t>
            </a:r>
            <a:r>
              <a:rPr lang="ko-KR" altLang="en-US" sz="1100"/>
              <a:t>초 단위</a:t>
            </a:r>
            <a:r>
              <a:rPr lang="en-US" altLang="ko-KR" sz="1100"/>
              <a:t>)</a:t>
            </a:r>
          </a:p>
          <a:p>
            <a:pPr defTabSz="180000"/>
            <a:r>
              <a:rPr lang="en-US" altLang="ko-KR" sz="1100"/>
              <a:t>			System.out.println( src.getPath() + "</a:t>
            </a:r>
            <a:r>
              <a:rPr lang="ko-KR" altLang="en-US" sz="1100"/>
              <a:t>를 </a:t>
            </a:r>
            <a:r>
              <a:rPr lang="en-US" altLang="ko-KR" sz="1100"/>
              <a:t>" + dest.getPath() + "</a:t>
            </a:r>
            <a:r>
              <a:rPr lang="ko-KR" altLang="en-US" sz="1100"/>
              <a:t>로 복사하였습니다</a:t>
            </a:r>
            <a:r>
              <a:rPr lang="en-US" altLang="ko-KR" sz="1100"/>
              <a:t>.");</a:t>
            </a:r>
          </a:p>
          <a:p>
            <a:pPr defTabSz="180000"/>
            <a:r>
              <a:rPr lang="en-US" altLang="ko-KR" sz="1100"/>
              <a:t>			System.out.println("</a:t>
            </a:r>
            <a:r>
              <a:rPr lang="ko-KR" altLang="en-US" sz="1100"/>
              <a:t>복사 시간은 </a:t>
            </a:r>
            <a:r>
              <a:rPr lang="en-US" altLang="ko-KR" sz="1100"/>
              <a:t>" + seconds + "</a:t>
            </a:r>
            <a:r>
              <a:rPr lang="ko-KR" altLang="en-US" sz="1100"/>
              <a:t>초입니다</a:t>
            </a:r>
            <a:r>
              <a:rPr lang="en-US" altLang="ko-KR" sz="1100"/>
              <a:t>.");</a:t>
            </a:r>
          </a:p>
          <a:p>
            <a:pPr defTabSz="180000"/>
            <a:r>
              <a:rPr lang="en-US" altLang="ko-KR" sz="1100"/>
              <a:t>		} catch (IOException e) {</a:t>
            </a:r>
          </a:p>
          <a:p>
            <a:pPr defTabSz="180000"/>
            <a:r>
              <a:rPr lang="en-US" altLang="ko-KR" sz="1100"/>
              <a:t>			System.out.println("</a:t>
            </a:r>
            <a:r>
              <a:rPr lang="ko-KR" altLang="en-US" sz="1100"/>
              <a:t>파일 복사 오류</a:t>
            </a:r>
            <a:r>
              <a:rPr lang="en-US" altLang="ko-KR" sz="1100"/>
              <a:t>");</a:t>
            </a:r>
          </a:p>
          <a:p>
            <a:pPr defTabSz="180000"/>
            <a:r>
              <a:rPr lang="en-US" altLang="ko-KR" sz="1100"/>
              <a:t>		}</a:t>
            </a:r>
          </a:p>
          <a:p>
            <a:pPr defTabSz="180000"/>
            <a:r>
              <a:rPr lang="en-US" altLang="ko-KR" sz="1100"/>
              <a:t>	}</a:t>
            </a:r>
          </a:p>
          <a:p>
            <a:pPr defTabSz="180000"/>
            <a:r>
              <a:rPr lang="en-US" altLang="ko-KR" sz="110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12648" y="6403693"/>
            <a:ext cx="7559752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050"/>
              <a:t>c:\Temp\srcimg.jpg</a:t>
            </a:r>
            <a:r>
              <a:rPr lang="ko-KR" altLang="en-US" sz="1050"/>
              <a:t>를 </a:t>
            </a:r>
            <a:r>
              <a:rPr lang="en-US" altLang="ko-KR" sz="1050"/>
              <a:t>c:\Temp\copyimg.jpg</a:t>
            </a:r>
            <a:r>
              <a:rPr lang="ko-KR" altLang="en-US" sz="1050"/>
              <a:t>로 복사하였습니다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복사 시간은 </a:t>
            </a:r>
            <a:r>
              <a:rPr lang="en-US" altLang="ko-KR" sz="1050"/>
              <a:t>0.013</a:t>
            </a:r>
            <a:r>
              <a:rPr lang="ko-KR" altLang="en-US" sz="1050"/>
              <a:t>초입니다</a:t>
            </a:r>
            <a:r>
              <a:rPr lang="en-US" altLang="ko-KR" sz="1050"/>
              <a:t>.</a:t>
            </a:r>
            <a:endParaRPr lang="ko-KR" altLang="en-US" sz="1050" dirty="0"/>
          </a:p>
        </p:txBody>
      </p:sp>
      <p:sp>
        <p:nvSpPr>
          <p:cNvPr id="8" name="모서리가 둥근 사각형 설명선 9">
            <a:extLst>
              <a:ext uri="{FF2B5EF4-FFF2-40B4-BE49-F238E27FC236}">
                <a16:creationId xmlns:a16="http://schemas.microsoft.com/office/drawing/2014/main" id="{02AF5DEC-6E90-4395-99AF-BD8ED7ACEA84}"/>
              </a:ext>
            </a:extLst>
          </p:cNvPr>
          <p:cNvSpPr/>
          <p:nvPr/>
        </p:nvSpPr>
        <p:spPr>
          <a:xfrm>
            <a:off x="5220072" y="6388034"/>
            <a:ext cx="1728191" cy="442674"/>
          </a:xfrm>
          <a:prstGeom prst="wedgeRoundRectCallout">
            <a:avLst>
              <a:gd name="adj1" fmla="val -58857"/>
              <a:gd name="adj2" fmla="val -17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/>
              <a:t>예제 </a:t>
            </a:r>
            <a:r>
              <a:rPr lang="en-US" altLang="ko-KR" sz="1000"/>
              <a:t>8-10</a:t>
            </a:r>
            <a:r>
              <a:rPr lang="ko-KR" altLang="en-US" sz="1000"/>
              <a:t>에 비해 엄청나게 바르게 복사됨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9">
            <a:extLst>
              <a:ext uri="{FF2B5EF4-FFF2-40B4-BE49-F238E27FC236}">
                <a16:creationId xmlns:a16="http://schemas.microsoft.com/office/drawing/2014/main" id="{851FBF92-B861-4CFC-AEEE-C0CACDA17009}"/>
              </a:ext>
            </a:extLst>
          </p:cNvPr>
          <p:cNvSpPr/>
          <p:nvPr/>
        </p:nvSpPr>
        <p:spPr>
          <a:xfrm>
            <a:off x="6444209" y="3796921"/>
            <a:ext cx="1584175" cy="442674"/>
          </a:xfrm>
          <a:prstGeom prst="wedgeRoundRectCallout">
            <a:avLst>
              <a:gd name="adj1" fmla="val -58857"/>
              <a:gd name="adj2" fmla="val -17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000"/>
              <a:t>한 번에 </a:t>
            </a:r>
            <a:r>
              <a:rPr lang="en-US" altLang="ko-KR" sz="1000"/>
              <a:t>10KB</a:t>
            </a:r>
            <a:r>
              <a:rPr lang="ko-KR" altLang="en-US" sz="1000"/>
              <a:t> 씩 블록 단위로 고속 복사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0F99193-04A2-4785-845B-0DA142ED53C2}"/>
              </a:ext>
            </a:extLst>
          </p:cNvPr>
          <p:cNvSpPr/>
          <p:nvPr/>
        </p:nvSpPr>
        <p:spPr>
          <a:xfrm>
            <a:off x="6084167" y="3501008"/>
            <a:ext cx="144017" cy="864096"/>
          </a:xfrm>
          <a:prstGeom prst="rightBrace">
            <a:avLst>
              <a:gd name="adj1" fmla="val 3704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자바의 입출력 스트림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스트림의 양끝에 입출력장치와 자바 응용프로그램 연결</a:t>
            </a:r>
            <a:endParaRPr lang="en-US" altLang="ko-KR"/>
          </a:p>
          <a:p>
            <a:r>
              <a:rPr lang="ko-KR" altLang="en-US"/>
              <a:t>스트림은 단방향</a:t>
            </a:r>
            <a:endParaRPr lang="en-US" altLang="ko-KR"/>
          </a:p>
          <a:p>
            <a:pPr lvl="1"/>
            <a:r>
              <a:rPr lang="ko-KR" altLang="en-US"/>
              <a:t>입력과 출력을 동시에 하는 스트림 없음</a:t>
            </a:r>
            <a:endParaRPr lang="en-US" altLang="ko-KR"/>
          </a:p>
          <a:p>
            <a:r>
              <a:rPr lang="ko-KR" altLang="en-US"/>
              <a:t>입출력 스트림 기본 단위</a:t>
            </a:r>
            <a:endParaRPr lang="en-US" altLang="ko-KR"/>
          </a:p>
          <a:p>
            <a:pPr lvl="1"/>
            <a:r>
              <a:rPr lang="ko-KR" altLang="en-US"/>
              <a:t>바이트 스트림의 경우 </a:t>
            </a:r>
            <a:r>
              <a:rPr lang="en-US" altLang="ko-KR"/>
              <a:t>: </a:t>
            </a:r>
            <a:r>
              <a:rPr lang="ko-KR" altLang="en-US"/>
              <a:t>바이트</a:t>
            </a:r>
            <a:endParaRPr lang="en-US" altLang="ko-KR"/>
          </a:p>
          <a:p>
            <a:pPr lvl="1"/>
            <a:r>
              <a:rPr lang="ko-KR" altLang="en-US"/>
              <a:t>문자 스트림의 경우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(</a:t>
            </a:r>
            <a:r>
              <a:rPr lang="ko-KR" altLang="en-US"/>
              <a:t>자바에서는 문자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: 2 </a:t>
            </a:r>
            <a:r>
              <a:rPr lang="ko-KR" altLang="en-US"/>
              <a:t>바이트</a:t>
            </a:r>
            <a:r>
              <a:rPr lang="en-US" altLang="ko-KR"/>
              <a:t>)</a:t>
            </a:r>
          </a:p>
          <a:p>
            <a:r>
              <a:rPr lang="ko-KR" altLang="en-US"/>
              <a:t>선입선출 구조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12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입출력 </a:t>
            </a:r>
            <a:r>
              <a:rPr lang="ko-KR" altLang="en-US" dirty="0" err="1"/>
              <a:t>스트림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바이트 </a:t>
            </a:r>
            <a:r>
              <a:rPr lang="ko-KR" altLang="en-US" dirty="0" err="1"/>
              <a:t>스트림과</a:t>
            </a:r>
            <a:r>
              <a:rPr lang="ko-KR" altLang="en-US" dirty="0"/>
              <a:t> 문자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바이트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r>
              <a:rPr lang="ko-KR" altLang="en-US" dirty="0" err="1"/>
              <a:t>입출력되는</a:t>
            </a:r>
            <a:r>
              <a:rPr lang="ko-KR" altLang="en-US" dirty="0"/>
              <a:t> 데이터를 단순 바이트로 처리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바이너리 파일을 읽는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r>
              <a:rPr lang="ko-KR" altLang="en-US" dirty="0"/>
              <a:t>문자만 </a:t>
            </a:r>
            <a:r>
              <a:rPr lang="ko-KR" altLang="en-US" dirty="0" err="1"/>
              <a:t>입출력하는</a:t>
            </a:r>
            <a:r>
              <a:rPr lang="ko-KR" altLang="en-US" dirty="0"/>
              <a:t>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r>
              <a:rPr lang="ko-KR" altLang="en-US" dirty="0"/>
              <a:t>문자가 아닌 바이너리 데이터는 </a:t>
            </a:r>
            <a:r>
              <a:rPr lang="ko-KR" altLang="en-US" dirty="0" err="1"/>
              <a:t>스트림에서</a:t>
            </a:r>
            <a:r>
              <a:rPr lang="ko-KR" altLang="en-US" dirty="0"/>
              <a:t> 처리하지 못함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텍스트 파일을 읽는 입력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는 입출력 </a:t>
            </a:r>
            <a:r>
              <a:rPr lang="ko-KR" altLang="en-US" dirty="0" err="1"/>
              <a:t>스트림을</a:t>
            </a:r>
            <a:r>
              <a:rPr lang="ko-KR" altLang="en-US" dirty="0"/>
              <a:t> 구현한 다양한 클래스 제공</a:t>
            </a:r>
            <a:endParaRPr lang="en-US" altLang="ko-KR" dirty="0"/>
          </a:p>
          <a:p>
            <a:pPr lvl="1"/>
            <a:r>
              <a:rPr lang="ko-KR" altLang="en-US" dirty="0"/>
              <a:t>다음 슬라이드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8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</a:t>
            </a:r>
            <a:r>
              <a:rPr lang="ko-KR" altLang="en-US" dirty="0"/>
              <a:t>의 바이트 </a:t>
            </a:r>
            <a:r>
              <a:rPr lang="ko-KR" altLang="en-US" dirty="0" err="1"/>
              <a:t>스트림</a:t>
            </a:r>
            <a:r>
              <a:rPr lang="ko-KR" altLang="en-US" dirty="0"/>
              <a:t> 클래스 계층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9592" y="1340768"/>
            <a:ext cx="7344816" cy="5336022"/>
            <a:chOff x="899592" y="1340768"/>
            <a:chExt cx="7344816" cy="533602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1340768"/>
              <a:ext cx="7344816" cy="5138979"/>
            </a:xfrm>
            <a:prstGeom prst="rect">
              <a:avLst/>
            </a:prstGeom>
          </p:spPr>
        </p:pic>
        <p:sp>
          <p:nvSpPr>
            <p:cNvPr id="10" name="모서리가 둥근 사각형 설명선 9"/>
            <p:cNvSpPr/>
            <p:nvPr/>
          </p:nvSpPr>
          <p:spPr>
            <a:xfrm>
              <a:off x="5328084" y="5961701"/>
              <a:ext cx="1476164" cy="715089"/>
            </a:xfrm>
            <a:prstGeom prst="wedgeRoundRectCallout">
              <a:avLst>
                <a:gd name="adj1" fmla="val 65953"/>
                <a:gd name="adj2" fmla="val -17463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클래스 이름이 </a:t>
              </a:r>
              <a:endParaRPr lang="en-US" altLang="ko-KR" sz="1200" dirty="0"/>
            </a:p>
            <a:p>
              <a:r>
                <a:rPr lang="ko-KR" altLang="en-US" sz="1200" dirty="0"/>
                <a:t>공통적으로</a:t>
              </a:r>
              <a:endParaRPr lang="en-US" altLang="ko-KR" sz="1200" dirty="0"/>
            </a:p>
            <a:p>
              <a:r>
                <a:rPr lang="en-US" altLang="ko-KR" sz="1200" dirty="0"/>
                <a:t>Stream</a:t>
              </a:r>
              <a:r>
                <a:rPr lang="ko-KR" altLang="en-US" sz="1200" dirty="0"/>
                <a:t>으로 끝남</a:t>
              </a:r>
            </a:p>
          </p:txBody>
        </p:sp>
        <p:sp>
          <p:nvSpPr>
            <p:cNvPr id="3" name="자유형 2"/>
            <p:cNvSpPr/>
            <p:nvPr/>
          </p:nvSpPr>
          <p:spPr>
            <a:xfrm>
              <a:off x="3779911" y="6237312"/>
              <a:ext cx="1574221" cy="90336"/>
            </a:xfrm>
            <a:custGeom>
              <a:avLst/>
              <a:gdLst>
                <a:gd name="connsiteX0" fmla="*/ 2002536 w 2020824"/>
                <a:gd name="connsiteY0" fmla="*/ 146304 h 256032"/>
                <a:gd name="connsiteX1" fmla="*/ 0 w 2020824"/>
                <a:gd name="connsiteY1" fmla="*/ 0 h 256032"/>
                <a:gd name="connsiteX2" fmla="*/ 2020824 w 2020824"/>
                <a:gd name="connsiteY2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0824" h="256032">
                  <a:moveTo>
                    <a:pt x="2002536" y="146304"/>
                  </a:moveTo>
                  <a:lnTo>
                    <a:pt x="0" y="0"/>
                  </a:lnTo>
                  <a:cubicBezTo>
                    <a:pt x="3048" y="18288"/>
                    <a:pt x="1011936" y="137160"/>
                    <a:pt x="2020824" y="256032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09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JDK</a:t>
            </a:r>
            <a:r>
              <a:rPr lang="ko-KR" altLang="en-US" dirty="0"/>
              <a:t>의 문자 </a:t>
            </a:r>
            <a:r>
              <a:rPr lang="ko-KR" altLang="en-US" dirty="0" err="1"/>
              <a:t>스트림</a:t>
            </a:r>
            <a:r>
              <a:rPr lang="ko-KR" altLang="en-US" dirty="0"/>
              <a:t> 클래스 계층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55576" y="1412776"/>
            <a:ext cx="7494518" cy="5177398"/>
            <a:chOff x="827584" y="1542700"/>
            <a:chExt cx="7494518" cy="51773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542700"/>
              <a:ext cx="7494518" cy="4819854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5076056" y="6005009"/>
              <a:ext cx="1764196" cy="715089"/>
            </a:xfrm>
            <a:prstGeom prst="wedgeRoundRectCallout">
              <a:avLst>
                <a:gd name="adj1" fmla="val 52533"/>
                <a:gd name="adj2" fmla="val -16298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클래스 이름이 </a:t>
              </a:r>
              <a:endParaRPr lang="en-US" altLang="ko-KR" sz="1200" dirty="0"/>
            </a:p>
            <a:p>
              <a:r>
                <a:rPr lang="ko-KR" altLang="en-US" sz="1200" dirty="0"/>
                <a:t>공통적으로</a:t>
              </a:r>
              <a:endParaRPr lang="en-US" altLang="ko-KR" sz="1200" dirty="0"/>
            </a:p>
            <a:p>
              <a:r>
                <a:rPr lang="en-US" altLang="ko-KR" sz="1200" dirty="0"/>
                <a:t>Reader/Writer</a:t>
              </a:r>
              <a:r>
                <a:rPr lang="ko-KR" altLang="en-US" sz="1200" dirty="0"/>
                <a:t>로 끝남</a:t>
              </a:r>
            </a:p>
          </p:txBody>
        </p:sp>
        <p:sp>
          <p:nvSpPr>
            <p:cNvPr id="6" name="자유형 5"/>
            <p:cNvSpPr/>
            <p:nvPr/>
          </p:nvSpPr>
          <p:spPr>
            <a:xfrm>
              <a:off x="3081281" y="6114924"/>
              <a:ext cx="2020824" cy="256032"/>
            </a:xfrm>
            <a:custGeom>
              <a:avLst/>
              <a:gdLst>
                <a:gd name="connsiteX0" fmla="*/ 2002536 w 2020824"/>
                <a:gd name="connsiteY0" fmla="*/ 146304 h 256032"/>
                <a:gd name="connsiteX1" fmla="*/ 0 w 2020824"/>
                <a:gd name="connsiteY1" fmla="*/ 0 h 256032"/>
                <a:gd name="connsiteX2" fmla="*/ 2020824 w 2020824"/>
                <a:gd name="connsiteY2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0824" h="256032">
                  <a:moveTo>
                    <a:pt x="2002536" y="146304"/>
                  </a:moveTo>
                  <a:lnTo>
                    <a:pt x="0" y="0"/>
                  </a:lnTo>
                  <a:cubicBezTo>
                    <a:pt x="3048" y="18288"/>
                    <a:pt x="1011936" y="137160"/>
                    <a:pt x="2020824" y="256032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70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6" y="116632"/>
            <a:ext cx="5904656" cy="360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99023" y="185920"/>
            <a:ext cx="5957664" cy="679450"/>
          </a:xfrm>
        </p:spPr>
        <p:txBody>
          <a:bodyPr/>
          <a:lstStyle/>
          <a:p>
            <a:r>
              <a:rPr lang="ko-KR" altLang="en-US" dirty="0" err="1"/>
              <a:t>스트림은</a:t>
            </a:r>
            <a:r>
              <a:rPr lang="ko-KR" altLang="en-US" dirty="0"/>
              <a:t> 연결될 수 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864" y="4005064"/>
            <a:ext cx="612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표준 입력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</a:t>
            </a:r>
            <a:r>
              <a:rPr lang="en-US" altLang="ko-KR" sz="1400" dirty="0"/>
              <a:t>System.in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스트림을</a:t>
            </a:r>
            <a:r>
              <a:rPr lang="ko-KR" altLang="en-US" sz="1400" dirty="0"/>
              <a:t> 연결한 사례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31540" y="5745882"/>
            <a:ext cx="52251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InputStreamReader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InputStreamReader</a:t>
            </a:r>
            <a:r>
              <a:rPr lang="en-US" altLang="ko-KR" sz="1400" b="1" dirty="0"/>
              <a:t>(System.in);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c = </a:t>
            </a:r>
            <a:r>
              <a:rPr lang="en-US" altLang="ko-KR" sz="1400" dirty="0" err="1"/>
              <a:t>rd.read</a:t>
            </a:r>
            <a:r>
              <a:rPr lang="en-US" altLang="ko-KR" sz="1400" dirty="0"/>
              <a:t>(); // </a:t>
            </a:r>
            <a:r>
              <a:rPr lang="ko-KR" altLang="en-US" sz="1400" dirty="0"/>
              <a:t>키보드에서 문자 읽음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2719" y="1360513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별 모양의 쿠키를 굽는 </a:t>
            </a:r>
            <a:r>
              <a:rPr lang="ko-KR" altLang="en-US" sz="1400" dirty="0" err="1"/>
              <a:t>스트림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6" y="4395234"/>
            <a:ext cx="8801100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1"/>
            <a:r>
              <a:rPr lang="ko-KR" altLang="en-US" dirty="0"/>
              <a:t>유니 코드</a:t>
            </a:r>
            <a:r>
              <a:rPr lang="en-US" altLang="ko-KR" dirty="0"/>
              <a:t>(2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r>
              <a:rPr lang="ko-KR" altLang="en-US" dirty="0"/>
              <a:t> 문자를 입출력 하는 </a:t>
            </a:r>
            <a:r>
              <a:rPr lang="ko-KR" altLang="en-US" dirty="0" err="1"/>
              <a:t>스트림</a:t>
            </a:r>
            <a:endParaRPr lang="en-US" altLang="ko-KR" dirty="0"/>
          </a:p>
          <a:p>
            <a:pPr lvl="2"/>
            <a:r>
              <a:rPr lang="ko-KR" altLang="en-US" dirty="0"/>
              <a:t>문자로 표현되지 않는 데이터는 다루지 못함</a:t>
            </a:r>
            <a:endParaRPr lang="en-US" altLang="ko-KR" dirty="0"/>
          </a:p>
          <a:p>
            <a:pPr lvl="2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동영상과 같은 바이너리 데이터는 입출력 할 수 없음</a:t>
            </a:r>
            <a:endParaRPr lang="en-US" altLang="ko-KR" dirty="0"/>
          </a:p>
          <a:p>
            <a:r>
              <a:rPr lang="ko-KR" altLang="en-US" dirty="0"/>
              <a:t>문자 </a:t>
            </a:r>
            <a:r>
              <a:rPr lang="ko-KR" altLang="en-US" dirty="0" err="1"/>
              <a:t>스트림을</a:t>
            </a:r>
            <a:r>
              <a:rPr lang="ko-KR" altLang="en-US" dirty="0"/>
              <a:t> 다루는 클래스</a:t>
            </a:r>
            <a:endParaRPr lang="en-US" altLang="ko-KR" dirty="0"/>
          </a:p>
          <a:p>
            <a:pPr lvl="1"/>
            <a:r>
              <a:rPr lang="en-US" altLang="ko-KR" dirty="0"/>
              <a:t>Reader/Writer</a:t>
            </a:r>
          </a:p>
          <a:p>
            <a:pPr lvl="1"/>
            <a:r>
              <a:rPr lang="en-US" altLang="ko-KR" dirty="0" err="1"/>
              <a:t>InputStreamReader</a:t>
            </a:r>
            <a:r>
              <a:rPr lang="en-US" altLang="ko-KR" dirty="0"/>
              <a:t>/</a:t>
            </a:r>
            <a:r>
              <a:rPr lang="en-US" altLang="ko-KR" dirty="0" err="1"/>
              <a:t>OutputStreamWriter</a:t>
            </a:r>
            <a:endParaRPr lang="en-US" altLang="ko-KR" dirty="0"/>
          </a:p>
          <a:p>
            <a:pPr lvl="1"/>
            <a:r>
              <a:rPr lang="en-US" altLang="ko-KR" dirty="0" err="1"/>
              <a:t>FileReader</a:t>
            </a:r>
            <a:r>
              <a:rPr lang="en-US" altLang="ko-KR" dirty="0"/>
              <a:t>/</a:t>
            </a:r>
            <a:r>
              <a:rPr lang="en-US" altLang="ko-KR" dirty="0" err="1"/>
              <a:t>FileWriter</a:t>
            </a:r>
            <a:endParaRPr lang="en-US" altLang="ko-KR" dirty="0"/>
          </a:p>
          <a:p>
            <a:pPr lvl="2"/>
            <a:r>
              <a:rPr lang="ko-KR" altLang="en-US" dirty="0"/>
              <a:t>텍스트 파일에서 문자 데이터 입출력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FileReader</a:t>
            </a:r>
            <a:r>
              <a:rPr lang="ko-KR" altLang="en-US" dirty="0"/>
              <a:t>을 이용한 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 전체를 읽어 화면에 출력하는 코드 샘플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751749"/>
            <a:ext cx="5904656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FileReader</a:t>
            </a:r>
            <a:r>
              <a:rPr lang="en-US" altLang="ko-KR" sz="1600" dirty="0"/>
              <a:t> fin = </a:t>
            </a:r>
            <a:r>
              <a:rPr lang="en-US" altLang="ko-KR" sz="1600" b="1" dirty="0"/>
              <a:t>new </a:t>
            </a:r>
            <a:r>
              <a:rPr lang="en-US" altLang="ko-KR" sz="1600" b="1" dirty="0" err="1"/>
              <a:t>FileReader</a:t>
            </a:r>
            <a:r>
              <a:rPr lang="en-US" altLang="ko-KR" sz="1600" b="1" dirty="0"/>
              <a:t> ("c:\\test.txt");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while((</a:t>
            </a:r>
            <a:r>
              <a:rPr lang="en-US" altLang="ko-KR" sz="1600" b="1" dirty="0"/>
              <a:t>c = </a:t>
            </a:r>
            <a:r>
              <a:rPr lang="en-US" altLang="ko-KR" sz="1600" b="1" dirty="0" err="1"/>
              <a:t>fin.read</a:t>
            </a:r>
            <a:r>
              <a:rPr lang="en-US" altLang="ko-KR" sz="1600" b="1" dirty="0"/>
              <a:t>()</a:t>
            </a:r>
            <a:r>
              <a:rPr lang="en-US" altLang="ko-KR" sz="1600" dirty="0"/>
              <a:t>) != -1) {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((char)c); 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err="1"/>
              <a:t>fin.close</a:t>
            </a:r>
            <a:r>
              <a:rPr lang="en-US" altLang="ko-KR" sz="1600" b="1" dirty="0"/>
              <a:t>();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6016" y="2096682"/>
            <a:ext cx="2700808" cy="476726"/>
          </a:xfrm>
          <a:prstGeom prst="wedgeRoundRectCallout">
            <a:avLst>
              <a:gd name="adj1" fmla="val -56822"/>
              <a:gd name="adj2" fmla="val 1015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C:\test.txt </a:t>
            </a:r>
            <a:r>
              <a:rPr lang="ko-KR" altLang="en-US" sz="1100" dirty="0"/>
              <a:t>파일을 열고 파일과 입력 바이트 </a:t>
            </a:r>
            <a:r>
              <a:rPr lang="ko-KR" altLang="en-US" sz="1100" dirty="0" err="1"/>
              <a:t>스트림</a:t>
            </a:r>
            <a:r>
              <a:rPr lang="ko-KR" altLang="en-US" sz="1100" dirty="0"/>
              <a:t> 객체 </a:t>
            </a:r>
            <a:r>
              <a:rPr lang="en-US" altLang="ko-KR" sz="1100" dirty="0"/>
              <a:t>fin</a:t>
            </a:r>
            <a:r>
              <a:rPr lang="ko-KR" altLang="en-US" sz="1100" dirty="0"/>
              <a:t> 연결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164468" y="3664211"/>
            <a:ext cx="3602140" cy="476726"/>
          </a:xfrm>
          <a:prstGeom prst="wedgeRoundRectCallout">
            <a:avLst>
              <a:gd name="adj1" fmla="val -59765"/>
              <a:gd name="adj2" fmla="val -2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파일 끝까지 바이트씩 </a:t>
            </a:r>
            <a:r>
              <a:rPr lang="en-US" altLang="ko-KR" sz="1100" dirty="0"/>
              <a:t>c</a:t>
            </a:r>
            <a:r>
              <a:rPr lang="ko-KR" altLang="en-US" sz="1100" dirty="0"/>
              <a:t>에 읽어 들임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파일의 끝을 만나면 </a:t>
            </a:r>
            <a:r>
              <a:rPr lang="en-US" altLang="ko-KR" sz="1100" dirty="0"/>
              <a:t>read()</a:t>
            </a:r>
            <a:r>
              <a:rPr lang="ko-KR" altLang="en-US" sz="1100" dirty="0"/>
              <a:t>는 </a:t>
            </a:r>
            <a:r>
              <a:rPr lang="en-US" altLang="ko-KR" sz="1100" dirty="0"/>
              <a:t>-1 </a:t>
            </a:r>
            <a:r>
              <a:rPr lang="ko-KR" altLang="en-US" sz="1100" dirty="0"/>
              <a:t>리턴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995936" y="4341812"/>
            <a:ext cx="3024336" cy="289441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바이트 </a:t>
            </a:r>
            <a:r>
              <a:rPr lang="en-US" altLang="ko-KR" sz="1100" dirty="0"/>
              <a:t>c</a:t>
            </a:r>
            <a:r>
              <a:rPr lang="ko-KR" altLang="en-US" sz="1100" dirty="0"/>
              <a:t>를 문자로 변환하여 화면에 출력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411760" y="5213260"/>
            <a:ext cx="2808312" cy="664012"/>
          </a:xfrm>
          <a:prstGeom prst="wedgeRoundRectCallout">
            <a:avLst>
              <a:gd name="adj1" fmla="val -60672"/>
              <a:gd name="adj2" fmla="val -17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 err="1"/>
              <a:t>스트림을</a:t>
            </a:r>
            <a:r>
              <a:rPr lang="ko-KR" altLang="en-US" sz="1100" dirty="0"/>
              <a:t> 닫음</a:t>
            </a:r>
            <a:r>
              <a:rPr lang="en-US" altLang="ko-KR" sz="1100" dirty="0"/>
              <a:t>. </a:t>
            </a:r>
            <a:r>
              <a:rPr lang="ko-KR" altLang="en-US" sz="1100" dirty="0"/>
              <a:t>파일도 닫힘</a:t>
            </a:r>
            <a:r>
              <a:rPr lang="en-US" altLang="ko-KR" sz="1100" dirty="0"/>
              <a:t>.</a:t>
            </a:r>
          </a:p>
          <a:p>
            <a:pPr defTabSz="180000"/>
            <a:r>
              <a:rPr lang="ko-KR" altLang="en-US" sz="1100" dirty="0" err="1"/>
              <a:t>스트림과</a:t>
            </a:r>
            <a:r>
              <a:rPr lang="ko-KR" altLang="en-US" sz="1100" dirty="0"/>
              <a:t> 파일의 연결을 끊음</a:t>
            </a:r>
            <a:r>
              <a:rPr lang="en-US" altLang="ko-KR" sz="1100" dirty="0"/>
              <a:t>.</a:t>
            </a:r>
          </a:p>
          <a:p>
            <a:pPr defTabSz="180000"/>
            <a:r>
              <a:rPr lang="ko-KR" altLang="en-US" sz="1100" dirty="0"/>
              <a:t>더 이상 </a:t>
            </a:r>
            <a:r>
              <a:rPr lang="ko-KR" altLang="en-US" sz="1100" dirty="0" err="1"/>
              <a:t>스트림으로부터</a:t>
            </a:r>
            <a:r>
              <a:rPr lang="ko-KR" altLang="en-US" sz="1100" dirty="0"/>
              <a:t> 읽을 수 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24806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2827</TotalTime>
  <Words>4235</Words>
  <Application>Microsoft Office PowerPoint</Application>
  <PresentationFormat>화면 슬라이드 쇼(4:3)</PresentationFormat>
  <Paragraphs>554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휴먼편지체</vt:lpstr>
      <vt:lpstr>Arial</vt:lpstr>
      <vt:lpstr>Wingdings</vt:lpstr>
      <vt:lpstr>Wingdings 2</vt:lpstr>
      <vt:lpstr>가을</vt:lpstr>
      <vt:lpstr>PowerPoint 프레젠테이션</vt:lpstr>
      <vt:lpstr>스트림</vt:lpstr>
      <vt:lpstr>자바의 입출력 스트림 특징</vt:lpstr>
      <vt:lpstr>자바의 입출력 스트림 종류</vt:lpstr>
      <vt:lpstr>JDK의 바이트 스트림 클래스 계층 구조</vt:lpstr>
      <vt:lpstr>JDK의 문자 스트림 클래스 계층 구조</vt:lpstr>
      <vt:lpstr>스트림은 연결될 수 있다</vt:lpstr>
      <vt:lpstr>문자 스트림</vt:lpstr>
      <vt:lpstr>FileReader을 이용한 파일 읽기</vt:lpstr>
      <vt:lpstr>예제 8-1 : FileReader로 텍스트 파일 읽기</vt:lpstr>
      <vt:lpstr>문자 집합과 InputStreamReader를 이용한 텍스트 파일 읽기</vt:lpstr>
      <vt:lpstr>예제 8-2 : InputStreamReader로 한글 텍스트 파일 읽기</vt:lpstr>
      <vt:lpstr>예제 8-3 : 한글 텍스트 파일 읽기(문자 집합 지정이 잘못된 경우)</vt:lpstr>
      <vt:lpstr>FileWriter 사용 예</vt:lpstr>
      <vt:lpstr>예제 8-4 : 키보드 입력을 파일로 저장하기</vt:lpstr>
      <vt:lpstr>바이트 스트림 클래스</vt:lpstr>
      <vt:lpstr>FileOutputStream을 이용한 파일 쓰기</vt:lpstr>
      <vt:lpstr>예제 8-5 : FileOutputStream으로 바이너리 파일 쓰기</vt:lpstr>
      <vt:lpstr>예제 8-6 : FileInputStream으로 바이너리 파일 읽기</vt:lpstr>
      <vt:lpstr>버퍼 입출력 스트림과 버퍼 입출력의 특징</vt:lpstr>
      <vt:lpstr>버퍼 스트림의 종류</vt:lpstr>
      <vt:lpstr>20바이트 버퍼를 가진 BufferedOutputStream</vt:lpstr>
      <vt:lpstr>예제 8-7 : 버퍼 스트림을 이용한 출력</vt:lpstr>
      <vt:lpstr>File 클래스</vt:lpstr>
      <vt:lpstr>File 클래스 사용 예</vt:lpstr>
      <vt:lpstr>예제 8-8 : File 클래스 활용한 파일 관리</vt:lpstr>
      <vt:lpstr>예제 8-9 : 텍스트 파일 복사</vt:lpstr>
      <vt:lpstr>예제 8-10 : 바이너리 파일 복사</vt:lpstr>
      <vt:lpstr>예제 8-11 : 블록 단위로 바이너리 파일 고속 복사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황기태</cp:lastModifiedBy>
  <cp:revision>165</cp:revision>
  <dcterms:created xsi:type="dcterms:W3CDTF">2011-08-27T14:53:28Z</dcterms:created>
  <dcterms:modified xsi:type="dcterms:W3CDTF">2024-07-10T04:12:01Z</dcterms:modified>
</cp:coreProperties>
</file>