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399" r:id="rId3"/>
    <p:sldId id="257" r:id="rId4"/>
    <p:sldId id="259" r:id="rId5"/>
    <p:sldId id="416" r:id="rId6"/>
    <p:sldId id="261" r:id="rId7"/>
    <p:sldId id="262" r:id="rId8"/>
    <p:sldId id="409" r:id="rId9"/>
    <p:sldId id="421" r:id="rId10"/>
    <p:sldId id="422" r:id="rId11"/>
    <p:sldId id="423" r:id="rId12"/>
    <p:sldId id="425" r:id="rId13"/>
    <p:sldId id="424" r:id="rId14"/>
    <p:sldId id="420" r:id="rId15"/>
    <p:sldId id="433" r:id="rId16"/>
    <p:sldId id="419" r:id="rId17"/>
    <p:sldId id="426" r:id="rId18"/>
    <p:sldId id="437" r:id="rId19"/>
    <p:sldId id="428" r:id="rId20"/>
    <p:sldId id="438" r:id="rId21"/>
    <p:sldId id="440" r:id="rId22"/>
    <p:sldId id="441" r:id="rId23"/>
    <p:sldId id="439" r:id="rId24"/>
    <p:sldId id="436" r:id="rId25"/>
    <p:sldId id="442" r:id="rId26"/>
    <p:sldId id="401" r:id="rId27"/>
    <p:sldId id="443" r:id="rId28"/>
    <p:sldId id="400" r:id="rId29"/>
    <p:sldId id="444" r:id="rId30"/>
    <p:sldId id="32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3741" autoAdjust="0"/>
  </p:normalViewPr>
  <p:slideViewPr>
    <p:cSldViewPr>
      <p:cViewPr varScale="1">
        <p:scale>
          <a:sx n="86" d="100"/>
          <a:sy n="86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56302-8A53-4FD3-9C76-6EC20D6DA722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AA2A-0ACA-4743-B29C-68D730161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8AA2A-0ACA-4743-B29C-68D730161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F09B7-4472-4EC1-9E57-DBB8F88A11B7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9C660-2C82-40B6-8AEA-4919B2277348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6E664-EFC7-42CC-B0CE-1A9669BEB093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949420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65158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0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7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5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11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31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6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5048A-FFBE-4591-8838-EFEC1A9E5C70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2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4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87D6-D80F-46E3-9853-4121B85FC69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04-01-2023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F1E8D-F733-4E79-BDAB-5BC1DA3D4437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C5E3C-7958-41A2-9EB5-F9D8A406CB96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A9D38-BB70-4B70-BEF1-4B422698A74E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E0454-C09C-4497-A619-8EBCA297B006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4E96-3E1E-4957-B72B-298D5CA562F6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8DA14-69FF-4D0A-82BC-0AF8351D1CBF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B4E44-4CB7-428D-851C-8D2832777F04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6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7082781B-2A35-41EE-8B25-2B53B6FBEE94}" type="datetime1">
              <a:rPr lang="en-US" smtClean="0"/>
              <a:pPr/>
              <a:t>1/4/2023</a:t>
            </a:fld>
            <a:endParaRPr lang="en-US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Prasad &amp; Stella,Quality Assurance in Indian Higher Education:The Characteristics of the NAAC Model,NAAC -  COL Roundtable on Teacher Education,2004,15-24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DCBEFD2-9EDB-4037-A947-020E05C6C4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© LPU :: BTY100 Biology for Engineers ::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Dr.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IN" dirty="0" err="1">
                <a:solidFill>
                  <a:prstClr val="black">
                    <a:tint val="75000"/>
                  </a:prstClr>
                </a:solidFill>
              </a:rPr>
              <a:t>Lovi</a:t>
            </a:r>
            <a:r>
              <a:rPr lang="en-IN" dirty="0">
                <a:solidFill>
                  <a:prstClr val="black">
                    <a:tint val="75000"/>
                  </a:prstClr>
                </a:solidFill>
              </a:rPr>
              <a:t> Raj Gupta</a:t>
            </a:r>
          </a:p>
        </p:txBody>
      </p:sp>
    </p:spTree>
    <p:extLst>
      <p:ext uri="{BB962C8B-B14F-4D97-AF65-F5344CB8AC3E}">
        <p14:creationId xmlns:p14="http://schemas.microsoft.com/office/powerpoint/2010/main" val="206222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nlinecourses.nptel.ac.in/noc23_ma24/preview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609600"/>
            <a:ext cx="8856984" cy="306528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MTH302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2826" y="3853644"/>
            <a:ext cx="177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 Rounded MT Bold" pitchFamily="34" charset="0"/>
            </a:endParaRP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Lecture #0</a:t>
            </a:r>
            <a:endParaRPr lang="en-IN" sz="2400" dirty="0">
              <a:latin typeface="Arial Rounded MT Bold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5AC091-D09F-2358-3C3E-ABF82E1A1B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1" y="4826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4: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Central Limit Theorem and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limit theorem,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unbiased estimators,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estimator,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estimation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IN" sz="32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1B3459E-D632-73AA-362B-8EF9E1F11C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1" y="4826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5: Hypothesis Testing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 of fit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 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Z-test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square Test</a:t>
            </a:r>
          </a:p>
          <a:p>
            <a:pPr marL="400050" lvl="1" indent="0">
              <a:buNone/>
            </a:pPr>
            <a:endParaRPr lang="en-IN" sz="3200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CB4354D-7B20-2618-C1CF-301CABE3F2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4016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6: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and regression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the line and curve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regression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</a:t>
            </a:r>
          </a:p>
          <a:p>
            <a:pPr marL="400050" lvl="1" indent="0">
              <a:buNone/>
            </a:pPr>
            <a:endParaRPr lang="en-IN" sz="32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293C60EC-A26F-4B9A-070E-82CDDC526F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4016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2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dare you to go through a day in which you never consider or use probability.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22C7340-C24D-2D4A-D8EE-C70B8AF253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8809311" cy="5715001"/>
          </a:xfr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4346B283-1CA6-9F6D-486C-0348D524DD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7943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lives are full of probabilities! </a:t>
            </a:r>
          </a:p>
          <a:p>
            <a:pPr marL="571500" indent="-57150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and Mutual Funds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Calamities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</a:t>
            </a:r>
          </a:p>
          <a:p>
            <a:pPr marL="514350" indent="-514350">
              <a:buFont typeface="+mj-lt"/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related to probability because much of the data we use when determining probable outcomes comes from our understanding of statistics. 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EE47B10-E0F8-ACCD-2652-37E770CCF1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203231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98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724400" cy="388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14" y="259977"/>
            <a:ext cx="3495186" cy="2689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66" y="457199"/>
            <a:ext cx="4038600" cy="2545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8" y="2971801"/>
            <a:ext cx="2830246" cy="3429000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894C1221-0DCF-4666-815F-2B3FA71C653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0" y="12703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0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bability in Real Life | Applications of Probability">
            <a:extLst>
              <a:ext uri="{FF2B5EF4-FFF2-40B4-BE49-F238E27FC236}">
                <a16:creationId xmlns:a16="http://schemas.microsoft.com/office/drawing/2014/main" id="{61E30707-793B-3C0F-70C9-23C6E1C18A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820F81F8-DFAB-8C45-972B-3C7C328394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33026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2" y="1417638"/>
            <a:ext cx="8322821" cy="4144962"/>
          </a:xfr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7FA2130A-1720-B8D7-3C53-A651F5F501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048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0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bability Examples In Daily Life">
            <a:extLst>
              <a:ext uri="{FF2B5EF4-FFF2-40B4-BE49-F238E27FC236}">
                <a16:creationId xmlns:a16="http://schemas.microsoft.com/office/drawing/2014/main" id="{09B75AC1-42AD-8EC3-E5BF-8BB76071F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39339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A13018C5-CD14-C55A-AB02-6747C055CA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98717"/>
            <a:ext cx="6019799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7" dirty="0">
                <a:solidFill>
                  <a:srgbClr val="FF0000"/>
                </a:solidFill>
              </a:rPr>
              <a:t>L</a:t>
            </a:r>
            <a:r>
              <a:rPr dirty="0">
                <a:solidFill>
                  <a:srgbClr val="FF0000"/>
                </a:solidFill>
              </a:rPr>
              <a:t>TP</a:t>
            </a:r>
            <a:r>
              <a:rPr spc="-18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 C</a:t>
            </a:r>
            <a:r>
              <a:rPr spc="-71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edit</a:t>
            </a:r>
            <a:r>
              <a:rPr spc="-19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85924"/>
            <a:ext cx="8586215" cy="385089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5505450" algn="l"/>
              </a:tabLst>
            </a:pPr>
            <a:r>
              <a:rPr sz="2400" b="1" spc="-4" dirty="0">
                <a:latin typeface="Times New Roman"/>
                <a:cs typeface="Times New Roman"/>
              </a:rPr>
              <a:t>Program</a:t>
            </a:r>
            <a:r>
              <a:rPr sz="2400" b="1" spc="-2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Name:</a:t>
            </a:r>
            <a:r>
              <a:rPr sz="2400" b="1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Bachelor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Technology	</a:t>
            </a:r>
            <a:r>
              <a:rPr sz="2400" b="1" spc="-4" dirty="0">
                <a:latin typeface="Times New Roman"/>
                <a:cs typeface="Times New Roman"/>
              </a:rPr>
              <a:t>Program</a:t>
            </a:r>
            <a:r>
              <a:rPr sz="2400" b="1" spc="-4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Batch: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202</a:t>
            </a:r>
            <a:r>
              <a:rPr lang="en-IN" sz="2400" dirty="0">
                <a:latin typeface="Times New Roman"/>
                <a:cs typeface="Times New Roman"/>
              </a:rPr>
              <a:t>2</a:t>
            </a:r>
            <a:endParaRPr sz="2400" dirty="0">
              <a:latin typeface="Times New Roman"/>
              <a:cs typeface="Times New Roman"/>
            </a:endParaRPr>
          </a:p>
          <a:p>
            <a:pPr marL="9525" marR="3810">
              <a:lnSpc>
                <a:spcPct val="150000"/>
              </a:lnSpc>
              <a:spcBef>
                <a:spcPts val="791"/>
              </a:spcBef>
            </a:pPr>
            <a:r>
              <a:rPr sz="2250" spc="-4" dirty="0">
                <a:latin typeface="Times New Roman"/>
                <a:cs typeface="Times New Roman"/>
              </a:rPr>
              <a:t>This</a:t>
            </a:r>
            <a:r>
              <a:rPr sz="2250" spc="172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Bachelor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Degree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program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has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a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minimum</a:t>
            </a:r>
            <a:r>
              <a:rPr sz="2250" spc="176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duration</a:t>
            </a:r>
            <a:r>
              <a:rPr sz="2250" spc="18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of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4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years</a:t>
            </a:r>
            <a:r>
              <a:rPr sz="2250" spc="176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and </a:t>
            </a:r>
            <a:r>
              <a:rPr sz="2250" spc="-55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is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8" dirty="0">
                <a:latin typeface="Times New Roman"/>
                <a:cs typeface="Times New Roman"/>
              </a:rPr>
              <a:t>offered</a:t>
            </a:r>
            <a:r>
              <a:rPr sz="2250" spc="15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under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Semester</a:t>
            </a:r>
            <a:r>
              <a:rPr sz="2250" spc="34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system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through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Regular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mode.</a:t>
            </a:r>
            <a:endParaRPr sz="2250" dirty="0">
              <a:latin typeface="Times New Roman"/>
              <a:cs typeface="Times New Roman"/>
            </a:endParaRPr>
          </a:p>
          <a:p>
            <a:pPr marL="9525" marR="4025265">
              <a:lnSpc>
                <a:spcPct val="150000"/>
              </a:lnSpc>
              <a:spcBef>
                <a:spcPts val="750"/>
              </a:spcBef>
            </a:pPr>
            <a:r>
              <a:rPr sz="2250" b="1" spc="-206" dirty="0">
                <a:latin typeface="Times New Roman"/>
                <a:cs typeface="Times New Roman"/>
              </a:rPr>
              <a:t>L</a:t>
            </a:r>
            <a:r>
              <a:rPr sz="2250" b="1" dirty="0">
                <a:latin typeface="Times New Roman"/>
                <a:cs typeface="Times New Roman"/>
              </a:rPr>
              <a:t>TP</a:t>
            </a:r>
            <a:r>
              <a:rPr sz="2250" b="1" spc="-127" dirty="0">
                <a:latin typeface="Times New Roman"/>
                <a:cs typeface="Times New Roman"/>
              </a:rPr>
              <a:t> </a:t>
            </a:r>
            <a:r>
              <a:rPr sz="2250" b="1" spc="-4" dirty="0">
                <a:latin typeface="Times New Roman"/>
                <a:cs typeface="Times New Roman"/>
              </a:rPr>
              <a:t>and C</a:t>
            </a:r>
            <a:r>
              <a:rPr sz="2250" b="1" spc="-38" dirty="0">
                <a:latin typeface="Times New Roman"/>
                <a:cs typeface="Times New Roman"/>
              </a:rPr>
              <a:t>r</a:t>
            </a:r>
            <a:r>
              <a:rPr sz="2250" b="1" spc="-4" dirty="0">
                <a:latin typeface="Times New Roman"/>
                <a:cs typeface="Times New Roman"/>
              </a:rPr>
              <a:t>edit Details</a:t>
            </a:r>
            <a:r>
              <a:rPr sz="2250" b="1" spc="8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of</a:t>
            </a:r>
            <a:r>
              <a:rPr sz="2250" b="1" spc="-8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MT</a:t>
            </a:r>
            <a:r>
              <a:rPr sz="2250" b="1" spc="-4" dirty="0">
                <a:latin typeface="Times New Roman"/>
                <a:cs typeface="Times New Roman"/>
              </a:rPr>
              <a:t>H</a:t>
            </a:r>
            <a:r>
              <a:rPr lang="en-IN" sz="2250" b="1" spc="-4" dirty="0">
                <a:latin typeface="Times New Roman"/>
                <a:cs typeface="Times New Roman"/>
              </a:rPr>
              <a:t>302</a:t>
            </a:r>
            <a:r>
              <a:rPr sz="2250" b="1" dirty="0">
                <a:latin typeface="Times New Roman"/>
                <a:cs typeface="Times New Roman"/>
              </a:rPr>
              <a:t> </a:t>
            </a:r>
            <a:r>
              <a:rPr sz="225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Teaching</a:t>
            </a:r>
            <a:r>
              <a:rPr sz="2250" b="1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Model:</a:t>
            </a:r>
            <a:endParaRPr sz="2250" dirty="0">
              <a:latin typeface="Times New Roman"/>
              <a:cs typeface="Times New Roman"/>
            </a:endParaRPr>
          </a:p>
          <a:p>
            <a:pPr marL="9525">
              <a:spcBef>
                <a:spcPts val="1350"/>
              </a:spcBef>
              <a:tabLst>
                <a:tab pos="2066925" algn="l"/>
              </a:tabLst>
            </a:pPr>
            <a:r>
              <a:rPr sz="2250" spc="-38" dirty="0">
                <a:latin typeface="Times New Roman"/>
                <a:cs typeface="Times New Roman"/>
              </a:rPr>
              <a:t>L-T-P:</a:t>
            </a:r>
            <a:r>
              <a:rPr sz="2250" spc="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3-</a:t>
            </a:r>
            <a:r>
              <a:rPr lang="en-IN" sz="2250" spc="-4" dirty="0">
                <a:latin typeface="Times New Roman"/>
                <a:cs typeface="Times New Roman"/>
              </a:rPr>
              <a:t>0</a:t>
            </a:r>
            <a:r>
              <a:rPr sz="2250" spc="-4" dirty="0">
                <a:latin typeface="Times New Roman"/>
                <a:cs typeface="Times New Roman"/>
              </a:rPr>
              <a:t>-0	</a:t>
            </a:r>
            <a:r>
              <a:rPr sz="2250" dirty="0">
                <a:latin typeface="Times New Roman"/>
                <a:cs typeface="Times New Roman"/>
              </a:rPr>
              <a:t>(3</a:t>
            </a:r>
            <a:r>
              <a:rPr sz="2250" spc="-11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Lectures,</a:t>
            </a:r>
            <a:r>
              <a:rPr sz="2250" spc="4" dirty="0">
                <a:latin typeface="Times New Roman"/>
                <a:cs typeface="Times New Roman"/>
              </a:rPr>
              <a:t> </a:t>
            </a:r>
            <a:r>
              <a:rPr lang="en-IN" sz="2250" spc="4" dirty="0">
                <a:latin typeface="Times New Roman"/>
                <a:cs typeface="Times New Roman"/>
              </a:rPr>
              <a:t>0</a:t>
            </a:r>
            <a:r>
              <a:rPr sz="2250" spc="-49" dirty="0">
                <a:latin typeface="Times New Roman"/>
                <a:cs typeface="Times New Roman"/>
              </a:rPr>
              <a:t> </a:t>
            </a:r>
            <a:r>
              <a:rPr sz="2250" spc="-11" dirty="0">
                <a:latin typeface="Times New Roman"/>
                <a:cs typeface="Times New Roman"/>
              </a:rPr>
              <a:t>Tutorial,</a:t>
            </a:r>
            <a:r>
              <a:rPr sz="2250" spc="26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0</a:t>
            </a:r>
            <a:r>
              <a:rPr sz="2250" spc="-11" dirty="0">
                <a:latin typeface="Times New Roman"/>
                <a:cs typeface="Times New Roman"/>
              </a:rPr>
              <a:t> </a:t>
            </a:r>
            <a:r>
              <a:rPr sz="2250" spc="-4" dirty="0">
                <a:latin typeface="Times New Roman"/>
                <a:cs typeface="Times New Roman"/>
              </a:rPr>
              <a:t>Practical)</a:t>
            </a:r>
            <a:endParaRPr sz="2250" dirty="0">
              <a:latin typeface="Times New Roman"/>
              <a:cs typeface="Times New Roman"/>
            </a:endParaRPr>
          </a:p>
          <a:p>
            <a:pPr marL="9525">
              <a:spcBef>
                <a:spcPts val="1350"/>
              </a:spcBef>
              <a:tabLst>
                <a:tab pos="1251585" algn="l"/>
              </a:tabLst>
            </a:pPr>
            <a:r>
              <a:rPr sz="2250" b="1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Credit</a:t>
            </a:r>
            <a:r>
              <a:rPr sz="2250" b="1" spc="-8" dirty="0">
                <a:latin typeface="Times New Roman"/>
                <a:cs typeface="Times New Roman"/>
              </a:rPr>
              <a:t>:	</a:t>
            </a:r>
            <a:r>
              <a:rPr lang="en-IN" sz="2250" b="1" spc="-8" dirty="0">
                <a:latin typeface="Times New Roman"/>
                <a:cs typeface="Times New Roman"/>
              </a:rPr>
              <a:t>3</a:t>
            </a: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9071870-A2E7-AC59-B6E7-72755A0FE0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600" y="357910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entral Limit Theorem In Action. And examples from its practical… | by  Ceren Iyim | Towards Data Science">
            <a:extLst>
              <a:ext uri="{FF2B5EF4-FFF2-40B4-BE49-F238E27FC236}">
                <a16:creationId xmlns:a16="http://schemas.microsoft.com/office/drawing/2014/main" id="{DA8F1477-A09D-AE85-EDC0-B3E2E848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100"/>
            <a:ext cx="7467600" cy="431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E485E2F-D0B4-15E1-E6BC-A660C2DFBD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1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oint Estimators | Guide to Point Estimators in Statistics">
            <a:extLst>
              <a:ext uri="{FF2B5EF4-FFF2-40B4-BE49-F238E27FC236}">
                <a16:creationId xmlns:a16="http://schemas.microsoft.com/office/drawing/2014/main" id="{8FCCBE47-5377-3E9B-1A62-B38166B533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82283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B0EF8FD1-2B1B-1A15-B82D-DD655EAC2F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2286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tatistical Hypothesis Testing step by step procedure - Statistical Aid">
            <a:extLst>
              <a:ext uri="{FF2B5EF4-FFF2-40B4-BE49-F238E27FC236}">
                <a16:creationId xmlns:a16="http://schemas.microsoft.com/office/drawing/2014/main" id="{08122116-DC37-9543-CB33-7AE0F78F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52281"/>
            <a:ext cx="7467600" cy="49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151AB60B-91EA-9E8E-55C2-9417D83FC9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91943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4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FC9D-FCB7-40A4-9EA1-EB342625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4638"/>
            <a:ext cx="5714999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A07D2-819E-417C-BD93-3C5D25CCC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638"/>
            <a:ext cx="7086599" cy="5973762"/>
          </a:xfr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0178C681-3DA8-C695-9096-2AE7576A60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799" y="27463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6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inear Regression vs Logistic Regression - Javatpoint">
            <a:extLst>
              <a:ext uri="{FF2B5EF4-FFF2-40B4-BE49-F238E27FC236}">
                <a16:creationId xmlns:a16="http://schemas.microsoft.com/office/drawing/2014/main" id="{A4994F5E-D2C8-2EB9-5C55-E0A5C38A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7" y="609600"/>
            <a:ext cx="6263943" cy="50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62837CEE-8E00-ECE2-A2BF-200715750F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279431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 Model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break up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						  5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(Two best out of three tasks)		25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MTE                    					20</a:t>
            </a:r>
          </a:p>
          <a:p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							50</a:t>
            </a:r>
          </a:p>
          <a:p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							100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ject 3">
            <a:extLst>
              <a:ext uri="{FF2B5EF4-FFF2-40B4-BE49-F238E27FC236}">
                <a16:creationId xmlns:a16="http://schemas.microsoft.com/office/drawing/2014/main" id="{3FBBA003-E7BE-2293-AD58-2D30D8916C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33440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FF0000"/>
                </a:solidFill>
              </a:rPr>
              <a:t>Relevant</a:t>
            </a:r>
            <a:r>
              <a:rPr lang="en-IN" sz="2700" b="1" spc="-35" dirty="0">
                <a:solidFill>
                  <a:srgbClr val="FF0000"/>
                </a:solidFill>
              </a:rPr>
              <a:t> </a:t>
            </a:r>
            <a:r>
              <a:rPr lang="en-IN" sz="2700" b="1" spc="-10" dirty="0">
                <a:solidFill>
                  <a:srgbClr val="FF0000"/>
                </a:solidFill>
              </a:rPr>
              <a:t>Resources</a:t>
            </a:r>
            <a:r>
              <a:rPr lang="en-IN" sz="2700" b="1" spc="-10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Which</a:t>
            </a:r>
            <a:r>
              <a:rPr lang="en-IN" sz="2700" b="1" spc="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Could</a:t>
            </a:r>
            <a:r>
              <a:rPr lang="en-IN" sz="2700" b="1" spc="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Be</a:t>
            </a:r>
            <a:r>
              <a:rPr lang="en-IN" sz="2700" b="1" spc="-4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Used </a:t>
            </a:r>
            <a:r>
              <a:rPr lang="en-IN" sz="2700" b="1" spc="-108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for</a:t>
            </a:r>
            <a:r>
              <a:rPr lang="en-IN" sz="2700" b="1" spc="-9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Better</a:t>
            </a:r>
            <a:r>
              <a:rPr lang="en-IN" sz="2700" b="1" spc="-105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Understanding</a:t>
            </a:r>
            <a:r>
              <a:rPr lang="en-IN" sz="2700" b="1" spc="-30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of</a:t>
            </a:r>
            <a:r>
              <a:rPr lang="en-IN" sz="2700" b="1" spc="-20" dirty="0">
                <a:solidFill>
                  <a:srgbClr val="FF0000"/>
                </a:solidFill>
              </a:rPr>
              <a:t> </a:t>
            </a:r>
            <a:r>
              <a:rPr lang="en-IN" sz="2700" b="1" spc="-5" dirty="0">
                <a:solidFill>
                  <a:srgbClr val="FF0000"/>
                </a:solidFill>
              </a:rPr>
              <a:t>the</a:t>
            </a:r>
            <a:r>
              <a:rPr lang="en-IN" sz="2700" b="1" spc="-10" dirty="0">
                <a:solidFill>
                  <a:srgbClr val="FF0000"/>
                </a:solidFill>
              </a:rPr>
              <a:t> </a:t>
            </a:r>
            <a:r>
              <a:rPr lang="en-IN" sz="2700" b="1" dirty="0">
                <a:solidFill>
                  <a:srgbClr val="FF0000"/>
                </a:solidFill>
              </a:rPr>
              <a:t>Course</a:t>
            </a:r>
            <a:r>
              <a:rPr lang="en-IN" sz="4800" dirty="0">
                <a:solidFill>
                  <a:srgbClr val="FF0000"/>
                </a:solidFill>
              </a:rPr>
              <a:t>.</a:t>
            </a:r>
            <a:endParaRPr lang="en-I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CCE0D9-04FC-4BDB-F79E-F3F97402B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25" y="1524002"/>
            <a:ext cx="7779150" cy="4507810"/>
          </a:xfrm>
        </p:spPr>
      </p:pic>
      <p:cxnSp>
        <p:nvCxnSpPr>
          <p:cNvPr id="7" name="Straight Connector 6"/>
          <p:cNvCxnSpPr/>
          <p:nvPr/>
        </p:nvCxnSpPr>
        <p:spPr>
          <a:xfrm>
            <a:off x="7668344" y="486916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ject 3">
            <a:extLst>
              <a:ext uri="{FF2B5EF4-FFF2-40B4-BE49-F238E27FC236}">
                <a16:creationId xmlns:a16="http://schemas.microsoft.com/office/drawing/2014/main" id="{6F3E2D26-2C7E-7F10-DA1A-66F43EC0D4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2604" y="729868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5301208"/>
            <a:ext cx="127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/>
          </a:bodyPr>
          <a:lstStyle/>
          <a:p>
            <a:r>
              <a:rPr lang="en-US" sz="4000" b="1" dirty="0"/>
              <a:t>Text Book</a:t>
            </a:r>
          </a:p>
          <a:p>
            <a:pPr marL="0" indent="0">
              <a:buNone/>
            </a:pPr>
            <a:r>
              <a:rPr lang="en-US" sz="1800" b="1" dirty="0"/>
              <a:t>1. PROBABILITY AND STATISTICS FOR ENGINEERS AND SCIENTISTS by RONALD E. WALPOLE, RAYMOND H. MYERS, SHARON L. MYERS, AND KEYING YE, PEARSON</a:t>
            </a:r>
            <a:r>
              <a:rPr lang="en-US" sz="1800" dirty="0"/>
              <a:t> </a:t>
            </a:r>
            <a:r>
              <a:rPr lang="en-US" sz="4000" b="1" dirty="0"/>
              <a:t>Reference Books</a:t>
            </a:r>
          </a:p>
          <a:p>
            <a:pPr>
              <a:buAutoNum type="arabicPeriod"/>
            </a:pPr>
            <a:r>
              <a:rPr lang="en-US" sz="1800" b="1"/>
              <a:t>PROBABILITY, </a:t>
            </a:r>
            <a:r>
              <a:rPr lang="en-US" sz="1800" b="1" dirty="0"/>
              <a:t>STATISTICS AND RANDAM PROCESSES by T VEERARAJAN, MCGRAW HILL EDUCATION </a:t>
            </a:r>
          </a:p>
          <a:p>
            <a:pPr>
              <a:buAutoNum type="arabicPeriod"/>
            </a:pPr>
            <a:r>
              <a:rPr lang="en-US" sz="1800" b="1" dirty="0"/>
              <a:t>FUNDAMENTALS OF MATHEMATICAL STATISTICS by S.C.GUPTA AND V.K.KAPOOR, SULTAN CHAND &amp; SONS (P) LTD. </a:t>
            </a:r>
            <a:endParaRPr lang="en-US" sz="4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object 3">
            <a:extLst>
              <a:ext uri="{FF2B5EF4-FFF2-40B4-BE49-F238E27FC236}">
                <a16:creationId xmlns:a16="http://schemas.microsoft.com/office/drawing/2014/main" id="{7D4F1655-307F-6C8E-159C-FE4BC73CC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45954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6DF9-12C6-C06D-53DC-DA0AD48D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MOOC</a:t>
            </a:r>
            <a:r>
              <a:rPr lang="en-IN" sz="4400" b="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Associated</a:t>
            </a:r>
            <a:r>
              <a:rPr lang="en-IN" sz="4400" b="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4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lang="en-IN" sz="44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4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lang="en-IN" sz="4400" b="0" dirty="0">
                <a:solidFill>
                  <a:srgbClr val="FF0000"/>
                </a:solidFill>
                <a:latin typeface="Times New Roman"/>
                <a:cs typeface="Times New Roman"/>
              </a:rPr>
              <a:t>Course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D7AC-A969-38C0-433B-C459C650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Link-</a:t>
            </a:r>
            <a:r>
              <a:rPr lang="en-IN" dirty="0">
                <a:hlinkClick r:id="rId2"/>
              </a:rPr>
              <a:t>Probability And Statistics - Course (nptel.ac.in)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E9A40-7A3F-CDE9-D2CB-B8E758BA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315200" cy="3382963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6C3924ED-C67A-C7D6-72B4-5C75F8AE5C6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00" y="1087469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063300F-348D-00A4-8FBF-09FA2EB5E1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3810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8380" y="1936529"/>
            <a:ext cx="6993731" cy="3626072"/>
            <a:chOff x="1037840" y="1801359"/>
            <a:chExt cx="9069330" cy="4924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840" y="1801359"/>
              <a:ext cx="9069330" cy="49240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479" y="1905000"/>
              <a:ext cx="8538807" cy="4210501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857250"/>
            <a:ext cx="9144000" cy="994410"/>
          </a:xfrm>
          <a:custGeom>
            <a:avLst/>
            <a:gdLst/>
            <a:ahLst/>
            <a:cxnLst/>
            <a:rect l="l" t="t" r="r" b="b"/>
            <a:pathLst>
              <a:path w="12192000" h="1325880">
                <a:moveTo>
                  <a:pt x="12192000" y="0"/>
                </a:moveTo>
                <a:lnTo>
                  <a:pt x="0" y="0"/>
                </a:lnTo>
                <a:lnTo>
                  <a:pt x="0" y="1325879"/>
                </a:lnTo>
                <a:lnTo>
                  <a:pt x="12192000" y="13258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41709" y="1030366"/>
            <a:ext cx="4666298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7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600" spc="-443" dirty="0">
                <a:solidFill>
                  <a:srgbClr val="FF0000"/>
                </a:solidFill>
                <a:latin typeface="Arial"/>
                <a:cs typeface="Arial"/>
              </a:rPr>
              <a:t>evised</a:t>
            </a:r>
            <a:r>
              <a:rPr sz="3600" spc="-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536" dirty="0">
                <a:solidFill>
                  <a:srgbClr val="FF0000"/>
                </a:solidFill>
                <a:latin typeface="Arial"/>
                <a:cs typeface="Arial"/>
              </a:rPr>
              <a:t>Bloom</a:t>
            </a:r>
            <a:r>
              <a:rPr sz="3600" spc="-27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3600" spc="-626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6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86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spc="-31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spc="-33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3600" spc="-529" dirty="0">
                <a:solidFill>
                  <a:srgbClr val="FF0000"/>
                </a:solidFill>
                <a:latin typeface="Arial"/>
                <a:cs typeface="Arial"/>
              </a:rPr>
              <a:t>ono</a:t>
            </a:r>
            <a:r>
              <a:rPr sz="3600" spc="-799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600" spc="-43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889379"/>
            <a:ext cx="9144000" cy="47149"/>
          </a:xfrm>
          <a:custGeom>
            <a:avLst/>
            <a:gdLst/>
            <a:ahLst/>
            <a:cxnLst/>
            <a:rect l="l" t="t" r="r" b="b"/>
            <a:pathLst>
              <a:path w="12192000" h="62865">
                <a:moveTo>
                  <a:pt x="12192000" y="0"/>
                </a:moveTo>
                <a:lnTo>
                  <a:pt x="0" y="0"/>
                </a:lnTo>
                <a:lnTo>
                  <a:pt x="0" y="62484"/>
                </a:lnTo>
                <a:lnTo>
                  <a:pt x="12192000" y="62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6CC70C8B-41C2-2CAA-9E7C-367A407D5D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49489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4800" u="heavy" spc="-10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1484785"/>
            <a:ext cx="8151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course students should be able to…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 :: recall the basic principles of probability and Bayes theorem.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:: discuss the concept of random variables and its characterizations.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 :: apply probability distributions to find the solution of different engineering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 :: demonstrate sample, population and statistical inference.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 :: understand hypothesis testing and its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CO6 :: analyze relationships among the variables through correlation and regression.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0B2CFE34-603D-B4DC-33AF-5034080C87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334405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495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657" y="1144264"/>
            <a:ext cx="3194685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3000" spc="-4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514" y="1806657"/>
            <a:ext cx="8541068" cy="3671678"/>
          </a:xfrm>
          <a:prstGeom prst="rect">
            <a:avLst/>
          </a:prstGeom>
        </p:spPr>
        <p:txBody>
          <a:bodyPr vert="horz" wrap="square" lIns="0" tIns="149066" rIns="0" bIns="0" rtlCol="0">
            <a:spAutoFit/>
          </a:bodyPr>
          <a:lstStyle/>
          <a:p>
            <a:pPr marL="9525" algn="just">
              <a:spcBef>
                <a:spcPts val="1174"/>
              </a:spcBef>
            </a:pPr>
            <a:r>
              <a:rPr sz="1950" b="1" dirty="0">
                <a:latin typeface="Times New Roman"/>
                <a:cs typeface="Times New Roman"/>
              </a:rPr>
              <a:t>PO1</a:t>
            </a:r>
            <a:r>
              <a:rPr sz="1950" b="1" spc="-23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Engineering</a:t>
            </a:r>
            <a:r>
              <a:rPr sz="1950" b="1" spc="-3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knowledge:</a:t>
            </a:r>
            <a:endParaRPr sz="1950" dirty="0">
              <a:latin typeface="Times New Roman"/>
              <a:cs typeface="Times New Roman"/>
            </a:endParaRPr>
          </a:p>
          <a:p>
            <a:pPr marL="180975" marR="6191" indent="-171926" algn="just">
              <a:lnSpc>
                <a:spcPts val="1988"/>
              </a:lnSpc>
              <a:spcBef>
                <a:spcPts val="1463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dirty="0">
                <a:latin typeface="Times New Roman"/>
                <a:cs typeface="Times New Roman"/>
              </a:rPr>
              <a:t>Apply </a:t>
            </a:r>
            <a:r>
              <a:rPr sz="1950" spc="-4" dirty="0">
                <a:latin typeface="Times New Roman"/>
                <a:cs typeface="Times New Roman"/>
              </a:rPr>
              <a:t>the </a:t>
            </a:r>
            <a:r>
              <a:rPr sz="1950" dirty="0">
                <a:latin typeface="Times New Roman"/>
                <a:cs typeface="Times New Roman"/>
              </a:rPr>
              <a:t>knowledge of </a:t>
            </a:r>
            <a:r>
              <a:rPr sz="1950" spc="-4" dirty="0">
                <a:latin typeface="Times New Roman"/>
                <a:cs typeface="Times New Roman"/>
              </a:rPr>
              <a:t>mathematics, </a:t>
            </a:r>
            <a:r>
              <a:rPr sz="1950" dirty="0">
                <a:latin typeface="Times New Roman"/>
                <a:cs typeface="Times New Roman"/>
              </a:rPr>
              <a:t>science, </a:t>
            </a:r>
            <a:r>
              <a:rPr sz="1950" spc="-4" dirty="0">
                <a:latin typeface="Times New Roman"/>
                <a:cs typeface="Times New Roman"/>
              </a:rPr>
              <a:t>engineering fundamentals,and an </a:t>
            </a:r>
            <a:r>
              <a:rPr sz="1950" dirty="0">
                <a:latin typeface="Times New Roman"/>
                <a:cs typeface="Times New Roman"/>
              </a:rPr>
              <a:t> engineering</a:t>
            </a:r>
            <a:r>
              <a:rPr sz="1950" spc="-2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specialization</a:t>
            </a:r>
            <a:r>
              <a:rPr sz="1950" spc="8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the solution</a:t>
            </a:r>
            <a:r>
              <a:rPr sz="1950" spc="-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complex</a:t>
            </a:r>
            <a:r>
              <a:rPr sz="1950" spc="-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engineering</a:t>
            </a:r>
            <a:r>
              <a:rPr sz="1950" spc="-3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problems.</a:t>
            </a:r>
          </a:p>
          <a:p>
            <a:pPr marL="9525" algn="just">
              <a:spcBef>
                <a:spcPts val="1035"/>
              </a:spcBef>
            </a:pPr>
            <a:r>
              <a:rPr sz="1950" b="1" dirty="0">
                <a:latin typeface="Times New Roman"/>
                <a:cs typeface="Times New Roman"/>
              </a:rPr>
              <a:t>PO2</a:t>
            </a:r>
            <a:r>
              <a:rPr sz="1950" b="1" spc="-26" dirty="0">
                <a:latin typeface="Times New Roman"/>
                <a:cs typeface="Times New Roman"/>
              </a:rPr>
              <a:t> </a:t>
            </a:r>
            <a:r>
              <a:rPr sz="1950" b="1" spc="-4" dirty="0">
                <a:latin typeface="Times New Roman"/>
                <a:cs typeface="Times New Roman"/>
              </a:rPr>
              <a:t>Problem</a:t>
            </a:r>
            <a:r>
              <a:rPr sz="1950" b="1" spc="-34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analysis:</a:t>
            </a:r>
            <a:endParaRPr sz="1950" dirty="0">
              <a:latin typeface="Times New Roman"/>
              <a:cs typeface="Times New Roman"/>
            </a:endParaRPr>
          </a:p>
          <a:p>
            <a:pPr marL="180975" marR="3810" indent="-171926" algn="just">
              <a:lnSpc>
                <a:spcPct val="86200"/>
              </a:lnSpc>
              <a:spcBef>
                <a:spcPts val="1418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spc="-15" dirty="0">
                <a:latin typeface="Times New Roman"/>
                <a:cs typeface="Times New Roman"/>
              </a:rPr>
              <a:t>Identify, </a:t>
            </a:r>
            <a:r>
              <a:rPr sz="1950" spc="-4" dirty="0">
                <a:latin typeface="Times New Roman"/>
                <a:cs typeface="Times New Roman"/>
              </a:rPr>
              <a:t>formulate, </a:t>
            </a:r>
            <a:r>
              <a:rPr sz="1950" dirty="0">
                <a:latin typeface="Times New Roman"/>
                <a:cs typeface="Times New Roman"/>
              </a:rPr>
              <a:t>research </a:t>
            </a:r>
            <a:r>
              <a:rPr sz="1950" spc="-4" dirty="0">
                <a:latin typeface="Times New Roman"/>
                <a:cs typeface="Times New Roman"/>
              </a:rPr>
              <a:t>literature, and analyze complex engineering problems 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reaching substantiated conclusions </a:t>
            </a:r>
            <a:r>
              <a:rPr sz="1950" dirty="0">
                <a:latin typeface="Times New Roman"/>
                <a:cs typeface="Times New Roman"/>
              </a:rPr>
              <a:t>using </a:t>
            </a:r>
            <a:r>
              <a:rPr sz="1950" spc="-4" dirty="0">
                <a:latin typeface="Times New Roman"/>
                <a:cs typeface="Times New Roman"/>
              </a:rPr>
              <a:t>first </a:t>
            </a:r>
            <a:r>
              <a:rPr sz="1950" dirty="0">
                <a:latin typeface="Times New Roman"/>
                <a:cs typeface="Times New Roman"/>
              </a:rPr>
              <a:t>principles of </a:t>
            </a:r>
            <a:r>
              <a:rPr sz="1950" spc="-4" dirty="0">
                <a:latin typeface="Times New Roman"/>
                <a:cs typeface="Times New Roman"/>
              </a:rPr>
              <a:t>mathematics, </a:t>
            </a:r>
            <a:r>
              <a:rPr sz="1950" dirty="0">
                <a:latin typeface="Times New Roman"/>
                <a:cs typeface="Times New Roman"/>
              </a:rPr>
              <a:t>natural 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sciences,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engineering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sciences.</a:t>
            </a:r>
            <a:endParaRPr sz="1950" dirty="0">
              <a:latin typeface="Times New Roman"/>
              <a:cs typeface="Times New Roman"/>
            </a:endParaRPr>
          </a:p>
          <a:p>
            <a:pPr marL="9525" algn="just">
              <a:spcBef>
                <a:spcPts val="1043"/>
              </a:spcBef>
            </a:pPr>
            <a:r>
              <a:rPr sz="1950" b="1" spc="4" dirty="0">
                <a:latin typeface="Times New Roman"/>
                <a:cs typeface="Times New Roman"/>
              </a:rPr>
              <a:t>PO12</a:t>
            </a:r>
            <a:r>
              <a:rPr sz="1950" b="1" spc="-41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Life-long</a:t>
            </a:r>
            <a:r>
              <a:rPr sz="1950" b="1" spc="-23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learning</a:t>
            </a:r>
            <a:endParaRPr sz="1950" dirty="0">
              <a:latin typeface="Times New Roman"/>
              <a:cs typeface="Times New Roman"/>
            </a:endParaRPr>
          </a:p>
          <a:p>
            <a:pPr marL="180975" marR="6191" indent="-171926" algn="just">
              <a:lnSpc>
                <a:spcPts val="1988"/>
              </a:lnSpc>
              <a:spcBef>
                <a:spcPts val="1451"/>
              </a:spcBef>
              <a:buFont typeface="Arial MT"/>
              <a:buChar char="•"/>
              <a:tabLst>
                <a:tab pos="181451" algn="l"/>
              </a:tabLst>
            </a:pPr>
            <a:r>
              <a:rPr sz="1950" spc="-4" dirty="0">
                <a:latin typeface="Times New Roman"/>
                <a:cs typeface="Times New Roman"/>
              </a:rPr>
              <a:t>Recognize</a:t>
            </a:r>
            <a:r>
              <a:rPr sz="1950" dirty="0">
                <a:latin typeface="Times New Roman"/>
                <a:cs typeface="Times New Roman"/>
              </a:rPr>
              <a:t> the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need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Times New Roman"/>
                <a:cs typeface="Times New Roman"/>
              </a:rPr>
              <a:t>for,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and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have</a:t>
            </a:r>
            <a:r>
              <a:rPr sz="1950" dirty="0">
                <a:latin typeface="Times New Roman"/>
                <a:cs typeface="Times New Roman"/>
              </a:rPr>
              <a:t> the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preparation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and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ability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engage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Times New Roman"/>
                <a:cs typeface="Times New Roman"/>
              </a:rPr>
              <a:t>in 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independent</a:t>
            </a:r>
            <a:r>
              <a:rPr sz="1950" spc="-2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Times New Roman"/>
                <a:cs typeface="Times New Roman"/>
              </a:rPr>
              <a:t>life-long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learning</a:t>
            </a:r>
            <a:r>
              <a:rPr sz="1950" spc="-4" dirty="0">
                <a:latin typeface="Times New Roman"/>
                <a:cs typeface="Times New Roman"/>
              </a:rPr>
              <a:t> in</a:t>
            </a:r>
            <a:r>
              <a:rPr sz="1950" spc="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broadest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context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of</a:t>
            </a:r>
            <a:r>
              <a:rPr sz="1950" spc="-11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technological</a:t>
            </a:r>
            <a:r>
              <a:rPr sz="1950" spc="-1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change.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F7E2C02-24ED-EFF4-ED99-3BF258F049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83926"/>
            <a:ext cx="1371600" cy="660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16352"/>
              </p:ext>
            </p:extLst>
          </p:nvPr>
        </p:nvGraphicFramePr>
        <p:xfrm>
          <a:off x="533399" y="857250"/>
          <a:ext cx="8458200" cy="539897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1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421">
                <a:tc gridSpan="4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Course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Outcomes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(COs)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</a:rPr>
                        <a:t>Program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Outcome(POs)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</a:rPr>
                        <a:t>Relationship</a:t>
                      </a:r>
                      <a:endParaRPr sz="24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700"/>
                    </a:p>
                    <a:p>
                      <a:pPr marR="89535" algn="ctr">
                        <a:lnSpc>
                          <a:spcPts val="3820"/>
                        </a:lnSpc>
                      </a:pPr>
                      <a:r>
                        <a:rPr sz="2400" dirty="0"/>
                        <a:t>COs</a:t>
                      </a:r>
                      <a:r>
                        <a:rPr sz="2400" spc="-15" dirty="0"/>
                        <a:t> </a:t>
                      </a:r>
                      <a:r>
                        <a:rPr sz="2400" dirty="0"/>
                        <a:t>to</a:t>
                      </a:r>
                      <a:r>
                        <a:rPr sz="2400" spc="-10" dirty="0"/>
                        <a:t> </a:t>
                      </a:r>
                      <a:r>
                        <a:rPr sz="2400" spc="-5" dirty="0"/>
                        <a:t>POs</a:t>
                      </a:r>
                      <a:r>
                        <a:rPr sz="2400" spc="-15" dirty="0"/>
                        <a:t> </a:t>
                      </a:r>
                      <a:r>
                        <a:rPr sz="2400" dirty="0"/>
                        <a:t>mapping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336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16">
                <a:tc gridSpan="4">
                  <a:txBody>
                    <a:bodyPr/>
                    <a:lstStyle/>
                    <a:p>
                      <a:pPr marL="110299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4183379" algn="l"/>
                          <a:tab pos="8992235" algn="l"/>
                        </a:tabLst>
                      </a:pPr>
                      <a:r>
                        <a:rPr sz="1400" b="1" spc="-5" dirty="0"/>
                        <a:t>Course</a:t>
                      </a:r>
                      <a:r>
                        <a:rPr sz="1400" b="1" spc="10" dirty="0"/>
                        <a:t> </a:t>
                      </a:r>
                      <a:r>
                        <a:rPr sz="1400" b="1" dirty="0"/>
                        <a:t>code: MTH</a:t>
                      </a:r>
                      <a:r>
                        <a:rPr lang="en-IN" sz="1400" b="1" dirty="0"/>
                        <a:t>302                                     </a:t>
                      </a:r>
                      <a:r>
                        <a:rPr sz="1400" b="1" spc="-5" dirty="0"/>
                        <a:t>Program</a:t>
                      </a:r>
                      <a:r>
                        <a:rPr sz="1400" b="1" spc="5" dirty="0"/>
                        <a:t> </a:t>
                      </a:r>
                      <a:r>
                        <a:rPr sz="1400" b="1" dirty="0"/>
                        <a:t>Name:</a:t>
                      </a:r>
                      <a:r>
                        <a:rPr sz="1400" b="1" spc="5" dirty="0"/>
                        <a:t> </a:t>
                      </a:r>
                      <a:r>
                        <a:rPr sz="1400" dirty="0"/>
                        <a:t>Bachelor</a:t>
                      </a:r>
                      <a:r>
                        <a:rPr sz="1400" spc="-10" dirty="0"/>
                        <a:t> </a:t>
                      </a:r>
                      <a:r>
                        <a:rPr sz="1400" dirty="0"/>
                        <a:t>of</a:t>
                      </a:r>
                      <a:r>
                        <a:rPr lang="en-IN" sz="1400" dirty="0"/>
                        <a:t> Technology</a:t>
                      </a:r>
                      <a:r>
                        <a:rPr lang="en-IN" sz="1400" spc="-25" dirty="0"/>
                        <a:t> </a:t>
                      </a:r>
                      <a:r>
                        <a:rPr sz="1400" spc="-15" dirty="0"/>
                        <a:t>	</a:t>
                      </a:r>
                      <a:r>
                        <a:rPr sz="1400" b="1" spc="-5" dirty="0"/>
                        <a:t>Program</a:t>
                      </a:r>
                      <a:r>
                        <a:rPr sz="1400" b="1" spc="-30" dirty="0"/>
                        <a:t> </a:t>
                      </a:r>
                      <a:r>
                        <a:rPr sz="1400" b="1" dirty="0"/>
                        <a:t>Batch:</a:t>
                      </a:r>
                      <a:r>
                        <a:rPr sz="1400" b="1" spc="-35" dirty="0"/>
                        <a:t> </a:t>
                      </a:r>
                      <a:r>
                        <a:rPr sz="1400" dirty="0"/>
                        <a:t>202</a:t>
                      </a:r>
                      <a:r>
                        <a:rPr lang="en-IN" sz="1400" dirty="0"/>
                        <a:t>2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3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71">
                <a:tc gridSpan="4">
                  <a:txBody>
                    <a:bodyPr/>
                    <a:lstStyle/>
                    <a:p>
                      <a:pPr marL="635" algn="ctr">
                        <a:lnSpc>
                          <a:spcPts val="2030"/>
                        </a:lnSpc>
                      </a:pPr>
                      <a:r>
                        <a:rPr sz="1400" b="1" spc="-5" dirty="0"/>
                        <a:t>1=Low </a:t>
                      </a:r>
                      <a:r>
                        <a:rPr sz="1400" b="1" dirty="0"/>
                        <a:t>:: </a:t>
                      </a:r>
                      <a:r>
                        <a:rPr sz="1400" b="1" spc="-5" dirty="0"/>
                        <a:t>2=Moderate</a:t>
                      </a:r>
                      <a:r>
                        <a:rPr sz="1400" b="1" spc="-10" dirty="0"/>
                        <a:t> </a:t>
                      </a:r>
                      <a:r>
                        <a:rPr sz="1400" b="1" dirty="0"/>
                        <a:t>::</a:t>
                      </a:r>
                      <a:r>
                        <a:rPr sz="1400" b="1" spc="-5" dirty="0"/>
                        <a:t> 3=High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/>
                    </a:p>
                    <a:p>
                      <a:pPr marL="977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dirty="0"/>
                        <a:t>Outcomes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858" marB="0"/>
                </a:tc>
                <a:tc>
                  <a:txBody>
                    <a:bodyPr/>
                    <a:lstStyle/>
                    <a:p>
                      <a:pPr marL="7620" algn="just">
                        <a:lnSpc>
                          <a:spcPts val="1370"/>
                        </a:lnSpc>
                      </a:pPr>
                      <a:r>
                        <a:rPr sz="900" b="1" spc="-5" dirty="0"/>
                        <a:t>PO1:</a:t>
                      </a:r>
                      <a:r>
                        <a:rPr sz="900" b="1" spc="10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knowledge:</a:t>
                      </a:r>
                      <a:r>
                        <a:rPr sz="900" spc="-40" dirty="0"/>
                        <a:t> </a:t>
                      </a:r>
                      <a:r>
                        <a:rPr sz="900" dirty="0"/>
                        <a:t>Apply</a:t>
                      </a:r>
                      <a:r>
                        <a:rPr sz="900" spc="-15" dirty="0"/>
                        <a:t> </a:t>
                      </a:r>
                      <a:r>
                        <a:rPr sz="900" dirty="0"/>
                        <a:t>the</a:t>
                      </a:r>
                    </a:p>
                    <a:p>
                      <a:pPr marL="7620" marR="25400" algn="just">
                        <a:lnSpc>
                          <a:spcPct val="100000"/>
                        </a:lnSpc>
                      </a:pPr>
                      <a:r>
                        <a:rPr sz="900" spc="-5" dirty="0"/>
                        <a:t>knowledge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mathematics, science, engineering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fundamentals, and an engineering specialization </a:t>
                      </a:r>
                      <a:r>
                        <a:rPr sz="900" dirty="0"/>
                        <a:t> to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the solution of</a:t>
                      </a:r>
                      <a:r>
                        <a:rPr sz="900" spc="-5" dirty="0"/>
                        <a:t> complex</a:t>
                      </a:r>
                      <a:r>
                        <a:rPr sz="900" spc="15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problems.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370"/>
                        </a:lnSpc>
                      </a:pPr>
                      <a:r>
                        <a:rPr sz="900" b="1" spc="-5" dirty="0"/>
                        <a:t>PO2</a:t>
                      </a:r>
                      <a:r>
                        <a:rPr sz="900" b="1" spc="25" dirty="0"/>
                        <a:t> </a:t>
                      </a:r>
                      <a:r>
                        <a:rPr sz="900" b="1" dirty="0"/>
                        <a:t>: </a:t>
                      </a:r>
                      <a:r>
                        <a:rPr sz="900" spc="-5" dirty="0"/>
                        <a:t>Problem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analysis::Identify,</a:t>
                      </a:r>
                      <a:r>
                        <a:rPr sz="900" spc="60" dirty="0"/>
                        <a:t> </a:t>
                      </a:r>
                      <a:r>
                        <a:rPr sz="900" spc="-5" dirty="0"/>
                        <a:t>formulate,</a:t>
                      </a:r>
                      <a:endParaRPr sz="900"/>
                    </a:p>
                    <a:p>
                      <a:pPr marL="7620" marR="30480">
                        <a:lnSpc>
                          <a:spcPct val="100000"/>
                        </a:lnSpc>
                      </a:pPr>
                      <a:r>
                        <a:rPr sz="900" spc="-5" dirty="0"/>
                        <a:t>research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literature,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10" dirty="0"/>
                        <a:t> </a:t>
                      </a:r>
                      <a:r>
                        <a:rPr sz="900" spc="-10" dirty="0"/>
                        <a:t>analyze</a:t>
                      </a:r>
                      <a:r>
                        <a:rPr sz="900" spc="50" dirty="0"/>
                        <a:t> </a:t>
                      </a:r>
                      <a:r>
                        <a:rPr sz="900" spc="-5" dirty="0"/>
                        <a:t>complex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engineering</a:t>
                      </a:r>
                      <a:r>
                        <a:rPr sz="900" spc="45" dirty="0"/>
                        <a:t> </a:t>
                      </a:r>
                      <a:r>
                        <a:rPr sz="900" spc="-5" dirty="0"/>
                        <a:t>problems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reaching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substantiated 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conclusions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using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basic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principles</a:t>
                      </a:r>
                      <a:r>
                        <a:rPr sz="900" spc="25" dirty="0"/>
                        <a:t>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engineering </a:t>
                      </a:r>
                      <a:r>
                        <a:rPr sz="900" spc="-28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sciences.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370"/>
                        </a:lnSpc>
                      </a:pPr>
                      <a:r>
                        <a:rPr sz="900" b="1" spc="-5" dirty="0"/>
                        <a:t>PO12:</a:t>
                      </a:r>
                      <a:r>
                        <a:rPr sz="900" b="1" spc="15" dirty="0"/>
                        <a:t> </a:t>
                      </a:r>
                      <a:r>
                        <a:rPr sz="900" spc="-5" dirty="0"/>
                        <a:t>Life-long</a:t>
                      </a:r>
                      <a:r>
                        <a:rPr sz="900" spc="40" dirty="0"/>
                        <a:t> </a:t>
                      </a:r>
                      <a:r>
                        <a:rPr sz="900" spc="-5" dirty="0"/>
                        <a:t>learning: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Recognize</a:t>
                      </a:r>
                      <a:r>
                        <a:rPr sz="900" spc="25" dirty="0"/>
                        <a:t> </a:t>
                      </a:r>
                      <a:r>
                        <a:rPr sz="900" dirty="0"/>
                        <a:t>the </a:t>
                      </a:r>
                      <a:r>
                        <a:rPr sz="900" spc="-5" dirty="0"/>
                        <a:t>need</a:t>
                      </a:r>
                      <a:endParaRPr sz="900"/>
                    </a:p>
                    <a:p>
                      <a:pPr marL="8255" marR="131445">
                        <a:lnSpc>
                          <a:spcPct val="100000"/>
                        </a:lnSpc>
                      </a:pPr>
                      <a:r>
                        <a:rPr sz="900" spc="-15" dirty="0"/>
                        <a:t>for,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dirty="0"/>
                        <a:t> </a:t>
                      </a:r>
                      <a:r>
                        <a:rPr sz="900" spc="-5" dirty="0"/>
                        <a:t>have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the</a:t>
                      </a:r>
                      <a:r>
                        <a:rPr sz="900" spc="5" dirty="0"/>
                        <a:t> </a:t>
                      </a:r>
                      <a:r>
                        <a:rPr sz="900" spc="-5" dirty="0"/>
                        <a:t>preparation</a:t>
                      </a:r>
                      <a:r>
                        <a:rPr sz="900" spc="30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10" dirty="0"/>
                        <a:t> </a:t>
                      </a:r>
                      <a:r>
                        <a:rPr sz="900" spc="-5" dirty="0"/>
                        <a:t>ability</a:t>
                      </a:r>
                      <a:r>
                        <a:rPr sz="900" spc="10" dirty="0"/>
                        <a:t> </a:t>
                      </a:r>
                      <a:r>
                        <a:rPr sz="900" dirty="0"/>
                        <a:t>to </a:t>
                      </a:r>
                      <a:r>
                        <a:rPr sz="900" spc="5" dirty="0"/>
                        <a:t> </a:t>
                      </a:r>
                      <a:r>
                        <a:rPr sz="900" spc="-10" dirty="0"/>
                        <a:t>engage</a:t>
                      </a:r>
                      <a:r>
                        <a:rPr sz="900" spc="35" dirty="0"/>
                        <a:t> </a:t>
                      </a:r>
                      <a:r>
                        <a:rPr sz="900" dirty="0"/>
                        <a:t>in </a:t>
                      </a:r>
                      <a:r>
                        <a:rPr sz="900" spc="-5" dirty="0"/>
                        <a:t>independent</a:t>
                      </a:r>
                      <a:r>
                        <a:rPr sz="900" spc="35" dirty="0"/>
                        <a:t> </a:t>
                      </a:r>
                      <a:r>
                        <a:rPr sz="900" spc="-5" dirty="0"/>
                        <a:t>and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life-long</a:t>
                      </a:r>
                      <a:r>
                        <a:rPr sz="900" spc="15" dirty="0"/>
                        <a:t> </a:t>
                      </a:r>
                      <a:r>
                        <a:rPr sz="900" spc="-5" dirty="0"/>
                        <a:t>learning</a:t>
                      </a:r>
                      <a:r>
                        <a:rPr sz="900" spc="15" dirty="0"/>
                        <a:t> </a:t>
                      </a:r>
                      <a:r>
                        <a:rPr sz="900" dirty="0"/>
                        <a:t>in </a:t>
                      </a:r>
                      <a:r>
                        <a:rPr sz="900" spc="-285" dirty="0"/>
                        <a:t> </a:t>
                      </a:r>
                      <a:r>
                        <a:rPr sz="900" dirty="0"/>
                        <a:t>the </a:t>
                      </a:r>
                      <a:r>
                        <a:rPr sz="900" spc="-5" dirty="0"/>
                        <a:t>broadest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context</a:t>
                      </a:r>
                      <a:r>
                        <a:rPr sz="900" spc="5" dirty="0"/>
                        <a:t> </a:t>
                      </a:r>
                      <a:r>
                        <a:rPr sz="900" dirty="0"/>
                        <a:t>of </a:t>
                      </a:r>
                      <a:r>
                        <a:rPr sz="900" spc="-5" dirty="0"/>
                        <a:t>technological</a:t>
                      </a:r>
                      <a:r>
                        <a:rPr sz="900" spc="40" dirty="0"/>
                        <a:t> </a:t>
                      </a:r>
                      <a:r>
                        <a:rPr sz="900" spc="-5" dirty="0"/>
                        <a:t>change.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6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CO1 :: recall the basic principles of probability and Bayes theorem.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524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46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CO2 :: discuss the concept of random variables and its characterizations.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20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7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CO3 :: apply probability distributions to find the solution of different engineering problems.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CO4 :: demonstrate sample, population and statistical inference.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1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CO5 :: understand hypothesis testing and its applications.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500" dirty="0"/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1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CO6 :: analyze relationships among the variables through correlation and regression.</a:t>
                      </a:r>
                      <a:endParaRPr lang="en-US" sz="9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9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3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en-IN" sz="1500" dirty="0">
                          <a:latin typeface="Calibri"/>
                          <a:cs typeface="Calibri"/>
                        </a:rPr>
                        <a:t>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6678" marB="0"/>
                </a:tc>
                <a:extLst>
                  <a:ext uri="{0D108BD9-81ED-4DB2-BD59-A6C34878D82A}">
                    <a16:rowId xmlns:a16="http://schemas.microsoft.com/office/drawing/2014/main" val="303876115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325575"/>
              <a:ext cx="12192000" cy="495300"/>
            </a:xfrm>
            <a:custGeom>
              <a:avLst/>
              <a:gdLst/>
              <a:ahLst/>
              <a:cxnLst/>
              <a:rect l="l" t="t" r="r" b="b"/>
              <a:pathLst>
                <a:path w="12192000" h="495300">
                  <a:moveTo>
                    <a:pt x="12192000" y="0"/>
                  </a:moveTo>
                  <a:lnTo>
                    <a:pt x="0" y="0"/>
                  </a:lnTo>
                  <a:lnTo>
                    <a:pt x="0" y="495096"/>
                  </a:lnTo>
                  <a:lnTo>
                    <a:pt x="12192000" y="4950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19275"/>
              <a:ext cx="12192000" cy="5539105"/>
            </a:xfrm>
            <a:custGeom>
              <a:avLst/>
              <a:gdLst/>
              <a:ahLst/>
              <a:cxnLst/>
              <a:rect l="l" t="t" r="r" b="b"/>
              <a:pathLst>
                <a:path w="12192000" h="5539105">
                  <a:moveTo>
                    <a:pt x="12192000" y="0"/>
                  </a:moveTo>
                  <a:lnTo>
                    <a:pt x="12185650" y="0"/>
                  </a:lnTo>
                  <a:lnTo>
                    <a:pt x="12185650" y="6604"/>
                  </a:lnTo>
                  <a:lnTo>
                    <a:pt x="12185650" y="12700"/>
                  </a:lnTo>
                  <a:lnTo>
                    <a:pt x="12185650" y="495046"/>
                  </a:lnTo>
                  <a:lnTo>
                    <a:pt x="6350" y="495046"/>
                  </a:lnTo>
                  <a:lnTo>
                    <a:pt x="6350" y="12700"/>
                  </a:lnTo>
                  <a:lnTo>
                    <a:pt x="12185650" y="12700"/>
                  </a:lnTo>
                  <a:lnTo>
                    <a:pt x="12185650" y="6604"/>
                  </a:lnTo>
                  <a:lnTo>
                    <a:pt x="6350" y="6604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5538724"/>
                  </a:lnTo>
                  <a:lnTo>
                    <a:pt x="6350" y="5538724"/>
                  </a:lnTo>
                  <a:lnTo>
                    <a:pt x="6350" y="507746"/>
                  </a:lnTo>
                  <a:lnTo>
                    <a:pt x="12185650" y="507746"/>
                  </a:lnTo>
                  <a:lnTo>
                    <a:pt x="12185650" y="5538724"/>
                  </a:lnTo>
                  <a:lnTo>
                    <a:pt x="12192000" y="5538724"/>
                  </a:lnTo>
                  <a:lnTo>
                    <a:pt x="12192000" y="507746"/>
                  </a:lnTo>
                  <a:lnTo>
                    <a:pt x="12192000" y="495046"/>
                  </a:lnTo>
                  <a:lnTo>
                    <a:pt x="12192000" y="12700"/>
                  </a:lnTo>
                  <a:lnTo>
                    <a:pt x="12192000" y="66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7" name="object 3">
            <a:extLst>
              <a:ext uri="{FF2B5EF4-FFF2-40B4-BE49-F238E27FC236}">
                <a16:creationId xmlns:a16="http://schemas.microsoft.com/office/drawing/2014/main" id="{F852129E-0262-08DC-DE05-53BD1811EE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2567" y="271605"/>
            <a:ext cx="1371600" cy="585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contents</a:t>
            </a:r>
            <a:endParaRPr lang="en-IN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40" y="86484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1 : Basics of probability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Sample Space and Events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sample points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of an Event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rules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rules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Bayes' Rule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08" y="3124200"/>
            <a:ext cx="1447800" cy="219075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A8E586F3-C4DF-68ED-5011-06C506EA89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0480" y="204502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 : Random variable and its characterization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IN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and Continuous random variable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probability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of a random variable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and covariance of random variables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Chebyshov's theorem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36B0063-5916-161C-FD82-2D524089D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3: Special distributions </a:t>
            </a:r>
          </a:p>
          <a:p>
            <a:pPr marL="0" indent="0">
              <a:buNone/>
            </a:pP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Bernoulli process, binomial distribution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binomial and geometric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and the Poisson process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 and exponential distributions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14800"/>
            <a:ext cx="2078447" cy="1585119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1553464B-B97F-CD39-E497-DB18DC5B05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4031" y="152400"/>
            <a:ext cx="1371600" cy="6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602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4077</TotalTime>
  <Words>843</Words>
  <Application>Microsoft Office PowerPoint</Application>
  <PresentationFormat>On-screen Show (4:3)</PresentationFormat>
  <Paragraphs>136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MT</vt:lpstr>
      <vt:lpstr>Arial Rounded MT Bold</vt:lpstr>
      <vt:lpstr>Calibri</vt:lpstr>
      <vt:lpstr>Tahoma</vt:lpstr>
      <vt:lpstr>Times New Roman</vt:lpstr>
      <vt:lpstr>Wingdings</vt:lpstr>
      <vt:lpstr>Watermark</vt:lpstr>
      <vt:lpstr>Office Theme</vt:lpstr>
      <vt:lpstr>MTH302 Probability and Statistics</vt:lpstr>
      <vt:lpstr>LTP and Credit Details</vt:lpstr>
      <vt:lpstr>Revised Bloom’s Taxonomy</vt:lpstr>
      <vt:lpstr>Course Outcomes</vt:lpstr>
      <vt:lpstr>Program Outcomes</vt:lpstr>
      <vt:lpstr>PowerPoint Presentation</vt:lpstr>
      <vt:lpstr>The course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Assessment Model</vt:lpstr>
      <vt:lpstr>Relevant Resources Which Could Be Used  for Better Understanding of the Course.</vt:lpstr>
      <vt:lpstr>Course details</vt:lpstr>
      <vt:lpstr>MOOC Associated With the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vandna paul</cp:lastModifiedBy>
  <cp:revision>498</cp:revision>
  <dcterms:created xsi:type="dcterms:W3CDTF">2012-02-29T16:23:18Z</dcterms:created>
  <dcterms:modified xsi:type="dcterms:W3CDTF">2023-01-04T17:55:29Z</dcterms:modified>
</cp:coreProperties>
</file>