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8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9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5" r:id="rId17"/>
    <p:sldId id="271" r:id="rId18"/>
    <p:sldId id="272" r:id="rId19"/>
    <p:sldId id="273" r:id="rId20"/>
    <p:sldId id="274" r:id="rId21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unith.devasurendra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8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idx="4">
    <p:pos x="6000" y="0"/>
    <p:text>Hope we're discussing why we'd need a JS engine in JVM?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idx="2">
    <p:pos x="6000" y="0"/>
    <p:text>Hope we can have more examples. At least the Annotation names and what they are supposed to do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idx="3">
    <p:pos x="6000" y="0"/>
    <p:text>Just wondering, is there a way to identify an unsigned integer from a normal integer?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idx="1">
    <p:pos x="6000" y="0"/>
    <p:text>Would've liked more examples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0074452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685800" y="1371600"/>
            <a:ext cx="7848599" cy="19272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5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685800" y="3505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480"/>
              </a:spcBef>
              <a:buClr>
                <a:schemeClr val="accent1"/>
              </a:buClr>
              <a:buFont typeface="Arial"/>
              <a:buNone/>
              <a:defRPr sz="2400" b="0" i="0" u="none" strike="noStrike" cap="none" baseline="0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ctr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0" i="0" u="none" strike="noStrike" cap="none" baseline="0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ctr" rtl="0">
              <a:spcBef>
                <a:spcPts val="360"/>
              </a:spcBef>
              <a:buClr>
                <a:schemeClr val="accent1"/>
              </a:buClr>
              <a:buFont typeface="Arial"/>
              <a:buNone/>
              <a:defRPr sz="1800" b="0" i="0" u="none" strike="noStrike" cap="none" baseline="0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ctr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0" i="0" u="none" strike="noStrike" cap="none" baseline="0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ctr" rtl="0">
              <a:spcBef>
                <a:spcPts val="280"/>
              </a:spcBef>
              <a:buClr>
                <a:schemeClr val="accent1"/>
              </a:buClr>
              <a:buFont typeface="Arial"/>
              <a:buNone/>
              <a:defRPr sz="1400" b="0" i="0" u="none" strike="noStrike" cap="none" baseline="0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ctr" rtl="0">
              <a:spcBef>
                <a:spcPts val="260"/>
              </a:spcBef>
              <a:buClr>
                <a:schemeClr val="accent1"/>
              </a:buClr>
              <a:buFont typeface="Arial"/>
              <a:buNone/>
              <a:defRPr sz="1300" b="0" i="0" u="none" strike="noStrike" cap="none" baseline="0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ctr" rtl="0">
              <a:spcBef>
                <a:spcPts val="260"/>
              </a:spcBef>
              <a:buClr>
                <a:schemeClr val="accent1"/>
              </a:buClr>
              <a:buFont typeface="Arial"/>
              <a:buNone/>
              <a:defRPr sz="1300" b="0" i="0" u="none" strike="noStrike" cap="none" baseline="0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ctr" rtl="0">
              <a:spcBef>
                <a:spcPts val="260"/>
              </a:spcBef>
              <a:buClr>
                <a:schemeClr val="accent1"/>
              </a:buClr>
              <a:buFont typeface="Arial"/>
              <a:buNone/>
              <a:defRPr sz="1300" b="0" i="0" u="none" strike="noStrike" cap="none" baseline="0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ctr" rtl="0">
              <a:spcBef>
                <a:spcPts val="260"/>
              </a:spcBef>
              <a:buClr>
                <a:schemeClr val="accent1"/>
              </a:buClr>
              <a:buFont typeface="Arial"/>
              <a:buNone/>
              <a:defRPr sz="1300" b="0" i="0" u="none" strike="noStrike" cap="none" baseline="0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1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" name="Shape 18"/>
          <p:cNvCxnSpPr/>
          <p:nvPr/>
        </p:nvCxnSpPr>
        <p:spPr>
          <a:xfrm>
            <a:off x="685800" y="3398519"/>
            <a:ext cx="7848599" cy="158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4000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 rot="5400000">
            <a:off x="2133599" y="-76200"/>
            <a:ext cx="4876799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indent="-53339" algn="l" rtl="0">
              <a:spcBef>
                <a:spcPts val="480"/>
              </a:spcBef>
              <a:buClr>
                <a:schemeClr val="accent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indent="-82550" algn="l" rtl="0">
              <a:spcBef>
                <a:spcPts val="400"/>
              </a:spcBef>
              <a:buClr>
                <a:schemeClr val="accent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indent="-82550" algn="l" rtl="0">
              <a:spcBef>
                <a:spcPts val="360"/>
              </a:spcBef>
              <a:buClr>
                <a:schemeClr val="accent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indent="-91439" algn="l" rtl="0">
              <a:spcBef>
                <a:spcPts val="320"/>
              </a:spcBef>
              <a:buClr>
                <a:schemeClr val="accent1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8720" indent="-58419" algn="l" rtl="0">
              <a:spcBef>
                <a:spcPts val="280"/>
              </a:spcBef>
              <a:buClr>
                <a:schemeClr val="accent1"/>
              </a:buClr>
              <a:buFont typeface="Arial"/>
              <a:buChar char="•"/>
              <a:defRPr sz="1400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indent="-107950" algn="l" rtl="0">
              <a:spcBef>
                <a:spcPts val="260"/>
              </a:spcBef>
              <a:buClr>
                <a:schemeClr val="accent1"/>
              </a:buClr>
              <a:buFont typeface="Arial"/>
              <a:buChar char="•"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indent="-100330" algn="l" rtl="0">
              <a:spcBef>
                <a:spcPts val="260"/>
              </a:spcBef>
              <a:buClr>
                <a:schemeClr val="accent1"/>
              </a:buClr>
              <a:buFont typeface="Arial"/>
              <a:buChar char="•"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indent="-105410" algn="l" rtl="0">
              <a:spcBef>
                <a:spcPts val="260"/>
              </a:spcBef>
              <a:buClr>
                <a:schemeClr val="accent1"/>
              </a:buClr>
              <a:buFont typeface="Arial"/>
              <a:buChar char="•"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indent="-110489" algn="l" rtl="0">
              <a:spcBef>
                <a:spcPts val="260"/>
              </a:spcBef>
              <a:buClr>
                <a:schemeClr val="accent1"/>
              </a:buClr>
              <a:buFont typeface="Arial"/>
              <a:buChar char="•"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1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 rot="5400000">
            <a:off x="4724399" y="2514600"/>
            <a:ext cx="586740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4000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 rot="5400000">
            <a:off x="533400" y="533400"/>
            <a:ext cx="5867400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indent="-53339" algn="l" rtl="0">
              <a:spcBef>
                <a:spcPts val="480"/>
              </a:spcBef>
              <a:buClr>
                <a:schemeClr val="accent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indent="-82550" algn="l" rtl="0">
              <a:spcBef>
                <a:spcPts val="400"/>
              </a:spcBef>
              <a:buClr>
                <a:schemeClr val="accent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indent="-82550" algn="l" rtl="0">
              <a:spcBef>
                <a:spcPts val="360"/>
              </a:spcBef>
              <a:buClr>
                <a:schemeClr val="accent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indent="-91439" algn="l" rtl="0">
              <a:spcBef>
                <a:spcPts val="320"/>
              </a:spcBef>
              <a:buClr>
                <a:schemeClr val="accent1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8720" indent="-58419" algn="l" rtl="0">
              <a:spcBef>
                <a:spcPts val="280"/>
              </a:spcBef>
              <a:buClr>
                <a:schemeClr val="accent1"/>
              </a:buClr>
              <a:buFont typeface="Arial"/>
              <a:buChar char="•"/>
              <a:defRPr sz="1400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indent="-107950" algn="l" rtl="0">
              <a:spcBef>
                <a:spcPts val="260"/>
              </a:spcBef>
              <a:buClr>
                <a:schemeClr val="accent1"/>
              </a:buClr>
              <a:buFont typeface="Arial"/>
              <a:buChar char="•"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indent="-100330" algn="l" rtl="0">
              <a:spcBef>
                <a:spcPts val="260"/>
              </a:spcBef>
              <a:buClr>
                <a:schemeClr val="accent1"/>
              </a:buClr>
              <a:buFont typeface="Arial"/>
              <a:buChar char="•"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indent="-105410" algn="l" rtl="0">
              <a:spcBef>
                <a:spcPts val="260"/>
              </a:spcBef>
              <a:buClr>
                <a:schemeClr val="accent1"/>
              </a:buClr>
              <a:buFont typeface="Arial"/>
              <a:buChar char="•"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indent="-110489" algn="l" rtl="0">
              <a:spcBef>
                <a:spcPts val="260"/>
              </a:spcBef>
              <a:buClr>
                <a:schemeClr val="accent1"/>
              </a:buClr>
              <a:buFont typeface="Arial"/>
              <a:buChar char="•"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1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4000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indent="-53339" algn="l" rtl="0">
              <a:spcBef>
                <a:spcPts val="480"/>
              </a:spcBef>
              <a:buClr>
                <a:schemeClr val="accent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indent="-82550" algn="l" rtl="0">
              <a:spcBef>
                <a:spcPts val="400"/>
              </a:spcBef>
              <a:buClr>
                <a:schemeClr val="accent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indent="-82550" algn="l" rtl="0">
              <a:spcBef>
                <a:spcPts val="360"/>
              </a:spcBef>
              <a:buClr>
                <a:schemeClr val="accent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indent="-91439" algn="l" rtl="0">
              <a:spcBef>
                <a:spcPts val="320"/>
              </a:spcBef>
              <a:buClr>
                <a:schemeClr val="accent1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8720" indent="-58419" algn="l" rtl="0">
              <a:spcBef>
                <a:spcPts val="280"/>
              </a:spcBef>
              <a:buClr>
                <a:schemeClr val="accent1"/>
              </a:buClr>
              <a:buFont typeface="Arial"/>
              <a:buChar char="•"/>
              <a:defRPr sz="1400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indent="-107950" algn="l" rtl="0">
              <a:spcBef>
                <a:spcPts val="260"/>
              </a:spcBef>
              <a:buClr>
                <a:schemeClr val="accent1"/>
              </a:buClr>
              <a:buFont typeface="Arial"/>
              <a:buChar char="•"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indent="-100330" algn="l" rtl="0">
              <a:spcBef>
                <a:spcPts val="260"/>
              </a:spcBef>
              <a:buClr>
                <a:schemeClr val="accent1"/>
              </a:buClr>
              <a:buFont typeface="Arial"/>
              <a:buChar char="•"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indent="-105410" algn="l" rtl="0">
              <a:spcBef>
                <a:spcPts val="260"/>
              </a:spcBef>
              <a:buClr>
                <a:schemeClr val="accent1"/>
              </a:buClr>
              <a:buFont typeface="Arial"/>
              <a:buChar char="•"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indent="-110489" algn="l" rtl="0">
              <a:spcBef>
                <a:spcPts val="260"/>
              </a:spcBef>
              <a:buClr>
                <a:schemeClr val="accent1"/>
              </a:buClr>
              <a:buFont typeface="Arial"/>
              <a:buChar char="•"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1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2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722312" y="2362200"/>
            <a:ext cx="7772400" cy="22002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 sz="4800" b="0" cap="none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722312" y="4626864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2400">
                <a:solidFill>
                  <a:schemeClr val="lt2"/>
                </a:solidFill>
              </a:defRPr>
            </a:lvl1pPr>
            <a:lvl2pPr marL="457200" indent="0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1800">
                <a:solidFill>
                  <a:schemeClr val="lt1"/>
                </a:solidFill>
              </a:defRPr>
            </a:lvl2pPr>
            <a:lvl3pPr marL="914400" indent="0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1600">
                <a:solidFill>
                  <a:schemeClr val="lt1"/>
                </a:solidFill>
              </a:defRPr>
            </a:lvl3pPr>
            <a:lvl4pPr marL="1371600" indent="0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1400">
                <a:solidFill>
                  <a:schemeClr val="lt1"/>
                </a:solidFill>
              </a:defRPr>
            </a:lvl4pPr>
            <a:lvl5pPr marL="1828800" indent="0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1400">
                <a:solidFill>
                  <a:schemeClr val="lt1"/>
                </a:solidFill>
              </a:defRPr>
            </a:lvl5pPr>
            <a:lvl6pPr marL="2286000" indent="0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1400">
                <a:solidFill>
                  <a:schemeClr val="lt1"/>
                </a:solidFill>
              </a:defRPr>
            </a:lvl6pPr>
            <a:lvl7pPr marL="2743200" indent="0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1400">
                <a:solidFill>
                  <a:schemeClr val="lt1"/>
                </a:solidFill>
              </a:defRPr>
            </a:lvl7pPr>
            <a:lvl8pPr marL="3200400" indent="0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1400">
                <a:solidFill>
                  <a:schemeClr val="lt1"/>
                </a:solidFill>
              </a:defRPr>
            </a:lvl8pPr>
            <a:lvl9pPr marL="3657600" indent="0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1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" name="Shape 31"/>
          <p:cNvCxnSpPr/>
          <p:nvPr/>
        </p:nvCxnSpPr>
        <p:spPr>
          <a:xfrm>
            <a:off x="731520" y="4599432"/>
            <a:ext cx="7848599" cy="1587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4000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457200" y="1673351"/>
            <a:ext cx="4038599" cy="47183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800"/>
            </a:lvl1pPr>
            <a:lvl2pPr rtl="0">
              <a:spcBef>
                <a:spcPts val="0"/>
              </a:spcBef>
              <a:defRPr sz="2400"/>
            </a:lvl2pPr>
            <a:lvl3pPr rtl="0">
              <a:spcBef>
                <a:spcPts val="0"/>
              </a:spcBef>
              <a:defRPr sz="20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648200" y="1673351"/>
            <a:ext cx="4038599" cy="47183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800"/>
            </a:lvl1pPr>
            <a:lvl2pPr rtl="0">
              <a:spcBef>
                <a:spcPts val="0"/>
              </a:spcBef>
              <a:defRPr sz="2400"/>
            </a:lvl2pPr>
            <a:lvl3pPr rtl="0">
              <a:spcBef>
                <a:spcPts val="0"/>
              </a:spcBef>
              <a:defRPr sz="20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1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676400"/>
            <a:ext cx="3931919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algn="ctr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2000" b="0">
                <a:solidFill>
                  <a:schemeClr val="dk2"/>
                </a:solidFill>
              </a:defRPr>
            </a:lvl1pPr>
            <a:lvl2pPr marL="457200" indent="0" rtl="0">
              <a:spcBef>
                <a:spcPts val="0"/>
              </a:spcBef>
              <a:buFont typeface="Arial"/>
              <a:buNone/>
              <a:defRPr sz="2000" b="1"/>
            </a:lvl2pPr>
            <a:lvl3pPr marL="914400" indent="0" rtl="0">
              <a:spcBef>
                <a:spcPts val="0"/>
              </a:spcBef>
              <a:buFont typeface="Arial"/>
              <a:buNone/>
              <a:defRPr sz="1800" b="1"/>
            </a:lvl3pPr>
            <a:lvl4pPr marL="1371600" indent="0" rtl="0">
              <a:spcBef>
                <a:spcPts val="0"/>
              </a:spcBef>
              <a:buFont typeface="Arial"/>
              <a:buNone/>
              <a:defRPr sz="1600" b="1"/>
            </a:lvl4pPr>
            <a:lvl5pPr marL="1828800" indent="0" rtl="0">
              <a:spcBef>
                <a:spcPts val="0"/>
              </a:spcBef>
              <a:buFont typeface="Arial"/>
              <a:buNone/>
              <a:defRPr sz="1600" b="1"/>
            </a:lvl5pPr>
            <a:lvl6pPr marL="2286000" indent="0" rtl="0">
              <a:spcBef>
                <a:spcPts val="0"/>
              </a:spcBef>
              <a:buFont typeface="Arial"/>
              <a:buNone/>
              <a:defRPr sz="1600" b="1"/>
            </a:lvl6pPr>
            <a:lvl7pPr marL="2743200" indent="0" rtl="0">
              <a:spcBef>
                <a:spcPts val="0"/>
              </a:spcBef>
              <a:buFont typeface="Arial"/>
              <a:buNone/>
              <a:defRPr sz="1600" b="1"/>
            </a:lvl7pPr>
            <a:lvl8pPr marL="3200400" indent="0" rtl="0">
              <a:spcBef>
                <a:spcPts val="0"/>
              </a:spcBef>
              <a:buFont typeface="Arial"/>
              <a:buNone/>
              <a:defRPr sz="1600" b="1"/>
            </a:lvl8pPr>
            <a:lvl9pPr marL="3657600" indent="0" rtl="0">
              <a:spcBef>
                <a:spcPts val="0"/>
              </a:spcBef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57200" y="2438400"/>
            <a:ext cx="3931919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 sz="20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600"/>
            </a:lvl5pPr>
            <a:lvl6pPr rtl="0">
              <a:spcBef>
                <a:spcPts val="0"/>
              </a:spcBef>
              <a:defRPr sz="1600"/>
            </a:lvl6pPr>
            <a:lvl7pPr rtl="0">
              <a:spcBef>
                <a:spcPts val="0"/>
              </a:spcBef>
              <a:defRPr sz="1600"/>
            </a:lvl7pPr>
            <a:lvl8pPr rtl="0">
              <a:spcBef>
                <a:spcPts val="0"/>
              </a:spcBef>
              <a:defRPr sz="1600"/>
            </a:lvl8pPr>
            <a:lvl9pPr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3"/>
          </p:nvPr>
        </p:nvSpPr>
        <p:spPr>
          <a:xfrm>
            <a:off x="4754880" y="1676400"/>
            <a:ext cx="3931919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algn="ctr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20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indent="0" rtl="0">
              <a:spcBef>
                <a:spcPts val="0"/>
              </a:spcBef>
              <a:buFont typeface="Arial"/>
              <a:buNone/>
              <a:defRPr sz="2000" b="1"/>
            </a:lvl2pPr>
            <a:lvl3pPr marL="914400" indent="0" rtl="0">
              <a:spcBef>
                <a:spcPts val="0"/>
              </a:spcBef>
              <a:buFont typeface="Arial"/>
              <a:buNone/>
              <a:defRPr sz="1800" b="1"/>
            </a:lvl3pPr>
            <a:lvl4pPr marL="1371600" indent="0" rtl="0">
              <a:spcBef>
                <a:spcPts val="0"/>
              </a:spcBef>
              <a:buFont typeface="Arial"/>
              <a:buNone/>
              <a:defRPr sz="1600" b="1"/>
            </a:lvl4pPr>
            <a:lvl5pPr marL="1828800" indent="0" rtl="0">
              <a:spcBef>
                <a:spcPts val="0"/>
              </a:spcBef>
              <a:buFont typeface="Arial"/>
              <a:buNone/>
              <a:defRPr sz="1600" b="1"/>
            </a:lvl5pPr>
            <a:lvl6pPr marL="2286000" indent="0" rtl="0">
              <a:spcBef>
                <a:spcPts val="0"/>
              </a:spcBef>
              <a:buFont typeface="Arial"/>
              <a:buNone/>
              <a:defRPr sz="1600" b="1"/>
            </a:lvl6pPr>
            <a:lvl7pPr marL="2743200" indent="0" rtl="0">
              <a:spcBef>
                <a:spcPts val="0"/>
              </a:spcBef>
              <a:buFont typeface="Arial"/>
              <a:buNone/>
              <a:defRPr sz="1600" b="1"/>
            </a:lvl7pPr>
            <a:lvl8pPr marL="3200400" indent="0" rtl="0">
              <a:spcBef>
                <a:spcPts val="0"/>
              </a:spcBef>
              <a:buFont typeface="Arial"/>
              <a:buNone/>
              <a:defRPr sz="1600" b="1"/>
            </a:lvl8pPr>
            <a:lvl9pPr marL="3657600" indent="0" rtl="0">
              <a:spcBef>
                <a:spcPts val="0"/>
              </a:spcBef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4"/>
          </p:nvPr>
        </p:nvSpPr>
        <p:spPr>
          <a:xfrm>
            <a:off x="4754880" y="2438400"/>
            <a:ext cx="3931919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 sz="20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600"/>
            </a:lvl5pPr>
            <a:lvl6pPr rtl="0">
              <a:spcBef>
                <a:spcPts val="0"/>
              </a:spcBef>
              <a:defRPr sz="1600"/>
            </a:lvl6pPr>
            <a:lvl7pPr rtl="0">
              <a:spcBef>
                <a:spcPts val="0"/>
              </a:spcBef>
              <a:defRPr sz="1600"/>
            </a:lvl7pPr>
            <a:lvl8pPr rtl="0">
              <a:spcBef>
                <a:spcPts val="0"/>
              </a:spcBef>
              <a:defRPr sz="1600"/>
            </a:lvl8pPr>
            <a:lvl9pPr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1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" name="Shape 48"/>
          <p:cNvCxnSpPr/>
          <p:nvPr/>
        </p:nvCxnSpPr>
        <p:spPr>
          <a:xfrm rot="5400000">
            <a:off x="2217817" y="4045823"/>
            <a:ext cx="4709160" cy="79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4000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1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1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792079"/>
            <a:ext cx="2139695" cy="12618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 sz="2400" b="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2971800" y="792079"/>
            <a:ext cx="5714999" cy="55778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 sz="2800"/>
            </a:lvl2pPr>
            <a:lvl3pPr rtl="0">
              <a:spcBef>
                <a:spcPts val="0"/>
              </a:spcBef>
              <a:defRPr sz="2400"/>
            </a:lvl3pPr>
            <a:lvl4pPr rtl="0">
              <a:spcBef>
                <a:spcPts val="0"/>
              </a:spcBef>
              <a:defRPr sz="2000"/>
            </a:lvl4pPr>
            <a:lvl5pPr rtl="0">
              <a:spcBef>
                <a:spcPts val="0"/>
              </a:spcBef>
              <a:defRPr sz="2000"/>
            </a:lvl5pPr>
            <a:lvl6pPr rtl="0">
              <a:spcBef>
                <a:spcPts val="0"/>
              </a:spcBef>
              <a:defRPr sz="2000"/>
            </a:lvl6pPr>
            <a:lvl7pPr rtl="0">
              <a:spcBef>
                <a:spcPts val="0"/>
              </a:spcBef>
              <a:defRPr sz="2000"/>
            </a:lvl7pPr>
            <a:lvl8pPr rtl="0">
              <a:spcBef>
                <a:spcPts val="0"/>
              </a:spcBef>
              <a:defRPr sz="2000"/>
            </a:lvl8pPr>
            <a:lvl9pPr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2130551"/>
            <a:ext cx="2139695" cy="42436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Arial"/>
              <a:buNone/>
              <a:defRPr sz="1400"/>
            </a:lvl1pPr>
            <a:lvl2pPr marL="457200" indent="0" rtl="0">
              <a:spcBef>
                <a:spcPts val="0"/>
              </a:spcBef>
              <a:buFont typeface="Arial"/>
              <a:buNone/>
              <a:defRPr sz="1200"/>
            </a:lvl2pPr>
            <a:lvl3pPr marL="914400" indent="0" rtl="0">
              <a:spcBef>
                <a:spcPts val="0"/>
              </a:spcBef>
              <a:buFont typeface="Arial"/>
              <a:buNone/>
              <a:defRPr sz="1000"/>
            </a:lvl3pPr>
            <a:lvl4pPr marL="1371600" indent="0" rtl="0">
              <a:spcBef>
                <a:spcPts val="0"/>
              </a:spcBef>
              <a:buFont typeface="Arial"/>
              <a:buNone/>
              <a:defRPr sz="900"/>
            </a:lvl4pPr>
            <a:lvl5pPr marL="1828800" indent="0" rtl="0">
              <a:spcBef>
                <a:spcPts val="0"/>
              </a:spcBef>
              <a:buFont typeface="Arial"/>
              <a:buNone/>
              <a:defRPr sz="900"/>
            </a:lvl5pPr>
            <a:lvl6pPr marL="2286000" indent="0" rtl="0">
              <a:spcBef>
                <a:spcPts val="0"/>
              </a:spcBef>
              <a:buFont typeface="Arial"/>
              <a:buNone/>
              <a:defRPr sz="900"/>
            </a:lvl6pPr>
            <a:lvl7pPr marL="2743200" indent="0" rtl="0">
              <a:spcBef>
                <a:spcPts val="0"/>
              </a:spcBef>
              <a:buFont typeface="Arial"/>
              <a:buNone/>
              <a:defRPr sz="900"/>
            </a:lvl7pPr>
            <a:lvl8pPr marL="3200400" indent="0" rtl="0">
              <a:spcBef>
                <a:spcPts val="0"/>
              </a:spcBef>
              <a:buFont typeface="Arial"/>
              <a:buNone/>
              <a:defRPr sz="900"/>
            </a:lvl8pPr>
            <a:lvl9pPr marL="3657600" indent="0" rtl="0">
              <a:spcBef>
                <a:spcPts val="0"/>
              </a:spcBef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1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" name="Shape 65"/>
          <p:cNvCxnSpPr/>
          <p:nvPr/>
        </p:nvCxnSpPr>
        <p:spPr>
          <a:xfrm rot="5400000">
            <a:off x="-13115" y="3580205"/>
            <a:ext cx="5577839" cy="158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457200" y="792479"/>
            <a:ext cx="2142679" cy="1264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 sz="2400" b="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>
            <a:spLocks noGrp="1"/>
          </p:cNvSpPr>
          <p:nvPr>
            <p:ph type="pic" idx="2"/>
          </p:nvPr>
        </p:nvSpPr>
        <p:spPr>
          <a:xfrm>
            <a:off x="2858609" y="838200"/>
            <a:ext cx="5904389" cy="5500456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2133600"/>
            <a:ext cx="2139695" cy="42428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Arial"/>
              <a:buNone/>
              <a:defRPr sz="1400"/>
            </a:lvl1pPr>
            <a:lvl2pPr marL="457200" indent="0" rtl="0">
              <a:spcBef>
                <a:spcPts val="0"/>
              </a:spcBef>
              <a:buFont typeface="Arial"/>
              <a:buNone/>
              <a:defRPr sz="1200"/>
            </a:lvl2pPr>
            <a:lvl3pPr marL="914400" indent="0" rtl="0">
              <a:spcBef>
                <a:spcPts val="0"/>
              </a:spcBef>
              <a:buFont typeface="Arial"/>
              <a:buNone/>
              <a:defRPr sz="1000"/>
            </a:lvl3pPr>
            <a:lvl4pPr marL="1371600" indent="0" rtl="0">
              <a:spcBef>
                <a:spcPts val="0"/>
              </a:spcBef>
              <a:buFont typeface="Arial"/>
              <a:buNone/>
              <a:defRPr sz="900"/>
            </a:lvl4pPr>
            <a:lvl5pPr marL="1828800" indent="0" rtl="0">
              <a:spcBef>
                <a:spcPts val="0"/>
              </a:spcBef>
              <a:buFont typeface="Arial"/>
              <a:buNone/>
              <a:defRPr sz="900"/>
            </a:lvl5pPr>
            <a:lvl6pPr marL="2286000" indent="0" rtl="0">
              <a:spcBef>
                <a:spcPts val="0"/>
              </a:spcBef>
              <a:buFont typeface="Arial"/>
              <a:buNone/>
              <a:defRPr sz="900"/>
            </a:lvl6pPr>
            <a:lvl7pPr marL="2743200" indent="0" rtl="0">
              <a:spcBef>
                <a:spcPts val="0"/>
              </a:spcBef>
              <a:buFont typeface="Arial"/>
              <a:buNone/>
              <a:defRPr sz="900"/>
            </a:lvl7pPr>
            <a:lvl8pPr marL="3200400" indent="0" rtl="0">
              <a:spcBef>
                <a:spcPts val="0"/>
              </a:spcBef>
              <a:buFont typeface="Arial"/>
              <a:buNone/>
              <a:defRPr sz="900"/>
            </a:lvl8pPr>
            <a:lvl9pPr marL="3657600" indent="0" rtl="0">
              <a:spcBef>
                <a:spcPts val="0"/>
              </a:spcBef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1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4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indent="-53339" algn="l" rtl="0">
              <a:spcBef>
                <a:spcPts val="480"/>
              </a:spcBef>
              <a:buClr>
                <a:schemeClr val="accent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-82550" algn="l" rtl="0">
              <a:spcBef>
                <a:spcPts val="400"/>
              </a:spcBef>
              <a:buClr>
                <a:schemeClr val="accent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marR="0" indent="-82550" algn="l" rtl="0">
              <a:spcBef>
                <a:spcPts val="360"/>
              </a:spcBef>
              <a:buClr>
                <a:schemeClr val="accent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marR="0" indent="-91439" algn="l" rtl="0">
              <a:spcBef>
                <a:spcPts val="320"/>
              </a:spcBef>
              <a:buClr>
                <a:schemeClr val="accent1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8720" marR="0" indent="-58419" algn="l" rtl="0">
              <a:spcBef>
                <a:spcPts val="280"/>
              </a:spcBef>
              <a:buClr>
                <a:schemeClr val="accent1"/>
              </a:buClr>
              <a:buFont typeface="Arial"/>
              <a:buChar char="•"/>
              <a:defRPr sz="1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indent="-107950" algn="l" rtl="0">
              <a:spcBef>
                <a:spcPts val="260"/>
              </a:spcBef>
              <a:buClr>
                <a:schemeClr val="accent1"/>
              </a:buClr>
              <a:buFont typeface="Arial"/>
              <a:buChar char="•"/>
              <a:defRPr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indent="-100330" algn="l" rtl="0">
              <a:spcBef>
                <a:spcPts val="260"/>
              </a:spcBef>
              <a:buClr>
                <a:schemeClr val="accent1"/>
              </a:buClr>
              <a:buFont typeface="Arial"/>
              <a:buChar char="•"/>
              <a:defRPr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indent="-105410" algn="l" rtl="0">
              <a:spcBef>
                <a:spcPts val="260"/>
              </a:spcBef>
              <a:buClr>
                <a:schemeClr val="accent1"/>
              </a:buClr>
              <a:buFont typeface="Arial"/>
              <a:buChar char="•"/>
              <a:defRPr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indent="-110489" algn="l" rtl="0">
              <a:spcBef>
                <a:spcPts val="260"/>
              </a:spcBef>
              <a:buClr>
                <a:schemeClr val="accent1"/>
              </a:buClr>
              <a:buFont typeface="Arial"/>
              <a:buChar char="•"/>
              <a:defRPr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/>
          <p:nvPr/>
        </p:nvSpPr>
        <p:spPr>
          <a:xfrm>
            <a:off x="0" y="0"/>
            <a:ext cx="9144000" cy="3657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9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1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Java_version_history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riya.ofilabs.com/2014/03/nashorn-the-new-rhino-on-the-block.html" TargetMode="External"/><Relationship Id="rId5" Type="http://schemas.openxmlformats.org/officeDocument/2006/relationships/hyperlink" Target="http://www.oracle.com/technetwork/articles/java/jf14-nashorn-2126515.html" TargetMode="External"/><Relationship Id="rId4" Type="http://schemas.openxmlformats.org/officeDocument/2006/relationships/hyperlink" Target="https://docs.oracle.com/javafx/2/get_started/jfxpub-get_started.ht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java/IandI/defaultmethods.html" TargetMode="External"/><Relationship Id="rId7" Type="http://schemas.openxmlformats.org/officeDocument/2006/relationships/hyperlink" Target="http://www.infoq.com/presentations/fp-principles-oop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nfoq.com/interviews/naftalin-lambda-streams" TargetMode="External"/><Relationship Id="rId5" Type="http://schemas.openxmlformats.org/officeDocument/2006/relationships/hyperlink" Target="http://www.infoq.com/presentations/java8-streams-lambda" TargetMode="External"/><Relationship Id="rId4" Type="http://schemas.openxmlformats.org/officeDocument/2006/relationships/hyperlink" Target="http://www.oracle.com/technetwork/articles/java/ma14-java-se-8-streams-2177646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ctrTitle"/>
          </p:nvPr>
        </p:nvSpPr>
        <p:spPr>
          <a:xfrm>
            <a:off x="685800" y="1371600"/>
            <a:ext cx="7848599" cy="19272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5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JAVA 8 : WHAT’S NEW?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subTitle" idx="1"/>
          </p:nvPr>
        </p:nvSpPr>
        <p:spPr>
          <a:xfrm>
            <a:off x="685800" y="3505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400" b="0" i="0" u="none" strike="noStrike" cap="none" baseline="0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By Shazin Sadakath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JEP 153: Launch JavaFX applications</a:t>
            </a:r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53339" algn="l" rtl="0">
              <a:spcBef>
                <a:spcPts val="0"/>
              </a:spcBef>
              <a:buClr>
                <a:schemeClr val="accent1"/>
              </a:buClr>
              <a:buFont typeface="Arial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53339" algn="l" rtl="0">
              <a:spcBef>
                <a:spcPts val="480"/>
              </a:spcBef>
              <a:buClr>
                <a:schemeClr val="accent1"/>
              </a:buClr>
              <a:buFont typeface="Arial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182880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javafx.* packages is now part of the Java 8 Runtime</a:t>
            </a:r>
          </a:p>
          <a:p>
            <a:pPr marL="182880" marR="0" lvl="0" indent="-182880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create and run JavaFX UI Applications just like Java Swing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lnSpc>
                <a:spcPct val="90000"/>
              </a:lnSpc>
              <a:spcBef>
                <a:spcPts val="480"/>
              </a:spcBef>
              <a:buNone/>
            </a:pPr>
            <a:r>
              <a:rPr lang="en-US" sz="3600"/>
              <a:t>JEP 122: Removed the permanent generation (MetaSpace)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accent1"/>
              </a:buClr>
              <a:buFont typeface="Arial"/>
              <a:buNone/>
            </a:pPr>
            <a:endParaRPr/>
          </a:p>
          <a:p>
            <a:pPr lvl="0" rtl="0">
              <a:spcBef>
                <a:spcPts val="0"/>
              </a:spcBef>
              <a:buSzPct val="85000"/>
            </a:pPr>
            <a:r>
              <a:rPr lang="en-US"/>
              <a:t>No more java.lang.OutOfMemoryError: PermGen (Hopefully)</a:t>
            </a:r>
          </a:p>
          <a:p>
            <a:pPr lvl="0" rtl="0">
              <a:spcBef>
                <a:spcPts val="0"/>
              </a:spcBef>
              <a:buSzPct val="100000"/>
            </a:pPr>
            <a:r>
              <a:rPr lang="en-US">
                <a:solidFill>
                  <a:srgbClr val="262626"/>
                </a:solidFill>
              </a:rPr>
              <a:t>PermSize and MaxPermSize flags will be ignored with a warning.</a:t>
            </a:r>
          </a:p>
          <a:p>
            <a:pPr lvl="0" rtl="0">
              <a:spcBef>
                <a:spcPts val="0"/>
              </a:spcBef>
              <a:buClr>
                <a:srgbClr val="262626"/>
              </a:buClr>
              <a:buSzPct val="85000"/>
            </a:pPr>
            <a:r>
              <a:rPr lang="en-US">
                <a:solidFill>
                  <a:srgbClr val="262626"/>
                </a:solidFill>
              </a:rPr>
              <a:t>Class Meta Data will be stored in MetaSpace and MaxMetaspaceSize flag can be used to control the maximum size of this.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Default and Static Methods in Interfaces</a:t>
            </a:r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53339" algn="l" rtl="0">
              <a:spcBef>
                <a:spcPts val="0"/>
              </a:spcBef>
              <a:buClr>
                <a:schemeClr val="accent1"/>
              </a:buClr>
              <a:buFont typeface="Arial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53339" algn="l" rtl="0">
              <a:spcBef>
                <a:spcPts val="480"/>
              </a:spcBef>
              <a:buClr>
                <a:schemeClr val="accent1"/>
              </a:buClr>
              <a:buFont typeface="Arial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182880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Interfaces can now have method bodies.</a:t>
            </a:r>
          </a:p>
          <a:p>
            <a:pPr marL="182880" marR="0" lvl="0" indent="-182880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method bodies can be in the form of Default or Static methods.</a:t>
            </a:r>
          </a:p>
          <a:p>
            <a:pPr marL="182880" marR="0" lvl="0" indent="-182880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an interface has a default method, then it is not a must to implement that method in the implementing class.</a:t>
            </a:r>
          </a:p>
          <a:p>
            <a:pPr marL="182880" marR="0" lvl="0" indent="-182880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Static methods will not be inherited to implementing classes.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JSR 335 : Language-level support for lambda expressions/closures </a:t>
            </a:r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53339" algn="l" rtl="0">
              <a:spcBef>
                <a:spcPts val="0"/>
              </a:spcBef>
              <a:buClr>
                <a:schemeClr val="accent1"/>
              </a:buClr>
              <a:buFont typeface="Arial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53339" algn="l" rtl="0">
              <a:spcBef>
                <a:spcPts val="480"/>
              </a:spcBef>
              <a:buClr>
                <a:schemeClr val="accent1"/>
              </a:buClr>
              <a:buFont typeface="Arial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182880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Brings back functional programming.</a:t>
            </a:r>
          </a:p>
          <a:p>
            <a:pPr marL="182880" marR="0" lvl="0" indent="-182880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Functions are also treated as first class citizens.</a:t>
            </a:r>
          </a:p>
          <a:p>
            <a:pPr marL="182880" marR="0" lvl="0" indent="-182880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pass around functions just like primitives and objects.</a:t>
            </a:r>
          </a:p>
          <a:p>
            <a:pPr marL="182880" marR="0" lvl="0" indent="-182880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Eliminates the need for boiler plate codes.</a:t>
            </a:r>
          </a:p>
          <a:p>
            <a:pPr marL="182880" marR="0" lvl="0" indent="-182880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Reduces the deployment size.</a:t>
            </a:r>
          </a:p>
          <a:p>
            <a:pPr marL="182880" marR="0" lvl="0" indent="-53339" algn="l" rtl="0">
              <a:spcBef>
                <a:spcPts val="480"/>
              </a:spcBef>
              <a:buClr>
                <a:schemeClr val="accent1"/>
              </a:buClr>
              <a:buFont typeface="Arial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/>
              <a:t>JSR 335 : Language-level support for lambda expressions/closures</a:t>
            </a:r>
          </a:p>
        </p:txBody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29540" indent="0" rtl="0">
              <a:spcBef>
                <a:spcPts val="0"/>
              </a:spcBef>
              <a:buNone/>
            </a:pPr>
            <a:r>
              <a:rPr lang="en-US"/>
              <a:t>Contracts of Function/Method</a:t>
            </a:r>
          </a:p>
          <a:p>
            <a:pPr marL="129540" indent="0" rtl="0">
              <a:spcBef>
                <a:spcPts val="0"/>
              </a:spcBef>
              <a:buNone/>
            </a:pPr>
            <a:endParaRPr/>
          </a:p>
          <a:p>
            <a:pPr marL="457200" lvl="0" indent="-381000" algn="just" rtl="0">
              <a:lnSpc>
                <a:spcPct val="136500"/>
              </a:lnSpc>
              <a:spcBef>
                <a:spcPts val="0"/>
              </a:spcBef>
              <a:spcAft>
                <a:spcPts val="300"/>
              </a:spcAft>
              <a:buClr>
                <a:srgbClr val="333333"/>
              </a:buClr>
              <a:buSzPct val="100000"/>
              <a:buAutoNum type="arabicPeriod"/>
            </a:pPr>
            <a:r>
              <a:rPr lang="en-US">
                <a:solidFill>
                  <a:srgbClr val="333333"/>
                </a:solidFill>
              </a:rPr>
              <a:t>Function/Methods should not modify shared mutable states.</a:t>
            </a:r>
          </a:p>
          <a:p>
            <a:pPr marL="457200" lvl="0" indent="-381000" algn="just" rtl="0">
              <a:lnSpc>
                <a:spcPct val="136500"/>
              </a:lnSpc>
              <a:spcBef>
                <a:spcPts val="0"/>
              </a:spcBef>
              <a:spcAft>
                <a:spcPts val="300"/>
              </a:spcAft>
              <a:buClr>
                <a:srgbClr val="333333"/>
              </a:buClr>
              <a:buSzPct val="100000"/>
              <a:buAutoNum type="arabicPeriod"/>
            </a:pPr>
            <a:r>
              <a:rPr lang="en-US">
                <a:solidFill>
                  <a:srgbClr val="333333"/>
                </a:solidFill>
              </a:rPr>
              <a:t>Function/Methods should not modify input parameters.</a:t>
            </a:r>
          </a:p>
          <a:p>
            <a:pPr marL="457200" lvl="0" indent="-381000" algn="just" rtl="0">
              <a:lnSpc>
                <a:spcPct val="136500"/>
              </a:lnSpc>
              <a:spcBef>
                <a:spcPts val="0"/>
              </a:spcBef>
              <a:spcAft>
                <a:spcPts val="300"/>
              </a:spcAft>
              <a:buClr>
                <a:srgbClr val="333333"/>
              </a:buClr>
              <a:buSzPct val="100000"/>
              <a:buAutoNum type="arabicPeriod"/>
            </a:pPr>
            <a:r>
              <a:rPr lang="en-US">
                <a:solidFill>
                  <a:srgbClr val="333333"/>
                </a:solidFill>
              </a:rPr>
              <a:t>Function/Methods should not do harm to the world.</a:t>
            </a:r>
          </a:p>
          <a:p>
            <a:pPr marL="457200" lvl="0" indent="-381000" algn="just" rtl="0">
              <a:lnSpc>
                <a:spcPct val="136500"/>
              </a:lnSpc>
              <a:spcBef>
                <a:spcPts val="0"/>
              </a:spcBef>
              <a:spcAft>
                <a:spcPts val="300"/>
              </a:spcAft>
              <a:buClr>
                <a:srgbClr val="333333"/>
              </a:buClr>
              <a:buSzPct val="100000"/>
              <a:buAutoNum type="arabicPeriod"/>
            </a:pPr>
            <a:r>
              <a:rPr lang="en-US">
                <a:solidFill>
                  <a:srgbClr val="333333"/>
                </a:solidFill>
              </a:rPr>
              <a:t>Function/Methods should not change the execution flow (Exceptions must be returned as data not thrown).</a:t>
            </a:r>
          </a:p>
          <a:p>
            <a:pPr marL="12954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4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Streams API</a:t>
            </a:r>
          </a:p>
        </p:txBody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53339" algn="l" rtl="0">
              <a:spcBef>
                <a:spcPts val="0"/>
              </a:spcBef>
              <a:buClr>
                <a:schemeClr val="accent1"/>
              </a:buClr>
              <a:buFont typeface="Arial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182880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/>
              <a:t>Not Something New, Frameworks such as Google Guava Library supported this even in Java 7.</a:t>
            </a:r>
          </a:p>
          <a:p>
            <a:pPr marL="182880" marR="0" lvl="0" indent="-182880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API to perform common functionalities in Java in a Declarative manner as opposed to the Imperative.</a:t>
            </a:r>
          </a:p>
          <a:p>
            <a:pPr marL="182880" marR="0" lvl="0" indent="-182880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Improves performance by using Immutability and Lazy processing.</a:t>
            </a:r>
          </a:p>
          <a:p>
            <a:pPr marL="182880" marR="0" lvl="0" indent="-182880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Simplifies Java code understanding and readability.</a:t>
            </a:r>
          </a:p>
          <a:p>
            <a:pPr marL="182880" marR="0" lvl="0" indent="-182880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Encapsulates implementation logic and eases parallelization.</a:t>
            </a:r>
          </a:p>
          <a:p>
            <a:pPr marL="182880" marR="0" lvl="0" indent="-53339" algn="l" rtl="0">
              <a:spcBef>
                <a:spcPts val="480"/>
              </a:spcBef>
              <a:buClr>
                <a:schemeClr val="accent1"/>
              </a:buClr>
              <a:buFont typeface="Arial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53339" algn="l" rtl="0">
              <a:spcBef>
                <a:spcPts val="480"/>
              </a:spcBef>
              <a:buClr>
                <a:schemeClr val="accent1"/>
              </a:buClr>
              <a:buFont typeface="Arial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Time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496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4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</a:p>
        </p:txBody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l" rtl="0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According to Dr. Venkat Subramaniam, "The biggest change in Java 8 are in the minds of the programmers".</a:t>
            </a:r>
          </a:p>
          <a:p>
            <a:pPr marL="182880" marR="0" lvl="0" indent="-182880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According to Dr. Venkat Subramaniam, “Familiar code is not readable code”</a:t>
            </a:r>
          </a:p>
          <a:p>
            <a:pPr marL="182880" marR="0" lvl="0" indent="-182880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According to Maurice Naftalin with the arrival of multi-core systems we have to learn to develop using functions.</a:t>
            </a:r>
          </a:p>
          <a:p>
            <a:pPr marL="182880" marR="0" lvl="0" indent="-182880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time you invest to learn features of Java 8 are totally worth it.</a:t>
            </a:r>
          </a:p>
          <a:p>
            <a:pPr marL="182880" marR="0" lvl="0" indent="-53339" algn="l" rtl="0">
              <a:spcBef>
                <a:spcPts val="480"/>
              </a:spcBef>
              <a:buClr>
                <a:schemeClr val="accent1"/>
              </a:buClr>
              <a:buFont typeface="Arial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4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Thanks!</a:t>
            </a:r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Font typeface="Arial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80"/>
              </a:spcBef>
              <a:buClr>
                <a:schemeClr val="accent1"/>
              </a:buClr>
              <a:buFont typeface="Arial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80"/>
              </a:spcBef>
              <a:buClr>
                <a:schemeClr val="accent1"/>
              </a:buClr>
              <a:buFont typeface="Arial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144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7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4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</a:p>
        </p:txBody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l" rtl="0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 History - </a:t>
            </a:r>
            <a:r>
              <a:rPr lang="en-US" sz="2400" b="0" i="0" u="sng" strike="noStrike" cap="none" baseline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https://en.wikipedia.org/wiki/Java_version_history</a:t>
            </a:r>
          </a:p>
          <a:p>
            <a:pPr marL="182880" marR="0" lvl="0" indent="-182880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Javafx - </a:t>
            </a:r>
            <a:r>
              <a:rPr lang="en-US" sz="2400" b="0" i="0" u="sng" strike="noStrike" cap="none" baseline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https://docs.oracle.com/javafx/2/get_started/jfxpub-get_started.htm</a:t>
            </a:r>
          </a:p>
          <a:p>
            <a:pPr marL="182880" marR="0" lvl="0" indent="-182880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Nashorn – </a:t>
            </a:r>
            <a:r>
              <a:rPr lang="en-US" sz="2400" b="0" i="0" u="sng" strike="noStrike" cap="none" baseline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http://www.oracle.com/technetwork/articles/java/jf14-nashorn-2126515.html</a:t>
            </a:r>
            <a:r>
              <a:rPr lang="en-US"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, </a:t>
            </a:r>
            <a:r>
              <a:rPr lang="en-US" sz="2400" b="0" i="0" u="sng" strike="noStrike" cap="none" baseline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http://ariya.ofilabs.com/2014/03/nashorn-the-new-rhino-on-the-block.html</a:t>
            </a:r>
          </a:p>
          <a:p>
            <a:pPr marL="182880" marR="0" lvl="0" indent="-53339" algn="l" rtl="0">
              <a:spcBef>
                <a:spcPts val="480"/>
              </a:spcBef>
              <a:buClr>
                <a:schemeClr val="accent1"/>
              </a:buClr>
              <a:buFont typeface="Arial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80"/>
              </a:spcBef>
              <a:buClr>
                <a:schemeClr val="accent1"/>
              </a:buClr>
              <a:buFont typeface="Arial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Little bit About Me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r>
              <a:rPr lang="en-US"/>
              <a:t>Java and Open Source Enthusiast.</a:t>
            </a:r>
          </a:p>
          <a:p>
            <a:pPr rtl="0">
              <a:spcBef>
                <a:spcPts val="0"/>
              </a:spcBef>
              <a:buNone/>
            </a:pPr>
            <a:r>
              <a:rPr lang="en-US"/>
              <a:t>Little over Half a Decade of Industry Experience in Java.</a:t>
            </a:r>
          </a:p>
          <a:p>
            <a:pPr rtl="0">
              <a:spcBef>
                <a:spcPts val="0"/>
              </a:spcBef>
              <a:buNone/>
            </a:pPr>
            <a:r>
              <a:rPr lang="en-US"/>
              <a:t>Passionate follower of InfoQ Presentations.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4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</a:p>
        </p:txBody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l" rtl="0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Default/Static Methods - </a:t>
            </a:r>
            <a:r>
              <a:rPr lang="en-US" sz="2400" b="0" i="0" u="sng" strike="noStrike" cap="none" baseline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https://docs.oracle.com/javase/tutorial/java/IandI/defaultmethods.html</a:t>
            </a:r>
          </a:p>
          <a:p>
            <a:pPr marL="182880" marR="0" lvl="0" indent="-182880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Streams API – </a:t>
            </a:r>
            <a:r>
              <a:rPr lang="en-US" sz="2400" b="0" i="0" u="sng" strike="noStrike" cap="none" baseline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http://www.oracle.com/technetwork/articles/java/ma14-java-se-8-streams-2177646.html</a:t>
            </a:r>
          </a:p>
          <a:p>
            <a:pPr marL="182880" marR="0" lvl="0" indent="-182880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 8 Language Capabilities. What's in It for You? - </a:t>
            </a:r>
            <a:r>
              <a:rPr lang="en-US" sz="2400" b="0" i="0" u="sng" strike="noStrike" cap="none" baseline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http://www.infoq.com/presentations/java8-streams-lambda</a:t>
            </a:r>
          </a:p>
          <a:p>
            <a:pPr marL="182880" marR="0" lvl="0" indent="-182880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 Lambdas, Java 8 Streams, Parallelism - </a:t>
            </a:r>
            <a:r>
              <a:rPr lang="en-US" sz="2400" b="0" i="0" u="sng" strike="noStrike" cap="none" baseline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http://www.infoq.com/interviews/naftalin-lambda-streams</a:t>
            </a:r>
          </a:p>
          <a:p>
            <a:pPr marL="182880" marR="0" lvl="0" indent="-205740" algn="l" rtl="0">
              <a:spcBef>
                <a:spcPts val="48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>
                <a:solidFill>
                  <a:srgbClr val="333333"/>
                </a:solidFill>
              </a:rPr>
              <a:t>Functional Principles for Object-Oriented Developers - </a:t>
            </a:r>
            <a:r>
              <a:rPr lang="en-US" u="sng">
                <a:solidFill>
                  <a:schemeClr val="hlink"/>
                </a:solidFill>
                <a:hlinkClick r:id="rId7"/>
              </a:rPr>
              <a:t>http://www.infoq.com/presentations/fp-principles-oop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4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History of Java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l" rtl="0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 version 1.0 was released on 13</a:t>
            </a:r>
            <a:r>
              <a:rPr lang="en-US" sz="2400" b="0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-US"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January 1993.</a:t>
            </a:r>
          </a:p>
          <a:p>
            <a:pPr marL="182880" marR="0" lvl="0" indent="-182880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Latest Java version before Java 8 was Java SE 7 Update 80 which was released on 14</a:t>
            </a:r>
            <a:r>
              <a:rPr lang="en-US" sz="2400" b="0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-US"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March 2015.</a:t>
            </a:r>
          </a:p>
          <a:p>
            <a:pPr marL="182880" marR="0" lvl="0" indent="-182880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 8 was released on 18</a:t>
            </a:r>
            <a:r>
              <a:rPr lang="en-US" sz="2400" b="0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-US"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March 2015.</a:t>
            </a:r>
          </a:p>
          <a:p>
            <a:pPr marL="182880" marR="0" lvl="0" indent="-182880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/>
              <a:t>Java is said to have an asymmetric architecture to support multiple languages and platforms.  </a:t>
            </a:r>
          </a:p>
          <a:p>
            <a:pPr marL="182880" marR="0" lvl="0" indent="-53339" algn="l" rtl="0">
              <a:spcBef>
                <a:spcPts val="480"/>
              </a:spcBef>
              <a:buClr>
                <a:schemeClr val="accent1"/>
              </a:buClr>
              <a:buFont typeface="Arial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4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Java </a:t>
            </a:r>
            <a:r>
              <a:rPr lang="en-US" sz="4000" b="0" i="0" u="none" strike="noStrike" cap="none" baseline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Language Characteristics</a:t>
            </a:r>
            <a:endParaRPr lang="en-US" sz="4000" b="0" i="0" u="none" strike="noStrike" cap="none" baseline="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53339" algn="l" rtl="0">
              <a:spcBef>
                <a:spcPts val="0"/>
              </a:spcBef>
              <a:buClr>
                <a:schemeClr val="accent1"/>
              </a:buClr>
              <a:buFont typeface="Arial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53339" algn="l" rtl="0">
              <a:spcBef>
                <a:spcPts val="480"/>
              </a:spcBef>
              <a:buClr>
                <a:schemeClr val="accent1"/>
              </a:buClr>
              <a:buFont typeface="Arial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182880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 Oriented</a:t>
            </a:r>
          </a:p>
          <a:p>
            <a:pPr marL="182880" marR="0" lvl="0" indent="-182880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Supports primitives</a:t>
            </a:r>
          </a:p>
          <a:p>
            <a:pPr marL="182880" marR="0" lvl="0" indent="-182880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Platform independent</a:t>
            </a:r>
          </a:p>
          <a:p>
            <a:pPr marL="182880" marR="0" lvl="0" indent="-182880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Language is strongly typed</a:t>
            </a:r>
          </a:p>
          <a:p>
            <a:pPr marL="182880" marR="0" lvl="0" indent="-182880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Supports multi threading</a:t>
            </a:r>
          </a:p>
          <a:p>
            <a:pPr marL="182880" marR="0" lvl="0" indent="-53339" algn="l" rtl="0">
              <a:spcBef>
                <a:spcPts val="480"/>
              </a:spcBef>
              <a:buClr>
                <a:schemeClr val="accent1"/>
              </a:buClr>
              <a:buFont typeface="Arial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4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Java 8 Improvements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53339" algn="l" rtl="0">
              <a:spcBef>
                <a:spcPts val="0"/>
              </a:spcBef>
              <a:buClr>
                <a:schemeClr val="accent1"/>
              </a:buClr>
              <a:buFont typeface="Arial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53339" algn="l" rtl="0">
              <a:spcBef>
                <a:spcPts val="480"/>
              </a:spcBef>
              <a:buClr>
                <a:schemeClr val="accent1"/>
              </a:buClr>
              <a:buFont typeface="Arial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182880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 8 has done significant improvements in both the Java language and JVM.</a:t>
            </a:r>
          </a:p>
          <a:p>
            <a:pPr marL="182880" marR="0" lvl="0" indent="-182880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 significant Java language syntax change since Generics</a:t>
            </a:r>
          </a:p>
          <a:p>
            <a:pPr marL="182880" marR="0" lvl="0" indent="-53339" algn="l" rtl="0">
              <a:spcBef>
                <a:spcPts val="480"/>
              </a:spcBef>
              <a:buClr>
                <a:schemeClr val="accent1"/>
              </a:buClr>
              <a:buFont typeface="Arial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4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Java 8 Improvements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JSR 223, JEP 174: Project Nashorn, a JavaScript runtime which allows developers to embed JavaScript code within applications</a:t>
            </a:r>
          </a:p>
          <a:p>
            <a:pPr marL="182880" marR="0" lvl="0" indent="-182880" algn="l" rtl="0">
              <a:lnSpc>
                <a:spcPct val="90000"/>
              </a:lnSpc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JSR 308, JEP 104: Annotation on Java Types</a:t>
            </a:r>
          </a:p>
          <a:p>
            <a:pPr marL="182880" marR="0" lvl="0" indent="-182880" algn="l" rtl="0">
              <a:lnSpc>
                <a:spcPct val="90000"/>
              </a:lnSpc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Unsigned Integer Arithmetic</a:t>
            </a:r>
          </a:p>
          <a:p>
            <a:pPr marL="182880" marR="0" lvl="0" indent="-182880" algn="l" rtl="0">
              <a:lnSpc>
                <a:spcPct val="90000"/>
              </a:lnSpc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JSR 310, JEP 150: Date and Time API</a:t>
            </a:r>
          </a:p>
          <a:p>
            <a:pPr marL="182880" marR="0" lvl="0" indent="-182880" algn="l" rtl="0">
              <a:lnSpc>
                <a:spcPct val="90000"/>
              </a:lnSpc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JEP 153: Launch JavaFX applications</a:t>
            </a:r>
          </a:p>
          <a:p>
            <a:pPr marL="182880" marR="0" lvl="0" indent="-182880" algn="l" rtl="0">
              <a:lnSpc>
                <a:spcPct val="90000"/>
              </a:lnSpc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JEP 122: Remove the permanent generation (MetaSpace)</a:t>
            </a:r>
          </a:p>
          <a:p>
            <a:pPr marL="182880" marR="0" lvl="0" indent="-182880" algn="l" rtl="0">
              <a:lnSpc>
                <a:spcPct val="90000"/>
              </a:lnSpc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Default and Static Methods in Interfaces</a:t>
            </a:r>
          </a:p>
          <a:p>
            <a:pPr marL="182880" marR="0" lvl="0" indent="-182880" algn="l" rtl="0">
              <a:lnSpc>
                <a:spcPct val="90000"/>
              </a:lnSpc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JSR 335, JEP 126: Language-level support for lambda expressions/closures </a:t>
            </a:r>
          </a:p>
          <a:p>
            <a:pPr marL="182880" marR="0" lvl="0" indent="-182880" algn="l" rtl="0">
              <a:lnSpc>
                <a:spcPct val="90000"/>
              </a:lnSpc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Streams API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4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Nashorn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l" rtl="0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/>
              <a:t>JVM is Designed to support multiple languages from version 1.0</a:t>
            </a:r>
          </a:p>
          <a:p>
            <a:pPr marL="182880" marR="0" lvl="0" indent="-182880" algn="l" rtl="0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Fast JavaScript Engine for JVM</a:t>
            </a:r>
          </a:p>
          <a:p>
            <a:pPr marL="182880" marR="0" lvl="0" indent="-53339" algn="l" rtl="0">
              <a:spcBef>
                <a:spcPts val="480"/>
              </a:spcBef>
              <a:buClr>
                <a:schemeClr val="accent1"/>
              </a:buClr>
              <a:buFont typeface="Arial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53339" algn="l" rtl="0">
              <a:spcBef>
                <a:spcPts val="480"/>
              </a:spcBef>
              <a:buClr>
                <a:schemeClr val="accent1"/>
              </a:buClr>
              <a:buFont typeface="Arial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53339" algn="l" rtl="0">
              <a:spcBef>
                <a:spcPts val="480"/>
              </a:spcBef>
              <a:buClr>
                <a:schemeClr val="accent1"/>
              </a:buClr>
              <a:buFont typeface="Arial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53339" algn="l" rtl="0">
              <a:spcBef>
                <a:spcPts val="480"/>
              </a:spcBef>
              <a:buClr>
                <a:schemeClr val="accent1"/>
              </a:buClr>
              <a:buFont typeface="Arial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53339" algn="l" rtl="0">
              <a:spcBef>
                <a:spcPts val="480"/>
              </a:spcBef>
              <a:buClr>
                <a:schemeClr val="accent1"/>
              </a:buClr>
              <a:buFont typeface="Arial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53339" algn="l" rtl="0">
              <a:spcBef>
                <a:spcPts val="480"/>
              </a:spcBef>
              <a:buClr>
                <a:schemeClr val="accent1"/>
              </a:buClr>
              <a:buFont typeface="Arial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182880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embed in Java Application or run directly in JVM</a:t>
            </a:r>
          </a:p>
          <a:p>
            <a:pPr marL="0" marR="0" lvl="0" indent="0" algn="l" rtl="0">
              <a:spcBef>
                <a:spcPts val="480"/>
              </a:spcBef>
              <a:buNone/>
            </a:pPr>
            <a:endParaRPr/>
          </a:p>
        </p:txBody>
      </p:sp>
      <p:pic>
        <p:nvPicPr>
          <p:cNvPr id="124" name="Shape 1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0750" y="2973591"/>
            <a:ext cx="5638800" cy="212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4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Annotations on Java Types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</a:p>
          <a:p>
            <a:pPr marL="0" marR="0" lvl="0" indent="0" algn="ctr" rtl="0">
              <a:spcBef>
                <a:spcPts val="48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Annotations can be used in </a:t>
            </a:r>
          </a:p>
          <a:p>
            <a:pPr marL="182880" marR="0" lvl="0" indent="-182880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Receivers</a:t>
            </a:r>
          </a:p>
          <a:p>
            <a:pPr marL="182880" marR="0" lvl="0" indent="-182880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 Casting</a:t>
            </a:r>
          </a:p>
          <a:p>
            <a:pPr marL="182880" marR="0" lvl="0" indent="-182880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Inheritance</a:t>
            </a:r>
          </a:p>
          <a:p>
            <a:pPr marL="182880" marR="0" lvl="0" indent="-182880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Creation of new objects</a:t>
            </a:r>
          </a:p>
          <a:p>
            <a:pPr marL="182880" marR="0" lvl="0" indent="-182880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Generics and Arrays</a:t>
            </a:r>
          </a:p>
          <a:p>
            <a:pPr marL="182880" marR="0" lvl="0" indent="-53339" algn="l" rtl="0">
              <a:spcBef>
                <a:spcPts val="480"/>
              </a:spcBef>
              <a:buClr>
                <a:schemeClr val="accent1"/>
              </a:buClr>
              <a:buFont typeface="Arial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4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Unsigned Integer Arithmetic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l" rtl="0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Now can do arithmetic operations on values int 0 – 2</a:t>
            </a:r>
            <a:r>
              <a:rPr lang="en-US" sz="2400" b="0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  <a:r>
              <a:rPr lang="en-US"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long 0 – 2</a:t>
            </a:r>
            <a:r>
              <a:rPr lang="en-US" sz="2400" b="0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64 </a:t>
            </a:r>
            <a:r>
              <a:rPr lang="en-US"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respectively.</a:t>
            </a:r>
          </a:p>
          <a:p>
            <a:pPr marL="182880" marR="0" lvl="0" indent="-53339" algn="l" rtl="0">
              <a:spcBef>
                <a:spcPts val="480"/>
              </a:spcBef>
              <a:buClr>
                <a:schemeClr val="accent1"/>
              </a:buClr>
              <a:buFont typeface="Arial"/>
              <a:buNone/>
            </a:pPr>
            <a:endParaRPr sz="2400" b="0" i="0" u="none" strike="noStrike" cap="none" baseline="30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53339" algn="l" rtl="0">
              <a:spcBef>
                <a:spcPts val="480"/>
              </a:spcBef>
              <a:buClr>
                <a:schemeClr val="accent1"/>
              </a:buClr>
              <a:buFont typeface="Arial"/>
              <a:buNone/>
            </a:pPr>
            <a:endParaRPr sz="2400" b="0" i="0" u="none" strike="noStrike" cap="none" baseline="30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Shape 137"/>
          <p:cNvPicPr preferRelativeResize="0"/>
          <p:nvPr/>
        </p:nvPicPr>
        <p:blipFill rotWithShape="1">
          <a:blip r:embed="rId3">
            <a:alphaModFix/>
          </a:blip>
          <a:srcRect l="21704" t="12904" r="24808" b="69137"/>
          <a:stretch/>
        </p:blipFill>
        <p:spPr>
          <a:xfrm>
            <a:off x="381000" y="3124200"/>
            <a:ext cx="8381632" cy="2251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628</Words>
  <Application>Microsoft Office PowerPoint</Application>
  <PresentationFormat>On-screen Show (4:3)</PresentationFormat>
  <Paragraphs>119</Paragraphs>
  <Slides>20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Clarity</vt:lpstr>
      <vt:lpstr>JAVA 8 : WHAT’S NEW?</vt:lpstr>
      <vt:lpstr>Little bit About Me</vt:lpstr>
      <vt:lpstr>History of Java</vt:lpstr>
      <vt:lpstr>Java Language Characteristics</vt:lpstr>
      <vt:lpstr>Java 8 Improvements</vt:lpstr>
      <vt:lpstr>Java 8 Improvements</vt:lpstr>
      <vt:lpstr>Nashorn</vt:lpstr>
      <vt:lpstr>Annotations on Java Types</vt:lpstr>
      <vt:lpstr>Unsigned Integer Arithmetic</vt:lpstr>
      <vt:lpstr>JEP 153: Launch JavaFX applications</vt:lpstr>
      <vt:lpstr>JEP 122: Removed the permanent generation (MetaSpace)</vt:lpstr>
      <vt:lpstr>Default and Static Methods in Interfaces</vt:lpstr>
      <vt:lpstr>JSR 335 : Language-level support for lambda expressions/closures </vt:lpstr>
      <vt:lpstr>JSR 335 : Language-level support for lambda expressions/closures</vt:lpstr>
      <vt:lpstr>Streams API</vt:lpstr>
      <vt:lpstr>Date Time API</vt:lpstr>
      <vt:lpstr>Conclusion</vt:lpstr>
      <vt:lpstr>Thanks!</vt:lpstr>
      <vt:lpstr>References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8 : WHAT’S NEW?</dc:title>
  <cp:lastModifiedBy>Shazin sadkath</cp:lastModifiedBy>
  <cp:revision>4</cp:revision>
  <dcterms:modified xsi:type="dcterms:W3CDTF">2015-10-01T08:00:33Z</dcterms:modified>
</cp:coreProperties>
</file>