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59" r:id="rId3"/>
    <p:sldId id="261" r:id="rId4"/>
    <p:sldId id="299" r:id="rId5"/>
    <p:sldId id="300" r:id="rId6"/>
    <p:sldId id="301" r:id="rId7"/>
    <p:sldId id="316" r:id="rId8"/>
    <p:sldId id="312" r:id="rId9"/>
    <p:sldId id="313" r:id="rId10"/>
    <p:sldId id="314" r:id="rId11"/>
  </p:sldIdLst>
  <p:sldSz cx="9144000" cy="5143500" type="screen16x9"/>
  <p:notesSz cx="6858000" cy="9144000"/>
  <p:embeddedFontLst>
    <p:embeddedFont>
      <p:font typeface="Bahnschrift Light SemiCondensed" panose="020B0502040204020203" pitchFamily="34" charset="0"/>
      <p:regular r:id="rId13"/>
    </p:embeddedFont>
    <p:embeddedFont>
      <p:font typeface="Bahnschrift SemiBold SemiConden" panose="020B0502040204020203" pitchFamily="34" charset="0"/>
      <p:bold r:id="rId14"/>
    </p:embeddedFont>
    <p:embeddedFont>
      <p:font typeface="Bahnschrift SemiCondensed" panose="020B0502040204020203" pitchFamily="34" charset="0"/>
      <p:regular r:id="rId15"/>
      <p:bold r:id="rId16"/>
    </p:embeddedFont>
    <p:embeddedFont>
      <p:font typeface="Calibri" panose="020F0502020204030204" pitchFamily="34" charset="0"/>
      <p:regular r:id="rId17"/>
      <p:bold r:id="rId18"/>
      <p:italic r:id="rId19"/>
      <p:boldItalic r:id="rId20"/>
    </p:embeddedFont>
    <p:embeddedFont>
      <p:font typeface="Montserrat" panose="020B0604020202020204" charset="0"/>
      <p:regular r:id="rId21"/>
      <p:bold r:id="rId22"/>
      <p:italic r:id="rId23"/>
      <p:boldItalic r:id="rId24"/>
    </p:embeddedFont>
    <p:embeddedFont>
      <p:font typeface="Sarala"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A088EE-959B-4C1B-B3F0-D03747DE6555}">
  <a:tblStyle styleId="{58A088EE-959B-4C1B-B3F0-D03747DE65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18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514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034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52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396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893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1fdc4df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1fdc4df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41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35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 name="Google Shape;11;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5200"/>
              <a:buFont typeface="Sarala"/>
              <a:buNone/>
              <a:defRPr sz="52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a:endParaRPr/>
          </a:p>
        </p:txBody>
      </p:sp>
      <p:sp>
        <p:nvSpPr>
          <p:cNvPr id="13" name="Google Shape;13;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9" name="Google Shape;39;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2"/>
        <p:cNvGrpSpPr/>
        <p:nvPr/>
      </p:nvGrpSpPr>
      <p:grpSpPr>
        <a:xfrm>
          <a:off x="0" y="0"/>
          <a:ext cx="0" cy="0"/>
          <a:chOff x="0" y="0"/>
          <a:chExt cx="0" cy="0"/>
        </a:xfrm>
      </p:grpSpPr>
      <p:sp>
        <p:nvSpPr>
          <p:cNvPr id="43" name="Google Shape;43;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26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5" name="Google Shape;45;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46" name="Google Shape;46;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4" name="Google Shape;54;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59" name="Google Shape;59;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6" r:id="rId5"/>
    <p:sldLayoutId id="2147483658" r:id="rId6"/>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p:nvPr/>
        </p:nvSpPr>
        <p:spPr>
          <a:xfrm>
            <a:off x="125" y="4063975"/>
            <a:ext cx="21756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txBox="1">
            <a:spLocks noGrp="1"/>
          </p:cNvSpPr>
          <p:nvPr>
            <p:ph type="ctrTitle"/>
          </p:nvPr>
        </p:nvSpPr>
        <p:spPr>
          <a:xfrm>
            <a:off x="570800" y="1758755"/>
            <a:ext cx="4001200" cy="2746513"/>
          </a:xfrm>
          <a:prstGeom prst="rect">
            <a:avLst/>
          </a:prstGeom>
        </p:spPr>
        <p:txBody>
          <a:bodyPr spcFirstLastPara="1" wrap="square" lIns="91425" tIns="91425" rIns="91425" bIns="91425" anchor="b" anchorCtr="0">
            <a:noAutofit/>
          </a:bodyPr>
          <a:lstStyle/>
          <a:p>
            <a:r>
              <a:rPr lang="en-US" sz="36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PICKING A SUITABLE LOCATION FOR A NEW RESTAURANT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 dirty="0">
                <a:solidFill>
                  <a:schemeClr val="dk1"/>
                </a:solidFill>
              </a:rPr>
            </a:br>
            <a:endParaRPr sz="4000" dirty="0">
              <a:solidFill>
                <a:schemeClr val="lt1"/>
              </a:solidFill>
            </a:endParaRPr>
          </a:p>
        </p:txBody>
      </p:sp>
      <p:sp>
        <p:nvSpPr>
          <p:cNvPr id="196" name="Google Shape;196;p26"/>
          <p:cNvSpPr txBox="1">
            <a:spLocks noGrp="1"/>
          </p:cNvSpPr>
          <p:nvPr>
            <p:ph type="subTitle" idx="1"/>
          </p:nvPr>
        </p:nvSpPr>
        <p:spPr>
          <a:xfrm>
            <a:off x="570800" y="3092317"/>
            <a:ext cx="37710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Bahnschrift SemiBold SemiConden" panose="020B0502040204020203" pitchFamily="34" charset="0"/>
              </a:rPr>
              <a:t>in Western Singapore</a:t>
            </a:r>
          </a:p>
        </p:txBody>
      </p:sp>
      <p:pic>
        <p:nvPicPr>
          <p:cNvPr id="7" name="Picture 6">
            <a:extLst>
              <a:ext uri="{FF2B5EF4-FFF2-40B4-BE49-F238E27FC236}">
                <a16:creationId xmlns:a16="http://schemas.microsoft.com/office/drawing/2014/main" id="{6663315A-B6E6-4F42-8162-2D57D2014E7B}"/>
              </a:ext>
            </a:extLst>
          </p:cNvPr>
          <p:cNvPicPr>
            <a:picLocks noChangeAspect="1"/>
          </p:cNvPicPr>
          <p:nvPr/>
        </p:nvPicPr>
        <p:blipFill>
          <a:blip r:embed="rId3"/>
          <a:stretch>
            <a:fillRect/>
          </a:stretch>
        </p:blipFill>
        <p:spPr>
          <a:xfrm>
            <a:off x="4923658" y="1343891"/>
            <a:ext cx="3883732" cy="21603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7" name="Google Shape;235;p29">
            <a:extLst>
              <a:ext uri="{FF2B5EF4-FFF2-40B4-BE49-F238E27FC236}">
                <a16:creationId xmlns:a16="http://schemas.microsoft.com/office/drawing/2014/main" id="{60A90042-2EA7-4812-917C-92FBFE137B39}"/>
              </a:ext>
            </a:extLst>
          </p:cNvPr>
          <p:cNvSpPr/>
          <p:nvPr/>
        </p:nvSpPr>
        <p:spPr>
          <a:xfrm>
            <a:off x="6968839" y="0"/>
            <a:ext cx="2175161" cy="5642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5;p29">
            <a:extLst>
              <a:ext uri="{FF2B5EF4-FFF2-40B4-BE49-F238E27FC236}">
                <a16:creationId xmlns:a16="http://schemas.microsoft.com/office/drawing/2014/main" id="{539728AF-EFD9-4BED-A7F8-C5C275B09882}"/>
              </a:ext>
            </a:extLst>
          </p:cNvPr>
          <p:cNvSpPr/>
          <p:nvPr/>
        </p:nvSpPr>
        <p:spPr>
          <a:xfrm>
            <a:off x="-1" y="0"/>
            <a:ext cx="713509" cy="5143500"/>
          </a:xfrm>
          <a:prstGeom prst="rect">
            <a:avLst/>
          </a:prstGeom>
          <a:solidFill>
            <a:schemeClr val="bg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5;p29">
            <a:extLst>
              <a:ext uri="{FF2B5EF4-FFF2-40B4-BE49-F238E27FC236}">
                <a16:creationId xmlns:a16="http://schemas.microsoft.com/office/drawing/2014/main" id="{CA648919-5A4E-4B85-B3FA-D34193A67D35}"/>
              </a:ext>
            </a:extLst>
          </p:cNvPr>
          <p:cNvSpPr/>
          <p:nvPr/>
        </p:nvSpPr>
        <p:spPr>
          <a:xfrm>
            <a:off x="5971309" y="3879273"/>
            <a:ext cx="3172692" cy="1264227"/>
          </a:xfrm>
          <a:prstGeom prst="rect">
            <a:avLst/>
          </a:prstGeom>
          <a:solidFill>
            <a:schemeClr val="bg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4;p31">
            <a:extLst>
              <a:ext uri="{FF2B5EF4-FFF2-40B4-BE49-F238E27FC236}">
                <a16:creationId xmlns:a16="http://schemas.microsoft.com/office/drawing/2014/main" id="{45137CCE-991D-4277-8114-89B0820865F3}"/>
              </a:ext>
            </a:extLst>
          </p:cNvPr>
          <p:cNvSpPr txBox="1">
            <a:spLocks/>
          </p:cNvSpPr>
          <p:nvPr/>
        </p:nvSpPr>
        <p:spPr>
          <a:xfrm>
            <a:off x="2299855" y="1772450"/>
            <a:ext cx="6317673" cy="27641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8000" dirty="0">
                <a:solidFill>
                  <a:schemeClr val="tx1"/>
                </a:solidFill>
                <a:latin typeface="Bahnschrift SemiCondensed" panose="020B0502040204020203" pitchFamily="34" charset="0"/>
              </a:rPr>
              <a:t>THANK</a:t>
            </a:r>
            <a:r>
              <a:rPr lang="en-US" sz="8000" dirty="0">
                <a:solidFill>
                  <a:schemeClr val="lt2"/>
                </a:solidFill>
                <a:latin typeface="Bahnschrift SemiCondensed" panose="020B0502040204020203" pitchFamily="34" charset="0"/>
              </a:rPr>
              <a:t> </a:t>
            </a:r>
            <a:r>
              <a:rPr lang="en-US" sz="8000" dirty="0">
                <a:solidFill>
                  <a:schemeClr val="bg2"/>
                </a:solidFill>
                <a:latin typeface="Bahnschrift SemiCondensed" panose="020B0502040204020203" pitchFamily="34" charset="0"/>
              </a:rPr>
              <a:t>YOU</a:t>
            </a:r>
          </a:p>
        </p:txBody>
      </p:sp>
      <p:sp>
        <p:nvSpPr>
          <p:cNvPr id="11" name="Google Shape;235;p29">
            <a:extLst>
              <a:ext uri="{FF2B5EF4-FFF2-40B4-BE49-F238E27FC236}">
                <a16:creationId xmlns:a16="http://schemas.microsoft.com/office/drawing/2014/main" id="{55F59FF2-0944-4AED-A4FC-1E472D117050}"/>
              </a:ext>
            </a:extLst>
          </p:cNvPr>
          <p:cNvSpPr/>
          <p:nvPr/>
        </p:nvSpPr>
        <p:spPr>
          <a:xfrm>
            <a:off x="713508" y="4586806"/>
            <a:ext cx="2175161" cy="5642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5;p29">
            <a:extLst>
              <a:ext uri="{FF2B5EF4-FFF2-40B4-BE49-F238E27FC236}">
                <a16:creationId xmlns:a16="http://schemas.microsoft.com/office/drawing/2014/main" id="{DA896067-556F-4127-9A8C-A17335F866DF}"/>
              </a:ext>
            </a:extLst>
          </p:cNvPr>
          <p:cNvSpPr/>
          <p:nvPr/>
        </p:nvSpPr>
        <p:spPr>
          <a:xfrm>
            <a:off x="0" y="564207"/>
            <a:ext cx="2175161" cy="564207"/>
          </a:xfrm>
          <a:prstGeom prst="rect">
            <a:avLst/>
          </a:pr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5;p29">
            <a:extLst>
              <a:ext uri="{FF2B5EF4-FFF2-40B4-BE49-F238E27FC236}">
                <a16:creationId xmlns:a16="http://schemas.microsoft.com/office/drawing/2014/main" id="{9EA0B0B9-A6D6-4209-A539-EDF08E572292}"/>
              </a:ext>
            </a:extLst>
          </p:cNvPr>
          <p:cNvSpPr/>
          <p:nvPr/>
        </p:nvSpPr>
        <p:spPr>
          <a:xfrm>
            <a:off x="6968838" y="3315066"/>
            <a:ext cx="2175161" cy="564207"/>
          </a:xfrm>
          <a:prstGeom prst="rect">
            <a:avLst/>
          </a:pr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59731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p:nvPr>
        </p:nvSpPr>
        <p:spPr>
          <a:xfrm>
            <a:off x="609947" y="564207"/>
            <a:ext cx="3553344" cy="11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INTRODUCTION</a:t>
            </a:r>
            <a:endParaRPr dirty="0">
              <a:solidFill>
                <a:schemeClr val="accent1"/>
              </a:solidFill>
            </a:endParaRPr>
          </a:p>
        </p:txBody>
      </p:sp>
      <p:sp>
        <p:nvSpPr>
          <p:cNvPr id="233" name="Google Shape;233;p29"/>
          <p:cNvSpPr txBox="1">
            <a:spLocks noGrp="1"/>
          </p:cNvSpPr>
          <p:nvPr>
            <p:ph type="subTitle" idx="1"/>
          </p:nvPr>
        </p:nvSpPr>
        <p:spPr>
          <a:xfrm>
            <a:off x="606611" y="1103186"/>
            <a:ext cx="4706607" cy="3572722"/>
          </a:xfrm>
          <a:prstGeom prst="rect">
            <a:avLst/>
          </a:prstGeom>
        </p:spPr>
        <p:txBody>
          <a:bodyPr spcFirstLastPara="1" wrap="square" lIns="91425" tIns="91425" rIns="91425" bIns="91425" anchor="t" anchorCtr="0">
            <a:noAutofit/>
          </a:bodyPr>
          <a:lstStyle/>
          <a:p>
            <a:pPr marL="0" lvl="0" indent="0" algn="just" defTabSz="457200" rtl="0">
              <a:spcBef>
                <a:spcPts val="0"/>
              </a:spcBef>
              <a:spcAft>
                <a:spcPts val="1200"/>
              </a:spcAft>
              <a:buClr>
                <a:schemeClr val="dk1"/>
              </a:buClr>
              <a:buSzPts val="1100"/>
              <a:buFont typeface="Arial"/>
              <a:buNone/>
            </a:pPr>
            <a:r>
              <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rPr>
              <a:t>A restaurant is a business that prepares and serves food and drinks to customers. Meals are generally served and eaten on the premises, but many restaurants also offer take-out and food delivery services. Restaurants vary greatly in appearance and offerings, including a wide variety of cuisines and service models ranging from inexpensive fast-food restaurants and cafeterias, to mid-priced family restaurants, to high-priced luxury establishments.</a:t>
            </a:r>
            <a:endParaRPr lang="en-US" dirty="0">
              <a:latin typeface="Bahnschrift Light SemiCondensed" panose="020B0502040204020203" pitchFamily="34" charset="0"/>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7BA7535E-0506-482D-A0A3-0E28D3667719}"/>
              </a:ext>
            </a:extLst>
          </p:cNvPr>
          <p:cNvPicPr>
            <a:picLocks noChangeAspect="1"/>
          </p:cNvPicPr>
          <p:nvPr/>
        </p:nvPicPr>
        <p:blipFill>
          <a:blip r:embed="rId3"/>
          <a:stretch>
            <a:fillRect/>
          </a:stretch>
        </p:blipFill>
        <p:spPr>
          <a:xfrm>
            <a:off x="5607775" y="1280638"/>
            <a:ext cx="3233757" cy="2011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3" name="Picture 2">
            <a:extLst>
              <a:ext uri="{FF2B5EF4-FFF2-40B4-BE49-F238E27FC236}">
                <a16:creationId xmlns:a16="http://schemas.microsoft.com/office/drawing/2014/main" id="{95FC39FF-ADAC-4338-A05D-DBBC67CA3BD4}"/>
              </a:ext>
            </a:extLst>
          </p:cNvPr>
          <p:cNvPicPr>
            <a:picLocks noChangeAspect="1"/>
          </p:cNvPicPr>
          <p:nvPr/>
        </p:nvPicPr>
        <p:blipFill rotWithShape="1">
          <a:blip r:embed="rId3"/>
          <a:srcRect r="31318"/>
          <a:stretch/>
        </p:blipFill>
        <p:spPr>
          <a:xfrm>
            <a:off x="5542429" y="1362881"/>
            <a:ext cx="3601571" cy="2621911"/>
          </a:xfrm>
          <a:prstGeom prst="rect">
            <a:avLst/>
          </a:prstGeom>
          <a:ln>
            <a:noFill/>
          </a:ln>
          <a:effectLst>
            <a:outerShdw blurRad="50800" dist="38100" dir="2700000" algn="tl" rotWithShape="0">
              <a:prstClr val="black">
                <a:alpha val="40000"/>
              </a:prstClr>
            </a:outerShdw>
          </a:effectLst>
        </p:spPr>
      </p:pic>
      <p:sp>
        <p:nvSpPr>
          <p:cNvPr id="274" name="Google Shape;274;p31"/>
          <p:cNvSpPr txBox="1">
            <a:spLocks noGrp="1"/>
          </p:cNvSpPr>
          <p:nvPr>
            <p:ph type="title"/>
          </p:nvPr>
        </p:nvSpPr>
        <p:spPr>
          <a:xfrm>
            <a:off x="599000" y="553250"/>
            <a:ext cx="3249986" cy="27641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DATA</a:t>
            </a:r>
            <a:endParaRPr dirty="0">
              <a:solidFill>
                <a:schemeClr val="accent1"/>
              </a:solidFill>
            </a:endParaRPr>
          </a:p>
        </p:txBody>
      </p:sp>
      <p:sp>
        <p:nvSpPr>
          <p:cNvPr id="275" name="Google Shape;275;p31"/>
          <p:cNvSpPr txBox="1">
            <a:spLocks noGrp="1"/>
          </p:cNvSpPr>
          <p:nvPr>
            <p:ph type="body" idx="1"/>
          </p:nvPr>
        </p:nvSpPr>
        <p:spPr>
          <a:xfrm>
            <a:off x="623592" y="1362881"/>
            <a:ext cx="4671424" cy="2764107"/>
          </a:xfrm>
          <a:prstGeom prst="rect">
            <a:avLst/>
          </a:prstGeom>
        </p:spPr>
        <p:txBody>
          <a:bodyPr spcFirstLastPara="1" wrap="square" lIns="91425" tIns="91425" rIns="91425" bIns="91425" anchor="t" anchorCtr="0">
            <a:noAutofit/>
          </a:bodyPr>
          <a:lstStyle/>
          <a:p>
            <a:pPr marL="0" marR="0" indent="0" algn="just">
              <a:lnSpc>
                <a:spcPct val="107000"/>
              </a:lnSpc>
              <a:spcBef>
                <a:spcPts val="0"/>
              </a:spcBef>
              <a:spcAft>
                <a:spcPts val="800"/>
              </a:spcAft>
              <a:buNone/>
            </a:pPr>
            <a:r>
              <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rPr>
              <a:t>To perform the analysis, the following data will be used.</a:t>
            </a:r>
          </a:p>
          <a:p>
            <a:pPr marL="342900" marR="0" lvl="0" indent="-342900" algn="just">
              <a:lnSpc>
                <a:spcPct val="107000"/>
              </a:lnSpc>
              <a:spcBef>
                <a:spcPts val="0"/>
              </a:spcBef>
              <a:spcAft>
                <a:spcPts val="0"/>
              </a:spcAft>
              <a:buFont typeface="+mj-lt"/>
              <a:buAutoNum type="arabicPeriod"/>
            </a:pPr>
            <a:r>
              <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rPr>
              <a:t>List of cities in Singapore.</a:t>
            </a:r>
          </a:p>
          <a:p>
            <a:pPr marL="342900" marR="0" lvl="0" indent="-342900" algn="just">
              <a:lnSpc>
                <a:spcPct val="107000"/>
              </a:lnSpc>
              <a:spcBef>
                <a:spcPts val="0"/>
              </a:spcBef>
              <a:spcAft>
                <a:spcPts val="0"/>
              </a:spcAft>
              <a:buFont typeface="+mj-lt"/>
              <a:buAutoNum type="arabicPeriod"/>
            </a:pPr>
            <a:r>
              <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rPr>
              <a:t>Geo-coordinates of each city in Singapore</a:t>
            </a:r>
          </a:p>
          <a:p>
            <a:pPr marL="342900" marR="0" lvl="0" indent="-342900" algn="just">
              <a:lnSpc>
                <a:spcPct val="107000"/>
              </a:lnSpc>
              <a:spcBef>
                <a:spcPts val="0"/>
              </a:spcBef>
              <a:spcAft>
                <a:spcPts val="800"/>
              </a:spcAft>
              <a:buFont typeface="+mj-lt"/>
              <a:buAutoNum type="arabicPeriod"/>
            </a:pPr>
            <a:r>
              <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rPr>
              <a:t>Top venues in the cities in western region.</a:t>
            </a:r>
          </a:p>
          <a:p>
            <a:pPr marL="457200" lvl="0" indent="0" algn="just" rtl="0">
              <a:spcBef>
                <a:spcPts val="1000"/>
              </a:spcBef>
              <a:spcAft>
                <a:spcPts val="1000"/>
              </a:spcAft>
              <a:buNone/>
            </a:pPr>
            <a:endParaRPr dirty="0"/>
          </a:p>
        </p:txBody>
      </p:sp>
      <p:sp>
        <p:nvSpPr>
          <p:cNvPr id="7" name="Google Shape;235;p29">
            <a:extLst>
              <a:ext uri="{FF2B5EF4-FFF2-40B4-BE49-F238E27FC236}">
                <a16:creationId xmlns:a16="http://schemas.microsoft.com/office/drawing/2014/main" id="{60A90042-2EA7-4812-917C-92FBFE137B39}"/>
              </a:ext>
            </a:extLst>
          </p:cNvPr>
          <p:cNvSpPr/>
          <p:nvPr/>
        </p:nvSpPr>
        <p:spPr>
          <a:xfrm>
            <a:off x="7060019" y="0"/>
            <a:ext cx="2083981" cy="5642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6" name="Picture 5">
            <a:extLst>
              <a:ext uri="{FF2B5EF4-FFF2-40B4-BE49-F238E27FC236}">
                <a16:creationId xmlns:a16="http://schemas.microsoft.com/office/drawing/2014/main" id="{C91E30FC-938D-4053-B44F-3A81912E5684}"/>
              </a:ext>
            </a:extLst>
          </p:cNvPr>
          <p:cNvPicPr>
            <a:picLocks noChangeAspect="1"/>
          </p:cNvPicPr>
          <p:nvPr/>
        </p:nvPicPr>
        <p:blipFill>
          <a:blip r:embed="rId3"/>
          <a:stretch>
            <a:fillRect/>
          </a:stretch>
        </p:blipFill>
        <p:spPr>
          <a:xfrm>
            <a:off x="5250400" y="959207"/>
            <a:ext cx="3895621" cy="2819926"/>
          </a:xfrm>
          <a:prstGeom prst="rect">
            <a:avLst/>
          </a:prstGeom>
        </p:spPr>
      </p:pic>
      <p:sp>
        <p:nvSpPr>
          <p:cNvPr id="232" name="Google Shape;232;p29"/>
          <p:cNvSpPr txBox="1">
            <a:spLocks noGrp="1"/>
          </p:cNvSpPr>
          <p:nvPr>
            <p:ph type="title"/>
          </p:nvPr>
        </p:nvSpPr>
        <p:spPr>
          <a:xfrm>
            <a:off x="609947" y="564207"/>
            <a:ext cx="3553344" cy="11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OBJECTIVE</a:t>
            </a:r>
            <a:endParaRPr dirty="0">
              <a:solidFill>
                <a:schemeClr val="accent1"/>
              </a:solidFill>
            </a:endParaRPr>
          </a:p>
        </p:txBody>
      </p:sp>
      <p:sp>
        <p:nvSpPr>
          <p:cNvPr id="233" name="Google Shape;233;p29"/>
          <p:cNvSpPr txBox="1">
            <a:spLocks noGrp="1"/>
          </p:cNvSpPr>
          <p:nvPr>
            <p:ph type="subTitle" idx="1"/>
          </p:nvPr>
        </p:nvSpPr>
        <p:spPr>
          <a:xfrm>
            <a:off x="609946" y="1236135"/>
            <a:ext cx="4766726" cy="3018906"/>
          </a:xfrm>
          <a:prstGeom prst="rect">
            <a:avLst/>
          </a:prstGeom>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800" dirty="0">
                <a:latin typeface="Bahnschrift Light SemiCondensed" panose="020B0502040204020203" pitchFamily="34" charset="0"/>
                <a:ea typeface="Calibri" panose="020F0502020204030204" pitchFamily="34" charset="0"/>
                <a:cs typeface="Times New Roman" panose="02020603050405020304" pitchFamily="18" charset="0"/>
              </a:rPr>
              <a:t>The study has been focused on a b</a:t>
            </a:r>
            <a:r>
              <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rPr>
              <a:t>usiness scenario where the owner of a high-end restaurant chain is deciding to open a new restaurant in the Western Region of Singapore since he is not having a restaurant in Singapore. He is uncertain about the city which he will choose to open the restaurant. The intention of the study is to find an optimal location in the western region for his restaurant.</a:t>
            </a:r>
          </a:p>
          <a:p>
            <a:pPr marL="285750" lvl="0" indent="-285750" algn="just" defTabSz="457200" rtl="0">
              <a:spcBef>
                <a:spcPts val="0"/>
              </a:spcBef>
              <a:spcAft>
                <a:spcPts val="1200"/>
              </a:spcAft>
              <a:buClr>
                <a:schemeClr val="dk1"/>
              </a:buClr>
              <a:buSzPts val="1100"/>
              <a:buFont typeface="Arial" panose="020B0604020202020204" pitchFamily="34" charset="0"/>
              <a:buChar char="•"/>
            </a:pPr>
            <a:endParaRPr lang="en-US" dirty="0">
              <a:latin typeface="Bahnschrift Light SemiCondensed" panose="020B0502040204020203" pitchFamily="34" charset="0"/>
            </a:endParaRPr>
          </a:p>
          <a:p>
            <a:pPr marL="285750" lvl="0" indent="-285750" algn="just" defTabSz="457200" rtl="0">
              <a:spcBef>
                <a:spcPts val="0"/>
              </a:spcBef>
              <a:spcAft>
                <a:spcPts val="1200"/>
              </a:spcAft>
              <a:buClr>
                <a:schemeClr val="dk1"/>
              </a:buClr>
              <a:buSzPts val="1100"/>
              <a:buFont typeface="Arial" panose="020B0604020202020204" pitchFamily="34" charset="0"/>
              <a:buChar char="•"/>
            </a:pPr>
            <a:endParaRPr lang="en-US" dirty="0">
              <a:latin typeface="Bahnschrift Light SemiCondensed" panose="020B0502040204020203" pitchFamily="34" charset="0"/>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0020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idx="4294967295"/>
          </p:nvPr>
        </p:nvSpPr>
        <p:spPr>
          <a:xfrm>
            <a:off x="609946" y="481375"/>
            <a:ext cx="4586288" cy="1123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ANALYSIS </a:t>
            </a:r>
            <a:endParaRPr dirty="0">
              <a:solidFill>
                <a:schemeClr val="accent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5;p31">
            <a:extLst>
              <a:ext uri="{FF2B5EF4-FFF2-40B4-BE49-F238E27FC236}">
                <a16:creationId xmlns:a16="http://schemas.microsoft.com/office/drawing/2014/main" id="{4A6B4D8B-19FB-44DF-AC2C-118F96C85739}"/>
              </a:ext>
            </a:extLst>
          </p:cNvPr>
          <p:cNvSpPr txBox="1">
            <a:spLocks/>
          </p:cNvSpPr>
          <p:nvPr/>
        </p:nvSpPr>
        <p:spPr>
          <a:xfrm>
            <a:off x="609946" y="1203843"/>
            <a:ext cx="3962053" cy="2764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marL="0" indent="0" algn="just">
              <a:lnSpc>
                <a:spcPct val="107000"/>
              </a:lnSpc>
              <a:spcAft>
                <a:spcPts val="800"/>
              </a:spcAft>
            </a:pPr>
            <a:r>
              <a:rPr lang="en-US" sz="1800" dirty="0">
                <a:latin typeface="Bahnschrift Light SemiCondensed" panose="020B0502040204020203" pitchFamily="34" charset="0"/>
                <a:ea typeface="Calibri" panose="020F0502020204030204" pitchFamily="34" charset="0"/>
                <a:cs typeface="Times New Roman" panose="02020603050405020304" pitchFamily="18" charset="0"/>
              </a:rPr>
              <a:t>An overview of the cities in Singapore.</a:t>
            </a:r>
          </a:p>
          <a:p>
            <a:pPr marL="285750" indent="-285750" algn="just">
              <a:lnSpc>
                <a:spcPct val="107000"/>
              </a:lnSpc>
              <a:spcAft>
                <a:spcPts val="800"/>
              </a:spcAft>
              <a:buFont typeface="Arial" panose="020B0604020202020204" pitchFamily="34" charset="0"/>
              <a:buChar char="•"/>
            </a:pPr>
            <a:r>
              <a:rPr lang="en-US" sz="1800" dirty="0">
                <a:latin typeface="Bahnschrift Light SemiCondensed" panose="020B0502040204020203" pitchFamily="34" charset="0"/>
                <a:ea typeface="Calibri" panose="020F0502020204030204" pitchFamily="34" charset="0"/>
                <a:cs typeface="Times New Roman" panose="02020603050405020304" pitchFamily="18" charset="0"/>
              </a:rPr>
              <a:t>Out of 75 cities obtained, only the cities in western region were considered.</a:t>
            </a:r>
          </a:p>
          <a:p>
            <a:pPr indent="0" algn="just">
              <a:spcBef>
                <a:spcPts val="1000"/>
              </a:spcBef>
              <a:spcAft>
                <a:spcPts val="1000"/>
              </a:spcAft>
            </a:pPr>
            <a:endParaRPr lang="en-US" dirty="0"/>
          </a:p>
        </p:txBody>
      </p:sp>
      <p:pic>
        <p:nvPicPr>
          <p:cNvPr id="7" name="Picture 6">
            <a:extLst>
              <a:ext uri="{FF2B5EF4-FFF2-40B4-BE49-F238E27FC236}">
                <a16:creationId xmlns:a16="http://schemas.microsoft.com/office/drawing/2014/main" id="{9BB410C9-6928-470C-9389-CABEFF5FC2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72065" y="1314970"/>
            <a:ext cx="3983569" cy="23849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234;p29">
            <a:extLst>
              <a:ext uri="{FF2B5EF4-FFF2-40B4-BE49-F238E27FC236}">
                <a16:creationId xmlns:a16="http://schemas.microsoft.com/office/drawing/2014/main" id="{E5C8EC95-53E7-4D63-811A-257D2111A220}"/>
              </a:ext>
            </a:extLst>
          </p:cNvPr>
          <p:cNvSpPr/>
          <p:nvPr/>
        </p:nvSpPr>
        <p:spPr>
          <a:xfrm>
            <a:off x="7024255" y="-1"/>
            <a:ext cx="2119745" cy="71351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7398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idx="4294967295"/>
          </p:nvPr>
        </p:nvSpPr>
        <p:spPr>
          <a:xfrm>
            <a:off x="581303" y="480296"/>
            <a:ext cx="6461125" cy="748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Silhouette Method</a:t>
            </a:r>
            <a:endParaRPr dirty="0">
              <a:solidFill>
                <a:schemeClr val="tx1"/>
              </a:solidFill>
            </a:endParaRPr>
          </a:p>
        </p:txBody>
      </p:sp>
      <p:sp>
        <p:nvSpPr>
          <p:cNvPr id="7" name="Google Shape;235;p29">
            <a:extLst>
              <a:ext uri="{FF2B5EF4-FFF2-40B4-BE49-F238E27FC236}">
                <a16:creationId xmlns:a16="http://schemas.microsoft.com/office/drawing/2014/main" id="{60A90042-2EA7-4812-917C-92FBFE137B39}"/>
              </a:ext>
            </a:extLst>
          </p:cNvPr>
          <p:cNvSpPr/>
          <p:nvPr/>
        </p:nvSpPr>
        <p:spPr>
          <a:xfrm>
            <a:off x="7060019" y="0"/>
            <a:ext cx="2083981" cy="5642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5;p29">
            <a:extLst>
              <a:ext uri="{FF2B5EF4-FFF2-40B4-BE49-F238E27FC236}">
                <a16:creationId xmlns:a16="http://schemas.microsoft.com/office/drawing/2014/main" id="{329575BE-9B1B-477D-85DC-5AD9993543E2}"/>
              </a:ext>
            </a:extLst>
          </p:cNvPr>
          <p:cNvSpPr/>
          <p:nvPr/>
        </p:nvSpPr>
        <p:spPr>
          <a:xfrm>
            <a:off x="0" y="4663204"/>
            <a:ext cx="2713703" cy="480296"/>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51730D6D-7BEA-4D6C-8272-B5C3956CFA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16716" y="1286740"/>
            <a:ext cx="4051424" cy="2971800"/>
          </a:xfrm>
          <a:prstGeom prst="rect">
            <a:avLst/>
          </a:prstGeom>
          <a:noFill/>
          <a:ln>
            <a:noFill/>
          </a:ln>
        </p:spPr>
      </p:pic>
      <p:sp>
        <p:nvSpPr>
          <p:cNvPr id="10" name="Google Shape;275;p31">
            <a:extLst>
              <a:ext uri="{FF2B5EF4-FFF2-40B4-BE49-F238E27FC236}">
                <a16:creationId xmlns:a16="http://schemas.microsoft.com/office/drawing/2014/main" id="{E9A03C67-935E-469A-90D0-C27F87C47D32}"/>
              </a:ext>
            </a:extLst>
          </p:cNvPr>
          <p:cNvSpPr txBox="1">
            <a:spLocks/>
          </p:cNvSpPr>
          <p:nvPr/>
        </p:nvSpPr>
        <p:spPr>
          <a:xfrm>
            <a:off x="609946" y="1203843"/>
            <a:ext cx="3962053" cy="2764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marL="0" indent="0" algn="just">
              <a:lnSpc>
                <a:spcPct val="107000"/>
              </a:lnSpc>
              <a:spcAft>
                <a:spcPts val="800"/>
              </a:spcAft>
            </a:pPr>
            <a:r>
              <a:rPr lang="en-US" sz="1800" dirty="0">
                <a:latin typeface="Bahnschrift Light SemiCondensed" panose="020B0502040204020203" pitchFamily="34" charset="0"/>
                <a:ea typeface="Calibri" panose="020F0502020204030204" pitchFamily="34" charset="0"/>
                <a:cs typeface="Times New Roman" panose="02020603050405020304" pitchFamily="18" charset="0"/>
              </a:rPr>
              <a:t>To identify the optimal number of clusters the silhouette method was used.</a:t>
            </a:r>
          </a:p>
          <a:p>
            <a:pPr marL="285750" indent="-285750" algn="just">
              <a:lnSpc>
                <a:spcPct val="107000"/>
              </a:lnSpc>
              <a:spcAft>
                <a:spcPts val="800"/>
              </a:spcAft>
              <a:buFont typeface="Arial" panose="020B0604020202020204" pitchFamily="34" charset="0"/>
              <a:buChar char="•"/>
            </a:pPr>
            <a:r>
              <a:rPr lang="en-US" sz="1800" dirty="0">
                <a:latin typeface="Bahnschrift Light SemiCondensed" panose="020B0502040204020203" pitchFamily="34" charset="0"/>
                <a:ea typeface="Calibri" panose="020F0502020204030204" pitchFamily="34" charset="0"/>
                <a:cs typeface="Times New Roman" panose="02020603050405020304" pitchFamily="18" charset="0"/>
              </a:rPr>
              <a:t>The optimal number of clusters = 2</a:t>
            </a:r>
          </a:p>
          <a:p>
            <a:pPr indent="0" algn="just">
              <a:spcBef>
                <a:spcPts val="1000"/>
              </a:spcBef>
              <a:spcAft>
                <a:spcPts val="1000"/>
              </a:spcAft>
            </a:pPr>
            <a:endParaRPr lang="en-US" dirty="0"/>
          </a:p>
        </p:txBody>
      </p:sp>
    </p:spTree>
    <p:extLst>
      <p:ext uri="{BB962C8B-B14F-4D97-AF65-F5344CB8AC3E}">
        <p14:creationId xmlns:p14="http://schemas.microsoft.com/office/powerpoint/2010/main" val="20590749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a:spLocks noGrp="1"/>
          </p:cNvSpPr>
          <p:nvPr>
            <p:ph type="title" idx="4294967295"/>
          </p:nvPr>
        </p:nvSpPr>
        <p:spPr>
          <a:xfrm>
            <a:off x="609945" y="481375"/>
            <a:ext cx="4945727" cy="1123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The clusters obtained </a:t>
            </a:r>
            <a:endParaRPr dirty="0">
              <a:solidFill>
                <a:schemeClr val="accent1"/>
              </a:solidFill>
            </a:endParaRPr>
          </a:p>
        </p:txBody>
      </p:sp>
      <p:sp>
        <p:nvSpPr>
          <p:cNvPr id="234" name="Google Shape;234;p29"/>
          <p:cNvSpPr/>
          <p:nvPr/>
        </p:nvSpPr>
        <p:spPr>
          <a:xfrm>
            <a:off x="713225" y="4776850"/>
            <a:ext cx="61407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5;p31">
            <a:extLst>
              <a:ext uri="{FF2B5EF4-FFF2-40B4-BE49-F238E27FC236}">
                <a16:creationId xmlns:a16="http://schemas.microsoft.com/office/drawing/2014/main" id="{4A6B4D8B-19FB-44DF-AC2C-118F96C85739}"/>
              </a:ext>
            </a:extLst>
          </p:cNvPr>
          <p:cNvSpPr txBox="1">
            <a:spLocks/>
          </p:cNvSpPr>
          <p:nvPr/>
        </p:nvSpPr>
        <p:spPr>
          <a:xfrm>
            <a:off x="609946" y="1203843"/>
            <a:ext cx="3962053" cy="2764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marL="0" indent="0" algn="just">
              <a:lnSpc>
                <a:spcPct val="107000"/>
              </a:lnSpc>
              <a:spcAft>
                <a:spcPts val="800"/>
              </a:spcAft>
            </a:pPr>
            <a:r>
              <a:rPr lang="en-US" sz="1800" dirty="0">
                <a:latin typeface="Bahnschrift Light SemiCondensed" panose="020B0502040204020203" pitchFamily="34" charset="0"/>
                <a:ea typeface="Calibri" panose="020F0502020204030204" pitchFamily="34" charset="0"/>
                <a:cs typeface="Times New Roman" panose="02020603050405020304" pitchFamily="18" charset="0"/>
              </a:rPr>
              <a:t>Two clusters have been obtained.</a:t>
            </a:r>
          </a:p>
          <a:p>
            <a:pPr marL="285750" indent="-285750" algn="just">
              <a:lnSpc>
                <a:spcPct val="107000"/>
              </a:lnSpc>
              <a:spcAft>
                <a:spcPts val="800"/>
              </a:spcAft>
              <a:buFont typeface="Arial" panose="020B0604020202020204" pitchFamily="34" charset="0"/>
              <a:buChar char="•"/>
            </a:pPr>
            <a:r>
              <a:rPr lang="en-US" sz="1800" dirty="0">
                <a:latin typeface="Bahnschrift Light SemiCondensed" panose="020B0502040204020203" pitchFamily="34" charset="0"/>
                <a:ea typeface="Calibri" panose="020F0502020204030204" pitchFamily="34" charset="0"/>
                <a:cs typeface="Times New Roman" panose="02020603050405020304" pitchFamily="18" charset="0"/>
              </a:rPr>
              <a:t>The red dot ones are the most suitable cities for restaurants.</a:t>
            </a:r>
          </a:p>
          <a:p>
            <a:pPr marL="285750" indent="-285750" algn="just">
              <a:lnSpc>
                <a:spcPct val="107000"/>
              </a:lnSpc>
              <a:spcAft>
                <a:spcPts val="800"/>
              </a:spcAft>
              <a:buFont typeface="Arial" panose="020B0604020202020204" pitchFamily="34" charset="0"/>
              <a:buChar char="•"/>
            </a:pPr>
            <a:r>
              <a:rPr lang="en-US" sz="1800" dirty="0">
                <a:latin typeface="Bahnschrift Light SemiCondensed" panose="020B0502040204020203" pitchFamily="34" charset="0"/>
                <a:ea typeface="Calibri" panose="020F0502020204030204" pitchFamily="34" charset="0"/>
                <a:cs typeface="Times New Roman" panose="02020603050405020304" pitchFamily="18" charset="0"/>
              </a:rPr>
              <a:t>The Blue dot cities should be avoided.</a:t>
            </a:r>
          </a:p>
          <a:p>
            <a:pPr indent="0" algn="just">
              <a:spcBef>
                <a:spcPts val="1000"/>
              </a:spcBef>
              <a:spcAft>
                <a:spcPts val="1000"/>
              </a:spcAft>
            </a:pPr>
            <a:endParaRPr lang="en-US" dirty="0"/>
          </a:p>
        </p:txBody>
      </p:sp>
      <p:sp>
        <p:nvSpPr>
          <p:cNvPr id="8" name="Google Shape;234;p29">
            <a:extLst>
              <a:ext uri="{FF2B5EF4-FFF2-40B4-BE49-F238E27FC236}">
                <a16:creationId xmlns:a16="http://schemas.microsoft.com/office/drawing/2014/main" id="{E5C8EC95-53E7-4D63-811A-257D2111A220}"/>
              </a:ext>
            </a:extLst>
          </p:cNvPr>
          <p:cNvSpPr/>
          <p:nvPr/>
        </p:nvSpPr>
        <p:spPr>
          <a:xfrm>
            <a:off x="7024255" y="-1"/>
            <a:ext cx="2119745" cy="71351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F0B0DD97-2C4D-4A32-A967-71CD0E5BCB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36982" y="1360127"/>
            <a:ext cx="3983330" cy="2423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272719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4" name="Picture 3">
            <a:extLst>
              <a:ext uri="{FF2B5EF4-FFF2-40B4-BE49-F238E27FC236}">
                <a16:creationId xmlns:a16="http://schemas.microsoft.com/office/drawing/2014/main" id="{6098D101-E7A4-4E28-83AD-E79EDDD8C1F3}"/>
              </a:ext>
            </a:extLst>
          </p:cNvPr>
          <p:cNvPicPr>
            <a:picLocks noChangeAspect="1"/>
          </p:cNvPicPr>
          <p:nvPr/>
        </p:nvPicPr>
        <p:blipFill rotWithShape="1">
          <a:blip r:embed="rId3"/>
          <a:srcRect l="15697" r="18252"/>
          <a:stretch/>
        </p:blipFill>
        <p:spPr>
          <a:xfrm>
            <a:off x="5126182" y="0"/>
            <a:ext cx="4017818" cy="5143500"/>
          </a:xfrm>
          <a:prstGeom prst="rect">
            <a:avLst/>
          </a:prstGeom>
        </p:spPr>
      </p:pic>
      <p:sp>
        <p:nvSpPr>
          <p:cNvPr id="274" name="Google Shape;274;p31"/>
          <p:cNvSpPr txBox="1">
            <a:spLocks noGrp="1"/>
          </p:cNvSpPr>
          <p:nvPr>
            <p:ph type="title" idx="4294967295"/>
          </p:nvPr>
        </p:nvSpPr>
        <p:spPr>
          <a:xfrm>
            <a:off x="450272" y="282103"/>
            <a:ext cx="3251200" cy="27638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LIMITATIONS </a:t>
            </a:r>
            <a:r>
              <a:rPr lang="en" dirty="0">
                <a:solidFill>
                  <a:schemeClr val="accent1"/>
                </a:solidFill>
              </a:rPr>
              <a:t>OF</a:t>
            </a:r>
            <a:r>
              <a:rPr lang="en" dirty="0">
                <a:solidFill>
                  <a:schemeClr val="lt2"/>
                </a:solidFill>
              </a:rPr>
              <a:t> </a:t>
            </a:r>
            <a:r>
              <a:rPr lang="en" dirty="0">
                <a:solidFill>
                  <a:schemeClr val="accent1"/>
                </a:solidFill>
              </a:rPr>
              <a:t>THE STUDY</a:t>
            </a:r>
            <a:endParaRPr dirty="0">
              <a:solidFill>
                <a:schemeClr val="accent1"/>
              </a:solidFill>
            </a:endParaRPr>
          </a:p>
        </p:txBody>
      </p:sp>
      <p:sp>
        <p:nvSpPr>
          <p:cNvPr id="275" name="Google Shape;275;p31"/>
          <p:cNvSpPr txBox="1">
            <a:spLocks noGrp="1"/>
          </p:cNvSpPr>
          <p:nvPr>
            <p:ph type="body" idx="4294967295"/>
          </p:nvPr>
        </p:nvSpPr>
        <p:spPr>
          <a:xfrm>
            <a:off x="385330" y="1465837"/>
            <a:ext cx="4560743" cy="2763837"/>
          </a:xfrm>
          <a:prstGeom prst="rect">
            <a:avLst/>
          </a:prstGeom>
        </p:spPr>
        <p:txBody>
          <a:bodyPr spcFirstLastPara="1" wrap="square" lIns="91425" tIns="91425" rIns="91425" bIns="91425" anchor="t" anchorCtr="0">
            <a:noAutofit/>
          </a:bodyPr>
          <a:lstStyle/>
          <a:p>
            <a:pPr marL="285750" indent="-285750" algn="just">
              <a:lnSpc>
                <a:spcPct val="107000"/>
              </a:lnSpc>
              <a:spcAft>
                <a:spcPts val="800"/>
              </a:spcAft>
            </a:pPr>
            <a:r>
              <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rPr>
              <a:t>The analysis was performed only on 75 cities in Singapore.</a:t>
            </a:r>
          </a:p>
          <a:p>
            <a:pPr marL="285750" indent="-285750" algn="just">
              <a:lnSpc>
                <a:spcPct val="107000"/>
              </a:lnSpc>
              <a:spcAft>
                <a:spcPts val="800"/>
              </a:spcAft>
            </a:pPr>
            <a:r>
              <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rPr>
              <a:t>The analysis on performed on city level.</a:t>
            </a:r>
          </a:p>
          <a:p>
            <a:pPr marL="285750" indent="-285750" algn="just">
              <a:lnSpc>
                <a:spcPct val="107000"/>
              </a:lnSpc>
              <a:spcAft>
                <a:spcPts val="800"/>
              </a:spcAft>
            </a:pPr>
            <a:r>
              <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rPr>
              <a:t>When collecting the venues, a 1000-meter radius was considered, and the number of collected venues for each city was limited to 100.</a:t>
            </a:r>
          </a:p>
          <a:p>
            <a:pPr marL="285750" indent="-285750" algn="just">
              <a:lnSpc>
                <a:spcPct val="107000"/>
              </a:lnSpc>
              <a:spcAft>
                <a:spcPts val="800"/>
              </a:spcAft>
            </a:pPr>
            <a:r>
              <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rPr>
              <a:t>In the clustering process only the top 10 venues in each city in western Region of Singapore was considered.</a:t>
            </a:r>
          </a:p>
        </p:txBody>
      </p:sp>
      <p:sp>
        <p:nvSpPr>
          <p:cNvPr id="7" name="Google Shape;235;p29">
            <a:extLst>
              <a:ext uri="{FF2B5EF4-FFF2-40B4-BE49-F238E27FC236}">
                <a16:creationId xmlns:a16="http://schemas.microsoft.com/office/drawing/2014/main" id="{60A90042-2EA7-4812-917C-92FBFE137B39}"/>
              </a:ext>
            </a:extLst>
          </p:cNvPr>
          <p:cNvSpPr/>
          <p:nvPr/>
        </p:nvSpPr>
        <p:spPr>
          <a:xfrm>
            <a:off x="7060019" y="0"/>
            <a:ext cx="2083981" cy="5642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0438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idx="4294967295"/>
          </p:nvPr>
        </p:nvSpPr>
        <p:spPr>
          <a:xfrm>
            <a:off x="471055" y="452437"/>
            <a:ext cx="3876675" cy="11652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CONCLUSIONS</a:t>
            </a:r>
            <a:endParaRPr dirty="0">
              <a:solidFill>
                <a:schemeClr val="accent1"/>
              </a:solidFill>
            </a:endParaRPr>
          </a:p>
        </p:txBody>
      </p:sp>
      <p:sp>
        <p:nvSpPr>
          <p:cNvPr id="7" name="Google Shape;235;p29">
            <a:extLst>
              <a:ext uri="{FF2B5EF4-FFF2-40B4-BE49-F238E27FC236}">
                <a16:creationId xmlns:a16="http://schemas.microsoft.com/office/drawing/2014/main" id="{60A90042-2EA7-4812-917C-92FBFE137B39}"/>
              </a:ext>
            </a:extLst>
          </p:cNvPr>
          <p:cNvSpPr/>
          <p:nvPr/>
        </p:nvSpPr>
        <p:spPr>
          <a:xfrm>
            <a:off x="6968839" y="0"/>
            <a:ext cx="2175161" cy="56420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5;p29">
            <a:extLst>
              <a:ext uri="{FF2B5EF4-FFF2-40B4-BE49-F238E27FC236}">
                <a16:creationId xmlns:a16="http://schemas.microsoft.com/office/drawing/2014/main" id="{539728AF-EFD9-4BED-A7F8-C5C275B09882}"/>
              </a:ext>
            </a:extLst>
          </p:cNvPr>
          <p:cNvSpPr/>
          <p:nvPr/>
        </p:nvSpPr>
        <p:spPr>
          <a:xfrm>
            <a:off x="0" y="0"/>
            <a:ext cx="263236" cy="5143500"/>
          </a:xfrm>
          <a:prstGeom prst="rect">
            <a:avLst/>
          </a:prstGeom>
          <a:solidFill>
            <a:schemeClr val="bg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57E3DA6A-1E1A-485C-AACA-E5BB8B2337BC}"/>
              </a:ext>
            </a:extLst>
          </p:cNvPr>
          <p:cNvPicPr>
            <a:picLocks noChangeAspect="1"/>
          </p:cNvPicPr>
          <p:nvPr/>
        </p:nvPicPr>
        <p:blipFill rotWithShape="1">
          <a:blip r:embed="rId3"/>
          <a:srcRect l="7102" r="10227"/>
          <a:stretch/>
        </p:blipFill>
        <p:spPr>
          <a:xfrm>
            <a:off x="6968839" y="1114134"/>
            <a:ext cx="2020130" cy="2443596"/>
          </a:xfrm>
          <a:prstGeom prst="rect">
            <a:avLst/>
          </a:prstGeom>
          <a:ln>
            <a:noFill/>
          </a:ln>
          <a:effectLst>
            <a:outerShdw blurRad="50800" dist="38100" dir="2700000" algn="tl" rotWithShape="0">
              <a:prstClr val="black">
                <a:alpha val="40000"/>
              </a:prstClr>
            </a:outerShdw>
          </a:effectLst>
        </p:spPr>
      </p:pic>
      <p:sp>
        <p:nvSpPr>
          <p:cNvPr id="10" name="Google Shape;235;p29">
            <a:extLst>
              <a:ext uri="{FF2B5EF4-FFF2-40B4-BE49-F238E27FC236}">
                <a16:creationId xmlns:a16="http://schemas.microsoft.com/office/drawing/2014/main" id="{CA648919-5A4E-4B85-B3FA-D34193A67D35}"/>
              </a:ext>
            </a:extLst>
          </p:cNvPr>
          <p:cNvSpPr/>
          <p:nvPr/>
        </p:nvSpPr>
        <p:spPr>
          <a:xfrm>
            <a:off x="6629401" y="4107657"/>
            <a:ext cx="2514600" cy="1035843"/>
          </a:xfrm>
          <a:prstGeom prst="rect">
            <a:avLst/>
          </a:prstGeom>
          <a:solidFill>
            <a:schemeClr val="bg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DF6240DB-779A-4820-A7F3-4C9D5246AD29}"/>
              </a:ext>
            </a:extLst>
          </p:cNvPr>
          <p:cNvSpPr txBox="1"/>
          <p:nvPr/>
        </p:nvSpPr>
        <p:spPr>
          <a:xfrm>
            <a:off x="536000" y="1353371"/>
            <a:ext cx="4572000" cy="2436757"/>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Bahnschrift Light SemiCondensed" panose="020B0502040204020203" pitchFamily="34" charset="0"/>
                <a:ea typeface="Calibri" panose="020F0502020204030204" pitchFamily="34" charset="0"/>
                <a:cs typeface="Times New Roman" panose="02020603050405020304" pitchFamily="18" charset="0"/>
              </a:rPr>
              <a:t>Based on the results we’ve obtained, we can advise the restaurant owner to consider the cities in the cluster 1, which are the perfect locations for opening a restaurant. These are the cities where coffee shops, restaurants are very frequent. And he should avoid the cities under cluster 2, where no type of restaurant is preferred going to.</a:t>
            </a:r>
          </a:p>
        </p:txBody>
      </p:sp>
    </p:spTree>
    <p:extLst>
      <p:ext uri="{BB962C8B-B14F-4D97-AF65-F5344CB8AC3E}">
        <p14:creationId xmlns:p14="http://schemas.microsoft.com/office/powerpoint/2010/main" val="351422183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1530</TotalTime>
  <Words>405</Words>
  <Application>Microsoft Office PowerPoint</Application>
  <PresentationFormat>On-screen Show (16:9)</PresentationFormat>
  <Paragraphs>29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Bahnschrift Light SemiCondensed</vt:lpstr>
      <vt:lpstr>Calibri</vt:lpstr>
      <vt:lpstr>Sarala</vt:lpstr>
      <vt:lpstr>Bahnschrift SemiCondensed</vt:lpstr>
      <vt:lpstr>Montserrat</vt:lpstr>
      <vt:lpstr>Arial</vt:lpstr>
      <vt:lpstr>Bahnschrift SemiBold SemiConden</vt:lpstr>
      <vt:lpstr>Final Project Proposal by Slidesgo</vt:lpstr>
      <vt:lpstr>PICKING A SUITABLE LOCATION FOR A NEW RESTAURANT  </vt:lpstr>
      <vt:lpstr>INTRODUCTION</vt:lpstr>
      <vt:lpstr>DATA</vt:lpstr>
      <vt:lpstr>OBJECTIVE</vt:lpstr>
      <vt:lpstr>ANALYSIS </vt:lpstr>
      <vt:lpstr>Silhouette Method</vt:lpstr>
      <vt:lpstr>The clusters obtained </vt:lpstr>
      <vt:lpstr>LIMITATIONS OF THE STUDY</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 PRICE PREDICTION</dc:title>
  <dc:creator>User</dc:creator>
  <cp:lastModifiedBy>Chamod Dilshan</cp:lastModifiedBy>
  <cp:revision>55</cp:revision>
  <dcterms:modified xsi:type="dcterms:W3CDTF">2021-06-25T06:28:08Z</dcterms:modified>
</cp:coreProperties>
</file>