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9" r:id="rId3"/>
    <p:sldId id="260" r:id="rId4"/>
    <p:sldId id="261" r:id="rId5"/>
    <p:sldId id="262" r:id="rId6"/>
    <p:sldId id="263" r:id="rId7"/>
    <p:sldId id="264" r:id="rId8"/>
    <p:sldId id="269" r:id="rId9"/>
    <p:sldId id="265" r:id="rId10"/>
    <p:sldId id="266" r:id="rId11"/>
    <p:sldId id="270" r:id="rId12"/>
    <p:sldId id="271" r:id="rId13"/>
    <p:sldId id="268" r:id="rId14"/>
    <p:sldId id="26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2DBB"/>
    <a:srgbClr val="FFFFFF"/>
    <a:srgbClr val="59876B"/>
    <a:srgbClr val="344F40"/>
    <a:srgbClr val="2E4437"/>
    <a:srgbClr val="FF9900"/>
    <a:srgbClr val="003635"/>
    <a:srgbClr val="FF0D97"/>
    <a:srgbClr val="0000CC"/>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5297" y="2263877"/>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85801" y="3952566"/>
            <a:ext cx="8001000" cy="678426"/>
          </a:xfrm>
        </p:spPr>
        <p:txBody>
          <a:bodyPr>
            <a:normAutofit/>
          </a:bodyPr>
          <a:lstStyle>
            <a:lvl1pPr marL="0" indent="0" algn="r">
              <a:buNone/>
              <a:defRPr sz="2800" b="0" i="0">
                <a:solidFill>
                  <a:schemeClr val="accent3">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accent3">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25724" y="406537"/>
            <a:ext cx="5850164" cy="725349"/>
          </a:xfrm>
        </p:spPr>
        <p:txBody>
          <a:bodyPr>
            <a:normAutofit/>
          </a:bodyPr>
          <a:lstStyle>
            <a:lvl1pPr algn="l">
              <a:defRPr sz="3600">
                <a:solidFill>
                  <a:srgbClr val="00363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24316" y="1143000"/>
            <a:ext cx="5869857"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38013"/>
            <a:ext cx="8093365" cy="763525"/>
          </a:xfrm>
        </p:spPr>
        <p:txBody>
          <a:bodyPr>
            <a:normAutofit/>
          </a:bodyPr>
          <a:lstStyle>
            <a:lvl1pPr algn="r">
              <a:defRPr sz="3600" baseline="0">
                <a:solidFill>
                  <a:schemeClr val="accent3">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searchsoftwarequality/definition/software-requirements-specification" TargetMode="External"/><Relationship Id="rId2" Type="http://schemas.openxmlformats.org/officeDocument/2006/relationships/hyperlink" Target="https://www.slideshare.net/lavanyamarichamy/software-requirements-specification-108099965" TargetMode="External"/><Relationship Id="rId1" Type="http://schemas.openxmlformats.org/officeDocument/2006/relationships/slideLayout" Target="../slideLayouts/slideLayout3.xml"/><Relationship Id="rId4" Type="http://schemas.openxmlformats.org/officeDocument/2006/relationships/hyperlink" Target="https://en.wikipedia.org/wiki/Software_requirements_specif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2814" y="2091516"/>
            <a:ext cx="4850355" cy="1542479"/>
          </a:xfrm>
        </p:spPr>
        <p:txBody>
          <a:bodyPr>
            <a:normAutofit/>
          </a:bodyPr>
          <a:lstStyle/>
          <a:p>
            <a:pPr algn="ctr"/>
            <a:r>
              <a:rPr lang="en-US" sz="5400" dirty="0" err="1"/>
              <a:t>JetSync</a:t>
            </a:r>
            <a:br>
              <a:rPr lang="en-US" dirty="0"/>
            </a:br>
            <a:r>
              <a:rPr lang="en-US" sz="2000" dirty="0"/>
              <a:t>Airline Reservation System</a:t>
            </a:r>
            <a:endParaRPr lang="en-US" dirty="0"/>
          </a:p>
        </p:txBody>
      </p:sp>
      <p:pic>
        <p:nvPicPr>
          <p:cNvPr id="7" name="Picture 6">
            <a:extLst>
              <a:ext uri="{FF2B5EF4-FFF2-40B4-BE49-F238E27FC236}">
                <a16:creationId xmlns:a16="http://schemas.microsoft.com/office/drawing/2014/main" id="{B12B5D5D-EC3C-28C2-A069-6B32E72A0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66" y="486762"/>
            <a:ext cx="2504290" cy="1899086"/>
          </a:xfrm>
          <a:prstGeom prst="rect">
            <a:avLst/>
          </a:prstGeom>
        </p:spPr>
      </p:pic>
      <p:sp>
        <p:nvSpPr>
          <p:cNvPr id="8" name="TextBox 7">
            <a:extLst>
              <a:ext uri="{FF2B5EF4-FFF2-40B4-BE49-F238E27FC236}">
                <a16:creationId xmlns:a16="http://schemas.microsoft.com/office/drawing/2014/main" id="{BA845CB7-9586-5344-2612-C02355897B5E}"/>
              </a:ext>
            </a:extLst>
          </p:cNvPr>
          <p:cNvSpPr txBox="1"/>
          <p:nvPr/>
        </p:nvSpPr>
        <p:spPr>
          <a:xfrm>
            <a:off x="7701370" y="4743390"/>
            <a:ext cx="2165131" cy="400110"/>
          </a:xfrm>
          <a:prstGeom prst="rect">
            <a:avLst/>
          </a:prstGeom>
          <a:noFill/>
        </p:spPr>
        <p:txBody>
          <a:bodyPr wrap="square" rtlCol="0">
            <a:spAutoFit/>
          </a:bodyPr>
          <a:lstStyle/>
          <a:p>
            <a:r>
              <a:rPr lang="en-US" sz="2000" b="1" dirty="0">
                <a:solidFill>
                  <a:schemeClr val="bg1"/>
                </a:solidFill>
              </a:rPr>
              <a:t>Group A  95</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F26E-EFDC-0BD5-3E55-26B19777E88A}"/>
              </a:ext>
            </a:extLst>
          </p:cNvPr>
          <p:cNvSpPr>
            <a:spLocks noGrp="1"/>
          </p:cNvSpPr>
          <p:nvPr>
            <p:ph type="title"/>
          </p:nvPr>
        </p:nvSpPr>
        <p:spPr>
          <a:xfrm>
            <a:off x="457200" y="211120"/>
            <a:ext cx="8229600" cy="857250"/>
          </a:xfrm>
        </p:spPr>
        <p:txBody>
          <a:bodyPr/>
          <a:lstStyle/>
          <a:p>
            <a:r>
              <a:rPr lang="en-US" sz="4400" b="1" dirty="0">
                <a:solidFill>
                  <a:schemeClr val="bg1"/>
                </a:solidFill>
                <a:effectLst>
                  <a:outerShdw blurRad="50800" dist="38100" dir="5400000" algn="t" rotWithShape="0">
                    <a:prstClr val="black">
                      <a:alpha val="40000"/>
                    </a:prstClr>
                  </a:outerShdw>
                </a:effectLst>
              </a:rPr>
              <a:t>                             Passenger</a:t>
            </a:r>
            <a:endParaRPr lang="en-GB" b="1" dirty="0"/>
          </a:p>
        </p:txBody>
      </p:sp>
      <p:pic>
        <p:nvPicPr>
          <p:cNvPr id="6" name="Picture 5">
            <a:extLst>
              <a:ext uri="{FF2B5EF4-FFF2-40B4-BE49-F238E27FC236}">
                <a16:creationId xmlns:a16="http://schemas.microsoft.com/office/drawing/2014/main" id="{94B68030-8D42-200A-6B95-1F9FAEF86B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025" y="2069583"/>
            <a:ext cx="4064720" cy="2076818"/>
          </a:xfrm>
          <a:prstGeom prst="rect">
            <a:avLst/>
          </a:prstGeom>
        </p:spPr>
      </p:pic>
      <p:pic>
        <p:nvPicPr>
          <p:cNvPr id="8" name="Picture 7">
            <a:extLst>
              <a:ext uri="{FF2B5EF4-FFF2-40B4-BE49-F238E27FC236}">
                <a16:creationId xmlns:a16="http://schemas.microsoft.com/office/drawing/2014/main" id="{C8CBE2EE-4609-E250-5B51-E48AF6EE65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7745" y="2069583"/>
            <a:ext cx="4856255" cy="2151169"/>
          </a:xfrm>
          <a:prstGeom prst="rect">
            <a:avLst/>
          </a:prstGeom>
        </p:spPr>
      </p:pic>
    </p:spTree>
    <p:extLst>
      <p:ext uri="{BB962C8B-B14F-4D97-AF65-F5344CB8AC3E}">
        <p14:creationId xmlns:p14="http://schemas.microsoft.com/office/powerpoint/2010/main" val="424283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9042-8535-577D-A322-F2A09FC4B371}"/>
              </a:ext>
            </a:extLst>
          </p:cNvPr>
          <p:cNvSpPr>
            <a:spLocks noGrp="1"/>
          </p:cNvSpPr>
          <p:nvPr>
            <p:ph type="title"/>
          </p:nvPr>
        </p:nvSpPr>
        <p:spPr>
          <a:xfrm>
            <a:off x="2845417" y="659389"/>
            <a:ext cx="5850164" cy="725349"/>
          </a:xfrm>
        </p:spPr>
        <p:txBody>
          <a:bodyPr>
            <a:normAutofit fontScale="90000"/>
          </a:bodyPr>
          <a:lstStyle/>
          <a:p>
            <a:r>
              <a:rPr lang="en-US" dirty="0">
                <a:solidFill>
                  <a:schemeClr val="bg1"/>
                </a:solidFill>
                <a:effectLst>
                  <a:outerShdw blurRad="50800" dist="38100" dir="8100000" algn="tr" rotWithShape="0">
                    <a:prstClr val="black">
                      <a:alpha val="40000"/>
                    </a:prstClr>
                  </a:outerShdw>
                </a:effectLst>
              </a:rPr>
              <a:t>Challenges faced</a:t>
            </a:r>
            <a:br>
              <a:rPr lang="en-US" dirty="0"/>
            </a:br>
            <a:endParaRPr lang="en-GB" dirty="0"/>
          </a:p>
        </p:txBody>
      </p:sp>
      <p:sp>
        <p:nvSpPr>
          <p:cNvPr id="3" name="Content Placeholder 2">
            <a:extLst>
              <a:ext uri="{FF2B5EF4-FFF2-40B4-BE49-F238E27FC236}">
                <a16:creationId xmlns:a16="http://schemas.microsoft.com/office/drawing/2014/main" id="{A52CCC4B-6DCB-3948-807E-F29A50375093}"/>
              </a:ext>
            </a:extLst>
          </p:cNvPr>
          <p:cNvSpPr>
            <a:spLocks noGrp="1"/>
          </p:cNvSpPr>
          <p:nvPr>
            <p:ph idx="1"/>
          </p:nvPr>
        </p:nvSpPr>
        <p:spPr>
          <a:xfrm>
            <a:off x="2825724" y="1384738"/>
            <a:ext cx="5869857" cy="3545497"/>
          </a:xfrm>
        </p:spPr>
        <p:txBody>
          <a:bodyPr/>
          <a:lstStyle/>
          <a:p>
            <a:pPr>
              <a:buFont typeface="Wingdings" panose="05000000000000000000" pitchFamily="2" charset="2"/>
              <a:buChar char="Ø"/>
            </a:pPr>
            <a:r>
              <a:rPr lang="en-US" sz="1800" dirty="0"/>
              <a:t>Integration challenges</a:t>
            </a:r>
            <a:endParaRPr lang="en-GB" sz="1800" dirty="0"/>
          </a:p>
          <a:p>
            <a:pPr>
              <a:buFont typeface="Wingdings" panose="05000000000000000000" pitchFamily="2" charset="2"/>
              <a:buChar char="Ø"/>
            </a:pPr>
            <a:r>
              <a:rPr lang="en-GB" sz="1800" dirty="0"/>
              <a:t>Security concerns</a:t>
            </a:r>
          </a:p>
          <a:p>
            <a:pPr>
              <a:buFont typeface="Wingdings" panose="05000000000000000000" pitchFamily="2" charset="2"/>
              <a:buChar char="Ø"/>
            </a:pPr>
            <a:r>
              <a:rPr lang="en-GB" sz="1800" dirty="0"/>
              <a:t>Performance optimization</a:t>
            </a:r>
          </a:p>
          <a:p>
            <a:pPr>
              <a:buFont typeface="Wingdings" panose="05000000000000000000" pitchFamily="2" charset="2"/>
              <a:buChar char="Ø"/>
            </a:pPr>
            <a:r>
              <a:rPr lang="en-GB" sz="1800" dirty="0"/>
              <a:t>Error handling and debugging</a:t>
            </a:r>
          </a:p>
          <a:p>
            <a:pPr>
              <a:buFont typeface="Wingdings" panose="05000000000000000000" pitchFamily="2" charset="2"/>
              <a:buChar char="Ø"/>
            </a:pPr>
            <a:r>
              <a:rPr lang="en-GB" sz="1800" dirty="0"/>
              <a:t>Database connectivity issues</a:t>
            </a:r>
          </a:p>
          <a:p>
            <a:pPr>
              <a:buFont typeface="Wingdings" panose="05000000000000000000" pitchFamily="2" charset="2"/>
              <a:buChar char="Ø"/>
            </a:pPr>
            <a:r>
              <a:rPr lang="en-GB" sz="1800" dirty="0"/>
              <a:t>MySQL server stopping unexpectedly</a:t>
            </a:r>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287225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74E9-ED95-9337-AE7F-9B7152AE1135}"/>
              </a:ext>
            </a:extLst>
          </p:cNvPr>
          <p:cNvSpPr>
            <a:spLocks noGrp="1"/>
          </p:cNvSpPr>
          <p:nvPr>
            <p:ph type="title"/>
          </p:nvPr>
        </p:nvSpPr>
        <p:spPr>
          <a:xfrm>
            <a:off x="3056952" y="574702"/>
            <a:ext cx="5850164" cy="725349"/>
          </a:xfrm>
        </p:spPr>
        <p:txBody>
          <a:bodyPr>
            <a:normAutofit fontScale="90000"/>
          </a:bodyPr>
          <a:lstStyle/>
          <a:p>
            <a:r>
              <a:rPr lang="en-GB" sz="4000" dirty="0">
                <a:solidFill>
                  <a:schemeClr val="bg1"/>
                </a:solidFill>
                <a:effectLst>
                  <a:outerShdw blurRad="50800" dist="38100" dir="8100000" algn="tr" rotWithShape="0">
                    <a:prstClr val="black">
                      <a:alpha val="40000"/>
                    </a:prstClr>
                  </a:outerShdw>
                </a:effectLst>
              </a:rPr>
              <a:t>References</a:t>
            </a:r>
            <a:br>
              <a:rPr lang="en-GB" dirty="0"/>
            </a:br>
            <a:endParaRPr lang="en-GB" dirty="0"/>
          </a:p>
        </p:txBody>
      </p:sp>
      <p:sp>
        <p:nvSpPr>
          <p:cNvPr id="3" name="Content Placeholder 2">
            <a:extLst>
              <a:ext uri="{FF2B5EF4-FFF2-40B4-BE49-F238E27FC236}">
                <a16:creationId xmlns:a16="http://schemas.microsoft.com/office/drawing/2014/main" id="{2AB3862F-896C-AEA0-D9FA-BCECDF45BF09}"/>
              </a:ext>
            </a:extLst>
          </p:cNvPr>
          <p:cNvSpPr>
            <a:spLocks noGrp="1"/>
          </p:cNvSpPr>
          <p:nvPr>
            <p:ph idx="1"/>
          </p:nvPr>
        </p:nvSpPr>
        <p:spPr/>
        <p:txBody>
          <a:bodyPr>
            <a:normAutofit/>
          </a:bodyPr>
          <a:lstStyle/>
          <a:p>
            <a:pPr>
              <a:buFont typeface="Wingdings" panose="05000000000000000000" pitchFamily="2" charset="2"/>
              <a:buChar char="§"/>
            </a:pPr>
            <a:r>
              <a:rPr lang="en-GB" sz="1600" dirty="0" err="1"/>
              <a:t>Marichamy</a:t>
            </a:r>
            <a:r>
              <a:rPr lang="en-GB" sz="1600" dirty="0"/>
              <a:t>, L., n.d. Slide Share-SRS. [Online] Available at </a:t>
            </a:r>
          </a:p>
          <a:p>
            <a:pPr marL="0" indent="0">
              <a:buNone/>
            </a:pPr>
            <a:r>
              <a:rPr lang="en-GB" sz="1600" dirty="0">
                <a:hlinkClick r:id="rId2"/>
              </a:rPr>
              <a:t>https://www.slideshare.net/lavanyamarichamy/software-requirements-specification-108099965</a:t>
            </a:r>
            <a:endParaRPr lang="en-GB" sz="1600" dirty="0"/>
          </a:p>
          <a:p>
            <a:pPr marL="0" indent="0">
              <a:buNone/>
            </a:pPr>
            <a:endParaRPr lang="en-GB" sz="1600" dirty="0"/>
          </a:p>
          <a:p>
            <a:pPr>
              <a:buFont typeface="Wingdings" panose="05000000000000000000" pitchFamily="2" charset="2"/>
              <a:buChar char="§"/>
            </a:pPr>
            <a:r>
              <a:rPr lang="en-GB" sz="1600" dirty="0"/>
              <a:t>target, T., n.d. Software requirement specification from internet.. [Online] Available at:</a:t>
            </a:r>
          </a:p>
          <a:p>
            <a:pPr marL="0" indent="0">
              <a:buNone/>
            </a:pPr>
            <a:r>
              <a:rPr lang="en-GB" sz="1600" dirty="0">
                <a:hlinkClick r:id="rId3"/>
              </a:rPr>
              <a:t>https://www.techtarget.com/searchsoftwarequality/definition/software-requirements-specification</a:t>
            </a:r>
            <a:endParaRPr lang="en-GB" sz="1600" dirty="0"/>
          </a:p>
          <a:p>
            <a:pPr marL="0" indent="0">
              <a:buNone/>
            </a:pPr>
            <a:endParaRPr lang="en-GB" sz="1600" dirty="0"/>
          </a:p>
          <a:p>
            <a:pPr>
              <a:buFont typeface="Wingdings" panose="05000000000000000000" pitchFamily="2" charset="2"/>
              <a:buChar char="§"/>
            </a:pPr>
            <a:r>
              <a:rPr lang="en-GB" sz="1600" dirty="0"/>
              <a:t>Unknown, n.d. Software Requirement Specifications. [Online] Available at:</a:t>
            </a:r>
          </a:p>
          <a:p>
            <a:pPr marL="0" indent="0">
              <a:buNone/>
            </a:pPr>
            <a:r>
              <a:rPr lang="en-GB" sz="1600" dirty="0">
                <a:hlinkClick r:id="rId4"/>
              </a:rPr>
              <a:t>https://en.wikipedia.org/wiki/Software_requirements_specification</a:t>
            </a:r>
            <a:endParaRPr lang="en-GB" sz="1600" dirty="0"/>
          </a:p>
          <a:p>
            <a:pPr marL="0" indent="0">
              <a:buNone/>
            </a:pPr>
            <a:endParaRPr lang="en-GB" sz="1800" dirty="0"/>
          </a:p>
        </p:txBody>
      </p:sp>
    </p:spTree>
    <p:extLst>
      <p:ext uri="{BB962C8B-B14F-4D97-AF65-F5344CB8AC3E}">
        <p14:creationId xmlns:p14="http://schemas.microsoft.com/office/powerpoint/2010/main" val="117666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F6E2-954B-0654-55D5-B4B84F72F04D}"/>
              </a:ext>
            </a:extLst>
          </p:cNvPr>
          <p:cNvSpPr>
            <a:spLocks noGrp="1"/>
          </p:cNvSpPr>
          <p:nvPr>
            <p:ph type="title"/>
          </p:nvPr>
        </p:nvSpPr>
        <p:spPr>
          <a:xfrm>
            <a:off x="3067462" y="578499"/>
            <a:ext cx="5850164" cy="725349"/>
          </a:xfrm>
        </p:spPr>
        <p:txBody>
          <a:bodyPr>
            <a:normAutofit fontScale="90000"/>
          </a:bodyPr>
          <a:lstStyle/>
          <a:p>
            <a:r>
              <a:rPr lang="en-GB" sz="4000" dirty="0">
                <a:solidFill>
                  <a:schemeClr val="bg1"/>
                </a:solidFill>
                <a:effectLst>
                  <a:outerShdw blurRad="50800" dist="38100" dir="8100000" algn="tr" rotWithShape="0">
                    <a:prstClr val="black">
                      <a:alpha val="40000"/>
                    </a:prstClr>
                  </a:outerShdw>
                </a:effectLst>
              </a:rPr>
              <a:t>Conclusion</a:t>
            </a:r>
            <a:br>
              <a:rPr lang="en-GB" dirty="0"/>
            </a:br>
            <a:endParaRPr lang="en-GB" dirty="0"/>
          </a:p>
        </p:txBody>
      </p:sp>
      <p:sp>
        <p:nvSpPr>
          <p:cNvPr id="3" name="Content Placeholder 2">
            <a:extLst>
              <a:ext uri="{FF2B5EF4-FFF2-40B4-BE49-F238E27FC236}">
                <a16:creationId xmlns:a16="http://schemas.microsoft.com/office/drawing/2014/main" id="{41DC7428-9953-E043-09AA-C3A77EFFB3FB}"/>
              </a:ext>
            </a:extLst>
          </p:cNvPr>
          <p:cNvSpPr>
            <a:spLocks noGrp="1"/>
          </p:cNvSpPr>
          <p:nvPr>
            <p:ph idx="1"/>
          </p:nvPr>
        </p:nvSpPr>
        <p:spPr/>
        <p:txBody>
          <a:bodyPr>
            <a:normAutofit lnSpcReduction="10000"/>
          </a:bodyPr>
          <a:lstStyle/>
          <a:p>
            <a:pPr marL="0" indent="0">
              <a:buNone/>
            </a:pPr>
            <a:r>
              <a:rPr lang="en-GB" sz="1400" dirty="0"/>
              <a:t>In summary, the creation of the airline reservation management system offers a comprehensive way for airline firms to improve user experience, expedite the booking process, and increase operational efficiency. Throughout the project, a number of important themes came to light, highlighting the significance of careful planning, stakeholder cooperation, and technological know-how.</a:t>
            </a:r>
          </a:p>
          <a:p>
            <a:pPr marL="0" indent="0">
              <a:buNone/>
            </a:pPr>
            <a:br>
              <a:rPr lang="en-GB" sz="1400" dirty="0"/>
            </a:br>
            <a:r>
              <a:rPr lang="en-GB" sz="1400" dirty="0"/>
              <a:t>User interviews, observations, and surveys were used to carefully collect requirements at the start of the project. These methods yielded insightful information on the needs and preferences of the users. </a:t>
            </a:r>
          </a:p>
          <a:p>
            <a:pPr marL="0" indent="0">
              <a:buNone/>
            </a:pPr>
            <a:br>
              <a:rPr lang="en-GB" sz="1400" dirty="0"/>
            </a:br>
            <a:r>
              <a:rPr lang="en-GB" sz="1400" dirty="0"/>
              <a:t>This stage was essential for establishing the system's goals and scope and making sure they matched the expectations of the stakeholders.</a:t>
            </a:r>
            <a:br>
              <a:rPr lang="en-GB" sz="1400" dirty="0"/>
            </a:br>
            <a:r>
              <a:rPr lang="en-GB" sz="1400" dirty="0"/>
              <a:t>Developing a scalable database schema, a solid backend architecture, and an easy-to-use user interface were the main goals of the design and development phases. </a:t>
            </a:r>
            <a:br>
              <a:rPr lang="en-GB" sz="1200" dirty="0"/>
            </a:br>
            <a:endParaRPr lang="en-GB" sz="1800" dirty="0"/>
          </a:p>
        </p:txBody>
      </p:sp>
    </p:spTree>
    <p:extLst>
      <p:ext uri="{BB962C8B-B14F-4D97-AF65-F5344CB8AC3E}">
        <p14:creationId xmlns:p14="http://schemas.microsoft.com/office/powerpoint/2010/main" val="184452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2BB-1018-B481-D40A-192CDC1BF255}"/>
              </a:ext>
            </a:extLst>
          </p:cNvPr>
          <p:cNvSpPr>
            <a:spLocks noGrp="1"/>
          </p:cNvSpPr>
          <p:nvPr>
            <p:ph type="ctrTitle"/>
          </p:nvPr>
        </p:nvSpPr>
        <p:spPr>
          <a:xfrm>
            <a:off x="715297" y="275062"/>
            <a:ext cx="7978879" cy="4609171"/>
          </a:xfrm>
        </p:spPr>
        <p:txBody>
          <a:bodyPr/>
          <a:lstStyle/>
          <a:p>
            <a:pPr algn="ctr"/>
            <a:r>
              <a:rPr lang="en-US" dirty="0"/>
              <a:t>                              </a:t>
            </a:r>
            <a:r>
              <a:rPr lang="en-US" dirty="0">
                <a:ln>
                  <a:solidFill>
                    <a:schemeClr val="bg1"/>
                  </a:solidFill>
                </a:ln>
                <a:effectLst>
                  <a:outerShdw blurRad="50800" dist="38100" dir="8100000" algn="tr" rotWithShape="0">
                    <a:prstClr val="black">
                      <a:alpha val="40000"/>
                    </a:prstClr>
                  </a:outerShdw>
                </a:effectLst>
              </a:rPr>
              <a:t>THANK YOU !</a:t>
            </a:r>
            <a:endParaRPr lang="en-GB" dirty="0">
              <a:ln>
                <a:solidFill>
                  <a:schemeClr val="bg1"/>
                </a:solidFill>
              </a:ln>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214696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25E-B2B4-1965-0D8A-402F84079A06}"/>
              </a:ext>
            </a:extLst>
          </p:cNvPr>
          <p:cNvSpPr>
            <a:spLocks noGrp="1"/>
          </p:cNvSpPr>
          <p:nvPr>
            <p:ph type="title"/>
          </p:nvPr>
        </p:nvSpPr>
        <p:spPr>
          <a:xfrm>
            <a:off x="3077972" y="483906"/>
            <a:ext cx="5850164" cy="725349"/>
          </a:xfrm>
        </p:spPr>
        <p:txBody>
          <a:bodyPr>
            <a:normAutofit fontScale="90000"/>
          </a:bodyPr>
          <a:lstStyle/>
          <a:p>
            <a:r>
              <a:rPr lang="en-US" sz="4400" dirty="0">
                <a:solidFill>
                  <a:schemeClr val="bg1"/>
                </a:solidFill>
                <a:effectLst>
                  <a:outerShdw blurRad="50800" dist="38100" dir="8100000" algn="tr" rotWithShape="0">
                    <a:prstClr val="black">
                      <a:alpha val="40000"/>
                    </a:prstClr>
                  </a:outerShdw>
                </a:effectLst>
              </a:rPr>
              <a:t>Introduction</a:t>
            </a:r>
            <a:br>
              <a:rPr lang="en-US" dirty="0"/>
            </a:br>
            <a:endParaRPr lang="en-GB" dirty="0"/>
          </a:p>
        </p:txBody>
      </p:sp>
      <p:sp>
        <p:nvSpPr>
          <p:cNvPr id="3" name="Content Placeholder 2">
            <a:extLst>
              <a:ext uri="{FF2B5EF4-FFF2-40B4-BE49-F238E27FC236}">
                <a16:creationId xmlns:a16="http://schemas.microsoft.com/office/drawing/2014/main" id="{97A3FC55-7979-F171-5C92-A1164CBE8CED}"/>
              </a:ext>
            </a:extLst>
          </p:cNvPr>
          <p:cNvSpPr>
            <a:spLocks noGrp="1"/>
          </p:cNvSpPr>
          <p:nvPr>
            <p:ph idx="1"/>
          </p:nvPr>
        </p:nvSpPr>
        <p:spPr/>
        <p:txBody>
          <a:bodyPr>
            <a:normAutofit fontScale="62500" lnSpcReduction="20000"/>
          </a:bodyPr>
          <a:lstStyle/>
          <a:p>
            <a:pPr marL="0" indent="0">
              <a:buNone/>
            </a:pPr>
            <a:r>
              <a:rPr lang="en-GB" dirty="0"/>
              <a:t>In the fast-paced world of today, air travel has become a necessary part of modern mobility. The rising demand for air travel has made it necessary to create trustworthy and efficient systems to manage flight scheduling, ticketing, and other related processes. The aircraft ticket management system provides an automated platform that makes it simple for travellers and airlines to handle bookings, ticketing, and other related activities in order to achieve these goals. </a:t>
            </a:r>
            <a:br>
              <a:rPr lang="en-GB" dirty="0"/>
            </a:br>
            <a:r>
              <a:rPr lang="en-GB" dirty="0"/>
              <a:t>The majority of us connect with databases on a few occasions during the day. </a:t>
            </a:r>
            <a:br>
              <a:rPr lang="en-GB" dirty="0"/>
            </a:br>
            <a:r>
              <a:rPr lang="en-GB" dirty="0"/>
              <a:t>It's possible that during our operations—like booking a hotel or ticket—someone will gain access to a database. </a:t>
            </a:r>
            <a:br>
              <a:rPr lang="en-GB" dirty="0"/>
            </a:br>
            <a:r>
              <a:rPr lang="en-GB" dirty="0"/>
              <a:t>An overview of the airline ticket management system's reservation management process is given to you by this programme.</a:t>
            </a:r>
          </a:p>
        </p:txBody>
      </p:sp>
    </p:spTree>
    <p:extLst>
      <p:ext uri="{BB962C8B-B14F-4D97-AF65-F5344CB8AC3E}">
        <p14:creationId xmlns:p14="http://schemas.microsoft.com/office/powerpoint/2010/main" val="394146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D9F9-5BDE-1CB3-A466-CBBF100A8C88}"/>
              </a:ext>
            </a:extLst>
          </p:cNvPr>
          <p:cNvSpPr>
            <a:spLocks noGrp="1"/>
          </p:cNvSpPr>
          <p:nvPr>
            <p:ph type="title"/>
          </p:nvPr>
        </p:nvSpPr>
        <p:spPr/>
        <p:txBody>
          <a:bodyPr/>
          <a:lstStyle/>
          <a:p>
            <a:r>
              <a:rPr lang="en-GB" dirty="0">
                <a:solidFill>
                  <a:schemeClr val="bg1"/>
                </a:solidFill>
                <a:effectLst>
                  <a:outerShdw blurRad="50800" dist="38100" dir="8100000" algn="tr" rotWithShape="0">
                    <a:prstClr val="black">
                      <a:alpha val="40000"/>
                    </a:prstClr>
                  </a:outerShdw>
                </a:effectLst>
              </a:rPr>
              <a:t>Purpose of the project </a:t>
            </a:r>
          </a:p>
        </p:txBody>
      </p:sp>
      <p:sp>
        <p:nvSpPr>
          <p:cNvPr id="3" name="Content Placeholder 2">
            <a:extLst>
              <a:ext uri="{FF2B5EF4-FFF2-40B4-BE49-F238E27FC236}">
                <a16:creationId xmlns:a16="http://schemas.microsoft.com/office/drawing/2014/main" id="{8EDCA55E-6EBF-01EE-5231-83C8C3972413}"/>
              </a:ext>
            </a:extLst>
          </p:cNvPr>
          <p:cNvSpPr>
            <a:spLocks noGrp="1"/>
          </p:cNvSpPr>
          <p:nvPr>
            <p:ph idx="1"/>
          </p:nvPr>
        </p:nvSpPr>
        <p:spPr/>
        <p:txBody>
          <a:bodyPr>
            <a:normAutofit/>
          </a:bodyPr>
          <a:lstStyle/>
          <a:p>
            <a:pPr marL="0" indent="0">
              <a:buNone/>
            </a:pPr>
            <a:r>
              <a:rPr lang="en-GB" sz="1800" dirty="0"/>
              <a:t>The goal of the aircraft Ticket Management System project is to provide a comprehensive software solution that addresses the problems and needs that airlines and passengers have while managing reservations and tickets for aircraft. These are the project's main goals</a:t>
            </a:r>
          </a:p>
          <a:p>
            <a:pPr marL="0" indent="0">
              <a:buNone/>
            </a:pPr>
            <a:r>
              <a:rPr lang="en-GB" sz="1800" dirty="0"/>
              <a:t>      </a:t>
            </a:r>
            <a:r>
              <a:rPr lang="en-GB" sz="1200" dirty="0"/>
              <a:t>1. Streamlining the Booking Process</a:t>
            </a:r>
            <a:r>
              <a:rPr lang="en-GB" sz="1800" dirty="0"/>
              <a:t>.</a:t>
            </a:r>
          </a:p>
          <a:p>
            <a:pPr marL="0" indent="0">
              <a:buNone/>
            </a:pPr>
            <a:r>
              <a:rPr lang="en-GB" sz="1800" dirty="0"/>
              <a:t>      </a:t>
            </a:r>
            <a:r>
              <a:rPr lang="en-GB" sz="1200" dirty="0"/>
              <a:t>2. Effective Ticket Management</a:t>
            </a:r>
            <a:endParaRPr lang="en-GB" sz="1800" dirty="0"/>
          </a:p>
          <a:p>
            <a:pPr marL="0" indent="0">
              <a:buNone/>
            </a:pPr>
            <a:r>
              <a:rPr lang="en-GB" sz="1800" dirty="0"/>
              <a:t>      </a:t>
            </a:r>
            <a:r>
              <a:rPr lang="en-GB" sz="1200" dirty="0"/>
              <a:t>3. Improving Customer Experience</a:t>
            </a:r>
            <a:endParaRPr lang="en-GB" sz="1800" dirty="0"/>
          </a:p>
          <a:p>
            <a:pPr marL="0" indent="0">
              <a:buNone/>
            </a:pPr>
            <a:r>
              <a:rPr lang="en-GB" sz="1800" dirty="0"/>
              <a:t>      </a:t>
            </a:r>
            <a:r>
              <a:rPr lang="en-GB" sz="1200" dirty="0"/>
              <a:t>4. Streamlining Operations for Airlines</a:t>
            </a:r>
            <a:endParaRPr lang="en-GB" sz="1800" dirty="0"/>
          </a:p>
        </p:txBody>
      </p:sp>
    </p:spTree>
    <p:extLst>
      <p:ext uri="{BB962C8B-B14F-4D97-AF65-F5344CB8AC3E}">
        <p14:creationId xmlns:p14="http://schemas.microsoft.com/office/powerpoint/2010/main" val="7536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627A-A30B-7EB0-C7D3-A25DAA2E1F24}"/>
              </a:ext>
            </a:extLst>
          </p:cNvPr>
          <p:cNvSpPr>
            <a:spLocks noGrp="1"/>
          </p:cNvSpPr>
          <p:nvPr>
            <p:ph type="title"/>
          </p:nvPr>
        </p:nvSpPr>
        <p:spPr>
          <a:xfrm>
            <a:off x="2930827" y="488596"/>
            <a:ext cx="5850164" cy="725349"/>
          </a:xfrm>
        </p:spPr>
        <p:txBody>
          <a:bodyPr/>
          <a:lstStyle/>
          <a:p>
            <a:r>
              <a:rPr lang="en-GB" dirty="0">
                <a:solidFill>
                  <a:schemeClr val="bg1"/>
                </a:solidFill>
                <a:effectLst>
                  <a:outerShdw blurRad="50800" dist="38100" dir="8100000" algn="tr" rotWithShape="0">
                    <a:prstClr val="black">
                      <a:alpha val="40000"/>
                    </a:prstClr>
                  </a:outerShdw>
                </a:effectLst>
              </a:rPr>
              <a:t>Objectives</a:t>
            </a:r>
          </a:p>
        </p:txBody>
      </p:sp>
      <p:sp>
        <p:nvSpPr>
          <p:cNvPr id="3" name="Content Placeholder 2">
            <a:extLst>
              <a:ext uri="{FF2B5EF4-FFF2-40B4-BE49-F238E27FC236}">
                <a16:creationId xmlns:a16="http://schemas.microsoft.com/office/drawing/2014/main" id="{EEC910E4-E9D3-75EE-E5D2-C9AA0964D285}"/>
              </a:ext>
            </a:extLst>
          </p:cNvPr>
          <p:cNvSpPr>
            <a:spLocks noGrp="1"/>
          </p:cNvSpPr>
          <p:nvPr>
            <p:ph idx="1"/>
          </p:nvPr>
        </p:nvSpPr>
        <p:spPr>
          <a:xfrm>
            <a:off x="2461307" y="1384738"/>
            <a:ext cx="6319684" cy="3545497"/>
          </a:xfrm>
        </p:spPr>
        <p:txBody>
          <a:bodyPr>
            <a:noAutofit/>
          </a:bodyPr>
          <a:lstStyle/>
          <a:p>
            <a:pPr marL="0" indent="0">
              <a:buNone/>
            </a:pPr>
            <a:r>
              <a:rPr lang="en-GB" sz="1800" dirty="0"/>
              <a:t>• To help the airline system become more operationally  effective</a:t>
            </a:r>
          </a:p>
          <a:p>
            <a:pPr marL="0" indent="0">
              <a:buNone/>
            </a:pPr>
            <a:r>
              <a:rPr lang="en-GB" sz="1800" dirty="0"/>
              <a:t>• To partially automate the management of airline tickets. </a:t>
            </a:r>
            <a:br>
              <a:rPr lang="en-GB" sz="1800" dirty="0"/>
            </a:br>
            <a:r>
              <a:rPr lang="en-GB" sz="1800" dirty="0"/>
              <a:t>• An added attraction for potential customers. </a:t>
            </a:r>
            <a:br>
              <a:rPr lang="en-GB" sz="1800" dirty="0"/>
            </a:br>
            <a:r>
              <a:rPr lang="en-GB" sz="1800" dirty="0"/>
              <a:t>• It will additionally show the management's mindset that they are knowledgeable about the newest technology and ready to employ them. </a:t>
            </a:r>
            <a:br>
              <a:rPr lang="en-GB" sz="1800" dirty="0"/>
            </a:br>
            <a:r>
              <a:rPr lang="en-GB" sz="1800" dirty="0"/>
              <a:t>• Ensure that travellers have access to up-to-date information on flight availability, prices, and seat options so they can make informed decisions. </a:t>
            </a:r>
            <a:br>
              <a:rPr lang="en-GB" sz="1800" dirty="0"/>
            </a:br>
            <a:endParaRPr lang="en-GB" sz="1800" dirty="0"/>
          </a:p>
        </p:txBody>
      </p:sp>
    </p:spTree>
    <p:extLst>
      <p:ext uri="{BB962C8B-B14F-4D97-AF65-F5344CB8AC3E}">
        <p14:creationId xmlns:p14="http://schemas.microsoft.com/office/powerpoint/2010/main" val="4188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69D7-3360-96A4-D0F2-1B6532C2019C}"/>
              </a:ext>
            </a:extLst>
          </p:cNvPr>
          <p:cNvSpPr>
            <a:spLocks noGrp="1"/>
          </p:cNvSpPr>
          <p:nvPr>
            <p:ph type="title"/>
          </p:nvPr>
        </p:nvSpPr>
        <p:spPr>
          <a:xfrm>
            <a:off x="3014910" y="462886"/>
            <a:ext cx="5850164" cy="725349"/>
          </a:xfrm>
        </p:spPr>
        <p:txBody>
          <a:bodyPr>
            <a:normAutofit fontScale="90000"/>
          </a:bodyPr>
          <a:lstStyle/>
          <a:p>
            <a:r>
              <a:rPr lang="en-GB" dirty="0">
                <a:solidFill>
                  <a:schemeClr val="bg1"/>
                </a:solidFill>
                <a:effectLst>
                  <a:outerShdw blurRad="50800" dist="38100" dir="5400000" algn="t" rotWithShape="0">
                    <a:prstClr val="black">
                      <a:alpha val="40000"/>
                    </a:prstClr>
                  </a:outerShdw>
                </a:effectLst>
              </a:rPr>
              <a:t>User requirement</a:t>
            </a:r>
            <a:br>
              <a:rPr lang="en-GB" dirty="0"/>
            </a:br>
            <a:endParaRPr lang="en-GB" dirty="0"/>
          </a:p>
        </p:txBody>
      </p:sp>
      <p:sp>
        <p:nvSpPr>
          <p:cNvPr id="3" name="Content Placeholder 2">
            <a:extLst>
              <a:ext uri="{FF2B5EF4-FFF2-40B4-BE49-F238E27FC236}">
                <a16:creationId xmlns:a16="http://schemas.microsoft.com/office/drawing/2014/main" id="{2A5B32D5-6AA4-111E-C7A4-5F5A03FA9BEA}"/>
              </a:ext>
            </a:extLst>
          </p:cNvPr>
          <p:cNvSpPr>
            <a:spLocks noGrp="1"/>
          </p:cNvSpPr>
          <p:nvPr>
            <p:ph idx="1"/>
          </p:nvPr>
        </p:nvSpPr>
        <p:spPr/>
        <p:txBody>
          <a:bodyPr>
            <a:normAutofit/>
          </a:bodyPr>
          <a:lstStyle/>
          <a:p>
            <a:pPr>
              <a:buFont typeface="Wingdings" panose="05000000000000000000" pitchFamily="2" charset="2"/>
              <a:buChar char="q"/>
            </a:pPr>
            <a:r>
              <a:rPr lang="en-GB" sz="1800" b="1" dirty="0"/>
              <a:t>Identification of Users (Stakeholders)</a:t>
            </a:r>
          </a:p>
          <a:p>
            <a:pPr>
              <a:buFont typeface="Wingdings" panose="05000000000000000000" pitchFamily="2" charset="2"/>
              <a:buChar char="q"/>
            </a:pPr>
            <a:r>
              <a:rPr lang="en-GB" sz="1800" b="1" dirty="0"/>
              <a:t>User Interviews/Observations and Surveys (Fact Gathering) </a:t>
            </a:r>
          </a:p>
          <a:p>
            <a:pPr>
              <a:buFont typeface="Wingdings" panose="05000000000000000000" pitchFamily="2" charset="2"/>
              <a:buChar char="q"/>
            </a:pPr>
            <a:r>
              <a:rPr lang="en-GB" sz="1800" b="1" dirty="0"/>
              <a:t>Use Case Analysis</a:t>
            </a:r>
          </a:p>
          <a:p>
            <a:pPr>
              <a:buFont typeface="Wingdings" panose="05000000000000000000" pitchFamily="2" charset="2"/>
              <a:buChar char="q"/>
            </a:pPr>
            <a:r>
              <a:rPr lang="en-GB" sz="1800" b="1" dirty="0"/>
              <a:t>Persona Development </a:t>
            </a:r>
          </a:p>
          <a:p>
            <a:pPr>
              <a:buFont typeface="Wingdings" panose="05000000000000000000" pitchFamily="2" charset="2"/>
              <a:buChar char="q"/>
            </a:pPr>
            <a:r>
              <a:rPr lang="en-GB" sz="1800" b="1" dirty="0"/>
              <a:t>Requirements Prioritization </a:t>
            </a:r>
          </a:p>
          <a:p>
            <a:pPr>
              <a:buFont typeface="Wingdings" panose="05000000000000000000" pitchFamily="2" charset="2"/>
              <a:buChar char="q"/>
            </a:pPr>
            <a:r>
              <a:rPr lang="en-GB" sz="1800" b="1" dirty="0"/>
              <a:t>Functional/Non-functional Requirements </a:t>
            </a:r>
          </a:p>
          <a:p>
            <a:pPr>
              <a:buFont typeface="Wingdings" panose="05000000000000000000" pitchFamily="2" charset="2"/>
              <a:buChar char="q"/>
            </a:pPr>
            <a:r>
              <a:rPr lang="en-GB" sz="1800" b="1" dirty="0"/>
              <a:t>Validation and Verification of the Findings </a:t>
            </a:r>
            <a:endParaRPr lang="en-GB" b="1" dirty="0"/>
          </a:p>
        </p:txBody>
      </p:sp>
    </p:spTree>
    <p:extLst>
      <p:ext uri="{BB962C8B-B14F-4D97-AF65-F5344CB8AC3E}">
        <p14:creationId xmlns:p14="http://schemas.microsoft.com/office/powerpoint/2010/main" val="343518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519A-8792-7B89-7961-E790720E6700}"/>
              </a:ext>
            </a:extLst>
          </p:cNvPr>
          <p:cNvSpPr>
            <a:spLocks noGrp="1"/>
          </p:cNvSpPr>
          <p:nvPr>
            <p:ph type="title"/>
          </p:nvPr>
        </p:nvSpPr>
        <p:spPr/>
        <p:txBody>
          <a:bodyPr>
            <a:normAutofit/>
          </a:bodyPr>
          <a:lstStyle/>
          <a:p>
            <a:r>
              <a:rPr lang="en-US" sz="3600" b="1" dirty="0">
                <a:solidFill>
                  <a:schemeClr val="bg1"/>
                </a:solidFill>
                <a:effectLst>
                  <a:outerShdw blurRad="50800" dist="38100" dir="5400000" algn="t" rotWithShape="0">
                    <a:prstClr val="black">
                      <a:alpha val="40000"/>
                    </a:prstClr>
                  </a:outerShdw>
                </a:effectLst>
              </a:rPr>
              <a:t>                                    Home page</a:t>
            </a:r>
            <a:endParaRPr lang="en-GB" sz="3600" b="1" dirty="0">
              <a:solidFill>
                <a:schemeClr val="bg1"/>
              </a:solidFill>
              <a:effectLst>
                <a:outerShdw blurRad="50800" dist="38100" dir="5400000" algn="t" rotWithShape="0">
                  <a:prstClr val="black">
                    <a:alpha val="40000"/>
                  </a:prstClr>
                </a:outerShdw>
              </a:effectLst>
            </a:endParaRPr>
          </a:p>
        </p:txBody>
      </p:sp>
      <p:sp>
        <p:nvSpPr>
          <p:cNvPr id="3" name="Content Placeholder 2">
            <a:extLst>
              <a:ext uri="{FF2B5EF4-FFF2-40B4-BE49-F238E27FC236}">
                <a16:creationId xmlns:a16="http://schemas.microsoft.com/office/drawing/2014/main" id="{2ADA0123-F744-C55D-B93A-4C1C0F3E10A9}"/>
              </a:ext>
            </a:extLst>
          </p:cNvPr>
          <p:cNvSpPr>
            <a:spLocks noGrp="1"/>
          </p:cNvSpPr>
          <p:nvPr>
            <p:ph sz="half" idx="1"/>
          </p:nvPr>
        </p:nvSpPr>
        <p:spPr/>
        <p:txBody>
          <a:bodyPr>
            <a:normAutofit/>
          </a:bodyPr>
          <a:lstStyle/>
          <a:p>
            <a:pPr marL="0" indent="0">
              <a:buNone/>
            </a:pPr>
            <a:r>
              <a:rPr lang="en-US" sz="2400" b="1" dirty="0"/>
              <a:t> </a:t>
            </a:r>
          </a:p>
          <a:p>
            <a:pPr marL="0" indent="0">
              <a:buNone/>
            </a:pPr>
            <a:endParaRPr lang="en-GB" sz="2400" b="1" dirty="0"/>
          </a:p>
        </p:txBody>
      </p:sp>
      <p:pic>
        <p:nvPicPr>
          <p:cNvPr id="6" name="Content Placeholder 5">
            <a:extLst>
              <a:ext uri="{FF2B5EF4-FFF2-40B4-BE49-F238E27FC236}">
                <a16:creationId xmlns:a16="http://schemas.microsoft.com/office/drawing/2014/main" id="{C7FE415D-154E-E8A3-08DD-D7FF84BB08D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57200" y="2123042"/>
            <a:ext cx="3771550" cy="1929973"/>
          </a:xfrm>
        </p:spPr>
      </p:pic>
      <p:pic>
        <p:nvPicPr>
          <p:cNvPr id="8" name="Picture 7">
            <a:extLst>
              <a:ext uri="{FF2B5EF4-FFF2-40B4-BE49-F238E27FC236}">
                <a16:creationId xmlns:a16="http://schemas.microsoft.com/office/drawing/2014/main" id="{B8522ACF-391F-E4D1-969D-0EA5015195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123043"/>
            <a:ext cx="4259251" cy="1929973"/>
          </a:xfrm>
          <a:prstGeom prst="rect">
            <a:avLst/>
          </a:prstGeom>
        </p:spPr>
      </p:pic>
    </p:spTree>
    <p:extLst>
      <p:ext uri="{BB962C8B-B14F-4D97-AF65-F5344CB8AC3E}">
        <p14:creationId xmlns:p14="http://schemas.microsoft.com/office/powerpoint/2010/main" val="184763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07D4-31A4-DE1C-50C1-D4023A47724F}"/>
              </a:ext>
            </a:extLst>
          </p:cNvPr>
          <p:cNvSpPr>
            <a:spLocks noGrp="1"/>
          </p:cNvSpPr>
          <p:nvPr>
            <p:ph type="title"/>
          </p:nvPr>
        </p:nvSpPr>
        <p:spPr/>
        <p:txBody>
          <a:bodyPr>
            <a:normAutofit/>
          </a:bodyPr>
          <a:lstStyle/>
          <a:p>
            <a:r>
              <a:rPr lang="en-US" sz="3200" b="1" dirty="0">
                <a:solidFill>
                  <a:schemeClr val="bg1"/>
                </a:solidFill>
                <a:effectLst>
                  <a:outerShdw blurRad="50800" dist="38100" dir="5400000" algn="t" rotWithShape="0">
                    <a:prstClr val="black">
                      <a:alpha val="40000"/>
                    </a:prstClr>
                  </a:outerShdw>
                </a:effectLst>
              </a:rPr>
              <a:t>                                           Admin page</a:t>
            </a:r>
            <a:endParaRPr lang="en-GB" sz="3200" b="1" dirty="0"/>
          </a:p>
        </p:txBody>
      </p:sp>
      <p:pic>
        <p:nvPicPr>
          <p:cNvPr id="6" name="Picture 5">
            <a:extLst>
              <a:ext uri="{FF2B5EF4-FFF2-40B4-BE49-F238E27FC236}">
                <a16:creationId xmlns:a16="http://schemas.microsoft.com/office/drawing/2014/main" id="{344D0C1E-7549-A35B-E4AC-ADBA1EDB35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7" y="1934416"/>
            <a:ext cx="4118517" cy="185011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347CAC0-AFDA-BE34-313B-361E93C1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0224" y="1934417"/>
            <a:ext cx="4653776" cy="1996034"/>
          </a:xfrm>
          <a:prstGeom prst="rect">
            <a:avLst/>
          </a:prstGeom>
        </p:spPr>
      </p:pic>
    </p:spTree>
    <p:extLst>
      <p:ext uri="{BB962C8B-B14F-4D97-AF65-F5344CB8AC3E}">
        <p14:creationId xmlns:p14="http://schemas.microsoft.com/office/powerpoint/2010/main" val="131386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66BC-C53C-BAC2-E9E8-EA90A13B3A24}"/>
              </a:ext>
            </a:extLst>
          </p:cNvPr>
          <p:cNvSpPr>
            <a:spLocks noGrp="1"/>
          </p:cNvSpPr>
          <p:nvPr>
            <p:ph type="title"/>
          </p:nvPr>
        </p:nvSpPr>
        <p:spPr/>
        <p:txBody>
          <a:bodyPr>
            <a:normAutofit fontScale="90000"/>
          </a:bodyPr>
          <a:lstStyle/>
          <a:p>
            <a:pPr algn="ctr"/>
            <a:br>
              <a:rPr lang="en-US" b="1" dirty="0">
                <a:solidFill>
                  <a:schemeClr val="tx1"/>
                </a:solidFill>
              </a:rPr>
            </a:br>
            <a:r>
              <a:rPr lang="en-US" b="1" dirty="0">
                <a:solidFill>
                  <a:schemeClr val="tx1"/>
                </a:solidFill>
              </a:rPr>
              <a:t>                                       </a:t>
            </a:r>
            <a:r>
              <a:rPr lang="en-US" sz="4400" b="1" dirty="0">
                <a:solidFill>
                  <a:schemeClr val="bg1"/>
                </a:solidFill>
                <a:effectLst>
                  <a:outerShdw blurRad="50800" dist="38100" dir="5400000" algn="t" rotWithShape="0">
                    <a:prstClr val="black">
                      <a:alpha val="40000"/>
                    </a:prstClr>
                  </a:outerShdw>
                </a:effectLst>
              </a:rPr>
              <a:t>Admin page </a:t>
            </a:r>
            <a:br>
              <a:rPr lang="en-US" dirty="0"/>
            </a:br>
            <a:endParaRPr lang="en-GB" dirty="0"/>
          </a:p>
        </p:txBody>
      </p:sp>
      <p:pic>
        <p:nvPicPr>
          <p:cNvPr id="5" name="Content Placeholder 4" descr="A screenshot of a computer&#10;&#10;Description automatically generated">
            <a:extLst>
              <a:ext uri="{FF2B5EF4-FFF2-40B4-BE49-F238E27FC236}">
                <a16:creationId xmlns:a16="http://schemas.microsoft.com/office/drawing/2014/main" id="{DF02C46C-D408-6300-E992-1E5B0D3D92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4850" y="2155902"/>
            <a:ext cx="3927443" cy="1948380"/>
          </a:xfrm>
        </p:spPr>
      </p:pic>
      <p:pic>
        <p:nvPicPr>
          <p:cNvPr id="7" name="Picture 6">
            <a:extLst>
              <a:ext uri="{FF2B5EF4-FFF2-40B4-BE49-F238E27FC236}">
                <a16:creationId xmlns:a16="http://schemas.microsoft.com/office/drawing/2014/main" id="{18674F07-CECF-6EE2-0B57-C1F283F298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534" y="2155903"/>
            <a:ext cx="4810466" cy="2123948"/>
          </a:xfrm>
          <a:prstGeom prst="rect">
            <a:avLst/>
          </a:prstGeom>
        </p:spPr>
      </p:pic>
    </p:spTree>
    <p:extLst>
      <p:ext uri="{BB962C8B-B14F-4D97-AF65-F5344CB8AC3E}">
        <p14:creationId xmlns:p14="http://schemas.microsoft.com/office/powerpoint/2010/main" val="384134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797E-11E0-1A55-2F4D-F311CD30433E}"/>
              </a:ext>
            </a:extLst>
          </p:cNvPr>
          <p:cNvSpPr>
            <a:spLocks noGrp="1"/>
          </p:cNvSpPr>
          <p:nvPr>
            <p:ph type="title"/>
          </p:nvPr>
        </p:nvSpPr>
        <p:spPr/>
        <p:txBody>
          <a:bodyPr>
            <a:normAutofit fontScale="90000"/>
          </a:bodyPr>
          <a:lstStyle/>
          <a:p>
            <a:br>
              <a:rPr lang="en-US" b="1" dirty="0"/>
            </a:br>
            <a:r>
              <a:rPr lang="en-US" b="1" dirty="0"/>
              <a:t>                                 </a:t>
            </a:r>
            <a:r>
              <a:rPr lang="en-US" sz="4900" b="1" dirty="0">
                <a:solidFill>
                  <a:schemeClr val="bg1"/>
                </a:solidFill>
                <a:effectLst>
                  <a:outerShdw blurRad="50800" dist="38100" dir="5400000" algn="t" rotWithShape="0">
                    <a:prstClr val="black">
                      <a:alpha val="40000"/>
                    </a:prstClr>
                  </a:outerShdw>
                </a:effectLst>
              </a:rPr>
              <a:t>Passenger</a:t>
            </a:r>
            <a:br>
              <a:rPr lang="en-US" dirty="0"/>
            </a:br>
            <a:endParaRPr lang="en-GB" dirty="0"/>
          </a:p>
        </p:txBody>
      </p:sp>
      <p:pic>
        <p:nvPicPr>
          <p:cNvPr id="6" name="Picture 5">
            <a:extLst>
              <a:ext uri="{FF2B5EF4-FFF2-40B4-BE49-F238E27FC236}">
                <a16:creationId xmlns:a16="http://schemas.microsoft.com/office/drawing/2014/main" id="{C751D0F0-63D0-A623-C8D5-190B727E1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09" y="2185640"/>
            <a:ext cx="4394323" cy="1922516"/>
          </a:xfrm>
          <a:prstGeom prst="rect">
            <a:avLst/>
          </a:prstGeom>
        </p:spPr>
      </p:pic>
      <p:pic>
        <p:nvPicPr>
          <p:cNvPr id="8" name="Picture 7">
            <a:extLst>
              <a:ext uri="{FF2B5EF4-FFF2-40B4-BE49-F238E27FC236}">
                <a16:creationId xmlns:a16="http://schemas.microsoft.com/office/drawing/2014/main" id="{5A760D0D-106F-1B09-3DD0-767ED789E9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1941" y="2114226"/>
            <a:ext cx="3821150" cy="1922516"/>
          </a:xfrm>
          <a:prstGeom prst="rect">
            <a:avLst/>
          </a:prstGeom>
        </p:spPr>
      </p:pic>
    </p:spTree>
    <p:extLst>
      <p:ext uri="{BB962C8B-B14F-4D97-AF65-F5344CB8AC3E}">
        <p14:creationId xmlns:p14="http://schemas.microsoft.com/office/powerpoint/2010/main" val="343838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On-screen Show (16:9)</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JetSync Airline Reservation System</vt:lpstr>
      <vt:lpstr>Introduction </vt:lpstr>
      <vt:lpstr>Purpose of the project </vt:lpstr>
      <vt:lpstr>Objectives</vt:lpstr>
      <vt:lpstr>User requirement </vt:lpstr>
      <vt:lpstr>                                    Home page</vt:lpstr>
      <vt:lpstr>                                           Admin page</vt:lpstr>
      <vt:lpstr>                                        Admin page  </vt:lpstr>
      <vt:lpstr>                                  Passenger </vt:lpstr>
      <vt:lpstr>                             Passenger</vt:lpstr>
      <vt:lpstr>Challenges faced </vt:lpstr>
      <vt:lpstr>References </vt:lpstr>
      <vt:lpstr>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2024-03-24T14:43:08Z</dcterms:modified>
</cp:coreProperties>
</file>