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4" r:id="rId6"/>
    <p:sldId id="257" r:id="rId7"/>
    <p:sldId id="259" r:id="rId8"/>
    <p:sldId id="275" r:id="rId9"/>
    <p:sldId id="276" r:id="rId10"/>
    <p:sldId id="260" r:id="rId11"/>
    <p:sldId id="261" r:id="rId12"/>
    <p:sldId id="262" r:id="rId13"/>
    <p:sldId id="258" r:id="rId14"/>
    <p:sldId id="263" r:id="rId15"/>
    <p:sldId id="264" r:id="rId16"/>
    <p:sldId id="270" r:id="rId17"/>
    <p:sldId id="269" r:id="rId18"/>
    <p:sldId id="265" r:id="rId19"/>
    <p:sldId id="266" r:id="rId20"/>
    <p:sldId id="267" r:id="rId21"/>
    <p:sldId id="268"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451E4A-8D43-436B-B341-972BAF184F9C}" v="13" dt="2023-12-20T17:17:47.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4205-4501-4559-244D-23A1973C4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8708C-53CA-8E8B-F0B3-0936E4CC7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6DE508-4C03-E89B-0917-6280E8BC0ED8}"/>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23169E05-1229-7046-E98D-D84324BFC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F2EE0-B46E-E287-7EE5-15E200ED05FE}"/>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36921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26D9-A156-FE6B-88AD-5313D4787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B2832-E11B-C19B-D521-25F01D25D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445E-A41D-7D08-D152-57EC33F7A2C9}"/>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F00B23C3-5A6F-A0F3-27F2-BBE096349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B503E-018B-9CDB-6A26-D8D09BA67911}"/>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02514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711D3-2D62-1B08-1DF4-547D72398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7E14D-A73A-D230-3426-9CF66E426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6F1DA-C2A9-5794-03E1-6D6D1F5626F3}"/>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7C2F9EB1-2CB6-7DD2-AEAE-C4109301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C629D-9B88-EDC8-A9C9-EA8DBF243FDB}"/>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44976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1A82-35F8-C789-B0ED-C0E12A06B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BABF5-6686-06EE-EBD7-07660A366F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0EBC6-C873-1724-FC1C-E24CE029F821}"/>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2ADFC452-09A3-B01E-145F-114FCC267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61462-101E-D7A2-48A9-BFBD67250A65}"/>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346722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60C-A184-1495-1984-1435E9557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1F3351-D974-A25D-F7CB-623B7DDA0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7EE10-3451-A772-B396-4EE2E8BBE065}"/>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B7C1699E-642A-25C7-8C2A-FD49C4F6E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87AFF-6E81-A49F-48FC-306C71BDBDC6}"/>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95158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7314-A353-C225-CD1F-7E1A4EF67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A1A92-8C16-9F62-FF2B-595548B35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BCB94C-FDAB-5D9E-D826-F09BD864AD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FFA0B3-A982-0479-CF24-4A5B1CD39A9B}"/>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6" name="Footer Placeholder 5">
            <a:extLst>
              <a:ext uri="{FF2B5EF4-FFF2-40B4-BE49-F238E27FC236}">
                <a16:creationId xmlns:a16="http://schemas.microsoft.com/office/drawing/2014/main" id="{73AF72F2-0AD7-7111-3DA2-0D07B920D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A0B04-37A6-EDDE-5DB2-0C355F079642}"/>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94337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2CA3-5C83-0716-6133-FA15068972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899A-F5A9-8A89-C4DF-92AEC7A51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1EFC4-11C0-5110-59F0-4469FFEB7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FD0E0-4273-299D-B979-A5F38249C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F1F1-CE10-F6C1-A690-2A8F2A9DFC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FFDB8-63D1-6FA9-4325-6BDF6400B269}"/>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8" name="Footer Placeholder 7">
            <a:extLst>
              <a:ext uri="{FF2B5EF4-FFF2-40B4-BE49-F238E27FC236}">
                <a16:creationId xmlns:a16="http://schemas.microsoft.com/office/drawing/2014/main" id="{1B5C4BD0-9DE4-EAAB-5D17-FB4DE08482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FCB89-7589-2564-68B1-C58B67408BAB}"/>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36741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25F4-6E4B-9930-211A-A66C68F46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E1F10-2A55-DA5E-DB2F-1C91FC16BEFE}"/>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4" name="Footer Placeholder 3">
            <a:extLst>
              <a:ext uri="{FF2B5EF4-FFF2-40B4-BE49-F238E27FC236}">
                <a16:creationId xmlns:a16="http://schemas.microsoft.com/office/drawing/2014/main" id="{6B81EF90-5F21-0330-286B-60550E911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4A3595-DDFE-1277-0E0A-A36448A2F5D7}"/>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290459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C54BA-B0CD-8730-3ED0-E14B144E7E98}"/>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3" name="Footer Placeholder 2">
            <a:extLst>
              <a:ext uri="{FF2B5EF4-FFF2-40B4-BE49-F238E27FC236}">
                <a16:creationId xmlns:a16="http://schemas.microsoft.com/office/drawing/2014/main" id="{F98754C2-A3CA-A681-EC24-D315BE35F4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390A8-687E-B6EF-D7DE-D833A8EE00D0}"/>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416908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C1D8-5C48-C782-AF98-AD89A7B70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A08551-CE35-C5CE-E005-086AC07DA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E5DF1-00FE-20BD-132D-E5A0EFECE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FD2B6-7AFB-660E-38C4-F3D941FB6CFF}"/>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6" name="Footer Placeholder 5">
            <a:extLst>
              <a:ext uri="{FF2B5EF4-FFF2-40B4-BE49-F238E27FC236}">
                <a16:creationId xmlns:a16="http://schemas.microsoft.com/office/drawing/2014/main" id="{9B2E55D1-2DE6-262B-3371-E8D662CE8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E8540-6B53-03A2-A9D0-D169C97E580C}"/>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327520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645F-5F6A-62BE-27BD-0C37F1CE8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F7B12B-15C4-14E6-BF39-5AAE0FE72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E0F78B-FE07-6933-F126-F4D22F945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B2CD9-D824-7D0F-23EE-375924EFC6E4}"/>
              </a:ext>
            </a:extLst>
          </p:cNvPr>
          <p:cNvSpPr>
            <a:spLocks noGrp="1"/>
          </p:cNvSpPr>
          <p:nvPr>
            <p:ph type="dt" sz="half" idx="10"/>
          </p:nvPr>
        </p:nvSpPr>
        <p:spPr/>
        <p:txBody>
          <a:bodyPr/>
          <a:lstStyle/>
          <a:p>
            <a:fld id="{764DF1E7-5ED9-447C-9F0A-68273EBE5861}" type="datetimeFigureOut">
              <a:rPr lang="en-US" smtClean="0"/>
              <a:t>12/21/2023</a:t>
            </a:fld>
            <a:endParaRPr lang="en-US"/>
          </a:p>
        </p:txBody>
      </p:sp>
      <p:sp>
        <p:nvSpPr>
          <p:cNvPr id="6" name="Footer Placeholder 5">
            <a:extLst>
              <a:ext uri="{FF2B5EF4-FFF2-40B4-BE49-F238E27FC236}">
                <a16:creationId xmlns:a16="http://schemas.microsoft.com/office/drawing/2014/main" id="{C7649E5D-E694-820A-25F2-DA518D115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1A35A-7E7A-5627-0FDD-5DD05D3BEC89}"/>
              </a:ext>
            </a:extLst>
          </p:cNvPr>
          <p:cNvSpPr>
            <a:spLocks noGrp="1"/>
          </p:cNvSpPr>
          <p:nvPr>
            <p:ph type="sldNum" sz="quarter" idx="12"/>
          </p:nvPr>
        </p:nvSpPr>
        <p:spPr/>
        <p:txBody>
          <a:bodyPr/>
          <a:lstStyle/>
          <a:p>
            <a:fld id="{B245C9E7-CF8B-40A6-85D8-DC80995EAE67}" type="slidenum">
              <a:rPr lang="en-US" smtClean="0"/>
              <a:t>‹#›</a:t>
            </a:fld>
            <a:endParaRPr lang="en-US"/>
          </a:p>
        </p:txBody>
      </p:sp>
    </p:spTree>
    <p:extLst>
      <p:ext uri="{BB962C8B-B14F-4D97-AF65-F5344CB8AC3E}">
        <p14:creationId xmlns:p14="http://schemas.microsoft.com/office/powerpoint/2010/main" val="10074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56B9B-F5FC-1434-3E7E-C54696DA6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392ECC-C249-521B-7EBE-E432F2BE3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1EBA3-5BC8-923D-E59E-37A6D7D00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DF1E7-5ED9-447C-9F0A-68273EBE5861}" type="datetimeFigureOut">
              <a:rPr lang="en-US" smtClean="0"/>
              <a:t>12/21/2023</a:t>
            </a:fld>
            <a:endParaRPr lang="en-US"/>
          </a:p>
        </p:txBody>
      </p:sp>
      <p:sp>
        <p:nvSpPr>
          <p:cNvPr id="5" name="Footer Placeholder 4">
            <a:extLst>
              <a:ext uri="{FF2B5EF4-FFF2-40B4-BE49-F238E27FC236}">
                <a16:creationId xmlns:a16="http://schemas.microsoft.com/office/drawing/2014/main" id="{8709E138-775C-DEA9-78F1-3AECE4BBC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92940-33C5-9182-37FF-E2CE281F6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5C9E7-CF8B-40A6-85D8-DC80995EAE67}" type="slidenum">
              <a:rPr lang="en-US" smtClean="0"/>
              <a:t>‹#›</a:t>
            </a:fld>
            <a:endParaRPr lang="en-US"/>
          </a:p>
        </p:txBody>
      </p:sp>
    </p:spTree>
    <p:extLst>
      <p:ext uri="{BB962C8B-B14F-4D97-AF65-F5344CB8AC3E}">
        <p14:creationId xmlns:p14="http://schemas.microsoft.com/office/powerpoint/2010/main" val="172651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9BB3-0E39-1EF8-9C8F-9C3D2BE9B7B5}"/>
              </a:ext>
            </a:extLst>
          </p:cNvPr>
          <p:cNvSpPr>
            <a:spLocks noGrp="1"/>
          </p:cNvSpPr>
          <p:nvPr>
            <p:ph type="ctrTitle"/>
          </p:nvPr>
        </p:nvSpPr>
        <p:spPr/>
        <p:txBody>
          <a:bodyPr>
            <a:normAutofit fontScale="90000"/>
          </a:bodyPr>
          <a:lstStyle/>
          <a:p>
            <a:r>
              <a:rPr lang="en-US"/>
              <a:t>ML Discussion on Polymer membranes for flow batteries</a:t>
            </a:r>
            <a:endParaRPr lang="en-US" dirty="0"/>
          </a:p>
        </p:txBody>
      </p:sp>
      <p:sp>
        <p:nvSpPr>
          <p:cNvPr id="3" name="Subtitle 2">
            <a:extLst>
              <a:ext uri="{FF2B5EF4-FFF2-40B4-BE49-F238E27FC236}">
                <a16:creationId xmlns:a16="http://schemas.microsoft.com/office/drawing/2014/main" id="{96920264-8AA3-9F68-6080-8F6BCDF9C91A}"/>
              </a:ext>
            </a:extLst>
          </p:cNvPr>
          <p:cNvSpPr>
            <a:spLocks noGrp="1"/>
          </p:cNvSpPr>
          <p:nvPr>
            <p:ph type="subTitle" idx="1"/>
          </p:nvPr>
        </p:nvSpPr>
        <p:spPr>
          <a:xfrm>
            <a:off x="1524000" y="3602038"/>
            <a:ext cx="9144000" cy="2778442"/>
          </a:xfrm>
        </p:spPr>
        <p:txBody>
          <a:bodyPr>
            <a:normAutofit/>
          </a:bodyPr>
          <a:lstStyle/>
          <a:p>
            <a:r>
              <a:rPr lang="en-US" sz="2000" u="sng" dirty="0"/>
              <a:t>Design and preparation of sulfonated polymer membranes for Zn/MnO2 </a:t>
            </a:r>
          </a:p>
          <a:p>
            <a:r>
              <a:rPr lang="en-US" sz="2000" u="sng" dirty="0"/>
              <a:t>flow batteries with assistance of machine learning</a:t>
            </a:r>
            <a:r>
              <a:rPr lang="en-US" u="sng" dirty="0"/>
              <a:t> </a:t>
            </a:r>
          </a:p>
          <a:p>
            <a:r>
              <a:rPr lang="en-US" i="1" dirty="0"/>
              <a:t>Journal of </a:t>
            </a:r>
            <a:r>
              <a:rPr lang="en-US" i="1"/>
              <a:t>Membrane Science, 2023 Feb </a:t>
            </a:r>
            <a:endParaRPr lang="en-US" i="1" dirty="0"/>
          </a:p>
          <a:p>
            <a:r>
              <a:rPr lang="en-US" sz="1600" dirty="0"/>
              <a:t>Wei </a:t>
            </a:r>
            <a:r>
              <a:rPr lang="en-US" sz="1600" dirty="0" err="1"/>
              <a:t>Wei</a:t>
            </a:r>
            <a:r>
              <a:rPr lang="en-US" sz="1600" dirty="0"/>
              <a:t> , </a:t>
            </a:r>
            <a:r>
              <a:rPr lang="en-US" sz="1600" dirty="0" err="1"/>
              <a:t>Songbo</a:t>
            </a:r>
            <a:r>
              <a:rPr lang="en-US" sz="1600" dirty="0"/>
              <a:t> Nan , </a:t>
            </a:r>
            <a:r>
              <a:rPr lang="en-US" sz="1600" dirty="0" err="1"/>
              <a:t>Haoran</a:t>
            </a:r>
            <a:r>
              <a:rPr lang="en-US" sz="1600" dirty="0"/>
              <a:t> Wang , </a:t>
            </a:r>
            <a:r>
              <a:rPr lang="en-US" sz="1600" dirty="0" err="1"/>
              <a:t>Shicheng</a:t>
            </a:r>
            <a:r>
              <a:rPr lang="en-US" sz="1600" dirty="0"/>
              <a:t> Xu , </a:t>
            </a:r>
            <a:r>
              <a:rPr lang="en-US" sz="1600" dirty="0" err="1"/>
              <a:t>Xiaoxiao</a:t>
            </a:r>
            <a:r>
              <a:rPr lang="en-US" sz="1600" dirty="0"/>
              <a:t> Liu , </a:t>
            </a:r>
            <a:r>
              <a:rPr lang="en-US" sz="1600" dirty="0" err="1"/>
              <a:t>Ronghuan</a:t>
            </a:r>
            <a:r>
              <a:rPr lang="en-US" sz="1600" dirty="0"/>
              <a:t> He</a:t>
            </a:r>
          </a:p>
          <a:p>
            <a:endParaRPr lang="en-US" sz="1600" dirty="0"/>
          </a:p>
          <a:p>
            <a:endParaRPr lang="en-US" sz="1600" dirty="0"/>
          </a:p>
          <a:p>
            <a:pPr algn="r"/>
            <a:r>
              <a:rPr lang="en-US" sz="1600" dirty="0"/>
              <a:t>Presented by Chamod Hasaranga Peiris - 6678202263</a:t>
            </a:r>
          </a:p>
        </p:txBody>
      </p:sp>
    </p:spTree>
    <p:extLst>
      <p:ext uri="{BB962C8B-B14F-4D97-AF65-F5344CB8AC3E}">
        <p14:creationId xmlns:p14="http://schemas.microsoft.com/office/powerpoint/2010/main" val="94067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3A8F-0D77-BDA3-40B3-44631A43AF25}"/>
              </a:ext>
            </a:extLst>
          </p:cNvPr>
          <p:cNvSpPr>
            <a:spLocks noGrp="1"/>
          </p:cNvSpPr>
          <p:nvPr>
            <p:ph type="title"/>
          </p:nvPr>
        </p:nvSpPr>
        <p:spPr/>
        <p:txBody>
          <a:bodyPr/>
          <a:lstStyle/>
          <a:p>
            <a:r>
              <a:rPr lang="en-US"/>
              <a:t>Used Algorithms to Compare</a:t>
            </a:r>
            <a:endParaRPr lang="en-US" dirty="0"/>
          </a:p>
        </p:txBody>
      </p:sp>
      <p:sp>
        <p:nvSpPr>
          <p:cNvPr id="3" name="Content Placeholder 2">
            <a:extLst>
              <a:ext uri="{FF2B5EF4-FFF2-40B4-BE49-F238E27FC236}">
                <a16:creationId xmlns:a16="http://schemas.microsoft.com/office/drawing/2014/main" id="{EEB4FE88-0771-F0BB-3AE9-6E0FD30ECAE3}"/>
              </a:ext>
            </a:extLst>
          </p:cNvPr>
          <p:cNvSpPr>
            <a:spLocks noGrp="1"/>
          </p:cNvSpPr>
          <p:nvPr>
            <p:ph idx="1"/>
          </p:nvPr>
        </p:nvSpPr>
        <p:spPr/>
        <p:txBody>
          <a:bodyPr/>
          <a:lstStyle/>
          <a:p>
            <a:r>
              <a:rPr lang="en-US"/>
              <a:t>Logistic Regression (LR)</a:t>
            </a:r>
          </a:p>
          <a:p>
            <a:r>
              <a:rPr lang="en-US"/>
              <a:t>Support Vector Machine (SVM) </a:t>
            </a:r>
          </a:p>
          <a:p>
            <a:r>
              <a:rPr lang="en-US"/>
              <a:t>K-Nearest Neighbor algorithm (KNN)</a:t>
            </a:r>
          </a:p>
          <a:p>
            <a:r>
              <a:rPr lang="en-US"/>
              <a:t>Gaussian Processes (GPC) </a:t>
            </a:r>
          </a:p>
          <a:p>
            <a:r>
              <a:rPr lang="en-US" b="1" u="sng"/>
              <a:t>Gradient boosting decision tree (GBDT)</a:t>
            </a:r>
            <a:endParaRPr lang="en-US" b="1" u="sng" dirty="0"/>
          </a:p>
        </p:txBody>
      </p:sp>
    </p:spTree>
    <p:extLst>
      <p:ext uri="{BB962C8B-B14F-4D97-AF65-F5344CB8AC3E}">
        <p14:creationId xmlns:p14="http://schemas.microsoft.com/office/powerpoint/2010/main" val="280516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2EB3-BCD7-78BA-2401-BC9413C52D07}"/>
              </a:ext>
            </a:extLst>
          </p:cNvPr>
          <p:cNvSpPr>
            <a:spLocks noGrp="1"/>
          </p:cNvSpPr>
          <p:nvPr>
            <p:ph type="title"/>
          </p:nvPr>
        </p:nvSpPr>
        <p:spPr/>
        <p:txBody>
          <a:bodyPr/>
          <a:lstStyle/>
          <a:p>
            <a:r>
              <a:rPr lang="en-US" dirty="0"/>
              <a:t>Construction of the Machine Learning Model</a:t>
            </a:r>
          </a:p>
        </p:txBody>
      </p:sp>
      <p:sp>
        <p:nvSpPr>
          <p:cNvPr id="3" name="Content Placeholder 2">
            <a:extLst>
              <a:ext uri="{FF2B5EF4-FFF2-40B4-BE49-F238E27FC236}">
                <a16:creationId xmlns:a16="http://schemas.microsoft.com/office/drawing/2014/main" id="{DC843C07-865B-EE09-A484-87405FAA52B8}"/>
              </a:ext>
            </a:extLst>
          </p:cNvPr>
          <p:cNvSpPr>
            <a:spLocks noGrp="1"/>
          </p:cNvSpPr>
          <p:nvPr>
            <p:ph idx="1"/>
          </p:nvPr>
        </p:nvSpPr>
        <p:spPr/>
        <p:txBody>
          <a:bodyPr/>
          <a:lstStyle/>
          <a:p>
            <a:r>
              <a:rPr lang="en-US" dirty="0"/>
              <a:t>Data Preparation:</a:t>
            </a:r>
          </a:p>
          <a:p>
            <a:pPr lvl="1"/>
            <a:r>
              <a:rPr lang="en-US" b="1" u="sng" dirty="0"/>
              <a:t>Input Data</a:t>
            </a:r>
            <a:r>
              <a:rPr lang="en-US" dirty="0"/>
              <a:t>: Chemical features of the polymer, including monomer types, sulfonation degree, crosslinking agents, and other relevant structural parameters. </a:t>
            </a:r>
          </a:p>
          <a:p>
            <a:pPr lvl="1"/>
            <a:r>
              <a:rPr lang="en-US" b="1" u="sng" dirty="0"/>
              <a:t>Output Data</a:t>
            </a:r>
            <a:r>
              <a:rPr lang="en-US" dirty="0"/>
              <a:t>: Zn</a:t>
            </a:r>
            <a:r>
              <a:rPr lang="en-US" baseline="30000" dirty="0"/>
              <a:t>2+</a:t>
            </a:r>
            <a:r>
              <a:rPr lang="en-US" dirty="0"/>
              <a:t> and H</a:t>
            </a:r>
            <a:r>
              <a:rPr lang="en-US" baseline="30000" dirty="0"/>
              <a:t>+</a:t>
            </a:r>
            <a:r>
              <a:rPr lang="en-US" dirty="0"/>
              <a:t> conductivities of the corresponding polymer membranes.</a:t>
            </a:r>
          </a:p>
          <a:p>
            <a:r>
              <a:rPr lang="en-US" dirty="0"/>
              <a:t>Model Training:</a:t>
            </a:r>
          </a:p>
          <a:p>
            <a:pPr lvl="1"/>
            <a:r>
              <a:rPr lang="en-US" b="1" u="sng" dirty="0"/>
              <a:t>Algorithm: GBDT </a:t>
            </a:r>
            <a:r>
              <a:rPr lang="en-US" dirty="0"/>
              <a:t>was chosen due to its ability to handle complex relationships between features and its robustness to noise in the data.</a:t>
            </a:r>
          </a:p>
          <a:p>
            <a:pPr lvl="1"/>
            <a:r>
              <a:rPr lang="en-US" dirty="0"/>
              <a:t>Training Dataset: The dataset likely consisted of existing sulfonated polymer membranes with known properties (Zn</a:t>
            </a:r>
            <a:r>
              <a:rPr lang="en-US" baseline="30000" dirty="0"/>
              <a:t>2+</a:t>
            </a:r>
            <a:r>
              <a:rPr lang="en-US" dirty="0"/>
              <a:t> and H</a:t>
            </a:r>
            <a:r>
              <a:rPr lang="en-US" baseline="30000" dirty="0"/>
              <a:t>+</a:t>
            </a:r>
            <a:r>
              <a:rPr lang="en-US" dirty="0"/>
              <a:t> conductivities)</a:t>
            </a:r>
          </a:p>
        </p:txBody>
      </p:sp>
    </p:spTree>
    <p:extLst>
      <p:ext uri="{BB962C8B-B14F-4D97-AF65-F5344CB8AC3E}">
        <p14:creationId xmlns:p14="http://schemas.microsoft.com/office/powerpoint/2010/main" val="25213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75410-1597-C81E-FD11-58D49F74E8AC}"/>
              </a:ext>
            </a:extLst>
          </p:cNvPr>
          <p:cNvSpPr>
            <a:spLocks noGrp="1"/>
          </p:cNvSpPr>
          <p:nvPr>
            <p:ph idx="1"/>
          </p:nvPr>
        </p:nvSpPr>
        <p:spPr>
          <a:xfrm>
            <a:off x="838200" y="421419"/>
            <a:ext cx="10937240" cy="2585941"/>
          </a:xfrm>
        </p:spPr>
        <p:txBody>
          <a:bodyPr>
            <a:normAutofit/>
          </a:bodyPr>
          <a:lstStyle/>
          <a:p>
            <a:r>
              <a:rPr lang="en-US" dirty="0"/>
              <a:t>Model Training (Continues):</a:t>
            </a:r>
          </a:p>
          <a:p>
            <a:pPr lvl="1"/>
            <a:r>
              <a:rPr lang="en-US" dirty="0"/>
              <a:t>Training Process: The GBDT model was trained iteratively. In each iteration, a decision tree is built based on the current residuals of the model. This tree predicts the difference between the actual and predicted conductivity for each data point. The predictions are then added to the existing predictions, and the process repeats until the model converges or a predefined stopping criterion is met.</a:t>
            </a:r>
          </a:p>
        </p:txBody>
      </p:sp>
      <p:sp>
        <p:nvSpPr>
          <p:cNvPr id="5" name="TextBox 4">
            <a:extLst>
              <a:ext uri="{FF2B5EF4-FFF2-40B4-BE49-F238E27FC236}">
                <a16:creationId xmlns:a16="http://schemas.microsoft.com/office/drawing/2014/main" id="{1D763300-3A42-506D-429A-98F59BBCE22B}"/>
              </a:ext>
            </a:extLst>
          </p:cNvPr>
          <p:cNvSpPr txBox="1"/>
          <p:nvPr/>
        </p:nvSpPr>
        <p:spPr>
          <a:xfrm>
            <a:off x="838200" y="3007360"/>
            <a:ext cx="7574280" cy="3477875"/>
          </a:xfrm>
          <a:prstGeom prst="rect">
            <a:avLst/>
          </a:prstGeom>
          <a:noFill/>
        </p:spPr>
        <p:txBody>
          <a:bodyPr wrap="square">
            <a:spAutoFit/>
          </a:bodyPr>
          <a:lstStyle/>
          <a:p>
            <a:pPr marL="457200" indent="-457200">
              <a:buFont typeface="Arial" panose="020B0604020202020204" pitchFamily="34" charset="0"/>
              <a:buChar char="•"/>
            </a:pPr>
            <a:r>
              <a:rPr lang="en-US" sz="2800" b="1" u="sng" dirty="0"/>
              <a:t>Model Validation</a:t>
            </a:r>
            <a:r>
              <a:rPr lang="en-US" sz="2800" dirty="0"/>
              <a:t>:</a:t>
            </a:r>
          </a:p>
          <a:p>
            <a:pPr marL="742950" lvl="1" indent="-285750">
              <a:buFont typeface="Arial" panose="020B0604020202020204" pitchFamily="34" charset="0"/>
              <a:buChar char="•"/>
            </a:pPr>
            <a:r>
              <a:rPr lang="en-US" sz="2400" dirty="0"/>
              <a:t>Validation Dataset: A separate set of polymer membranes with known properties was used to assess the model's performance on unseen data.</a:t>
            </a:r>
          </a:p>
          <a:p>
            <a:pPr marL="742950" lvl="1" indent="-285750">
              <a:buFont typeface="Arial" panose="020B0604020202020204" pitchFamily="34" charset="0"/>
              <a:buChar char="•"/>
            </a:pPr>
            <a:r>
              <a:rPr lang="en-US" sz="2400" dirty="0"/>
              <a:t>Metrics: </a:t>
            </a:r>
            <a:r>
              <a:rPr lang="en-US" sz="2400" u="sng" dirty="0"/>
              <a:t>Mean squared error </a:t>
            </a:r>
            <a:r>
              <a:rPr lang="en-US" sz="2400" dirty="0"/>
              <a:t>(MSE) and </a:t>
            </a:r>
            <a:r>
              <a:rPr lang="en-US" sz="2400" b="1" u="sng" dirty="0"/>
              <a:t>R-squared</a:t>
            </a:r>
            <a:r>
              <a:rPr lang="en-US" sz="2400" dirty="0"/>
              <a:t> were used to evaluate the accuracy of the model's predictions for both Zn</a:t>
            </a:r>
            <a:r>
              <a:rPr lang="en-US" sz="2400" baseline="30000" dirty="0"/>
              <a:t>2+</a:t>
            </a:r>
            <a:r>
              <a:rPr lang="en-US" sz="2400" dirty="0"/>
              <a:t> and H</a:t>
            </a:r>
            <a:r>
              <a:rPr lang="en-US" sz="2400" baseline="30000" dirty="0"/>
              <a:t>+</a:t>
            </a:r>
            <a:r>
              <a:rPr lang="en-US" sz="2400" dirty="0"/>
              <a:t> conductivities.</a:t>
            </a:r>
          </a:p>
          <a:p>
            <a:pPr marL="742950" lvl="1" indent="-285750">
              <a:buFont typeface="Arial" panose="020B0604020202020204" pitchFamily="34" charset="0"/>
              <a:buChar char="•"/>
            </a:pPr>
            <a:r>
              <a:rPr lang="en-US" sz="2400" b="1" u="sng" dirty="0"/>
              <a:t>Confusion matrix</a:t>
            </a:r>
            <a:r>
              <a:rPr lang="en-US" sz="2400" dirty="0"/>
              <a:t> has stated in the main article to justify the model validation</a:t>
            </a:r>
          </a:p>
        </p:txBody>
      </p:sp>
      <p:pic>
        <p:nvPicPr>
          <p:cNvPr id="7" name="Picture 6" descr="A diagram of different types of data&#10;&#10;Description automatically generated with medium confidence">
            <a:extLst>
              <a:ext uri="{FF2B5EF4-FFF2-40B4-BE49-F238E27FC236}">
                <a16:creationId xmlns:a16="http://schemas.microsoft.com/office/drawing/2014/main" id="{354B4B78-BE64-80A7-EC65-D070AAFDE181}"/>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48637"/>
          <a:stretch/>
        </p:blipFill>
        <p:spPr>
          <a:xfrm>
            <a:off x="8412479" y="3007360"/>
            <a:ext cx="3445139" cy="2829560"/>
          </a:xfrm>
          <a:prstGeom prst="rect">
            <a:avLst/>
          </a:prstGeom>
        </p:spPr>
      </p:pic>
    </p:spTree>
    <p:extLst>
      <p:ext uri="{BB962C8B-B14F-4D97-AF65-F5344CB8AC3E}">
        <p14:creationId xmlns:p14="http://schemas.microsoft.com/office/powerpoint/2010/main" val="341854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2844-7B2A-7B35-3C99-C8B6736A3570}"/>
              </a:ext>
            </a:extLst>
          </p:cNvPr>
          <p:cNvSpPr>
            <a:spLocks noGrp="1"/>
          </p:cNvSpPr>
          <p:nvPr>
            <p:ph type="title"/>
          </p:nvPr>
        </p:nvSpPr>
        <p:spPr/>
        <p:txBody>
          <a:bodyPr/>
          <a:lstStyle/>
          <a:p>
            <a:r>
              <a:rPr lang="en-US" dirty="0"/>
              <a:t>Correlation Matrix Values</a:t>
            </a:r>
          </a:p>
        </p:txBody>
      </p:sp>
      <p:pic>
        <p:nvPicPr>
          <p:cNvPr id="5" name="Picture 4">
            <a:extLst>
              <a:ext uri="{FF2B5EF4-FFF2-40B4-BE49-F238E27FC236}">
                <a16:creationId xmlns:a16="http://schemas.microsoft.com/office/drawing/2014/main" id="{94D162C3-02D3-0462-E34D-EFABAF0C27A3}"/>
              </a:ext>
            </a:extLst>
          </p:cNvPr>
          <p:cNvPicPr>
            <a:picLocks noChangeAspect="1"/>
          </p:cNvPicPr>
          <p:nvPr/>
        </p:nvPicPr>
        <p:blipFill>
          <a:blip r:embed="rId2"/>
          <a:stretch>
            <a:fillRect/>
          </a:stretch>
        </p:blipFill>
        <p:spPr>
          <a:xfrm>
            <a:off x="1553538" y="2091227"/>
            <a:ext cx="9084923" cy="3739302"/>
          </a:xfrm>
          <a:prstGeom prst="rect">
            <a:avLst/>
          </a:prstGeom>
        </p:spPr>
      </p:pic>
    </p:spTree>
    <p:extLst>
      <p:ext uri="{BB962C8B-B14F-4D97-AF65-F5344CB8AC3E}">
        <p14:creationId xmlns:p14="http://schemas.microsoft.com/office/powerpoint/2010/main" val="149978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780B-9C9A-04AD-DA3D-F642CF611459}"/>
              </a:ext>
            </a:extLst>
          </p:cNvPr>
          <p:cNvSpPr>
            <a:spLocks noGrp="1"/>
          </p:cNvSpPr>
          <p:nvPr>
            <p:ph type="title"/>
          </p:nvPr>
        </p:nvSpPr>
        <p:spPr/>
        <p:txBody>
          <a:bodyPr>
            <a:noAutofit/>
          </a:bodyPr>
          <a:lstStyle/>
          <a:p>
            <a:pPr algn="ctr"/>
            <a:r>
              <a:rPr lang="en-US" sz="3600" dirty="0"/>
              <a:t>The visual structure of the 100th decision tree to the polymer electrolytes for Zn</a:t>
            </a:r>
            <a:r>
              <a:rPr lang="en-US" sz="3600" baseline="30000" dirty="0"/>
              <a:t>2+</a:t>
            </a:r>
            <a:r>
              <a:rPr lang="en-US" sz="3600" dirty="0"/>
              <a:t> and H</a:t>
            </a:r>
            <a:r>
              <a:rPr lang="en-US" sz="3600" baseline="30000" dirty="0"/>
              <a:t>+</a:t>
            </a:r>
            <a:r>
              <a:rPr lang="en-US" sz="3600" dirty="0"/>
              <a:t> conduction</a:t>
            </a:r>
          </a:p>
        </p:txBody>
      </p:sp>
      <p:pic>
        <p:nvPicPr>
          <p:cNvPr id="7" name="Picture 6">
            <a:extLst>
              <a:ext uri="{FF2B5EF4-FFF2-40B4-BE49-F238E27FC236}">
                <a16:creationId xmlns:a16="http://schemas.microsoft.com/office/drawing/2014/main" id="{9831D294-A938-7BB8-26A3-790A080E464B}"/>
              </a:ext>
            </a:extLst>
          </p:cNvPr>
          <p:cNvPicPr>
            <a:picLocks noChangeAspect="1"/>
          </p:cNvPicPr>
          <p:nvPr/>
        </p:nvPicPr>
        <p:blipFill rotWithShape="1">
          <a:blip r:embed="rId2"/>
          <a:srcRect t="13863" b="18063"/>
          <a:stretch/>
        </p:blipFill>
        <p:spPr>
          <a:xfrm>
            <a:off x="328612" y="1982991"/>
            <a:ext cx="11534775" cy="3903407"/>
          </a:xfrm>
          <a:prstGeom prst="rect">
            <a:avLst/>
          </a:prstGeom>
        </p:spPr>
      </p:pic>
    </p:spTree>
    <p:extLst>
      <p:ext uri="{BB962C8B-B14F-4D97-AF65-F5344CB8AC3E}">
        <p14:creationId xmlns:p14="http://schemas.microsoft.com/office/powerpoint/2010/main" val="216274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5704-2418-CC4D-945E-C50111A644E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388C3A85-1AF1-5F23-1A34-BF9DD3204401}"/>
              </a:ext>
            </a:extLst>
          </p:cNvPr>
          <p:cNvSpPr>
            <a:spLocks noGrp="1"/>
          </p:cNvSpPr>
          <p:nvPr>
            <p:ph idx="1"/>
          </p:nvPr>
        </p:nvSpPr>
        <p:spPr>
          <a:xfrm>
            <a:off x="838200" y="1825625"/>
            <a:ext cx="6747344" cy="4351338"/>
          </a:xfrm>
        </p:spPr>
        <p:txBody>
          <a:bodyPr>
            <a:normAutofit fontScale="92500" lnSpcReduction="10000"/>
          </a:bodyPr>
          <a:lstStyle/>
          <a:p>
            <a:r>
              <a:rPr lang="en-US" b="1" u="sng" dirty="0"/>
              <a:t>GBDT has an ensemble approach </a:t>
            </a:r>
            <a:r>
              <a:rPr lang="en-US" dirty="0"/>
              <a:t>to find aggregating feature importance across multiple decision trees.</a:t>
            </a:r>
          </a:p>
          <a:p>
            <a:r>
              <a:rPr lang="en-US" dirty="0"/>
              <a:t>According to the </a:t>
            </a:r>
            <a:r>
              <a:rPr lang="en-US" b="1" u="sng" dirty="0"/>
              <a:t>comprehensive results of 100 decision trees</a:t>
            </a:r>
            <a:r>
              <a:rPr lang="en-US" dirty="0"/>
              <a:t>, they have obtained the feature importance to ionic conductivity of polymer membranes by machine learning.</a:t>
            </a:r>
          </a:p>
          <a:p>
            <a:r>
              <a:rPr lang="en-US" dirty="0"/>
              <a:t>Consecutively, researchers evaluate the correlation between each feature and the target variable. </a:t>
            </a:r>
            <a:r>
              <a:rPr lang="en-US" b="1" u="sng" dirty="0"/>
              <a:t>Features with higher absolute correlation values are considered more important</a:t>
            </a:r>
            <a:r>
              <a:rPr lang="en-US" dirty="0"/>
              <a:t>.</a:t>
            </a:r>
          </a:p>
        </p:txBody>
      </p:sp>
      <p:pic>
        <p:nvPicPr>
          <p:cNvPr id="5" name="Picture 4" descr="A diagram of different types of data&#10;&#10;Description automatically generated with medium confidence">
            <a:extLst>
              <a:ext uri="{FF2B5EF4-FFF2-40B4-BE49-F238E27FC236}">
                <a16:creationId xmlns:a16="http://schemas.microsoft.com/office/drawing/2014/main" id="{8D175775-A4A3-C265-5937-B02BE9A07FCE}"/>
              </a:ext>
            </a:extLst>
          </p:cNvPr>
          <p:cNvPicPr>
            <a:picLocks noChangeAspect="1"/>
          </p:cNvPicPr>
          <p:nvPr/>
        </p:nvPicPr>
        <p:blipFill rotWithShape="1">
          <a:blip r:embed="rId2">
            <a:extLst>
              <a:ext uri="{28A0092B-C50C-407E-A947-70E740481C1C}">
                <a14:useLocalDpi xmlns:a14="http://schemas.microsoft.com/office/drawing/2010/main" val="0"/>
              </a:ext>
            </a:extLst>
          </a:blip>
          <a:srcRect t="-1" r="50162" b="50115"/>
          <a:stretch/>
        </p:blipFill>
        <p:spPr>
          <a:xfrm>
            <a:off x="8520548" y="832723"/>
            <a:ext cx="2890577" cy="2441126"/>
          </a:xfrm>
          <a:prstGeom prst="rect">
            <a:avLst/>
          </a:prstGeom>
        </p:spPr>
      </p:pic>
      <p:pic>
        <p:nvPicPr>
          <p:cNvPr id="7" name="Picture 6" descr="A diagram of different types of data&#10;&#10;Description automatically generated with medium confidence">
            <a:extLst>
              <a:ext uri="{FF2B5EF4-FFF2-40B4-BE49-F238E27FC236}">
                <a16:creationId xmlns:a16="http://schemas.microsoft.com/office/drawing/2014/main" id="{BCEB34A3-FE8E-554C-098E-CC4AEA1320A1}"/>
              </a:ext>
            </a:extLst>
          </p:cNvPr>
          <p:cNvPicPr>
            <a:picLocks noChangeAspect="1"/>
          </p:cNvPicPr>
          <p:nvPr/>
        </p:nvPicPr>
        <p:blipFill rotWithShape="1">
          <a:blip r:embed="rId2">
            <a:extLst>
              <a:ext uri="{28A0092B-C50C-407E-A947-70E740481C1C}">
                <a14:useLocalDpi xmlns:a14="http://schemas.microsoft.com/office/drawing/2010/main" val="0"/>
              </a:ext>
            </a:extLst>
          </a:blip>
          <a:srcRect l="50355" b="48256"/>
          <a:stretch/>
        </p:blipFill>
        <p:spPr>
          <a:xfrm>
            <a:off x="8577875" y="3539051"/>
            <a:ext cx="2775925" cy="2441125"/>
          </a:xfrm>
          <a:prstGeom prst="rect">
            <a:avLst/>
          </a:prstGeom>
        </p:spPr>
      </p:pic>
    </p:spTree>
    <p:extLst>
      <p:ext uri="{BB962C8B-B14F-4D97-AF65-F5344CB8AC3E}">
        <p14:creationId xmlns:p14="http://schemas.microsoft.com/office/powerpoint/2010/main" val="347930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3769-1A42-EAFE-4013-117EA23CC554}"/>
              </a:ext>
            </a:extLst>
          </p:cNvPr>
          <p:cNvSpPr>
            <a:spLocks noGrp="1"/>
          </p:cNvSpPr>
          <p:nvPr>
            <p:ph type="title"/>
          </p:nvPr>
        </p:nvSpPr>
        <p:spPr/>
        <p:txBody>
          <a:bodyPr/>
          <a:lstStyle/>
          <a:p>
            <a:r>
              <a:rPr lang="en-US" dirty="0"/>
              <a:t>Algorithm Comparison:</a:t>
            </a:r>
          </a:p>
        </p:txBody>
      </p:sp>
      <p:sp>
        <p:nvSpPr>
          <p:cNvPr id="3" name="Content Placeholder 2">
            <a:extLst>
              <a:ext uri="{FF2B5EF4-FFF2-40B4-BE49-F238E27FC236}">
                <a16:creationId xmlns:a16="http://schemas.microsoft.com/office/drawing/2014/main" id="{4A44D20E-75E4-5C50-0B70-15AE8CB486DD}"/>
              </a:ext>
            </a:extLst>
          </p:cNvPr>
          <p:cNvSpPr>
            <a:spLocks noGrp="1"/>
          </p:cNvSpPr>
          <p:nvPr>
            <p:ph idx="1"/>
          </p:nvPr>
        </p:nvSpPr>
        <p:spPr/>
        <p:txBody>
          <a:bodyPr>
            <a:normAutofit fontScale="92500" lnSpcReduction="10000"/>
          </a:bodyPr>
          <a:lstStyle/>
          <a:p>
            <a:pPr marL="0" indent="0">
              <a:buNone/>
            </a:pPr>
            <a:r>
              <a:rPr lang="en-US" dirty="0"/>
              <a:t>The authors have compared the GBDT model with other classification models built, such as </a:t>
            </a:r>
            <a:r>
              <a:rPr lang="en-US" u="sng" dirty="0"/>
              <a:t>K-Nearest Neighbor </a:t>
            </a:r>
            <a:r>
              <a:rPr lang="en-US" dirty="0"/>
              <a:t>(KNN), </a:t>
            </a:r>
            <a:r>
              <a:rPr lang="en-US" u="sng" dirty="0"/>
              <a:t>Logistic Regression </a:t>
            </a:r>
            <a:r>
              <a:rPr lang="en-US" dirty="0"/>
              <a:t>(LR), </a:t>
            </a:r>
            <a:r>
              <a:rPr lang="en-US" u="sng" dirty="0"/>
              <a:t>Support Vector Machine </a:t>
            </a:r>
            <a:r>
              <a:rPr lang="en-US" dirty="0"/>
              <a:t>(SVM), and </a:t>
            </a:r>
            <a:r>
              <a:rPr lang="en-US" u="sng" dirty="0"/>
              <a:t>Gaussian Processes </a:t>
            </a:r>
            <a:r>
              <a:rPr lang="en-US" dirty="0"/>
              <a:t>(GPC) to justify their choice. The comparison likely focused on:</a:t>
            </a:r>
          </a:p>
          <a:p>
            <a:r>
              <a:rPr lang="en-US" b="1" u="sng" dirty="0"/>
              <a:t>Prediction accuracy</a:t>
            </a:r>
            <a:r>
              <a:rPr lang="en-US" dirty="0"/>
              <a:t>: Comparing the chosen metrics (</a:t>
            </a:r>
            <a:r>
              <a:rPr lang="en-US" b="1" u="sng" dirty="0"/>
              <a:t>MSE, R-squared</a:t>
            </a:r>
            <a:r>
              <a:rPr lang="en-US" dirty="0"/>
              <a:t>) on the validation dataset.</a:t>
            </a:r>
          </a:p>
          <a:p>
            <a:r>
              <a:rPr lang="en-US" b="1" u="sng" dirty="0"/>
              <a:t>Model interpretability</a:t>
            </a:r>
            <a:r>
              <a:rPr lang="en-US" dirty="0"/>
              <a:t>: GBDT models offer some degree of interpretability compared to SVMs, which could be important for understanding the relationships between polymer features and conductivity.</a:t>
            </a:r>
          </a:p>
          <a:p>
            <a:r>
              <a:rPr lang="en-US" b="1" u="sng" dirty="0"/>
              <a:t>Computational efficiency</a:t>
            </a:r>
            <a:r>
              <a:rPr lang="en-US" dirty="0"/>
              <a:t>: Training and testing time, especially for large datasets, might be considered.</a:t>
            </a:r>
          </a:p>
        </p:txBody>
      </p:sp>
    </p:spTree>
    <p:extLst>
      <p:ext uri="{BB962C8B-B14F-4D97-AF65-F5344CB8AC3E}">
        <p14:creationId xmlns:p14="http://schemas.microsoft.com/office/powerpoint/2010/main" val="34347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AF54-A7FC-5455-BEAB-A68C01740E70}"/>
              </a:ext>
            </a:extLst>
          </p:cNvPr>
          <p:cNvSpPr>
            <a:spLocks noGrp="1"/>
          </p:cNvSpPr>
          <p:nvPr>
            <p:ph type="title"/>
          </p:nvPr>
        </p:nvSpPr>
        <p:spPr/>
        <p:txBody>
          <a:bodyPr/>
          <a:lstStyle/>
          <a:p>
            <a:r>
              <a:rPr lang="en-US" dirty="0"/>
              <a:t>Justify the Most Efficient Algorithm</a:t>
            </a:r>
          </a:p>
        </p:txBody>
      </p:sp>
      <p:sp>
        <p:nvSpPr>
          <p:cNvPr id="3" name="Content Placeholder 2">
            <a:extLst>
              <a:ext uri="{FF2B5EF4-FFF2-40B4-BE49-F238E27FC236}">
                <a16:creationId xmlns:a16="http://schemas.microsoft.com/office/drawing/2014/main" id="{64D9ECD2-1281-6946-4ED7-3DF6E305F28F}"/>
              </a:ext>
            </a:extLst>
          </p:cNvPr>
          <p:cNvSpPr>
            <a:spLocks noGrp="1"/>
          </p:cNvSpPr>
          <p:nvPr>
            <p:ph idx="1"/>
          </p:nvPr>
        </p:nvSpPr>
        <p:spPr>
          <a:xfrm>
            <a:off x="838200" y="1825625"/>
            <a:ext cx="10515600" cy="949380"/>
          </a:xfrm>
        </p:spPr>
        <p:txBody>
          <a:bodyPr/>
          <a:lstStyle/>
          <a:p>
            <a:r>
              <a:rPr lang="en-US" dirty="0"/>
              <a:t>GBDT has the </a:t>
            </a:r>
            <a:r>
              <a:rPr lang="en-US" dirty="0">
                <a:highlight>
                  <a:srgbClr val="FFFF00"/>
                </a:highlight>
              </a:rPr>
              <a:t>highest accuracy to both training set and test set</a:t>
            </a:r>
            <a:r>
              <a:rPr lang="en-US" dirty="0"/>
              <a:t>, which is suitable for solving existing problems. (</a:t>
            </a:r>
            <a:r>
              <a:rPr lang="en-US" b="1" u="sng" dirty="0"/>
              <a:t>R</a:t>
            </a:r>
            <a:r>
              <a:rPr lang="en-US" b="1" u="sng" baseline="30000" dirty="0"/>
              <a:t>2</a:t>
            </a:r>
            <a:r>
              <a:rPr lang="en-US" b="1" u="sng" dirty="0"/>
              <a:t> – Score Compared</a:t>
            </a:r>
            <a:r>
              <a:rPr lang="en-US" dirty="0"/>
              <a:t>)</a:t>
            </a:r>
          </a:p>
        </p:txBody>
      </p:sp>
      <p:pic>
        <p:nvPicPr>
          <p:cNvPr id="5" name="Picture 4" descr="A diagram of different types of data&#10;&#10;Description automatically generated with medium confidence">
            <a:extLst>
              <a:ext uri="{FF2B5EF4-FFF2-40B4-BE49-F238E27FC236}">
                <a16:creationId xmlns:a16="http://schemas.microsoft.com/office/drawing/2014/main" id="{71B3DCC8-F73F-03FD-2048-BA4A6C35585E}"/>
              </a:ext>
            </a:extLst>
          </p:cNvPr>
          <p:cNvPicPr>
            <a:picLocks noChangeAspect="1"/>
          </p:cNvPicPr>
          <p:nvPr/>
        </p:nvPicPr>
        <p:blipFill rotWithShape="1">
          <a:blip r:embed="rId2">
            <a:extLst>
              <a:ext uri="{28A0092B-C50C-407E-A947-70E740481C1C}">
                <a14:useLocalDpi xmlns:a14="http://schemas.microsoft.com/office/drawing/2010/main" val="0"/>
              </a:ext>
            </a:extLst>
          </a:blip>
          <a:srcRect l="50954" t="52423"/>
          <a:stretch/>
        </p:blipFill>
        <p:spPr>
          <a:xfrm>
            <a:off x="3849206" y="2909942"/>
            <a:ext cx="4493588" cy="3677717"/>
          </a:xfrm>
          <a:prstGeom prst="rect">
            <a:avLst/>
          </a:prstGeom>
        </p:spPr>
      </p:pic>
    </p:spTree>
    <p:extLst>
      <p:ext uri="{BB962C8B-B14F-4D97-AF65-F5344CB8AC3E}">
        <p14:creationId xmlns:p14="http://schemas.microsoft.com/office/powerpoint/2010/main" val="235166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6688-5FAD-3812-1ECA-377E9C3AEAE8}"/>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6D4CEB22-4FE0-FDF8-182C-FBFD357350A0}"/>
              </a:ext>
            </a:extLst>
          </p:cNvPr>
          <p:cNvSpPr>
            <a:spLocks noGrp="1"/>
          </p:cNvSpPr>
          <p:nvPr>
            <p:ph idx="1"/>
          </p:nvPr>
        </p:nvSpPr>
        <p:spPr/>
        <p:txBody>
          <a:bodyPr>
            <a:normAutofit lnSpcReduction="10000"/>
          </a:bodyPr>
          <a:lstStyle/>
          <a:p>
            <a:r>
              <a:rPr lang="en-US" dirty="0"/>
              <a:t>The model's performance is highly dependent on its hyperparameters (learning rate, n_estimators or number of trees in GBDT, min_samples_leaf). </a:t>
            </a:r>
          </a:p>
          <a:p>
            <a:r>
              <a:rPr lang="en-US" dirty="0"/>
              <a:t>Optimum Hyperparameter values for Zn</a:t>
            </a:r>
            <a:r>
              <a:rPr lang="en-US" baseline="30000" dirty="0"/>
              <a:t>2+ </a:t>
            </a:r>
            <a:r>
              <a:rPr lang="en-US" dirty="0"/>
              <a:t>and proton conductivity for each model in comparison have stated in one of the </a:t>
            </a:r>
            <a:r>
              <a:rPr lang="en-US" dirty="0">
                <a:highlight>
                  <a:srgbClr val="FFFF00"/>
                </a:highlight>
              </a:rPr>
              <a:t>supplementary article</a:t>
            </a:r>
            <a:r>
              <a:rPr lang="en-US" dirty="0"/>
              <a:t> regards to this research.</a:t>
            </a:r>
          </a:p>
          <a:p>
            <a:r>
              <a:rPr lang="en-US" dirty="0"/>
              <a:t>The authors likely used techniques like </a:t>
            </a:r>
            <a:r>
              <a:rPr lang="en-US" b="1" u="sng" dirty="0"/>
              <a:t>grid search</a:t>
            </a:r>
            <a:r>
              <a:rPr lang="en-US" dirty="0"/>
              <a:t> or </a:t>
            </a:r>
            <a:r>
              <a:rPr lang="en-US" b="1" u="sng" dirty="0"/>
              <a:t>random search </a:t>
            </a:r>
            <a:r>
              <a:rPr lang="en-US" dirty="0"/>
              <a:t>to find the optimal combination of hyperparameters that maximized the model's accuracy on the validation dataset. (Since more than 5 algorithms have been tested under </a:t>
            </a:r>
            <a:r>
              <a:rPr lang="en-US" b="1" u="sng" dirty="0"/>
              <a:t>different hyperparameter combinations</a:t>
            </a:r>
            <a:r>
              <a:rPr lang="en-US" dirty="0"/>
              <a:t>)</a:t>
            </a:r>
          </a:p>
          <a:p>
            <a:endParaRPr lang="en-US" dirty="0"/>
          </a:p>
        </p:txBody>
      </p:sp>
    </p:spTree>
    <p:extLst>
      <p:ext uri="{BB962C8B-B14F-4D97-AF65-F5344CB8AC3E}">
        <p14:creationId xmlns:p14="http://schemas.microsoft.com/office/powerpoint/2010/main" val="136837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345CF-F4CF-CFA0-50CE-0BFE963E13F0}"/>
              </a:ext>
            </a:extLst>
          </p:cNvPr>
          <p:cNvPicPr>
            <a:picLocks noChangeAspect="1"/>
          </p:cNvPicPr>
          <p:nvPr/>
        </p:nvPicPr>
        <p:blipFill rotWithShape="1">
          <a:blip r:embed="rId2"/>
          <a:srcRect t="1" b="686"/>
          <a:stretch/>
        </p:blipFill>
        <p:spPr>
          <a:xfrm>
            <a:off x="1268282" y="292253"/>
            <a:ext cx="4489588" cy="6273494"/>
          </a:xfrm>
          <a:prstGeom prst="rect">
            <a:avLst/>
          </a:prstGeom>
        </p:spPr>
      </p:pic>
      <p:pic>
        <p:nvPicPr>
          <p:cNvPr id="7" name="Picture 6">
            <a:extLst>
              <a:ext uri="{FF2B5EF4-FFF2-40B4-BE49-F238E27FC236}">
                <a16:creationId xmlns:a16="http://schemas.microsoft.com/office/drawing/2014/main" id="{1D66E6A1-6184-D169-312F-56B6F6D1B0BD}"/>
              </a:ext>
            </a:extLst>
          </p:cNvPr>
          <p:cNvPicPr>
            <a:picLocks noChangeAspect="1"/>
          </p:cNvPicPr>
          <p:nvPr/>
        </p:nvPicPr>
        <p:blipFill>
          <a:blip r:embed="rId3"/>
          <a:stretch>
            <a:fillRect/>
          </a:stretch>
        </p:blipFill>
        <p:spPr>
          <a:xfrm>
            <a:off x="6370522" y="292253"/>
            <a:ext cx="4411150" cy="6273494"/>
          </a:xfrm>
          <a:prstGeom prst="rect">
            <a:avLst/>
          </a:prstGeom>
        </p:spPr>
      </p:pic>
      <p:sp>
        <p:nvSpPr>
          <p:cNvPr id="8" name="Rectangle 7">
            <a:extLst>
              <a:ext uri="{FF2B5EF4-FFF2-40B4-BE49-F238E27FC236}">
                <a16:creationId xmlns:a16="http://schemas.microsoft.com/office/drawing/2014/main" id="{AF9528B4-4885-8BAB-39FF-FB4BCB4EED4D}"/>
              </a:ext>
            </a:extLst>
          </p:cNvPr>
          <p:cNvSpPr/>
          <p:nvPr/>
        </p:nvSpPr>
        <p:spPr>
          <a:xfrm>
            <a:off x="1173480" y="4119880"/>
            <a:ext cx="4647999" cy="23266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10A4E9-0567-8DA4-4247-216A32D90E85}"/>
              </a:ext>
            </a:extLst>
          </p:cNvPr>
          <p:cNvSpPr/>
          <p:nvPr/>
        </p:nvSpPr>
        <p:spPr>
          <a:xfrm>
            <a:off x="6212109" y="4445000"/>
            <a:ext cx="4647999" cy="21793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6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C3AE-8036-A3D7-C179-149FA1F5A9AF}"/>
              </a:ext>
            </a:extLst>
          </p:cNvPr>
          <p:cNvSpPr>
            <a:spLocks noGrp="1"/>
          </p:cNvSpPr>
          <p:nvPr>
            <p:ph type="title"/>
          </p:nvPr>
        </p:nvSpPr>
        <p:spPr/>
        <p:txBody>
          <a:bodyPr/>
          <a:lstStyle/>
          <a:p>
            <a:r>
              <a:rPr lang="en-US" dirty="0"/>
              <a:t>Introduction to the Problem</a:t>
            </a:r>
          </a:p>
        </p:txBody>
      </p:sp>
      <p:sp>
        <p:nvSpPr>
          <p:cNvPr id="3" name="Content Placeholder 2">
            <a:extLst>
              <a:ext uri="{FF2B5EF4-FFF2-40B4-BE49-F238E27FC236}">
                <a16:creationId xmlns:a16="http://schemas.microsoft.com/office/drawing/2014/main" id="{A8A267DD-20A0-86B7-20E6-A9166C8E2902}"/>
              </a:ext>
            </a:extLst>
          </p:cNvPr>
          <p:cNvSpPr>
            <a:spLocks noGrp="1"/>
          </p:cNvSpPr>
          <p:nvPr>
            <p:ph idx="1"/>
          </p:nvPr>
        </p:nvSpPr>
        <p:spPr/>
        <p:txBody>
          <a:bodyPr>
            <a:normAutofit/>
          </a:bodyPr>
          <a:lstStyle/>
          <a:p>
            <a:r>
              <a:rPr lang="en-US" b="1" u="sng" dirty="0"/>
              <a:t>Aqueous zinc-ion batteries (AZBs) </a:t>
            </a:r>
            <a:r>
              <a:rPr lang="en-US" dirty="0"/>
              <a:t>have been regarded as the promising technique for large-scale energy storage.</a:t>
            </a:r>
          </a:p>
          <a:p>
            <a:r>
              <a:rPr lang="en-US" dirty="0"/>
              <a:t>Polymer electrolyte in AZBs;</a:t>
            </a:r>
          </a:p>
          <a:p>
            <a:pPr lvl="1"/>
            <a:r>
              <a:rPr lang="en-US" b="1" u="sng" dirty="0"/>
              <a:t>Effectively transporting zinc ions</a:t>
            </a:r>
          </a:p>
          <a:p>
            <a:pPr lvl="1"/>
            <a:r>
              <a:rPr lang="en-US" dirty="0"/>
              <a:t>Separating anode and cathode zones and </a:t>
            </a:r>
            <a:r>
              <a:rPr lang="en-US" b="1" u="sng" dirty="0"/>
              <a:t>suppressing the growth of Zn dendrites.</a:t>
            </a:r>
          </a:p>
          <a:p>
            <a:r>
              <a:rPr lang="en-US" dirty="0"/>
              <a:t>AZBs - problems from </a:t>
            </a:r>
            <a:r>
              <a:rPr lang="en-US" b="1" u="sng" dirty="0"/>
              <a:t>low Zn</a:t>
            </a:r>
            <a:r>
              <a:rPr lang="en-US" b="1" u="sng" baseline="30000" dirty="0"/>
              <a:t>2+</a:t>
            </a:r>
            <a:r>
              <a:rPr lang="en-US" b="1" u="sng" dirty="0"/>
              <a:t> conductivity of polymer</a:t>
            </a:r>
            <a:r>
              <a:rPr lang="en-US" dirty="0"/>
              <a:t> electrolytes and </a:t>
            </a:r>
            <a:r>
              <a:rPr lang="en-US" b="1" u="sng" dirty="0"/>
              <a:t>uncontrolled Zn dendrite formation</a:t>
            </a:r>
            <a:r>
              <a:rPr lang="en-US" dirty="0"/>
              <a:t> caused by non-uniform Zn</a:t>
            </a:r>
            <a:r>
              <a:rPr lang="en-US" baseline="30000" dirty="0"/>
              <a:t>2+</a:t>
            </a:r>
            <a:r>
              <a:rPr lang="en-US" dirty="0"/>
              <a:t> ion flux in Zn anodes. </a:t>
            </a:r>
            <a:r>
              <a:rPr lang="en-US" sz="2400" i="1" dirty="0"/>
              <a:t>(which results in the sharply capacity decay and insufficient energy density of the relevant AZBs)</a:t>
            </a:r>
            <a:endParaRPr lang="en-US" i="1" dirty="0"/>
          </a:p>
        </p:txBody>
      </p:sp>
    </p:spTree>
    <p:extLst>
      <p:ext uri="{BB962C8B-B14F-4D97-AF65-F5344CB8AC3E}">
        <p14:creationId xmlns:p14="http://schemas.microsoft.com/office/powerpoint/2010/main" val="291991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BBA4-D7E7-37F8-2438-9851E8925C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6D0E4E-1C18-A826-B0C9-7E6AA75E50C0}"/>
              </a:ext>
            </a:extLst>
          </p:cNvPr>
          <p:cNvSpPr>
            <a:spLocks noGrp="1"/>
          </p:cNvSpPr>
          <p:nvPr>
            <p:ph idx="1"/>
          </p:nvPr>
        </p:nvSpPr>
        <p:spPr/>
        <p:txBody>
          <a:bodyPr>
            <a:normAutofit fontScale="92500" lnSpcReduction="20000"/>
          </a:bodyPr>
          <a:lstStyle/>
          <a:p>
            <a:r>
              <a:rPr lang="en-US" dirty="0"/>
              <a:t>Machine learning-designed membranes:</a:t>
            </a:r>
          </a:p>
          <a:p>
            <a:pPr lvl="1"/>
            <a:r>
              <a:rPr lang="en-US" dirty="0"/>
              <a:t>High Zn</a:t>
            </a:r>
            <a:r>
              <a:rPr lang="en-US" baseline="30000" dirty="0"/>
              <a:t>2+</a:t>
            </a:r>
            <a:r>
              <a:rPr lang="en-US" dirty="0"/>
              <a:t> conductivity (up to 12 mS cm</a:t>
            </a:r>
            <a:r>
              <a:rPr lang="en-US" baseline="30000" dirty="0"/>
              <a:t>-1</a:t>
            </a:r>
            <a:r>
              <a:rPr lang="en-US" dirty="0"/>
              <a:t>) for efficient ion transport.</a:t>
            </a:r>
          </a:p>
          <a:p>
            <a:pPr lvl="1"/>
            <a:r>
              <a:rPr lang="en-US" dirty="0"/>
              <a:t>Low H</a:t>
            </a:r>
            <a:r>
              <a:rPr lang="en-US" baseline="30000" dirty="0"/>
              <a:t>+</a:t>
            </a:r>
            <a:r>
              <a:rPr lang="en-US" dirty="0"/>
              <a:t> conductivity minimizing crossover and energy loss.</a:t>
            </a:r>
          </a:p>
          <a:p>
            <a:pPr lvl="1"/>
            <a:r>
              <a:rPr lang="en-US" dirty="0"/>
              <a:t>Excellent mechanical stability for long-term durability.</a:t>
            </a:r>
          </a:p>
          <a:p>
            <a:r>
              <a:rPr lang="en-US" dirty="0"/>
              <a:t>Enhanced Zn/MnO2 flow battery performance:</a:t>
            </a:r>
          </a:p>
          <a:p>
            <a:pPr lvl="1"/>
            <a:r>
              <a:rPr lang="en-US" dirty="0"/>
              <a:t>Increased peak </a:t>
            </a:r>
            <a:r>
              <a:rPr lang="en-US" b="1" u="sng" dirty="0"/>
              <a:t>power density</a:t>
            </a:r>
            <a:r>
              <a:rPr lang="en-US" dirty="0"/>
              <a:t> (150 mWcm</a:t>
            </a:r>
            <a:r>
              <a:rPr lang="en-US" baseline="30000" dirty="0"/>
              <a:t>-2</a:t>
            </a:r>
            <a:r>
              <a:rPr lang="en-US" dirty="0"/>
              <a:t>) for faster charging/discharging.</a:t>
            </a:r>
          </a:p>
          <a:p>
            <a:pPr lvl="1"/>
            <a:r>
              <a:rPr lang="en-US" dirty="0"/>
              <a:t>Higher </a:t>
            </a:r>
            <a:r>
              <a:rPr lang="en-US" b="1" u="sng" dirty="0"/>
              <a:t>specific capacity</a:t>
            </a:r>
            <a:r>
              <a:rPr lang="en-US" dirty="0"/>
              <a:t> (1.95 mAhcm</a:t>
            </a:r>
            <a:r>
              <a:rPr lang="en-US" baseline="30000" dirty="0"/>
              <a:t>-2</a:t>
            </a:r>
            <a:r>
              <a:rPr lang="en-US" dirty="0"/>
              <a:t>) for more stored energy.</a:t>
            </a:r>
          </a:p>
          <a:p>
            <a:pPr lvl="1"/>
            <a:r>
              <a:rPr lang="en-US" dirty="0"/>
              <a:t>Stable </a:t>
            </a:r>
            <a:r>
              <a:rPr lang="en-US" b="1" u="sng" dirty="0"/>
              <a:t>cycling capacity retention </a:t>
            </a:r>
            <a:r>
              <a:rPr lang="en-US" dirty="0"/>
              <a:t>(&gt;71% after 1000 cycles).</a:t>
            </a:r>
          </a:p>
          <a:p>
            <a:r>
              <a:rPr lang="en-US" dirty="0"/>
              <a:t>Significance:</a:t>
            </a:r>
          </a:p>
          <a:p>
            <a:pPr lvl="1"/>
            <a:r>
              <a:rPr lang="en-US" dirty="0"/>
              <a:t>Machine learning effectively optimizes sulfonated polymer membranes for Zn/MnO2 flow batteries.</a:t>
            </a:r>
          </a:p>
          <a:p>
            <a:pPr lvl="1"/>
            <a:r>
              <a:rPr lang="en-US" dirty="0"/>
              <a:t>Opens the door for further advancement of high-performance batteries for sustainable energy storage</a:t>
            </a:r>
          </a:p>
        </p:txBody>
      </p:sp>
    </p:spTree>
    <p:extLst>
      <p:ext uri="{BB962C8B-B14F-4D97-AF65-F5344CB8AC3E}">
        <p14:creationId xmlns:p14="http://schemas.microsoft.com/office/powerpoint/2010/main" val="26211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5D4B-2F56-DFD2-98EE-C2DB38A3BCFD}"/>
              </a:ext>
            </a:extLst>
          </p:cNvPr>
          <p:cNvSpPr>
            <a:spLocks noGrp="1"/>
          </p:cNvSpPr>
          <p:nvPr>
            <p:ph type="title"/>
          </p:nvPr>
        </p:nvSpPr>
        <p:spPr/>
        <p:txBody>
          <a:bodyPr/>
          <a:lstStyle/>
          <a:p>
            <a:r>
              <a:rPr lang="en-US" dirty="0"/>
              <a:t>Comparison on the performance of ZIBs with various polymer electrolytes</a:t>
            </a:r>
          </a:p>
        </p:txBody>
      </p:sp>
      <p:pic>
        <p:nvPicPr>
          <p:cNvPr id="5" name="Picture 4">
            <a:extLst>
              <a:ext uri="{FF2B5EF4-FFF2-40B4-BE49-F238E27FC236}">
                <a16:creationId xmlns:a16="http://schemas.microsoft.com/office/drawing/2014/main" id="{81510B84-262C-D73E-BE09-EE96EE9A68D8}"/>
              </a:ext>
            </a:extLst>
          </p:cNvPr>
          <p:cNvPicPr>
            <a:picLocks noChangeAspect="1"/>
          </p:cNvPicPr>
          <p:nvPr/>
        </p:nvPicPr>
        <p:blipFill>
          <a:blip r:embed="rId2"/>
          <a:stretch>
            <a:fillRect/>
          </a:stretch>
        </p:blipFill>
        <p:spPr>
          <a:xfrm>
            <a:off x="1230208" y="1870517"/>
            <a:ext cx="9731583" cy="4458086"/>
          </a:xfrm>
          <a:prstGeom prst="rect">
            <a:avLst/>
          </a:prstGeom>
        </p:spPr>
      </p:pic>
    </p:spTree>
    <p:extLst>
      <p:ext uri="{BB962C8B-B14F-4D97-AF65-F5344CB8AC3E}">
        <p14:creationId xmlns:p14="http://schemas.microsoft.com/office/powerpoint/2010/main" val="275971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78A1-2E3C-0009-4275-3766BFC6B376}"/>
              </a:ext>
            </a:extLst>
          </p:cNvPr>
          <p:cNvSpPr>
            <a:spLocks noGrp="1"/>
          </p:cNvSpPr>
          <p:nvPr>
            <p:ph type="title"/>
          </p:nvPr>
        </p:nvSpPr>
        <p:spPr/>
        <p:txBody>
          <a:bodyPr/>
          <a:lstStyle/>
          <a:p>
            <a:r>
              <a:rPr lang="en-US" dirty="0"/>
              <a:t>Research Project Highlights</a:t>
            </a:r>
          </a:p>
        </p:txBody>
      </p:sp>
      <p:sp>
        <p:nvSpPr>
          <p:cNvPr id="3" name="Content Placeholder 2">
            <a:extLst>
              <a:ext uri="{FF2B5EF4-FFF2-40B4-BE49-F238E27FC236}">
                <a16:creationId xmlns:a16="http://schemas.microsoft.com/office/drawing/2014/main" id="{93103171-3BE1-61BF-51F0-6C85FEFA2A1C}"/>
              </a:ext>
            </a:extLst>
          </p:cNvPr>
          <p:cNvSpPr>
            <a:spLocks noGrp="1"/>
          </p:cNvSpPr>
          <p:nvPr>
            <p:ph idx="1"/>
          </p:nvPr>
        </p:nvSpPr>
        <p:spPr/>
        <p:txBody>
          <a:bodyPr>
            <a:normAutofit lnSpcReduction="10000"/>
          </a:bodyPr>
          <a:lstStyle/>
          <a:p>
            <a:r>
              <a:rPr lang="en-US" b="1" u="sng" dirty="0"/>
              <a:t>Predict effects of functional groups of the polymer on its cation conduction by </a:t>
            </a:r>
            <a:r>
              <a:rPr lang="en-US" b="1" u="sng" dirty="0">
                <a:highlight>
                  <a:srgbClr val="FFFF00"/>
                </a:highlight>
              </a:rPr>
              <a:t>machine learning</a:t>
            </a:r>
            <a:r>
              <a:rPr lang="en-US" dirty="0"/>
              <a:t>. </a:t>
            </a:r>
          </a:p>
          <a:p>
            <a:pPr lvl="1"/>
            <a:r>
              <a:rPr lang="en-US" dirty="0"/>
              <a:t>Increased peak power density: Indicates faster charging and discharging.</a:t>
            </a:r>
          </a:p>
          <a:p>
            <a:pPr lvl="1"/>
            <a:r>
              <a:rPr lang="en-US" dirty="0"/>
              <a:t>Enhanced specific capacity: Represents more energy stored per unit area.</a:t>
            </a:r>
          </a:p>
          <a:p>
            <a:pPr lvl="1"/>
            <a:r>
              <a:rPr lang="en-US" dirty="0"/>
              <a:t>Stable cycling performance: Shows consistent efficiency over prolonged use.</a:t>
            </a:r>
          </a:p>
          <a:p>
            <a:r>
              <a:rPr lang="en-US" b="1" u="sng" dirty="0"/>
              <a:t>Fabricate polymer membranes</a:t>
            </a:r>
            <a:r>
              <a:rPr lang="en-US" dirty="0"/>
              <a:t> rich in amino groups based on predicted results of machine learning.</a:t>
            </a:r>
          </a:p>
          <a:p>
            <a:r>
              <a:rPr lang="en-US" dirty="0"/>
              <a:t>The proposed membrane exhibits superior conductivity to zinc ions at room temperature. (</a:t>
            </a:r>
            <a:r>
              <a:rPr lang="en-US" b="1" u="sng" dirty="0"/>
              <a:t>Properties Comparison</a:t>
            </a:r>
            <a:r>
              <a:rPr lang="en-US" dirty="0"/>
              <a:t>)</a:t>
            </a:r>
          </a:p>
          <a:p>
            <a:r>
              <a:rPr lang="en-US" b="1" u="sng" dirty="0"/>
              <a:t>The use of the membrane electrolyte</a:t>
            </a:r>
            <a:r>
              <a:rPr lang="en-US" dirty="0"/>
              <a:t> has been demonstrated in the Zn/MnO2 flow battery</a:t>
            </a:r>
          </a:p>
        </p:txBody>
      </p:sp>
      <p:sp>
        <p:nvSpPr>
          <p:cNvPr id="4" name="Rectangle 3">
            <a:extLst>
              <a:ext uri="{FF2B5EF4-FFF2-40B4-BE49-F238E27FC236}">
                <a16:creationId xmlns:a16="http://schemas.microsoft.com/office/drawing/2014/main" id="{4E60299A-335C-FD4C-483F-2DBD7C169A18}"/>
              </a:ext>
            </a:extLst>
          </p:cNvPr>
          <p:cNvSpPr/>
          <p:nvPr/>
        </p:nvSpPr>
        <p:spPr>
          <a:xfrm>
            <a:off x="838200" y="1690688"/>
            <a:ext cx="10439400" cy="19872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80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047C-A9AE-5FED-998F-60FA482091E9}"/>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1CAF51BB-6F0D-BB00-8B1A-99548C70C2F5}"/>
              </a:ext>
            </a:extLst>
          </p:cNvPr>
          <p:cNvSpPr>
            <a:spLocks noGrp="1"/>
          </p:cNvSpPr>
          <p:nvPr>
            <p:ph idx="1"/>
          </p:nvPr>
        </p:nvSpPr>
        <p:spPr/>
        <p:txBody>
          <a:bodyPr>
            <a:normAutofit lnSpcReduction="10000"/>
          </a:bodyPr>
          <a:lstStyle/>
          <a:p>
            <a:r>
              <a:rPr lang="en-US" dirty="0"/>
              <a:t>Machine learning model to predict the contribution of polymer functional groups to ionic conductivity of both Zn</a:t>
            </a:r>
            <a:r>
              <a:rPr lang="en-US" baseline="30000" dirty="0"/>
              <a:t>2+</a:t>
            </a:r>
            <a:r>
              <a:rPr lang="en-US" dirty="0"/>
              <a:t> ions and protons by using the </a:t>
            </a:r>
            <a:r>
              <a:rPr lang="en-US" b="1" u="sng" dirty="0"/>
              <a:t>gradient boosting decision tree</a:t>
            </a:r>
            <a:r>
              <a:rPr lang="en-US" dirty="0"/>
              <a:t> (</a:t>
            </a:r>
            <a:r>
              <a:rPr lang="en-US" dirty="0">
                <a:highlight>
                  <a:srgbClr val="FFFF00"/>
                </a:highlight>
              </a:rPr>
              <a:t>GBDT</a:t>
            </a:r>
            <a:r>
              <a:rPr lang="en-US" dirty="0"/>
              <a:t>) algorithm</a:t>
            </a:r>
          </a:p>
          <a:p>
            <a:r>
              <a:rPr lang="en-US" dirty="0">
                <a:solidFill>
                  <a:srgbClr val="1F1F1F"/>
                </a:solidFill>
                <a:latin typeface="ElsevierGulliver"/>
              </a:rPr>
              <a:t>A</a:t>
            </a:r>
            <a:r>
              <a:rPr lang="en-US" b="0" i="0" dirty="0">
                <a:solidFill>
                  <a:srgbClr val="1F1F1F"/>
                </a:solidFill>
                <a:effectLst/>
                <a:latin typeface="ElsevierGulliver"/>
              </a:rPr>
              <a:t> series of crosslinked polymers synthesized and sulfonated to fabricate the sulfonic acid group containing membranes.</a:t>
            </a:r>
          </a:p>
          <a:p>
            <a:r>
              <a:rPr lang="en-US" b="0" i="0" dirty="0">
                <a:solidFill>
                  <a:srgbClr val="1F1F1F"/>
                </a:solidFill>
                <a:effectLst/>
                <a:latin typeface="ElsevierGulliver"/>
              </a:rPr>
              <a:t>The prepared membrane reaches a </a:t>
            </a:r>
            <a:r>
              <a:rPr lang="en-US" b="1" i="0" u="sng" dirty="0">
                <a:solidFill>
                  <a:srgbClr val="1F1F1F"/>
                </a:solidFill>
                <a:effectLst/>
                <a:latin typeface="ElsevierGulliver"/>
              </a:rPr>
              <a:t>Zn</a:t>
            </a:r>
            <a:r>
              <a:rPr lang="en-US" b="1" i="0" u="sng" baseline="30000" dirty="0">
                <a:solidFill>
                  <a:srgbClr val="1F1F1F"/>
                </a:solidFill>
                <a:effectLst/>
                <a:latin typeface="ElsevierGulliver"/>
              </a:rPr>
              <a:t>2+</a:t>
            </a:r>
            <a:r>
              <a:rPr lang="en-US" b="1" i="0" u="sng" dirty="0">
                <a:solidFill>
                  <a:srgbClr val="1F1F1F"/>
                </a:solidFill>
                <a:effectLst/>
                <a:latin typeface="ElsevierGulliver"/>
              </a:rPr>
              <a:t> conductivity of 12 mScm</a:t>
            </a:r>
            <a:r>
              <a:rPr lang="en-US" b="1" i="0" u="sng" baseline="30000" dirty="0">
                <a:solidFill>
                  <a:srgbClr val="1F1F1F"/>
                </a:solidFill>
                <a:effectLst/>
                <a:latin typeface="ElsevierGulliver"/>
              </a:rPr>
              <a:t>−1</a:t>
            </a:r>
            <a:r>
              <a:rPr lang="en-US" b="0" i="0" dirty="0">
                <a:solidFill>
                  <a:srgbClr val="1F1F1F"/>
                </a:solidFill>
                <a:effectLst/>
                <a:latin typeface="ElsevierGulliver"/>
              </a:rPr>
              <a:t>, and a </a:t>
            </a:r>
            <a:r>
              <a:rPr lang="en-US" b="1" i="0" u="sng" dirty="0">
                <a:solidFill>
                  <a:srgbClr val="1F1F1F"/>
                </a:solidFill>
                <a:effectLst/>
                <a:latin typeface="ElsevierGulliver"/>
              </a:rPr>
              <a:t>proton (H</a:t>
            </a:r>
            <a:r>
              <a:rPr lang="en-US" b="1" i="0" u="sng" baseline="30000" dirty="0">
                <a:solidFill>
                  <a:srgbClr val="1F1F1F"/>
                </a:solidFill>
                <a:effectLst/>
                <a:latin typeface="ElsevierGulliver"/>
              </a:rPr>
              <a:t>+</a:t>
            </a:r>
            <a:r>
              <a:rPr lang="en-US" b="1" i="0" u="sng" dirty="0">
                <a:solidFill>
                  <a:srgbClr val="1F1F1F"/>
                </a:solidFill>
                <a:effectLst/>
                <a:latin typeface="ElsevierGulliver"/>
              </a:rPr>
              <a:t>) conductivity of 22 mScm</a:t>
            </a:r>
            <a:r>
              <a:rPr lang="en-US" b="1" i="0" u="sng" baseline="30000" dirty="0">
                <a:solidFill>
                  <a:srgbClr val="1F1F1F"/>
                </a:solidFill>
                <a:effectLst/>
                <a:latin typeface="ElsevierGulliver"/>
              </a:rPr>
              <a:t>−1</a:t>
            </a:r>
            <a:r>
              <a:rPr lang="en-US" b="1" i="0" u="sng" dirty="0">
                <a:solidFill>
                  <a:srgbClr val="1F1F1F"/>
                </a:solidFill>
                <a:effectLst/>
                <a:latin typeface="ElsevierGulliver"/>
              </a:rPr>
              <a:t> in water</a:t>
            </a:r>
            <a:r>
              <a:rPr lang="en-US" dirty="0">
                <a:solidFill>
                  <a:srgbClr val="1F1F1F"/>
                </a:solidFill>
                <a:latin typeface="ElsevierGulliver"/>
              </a:rPr>
              <a:t>.</a:t>
            </a:r>
          </a:p>
          <a:p>
            <a:r>
              <a:rPr lang="en-US" dirty="0"/>
              <a:t>Using the proposed membrane as the electrolyte, the Zn/MnO2 flow battery working at room temperature delivers a </a:t>
            </a:r>
            <a:r>
              <a:rPr lang="en-US" b="1" u="sng" dirty="0"/>
              <a:t>peak power density of 150 mWcm</a:t>
            </a:r>
            <a:r>
              <a:rPr lang="en-US" b="1" u="sng" baseline="30000" dirty="0"/>
              <a:t>-2</a:t>
            </a:r>
            <a:r>
              <a:rPr lang="en-US" dirty="0"/>
              <a:t>, a specific </a:t>
            </a:r>
            <a:r>
              <a:rPr lang="en-US" b="1" u="sng" dirty="0"/>
              <a:t>capacity of 1.95 mAhcm</a:t>
            </a:r>
            <a:r>
              <a:rPr lang="en-US" b="1" u="sng" baseline="30000" dirty="0"/>
              <a:t>-2</a:t>
            </a:r>
            <a:r>
              <a:rPr lang="en-US" dirty="0"/>
              <a:t>, and a </a:t>
            </a:r>
            <a:r>
              <a:rPr lang="en-US" b="1" u="sng" dirty="0"/>
              <a:t>cycling capacity retention rate of 71% after 1000 cycles</a:t>
            </a:r>
            <a:r>
              <a:rPr lang="en-US" dirty="0"/>
              <a:t> at 30 mAcm</a:t>
            </a:r>
            <a:r>
              <a:rPr lang="en-US" baseline="30000" dirty="0"/>
              <a:t>-2</a:t>
            </a:r>
            <a:r>
              <a:rPr lang="en-US" dirty="0"/>
              <a:t>.</a:t>
            </a:r>
          </a:p>
        </p:txBody>
      </p:sp>
      <p:sp>
        <p:nvSpPr>
          <p:cNvPr id="4" name="Rectangle 3">
            <a:extLst>
              <a:ext uri="{FF2B5EF4-FFF2-40B4-BE49-F238E27FC236}">
                <a16:creationId xmlns:a16="http://schemas.microsoft.com/office/drawing/2014/main" id="{5D627746-25A7-C0DC-2725-23FEB7F1286A}"/>
              </a:ext>
            </a:extLst>
          </p:cNvPr>
          <p:cNvSpPr/>
          <p:nvPr/>
        </p:nvSpPr>
        <p:spPr>
          <a:xfrm>
            <a:off x="838200" y="1744028"/>
            <a:ext cx="10515600" cy="12150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4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ACA1-7AA1-2D4B-2240-2806674A70F5}"/>
              </a:ext>
            </a:extLst>
          </p:cNvPr>
          <p:cNvSpPr>
            <a:spLocks noGrp="1"/>
          </p:cNvSpPr>
          <p:nvPr>
            <p:ph type="title"/>
          </p:nvPr>
        </p:nvSpPr>
        <p:spPr/>
        <p:txBody>
          <a:bodyPr/>
          <a:lstStyle/>
          <a:p>
            <a:r>
              <a:rPr lang="en-US" dirty="0"/>
              <a:t>Gradient Boosting Decision Trees</a:t>
            </a:r>
          </a:p>
        </p:txBody>
      </p:sp>
      <p:sp>
        <p:nvSpPr>
          <p:cNvPr id="3" name="Content Placeholder 2">
            <a:extLst>
              <a:ext uri="{FF2B5EF4-FFF2-40B4-BE49-F238E27FC236}">
                <a16:creationId xmlns:a16="http://schemas.microsoft.com/office/drawing/2014/main" id="{BA53C263-46C0-EF5D-34D4-DB059452A5AB}"/>
              </a:ext>
            </a:extLst>
          </p:cNvPr>
          <p:cNvSpPr>
            <a:spLocks noGrp="1"/>
          </p:cNvSpPr>
          <p:nvPr>
            <p:ph idx="1"/>
          </p:nvPr>
        </p:nvSpPr>
        <p:spPr>
          <a:xfrm>
            <a:off x="838199" y="1690688"/>
            <a:ext cx="3924301" cy="4486275"/>
          </a:xfrm>
        </p:spPr>
        <p:txBody>
          <a:bodyPr>
            <a:normAutofit fontScale="92500" lnSpcReduction="10000"/>
          </a:bodyPr>
          <a:lstStyle/>
          <a:p>
            <a:r>
              <a:rPr lang="en-US" sz="2600" dirty="0"/>
              <a:t>Trees are built sequentially, and each tree corrects the errors of the previous one. </a:t>
            </a:r>
          </a:p>
          <a:p>
            <a:r>
              <a:rPr lang="en-US" sz="2600" dirty="0"/>
              <a:t>Adjusts the weights of data points during training, giving more importance to instances that were misclassified by previous trees.</a:t>
            </a:r>
          </a:p>
          <a:p>
            <a:r>
              <a:rPr lang="en-US" sz="2600" dirty="0"/>
              <a:t>More sensitive to outliers</a:t>
            </a:r>
          </a:p>
          <a:p>
            <a:r>
              <a:rPr lang="en-US" sz="2600" dirty="0"/>
              <a:t>Algorithm uses gradient descent to minimize the overall loss function</a:t>
            </a:r>
          </a:p>
          <a:p>
            <a:endParaRPr lang="en-US" dirty="0"/>
          </a:p>
        </p:txBody>
      </p:sp>
      <p:pic>
        <p:nvPicPr>
          <p:cNvPr id="5" name="Picture 4" descr="A diagram of a diagram&#10;&#10;Description automatically generated">
            <a:extLst>
              <a:ext uri="{FF2B5EF4-FFF2-40B4-BE49-F238E27FC236}">
                <a16:creationId xmlns:a16="http://schemas.microsoft.com/office/drawing/2014/main" id="{1FC57773-E4F7-D104-8FE6-AF5B00E62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146" y="1728788"/>
            <a:ext cx="6741654" cy="4100512"/>
          </a:xfrm>
          <a:prstGeom prst="rect">
            <a:avLst/>
          </a:prstGeom>
        </p:spPr>
      </p:pic>
    </p:spTree>
    <p:extLst>
      <p:ext uri="{BB962C8B-B14F-4D97-AF65-F5344CB8AC3E}">
        <p14:creationId xmlns:p14="http://schemas.microsoft.com/office/powerpoint/2010/main" val="415053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E171-A553-CB5F-F879-320A49ECDF09}"/>
              </a:ext>
            </a:extLst>
          </p:cNvPr>
          <p:cNvSpPr>
            <a:spLocks noGrp="1"/>
          </p:cNvSpPr>
          <p:nvPr>
            <p:ph type="title"/>
          </p:nvPr>
        </p:nvSpPr>
        <p:spPr/>
        <p:txBody>
          <a:bodyPr/>
          <a:lstStyle/>
          <a:p>
            <a:r>
              <a:rPr lang="en-US" dirty="0"/>
              <a:t>GBDT Regression Only Explanation</a:t>
            </a:r>
          </a:p>
        </p:txBody>
      </p:sp>
      <p:pic>
        <p:nvPicPr>
          <p:cNvPr id="5" name="Picture 4" descr="A diagram of a complex system&#10;&#10;Description automatically generated">
            <a:extLst>
              <a:ext uri="{FF2B5EF4-FFF2-40B4-BE49-F238E27FC236}">
                <a16:creationId xmlns:a16="http://schemas.microsoft.com/office/drawing/2014/main" id="{F84BF853-891B-3257-D2D2-C98E576A39BD}"/>
              </a:ext>
            </a:extLst>
          </p:cNvPr>
          <p:cNvPicPr>
            <a:picLocks noChangeAspect="1"/>
          </p:cNvPicPr>
          <p:nvPr/>
        </p:nvPicPr>
        <p:blipFill rotWithShape="1">
          <a:blip r:embed="rId2">
            <a:extLst>
              <a:ext uri="{28A0092B-C50C-407E-A947-70E740481C1C}">
                <a14:useLocalDpi xmlns:a14="http://schemas.microsoft.com/office/drawing/2010/main" val="0"/>
              </a:ext>
            </a:extLst>
          </a:blip>
          <a:srcRect t="25139" b="6407"/>
          <a:stretch/>
        </p:blipFill>
        <p:spPr>
          <a:xfrm>
            <a:off x="1539240" y="1690688"/>
            <a:ext cx="9113520" cy="4386507"/>
          </a:xfrm>
          <a:prstGeom prst="rect">
            <a:avLst/>
          </a:prstGeom>
        </p:spPr>
      </p:pic>
    </p:spTree>
    <p:extLst>
      <p:ext uri="{BB962C8B-B14F-4D97-AF65-F5344CB8AC3E}">
        <p14:creationId xmlns:p14="http://schemas.microsoft.com/office/powerpoint/2010/main" val="400008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37D8-68B4-E566-C8FF-894A177D9E61}"/>
              </a:ext>
            </a:extLst>
          </p:cNvPr>
          <p:cNvSpPr>
            <a:spLocks noGrp="1"/>
          </p:cNvSpPr>
          <p:nvPr>
            <p:ph type="title"/>
          </p:nvPr>
        </p:nvSpPr>
        <p:spPr>
          <a:xfrm>
            <a:off x="838199" y="365125"/>
            <a:ext cx="4974203" cy="1564519"/>
          </a:xfrm>
        </p:spPr>
        <p:txBody>
          <a:bodyPr>
            <a:noAutofit/>
          </a:bodyPr>
          <a:lstStyle/>
          <a:p>
            <a:r>
              <a:rPr lang="en-US" sz="3200" dirty="0"/>
              <a:t>Membrane Design and Performance Enhancement</a:t>
            </a:r>
            <a:br>
              <a:rPr lang="en-US" sz="3200" dirty="0"/>
            </a:br>
            <a:r>
              <a:rPr lang="en-US" sz="1600" i="1" dirty="0"/>
              <a:t>sulfonated polymer membranes play a crucial role in Zn/MnO2 flow batteries</a:t>
            </a:r>
            <a:endParaRPr lang="en-US" sz="3200" i="1" dirty="0"/>
          </a:p>
        </p:txBody>
      </p:sp>
      <p:pic>
        <p:nvPicPr>
          <p:cNvPr id="5" name="Content Placeholder 4" descr="A diagram of a cell&#10;&#10;Description automatically generated">
            <a:extLst>
              <a:ext uri="{FF2B5EF4-FFF2-40B4-BE49-F238E27FC236}">
                <a16:creationId xmlns:a16="http://schemas.microsoft.com/office/drawing/2014/main" id="{2DA399B4-C31C-39C3-6A78-861182F8B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015" y="510871"/>
            <a:ext cx="5067816" cy="5836257"/>
          </a:xfrm>
        </p:spPr>
      </p:pic>
      <p:sp>
        <p:nvSpPr>
          <p:cNvPr id="6" name="Content Placeholder 2">
            <a:extLst>
              <a:ext uri="{FF2B5EF4-FFF2-40B4-BE49-F238E27FC236}">
                <a16:creationId xmlns:a16="http://schemas.microsoft.com/office/drawing/2014/main" id="{FC662E88-4DE5-D9B1-F6A6-B6776976CAC9}"/>
              </a:ext>
            </a:extLst>
          </p:cNvPr>
          <p:cNvSpPr txBox="1">
            <a:spLocks/>
          </p:cNvSpPr>
          <p:nvPr/>
        </p:nvSpPr>
        <p:spPr>
          <a:xfrm>
            <a:off x="838200" y="2544417"/>
            <a:ext cx="4711810" cy="3632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7CA961F0-CF0D-2ED2-1DDB-1CFFE3088C96}"/>
              </a:ext>
            </a:extLst>
          </p:cNvPr>
          <p:cNvSpPr txBox="1"/>
          <p:nvPr/>
        </p:nvSpPr>
        <p:spPr>
          <a:xfrm>
            <a:off x="838199" y="2075291"/>
            <a:ext cx="5658017" cy="4247317"/>
          </a:xfrm>
          <a:prstGeom prst="rect">
            <a:avLst/>
          </a:prstGeom>
          <a:noFill/>
        </p:spPr>
        <p:txBody>
          <a:bodyPr wrap="square">
            <a:spAutoFit/>
          </a:bodyPr>
          <a:lstStyle/>
          <a:p>
            <a:pPr marL="285750" indent="-285750">
              <a:buFont typeface="Arial" panose="020B0604020202020204" pitchFamily="34" charset="0"/>
              <a:buChar char="•"/>
            </a:pPr>
            <a:r>
              <a:rPr lang="en-US" b="1" u="sng" dirty="0"/>
              <a:t>Separate the electrolyte into anode and cathode compartments</a:t>
            </a:r>
            <a:r>
              <a:rPr lang="en-US" dirty="0"/>
              <a:t>: Preventing direct contact between Zn and MnO</a:t>
            </a:r>
            <a:r>
              <a:rPr lang="en-US" baseline="-25000" dirty="0"/>
              <a:t>2</a:t>
            </a:r>
            <a:r>
              <a:rPr lang="en-US" dirty="0"/>
              <a:t>, which prevents unwanted side reactions.</a:t>
            </a:r>
          </a:p>
          <a:p>
            <a:pPr marL="285750" indent="-285750">
              <a:buFont typeface="Arial" panose="020B0604020202020204" pitchFamily="34" charset="0"/>
              <a:buChar char="•"/>
            </a:pPr>
            <a:r>
              <a:rPr lang="en-US" b="1" u="sng" dirty="0"/>
              <a:t>Allow selective ion transport</a:t>
            </a:r>
            <a:r>
              <a:rPr lang="en-US" dirty="0"/>
              <a:t>: Facilitate efficient passage of Zn</a:t>
            </a:r>
            <a:r>
              <a:rPr lang="en-US" baseline="30000" dirty="0"/>
              <a:t>2+</a:t>
            </a:r>
            <a:r>
              <a:rPr lang="en-US" dirty="0"/>
              <a:t> ions while significantly blocking H+ ions.</a:t>
            </a:r>
          </a:p>
          <a:p>
            <a:pPr marL="285750" indent="-285750">
              <a:buFont typeface="Arial" panose="020B0604020202020204" pitchFamily="34" charset="0"/>
              <a:buChar char="•"/>
            </a:pPr>
            <a:r>
              <a:rPr lang="en-US" dirty="0"/>
              <a:t>The designed membranes in the study showcased enhanced performance through:</a:t>
            </a:r>
          </a:p>
          <a:p>
            <a:pPr marL="742950" lvl="1" indent="-285750">
              <a:buFont typeface="Arial" panose="020B0604020202020204" pitchFamily="34" charset="0"/>
              <a:buChar char="•"/>
            </a:pPr>
            <a:r>
              <a:rPr lang="en-US" b="1" u="sng" dirty="0"/>
              <a:t>High Zn</a:t>
            </a:r>
            <a:r>
              <a:rPr lang="en-US" b="1" u="sng" baseline="30000" dirty="0"/>
              <a:t>2+</a:t>
            </a:r>
            <a:r>
              <a:rPr lang="en-US" b="1" u="sng" dirty="0"/>
              <a:t> conductivity</a:t>
            </a:r>
            <a:r>
              <a:rPr lang="en-US" dirty="0"/>
              <a:t>: This enables efficient charging and discharging by facilitating rapid movement of charge carriers.</a:t>
            </a:r>
          </a:p>
          <a:p>
            <a:pPr marL="742950" lvl="1" indent="-285750">
              <a:buFont typeface="Arial" panose="020B0604020202020204" pitchFamily="34" charset="0"/>
              <a:buChar char="•"/>
            </a:pPr>
            <a:r>
              <a:rPr lang="en-US" b="1" u="sng" dirty="0"/>
              <a:t>Low H</a:t>
            </a:r>
            <a:r>
              <a:rPr lang="en-US" b="1" u="sng" baseline="30000" dirty="0"/>
              <a:t>+</a:t>
            </a:r>
            <a:r>
              <a:rPr lang="en-US" b="1" u="sng" dirty="0"/>
              <a:t> conductivity</a:t>
            </a:r>
            <a:r>
              <a:rPr lang="en-US" dirty="0"/>
              <a:t>: This minimizes H</a:t>
            </a:r>
            <a:r>
              <a:rPr lang="en-US" baseline="30000" dirty="0"/>
              <a:t>+</a:t>
            </a:r>
            <a:r>
              <a:rPr lang="en-US" dirty="0"/>
              <a:t> crossover across the membrane, reducing energy loss and dendrite formation.</a:t>
            </a:r>
          </a:p>
          <a:p>
            <a:pPr marL="742950" lvl="1" indent="-285750">
              <a:buFont typeface="Arial" panose="020B0604020202020204" pitchFamily="34" charset="0"/>
              <a:buChar char="•"/>
            </a:pPr>
            <a:r>
              <a:rPr lang="en-US" b="1" u="sng" dirty="0"/>
              <a:t>Improved mechanical stability</a:t>
            </a:r>
            <a:r>
              <a:rPr lang="en-US" dirty="0"/>
              <a:t>: Ensures long-term durability and leak-proof operation of the battery.</a:t>
            </a:r>
          </a:p>
        </p:txBody>
      </p:sp>
    </p:spTree>
    <p:extLst>
      <p:ext uri="{BB962C8B-B14F-4D97-AF65-F5344CB8AC3E}">
        <p14:creationId xmlns:p14="http://schemas.microsoft.com/office/powerpoint/2010/main" val="310304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8764-83B8-16FE-74BA-E50301CE438B}"/>
              </a:ext>
            </a:extLst>
          </p:cNvPr>
          <p:cNvSpPr>
            <a:spLocks noGrp="1"/>
          </p:cNvSpPr>
          <p:nvPr>
            <p:ph type="title"/>
          </p:nvPr>
        </p:nvSpPr>
        <p:spPr/>
        <p:txBody>
          <a:bodyPr/>
          <a:lstStyle/>
          <a:p>
            <a:r>
              <a:rPr lang="en-US" dirty="0"/>
              <a:t>Data collection for construction of models in machine learning</a:t>
            </a:r>
          </a:p>
        </p:txBody>
      </p:sp>
      <p:sp>
        <p:nvSpPr>
          <p:cNvPr id="3" name="Content Placeholder 2">
            <a:extLst>
              <a:ext uri="{FF2B5EF4-FFF2-40B4-BE49-F238E27FC236}">
                <a16:creationId xmlns:a16="http://schemas.microsoft.com/office/drawing/2014/main" id="{6889ECAB-823F-8BC1-B2A4-8BED32419CE9}"/>
              </a:ext>
            </a:extLst>
          </p:cNvPr>
          <p:cNvSpPr>
            <a:spLocks noGrp="1"/>
          </p:cNvSpPr>
          <p:nvPr>
            <p:ph idx="1"/>
          </p:nvPr>
        </p:nvSpPr>
        <p:spPr/>
        <p:txBody>
          <a:bodyPr>
            <a:normAutofit lnSpcReduction="10000"/>
          </a:bodyPr>
          <a:lstStyle/>
          <a:p>
            <a:r>
              <a:rPr lang="en-US" b="1" i="0" dirty="0">
                <a:solidFill>
                  <a:srgbClr val="1F1F1F"/>
                </a:solidFill>
                <a:effectLst/>
                <a:latin typeface="ElsevierGulliver"/>
              </a:rPr>
              <a:t>The raw experimental data were collected from original papers</a:t>
            </a:r>
          </a:p>
          <a:p>
            <a:pPr lvl="1"/>
            <a:r>
              <a:rPr lang="en-US" dirty="0"/>
              <a:t>85 pieces of published papers involving in zinc ion conducting polymer electrolytes and proton exchange membranes grafted with typical functional groups.</a:t>
            </a:r>
          </a:p>
          <a:p>
            <a:r>
              <a:rPr lang="en-US" dirty="0"/>
              <a:t>The dataset was setup by recording; </a:t>
            </a:r>
          </a:p>
          <a:p>
            <a:pPr lvl="1"/>
            <a:r>
              <a:rPr lang="en-US" dirty="0"/>
              <a:t>functional groups, water uptake, Zn</a:t>
            </a:r>
            <a:r>
              <a:rPr lang="en-US" baseline="30000" dirty="0"/>
              <a:t>2+</a:t>
            </a:r>
            <a:r>
              <a:rPr lang="en-US" dirty="0"/>
              <a:t> and H</a:t>
            </a:r>
            <a:r>
              <a:rPr lang="en-US" baseline="30000" dirty="0"/>
              <a:t>+</a:t>
            </a:r>
            <a:r>
              <a:rPr lang="en-US" dirty="0"/>
              <a:t> conductivities of every polymer electrolyte corresponding to different IEC and conductivity measurement temperature.</a:t>
            </a:r>
          </a:p>
          <a:p>
            <a:r>
              <a:rPr lang="en-US" b="1" i="0" dirty="0">
                <a:solidFill>
                  <a:srgbClr val="1F1F1F"/>
                </a:solidFill>
                <a:effectLst/>
                <a:latin typeface="ElsevierGulliver"/>
              </a:rPr>
              <a:t>Train Set 0</a:t>
            </a:r>
            <a:r>
              <a:rPr lang="en-US" b="1" dirty="0">
                <a:solidFill>
                  <a:srgbClr val="1F1F1F"/>
                </a:solidFill>
                <a:latin typeface="ElsevierGulliver"/>
              </a:rPr>
              <a:t>.9 &amp; Test Set 0.1</a:t>
            </a:r>
            <a:endParaRPr lang="en-US" b="1" i="0" dirty="0">
              <a:solidFill>
                <a:srgbClr val="1F1F1F"/>
              </a:solidFill>
              <a:effectLst/>
              <a:latin typeface="ElsevierGulliver"/>
            </a:endParaRPr>
          </a:p>
          <a:p>
            <a:pPr lvl="1"/>
            <a:r>
              <a:rPr lang="en-US" b="0" i="0" dirty="0">
                <a:solidFill>
                  <a:srgbClr val="1F1F1F"/>
                </a:solidFill>
                <a:effectLst/>
                <a:latin typeface="ElsevierGulliver"/>
              </a:rPr>
              <a:t>90% of the dataset was used to construct the decision tree as training data; while the rest of others was used as the test data to evaluate the prediction accuracy. </a:t>
            </a:r>
            <a:endParaRPr lang="en-US" dirty="0"/>
          </a:p>
        </p:txBody>
      </p:sp>
    </p:spTree>
    <p:extLst>
      <p:ext uri="{BB962C8B-B14F-4D97-AF65-F5344CB8AC3E}">
        <p14:creationId xmlns:p14="http://schemas.microsoft.com/office/powerpoint/2010/main" val="220472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6428-0A66-A1AD-46AD-A7420E1E1AFE}"/>
              </a:ext>
            </a:extLst>
          </p:cNvPr>
          <p:cNvSpPr>
            <a:spLocks noGrp="1"/>
          </p:cNvSpPr>
          <p:nvPr>
            <p:ph type="title"/>
          </p:nvPr>
        </p:nvSpPr>
        <p:spPr/>
        <p:txBody>
          <a:bodyPr>
            <a:normAutofit/>
          </a:bodyPr>
          <a:lstStyle/>
          <a:p>
            <a:r>
              <a:rPr lang="en-US" dirty="0"/>
              <a:t>Total dataset containing Features</a:t>
            </a:r>
          </a:p>
        </p:txBody>
      </p:sp>
      <p:sp>
        <p:nvSpPr>
          <p:cNvPr id="3" name="Content Placeholder 2">
            <a:extLst>
              <a:ext uri="{FF2B5EF4-FFF2-40B4-BE49-F238E27FC236}">
                <a16:creationId xmlns:a16="http://schemas.microsoft.com/office/drawing/2014/main" id="{234281A6-FF02-7B5D-4864-28BA7AC65540}"/>
              </a:ext>
            </a:extLst>
          </p:cNvPr>
          <p:cNvSpPr>
            <a:spLocks noGrp="1"/>
          </p:cNvSpPr>
          <p:nvPr>
            <p:ph idx="1"/>
          </p:nvPr>
        </p:nvSpPr>
        <p:spPr/>
        <p:txBody>
          <a:bodyPr>
            <a:normAutofit fontScale="92500" lnSpcReduction="20000"/>
          </a:bodyPr>
          <a:lstStyle/>
          <a:p>
            <a:r>
              <a:rPr lang="en-US" dirty="0"/>
              <a:t>Monomer Types</a:t>
            </a:r>
          </a:p>
          <a:p>
            <a:r>
              <a:rPr lang="en-US" dirty="0"/>
              <a:t>Sulfonation degree</a:t>
            </a:r>
          </a:p>
          <a:p>
            <a:r>
              <a:rPr lang="en-US" dirty="0"/>
              <a:t>Crosslinking agents</a:t>
            </a:r>
          </a:p>
          <a:p>
            <a:r>
              <a:rPr lang="en-US" dirty="0"/>
              <a:t>water uptake</a:t>
            </a:r>
          </a:p>
          <a:p>
            <a:r>
              <a:rPr lang="en-US" dirty="0"/>
              <a:t>IEC values (Ion Exchange Capacity)</a:t>
            </a:r>
          </a:p>
          <a:p>
            <a:r>
              <a:rPr lang="en-US" dirty="0"/>
              <a:t>conductivities and measured temperature</a:t>
            </a:r>
          </a:p>
          <a:p>
            <a:r>
              <a:rPr lang="en-US" dirty="0"/>
              <a:t>functional groups of the polymer membranes</a:t>
            </a:r>
          </a:p>
          <a:p>
            <a:pPr lvl="1"/>
            <a:r>
              <a:rPr lang="en-US" b="0" i="0" dirty="0">
                <a:solidFill>
                  <a:srgbClr val="1F1F1F"/>
                </a:solidFill>
                <a:effectLst/>
                <a:latin typeface="ElsevierGulliver"/>
              </a:rPr>
              <a:t>According to the types of functional groups, the total dataset could be divided into eleven subsets.</a:t>
            </a:r>
          </a:p>
          <a:p>
            <a:pPr lvl="1"/>
            <a:r>
              <a:rPr lang="en-US" dirty="0"/>
              <a:t>Functional groups of amino (including secondary amine and tertiary amine), imidazole, amide, ether, carboxyl, ester, carbonyl, hydroxyl, triazole, cyano and sulfonic acid for Zn</a:t>
            </a:r>
            <a:r>
              <a:rPr lang="en-US" baseline="30000" dirty="0"/>
              <a:t>2+</a:t>
            </a:r>
            <a:r>
              <a:rPr lang="en-US" dirty="0"/>
              <a:t> and/or H</a:t>
            </a:r>
            <a:r>
              <a:rPr lang="en-US" baseline="30000" dirty="0"/>
              <a:t>+</a:t>
            </a:r>
            <a:r>
              <a:rPr lang="en-US" dirty="0"/>
              <a:t> conduction. </a:t>
            </a:r>
          </a:p>
        </p:txBody>
      </p:sp>
    </p:spTree>
    <p:extLst>
      <p:ext uri="{BB962C8B-B14F-4D97-AF65-F5344CB8AC3E}">
        <p14:creationId xmlns:p14="http://schemas.microsoft.com/office/powerpoint/2010/main" val="288831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CEA92A90B9247AB102B28AB5C5D39" ma:contentTypeVersion="3" ma:contentTypeDescription="Create a new document." ma:contentTypeScope="" ma:versionID="051744773a5c8cebdcb21e772eaddebc">
  <xsd:schema xmlns:xsd="http://www.w3.org/2001/XMLSchema" xmlns:xs="http://www.w3.org/2001/XMLSchema" xmlns:p="http://schemas.microsoft.com/office/2006/metadata/properties" xmlns:ns3="e03968b2-106e-45e3-8628-b97ca8a21f5b" targetNamespace="http://schemas.microsoft.com/office/2006/metadata/properties" ma:root="true" ma:fieldsID="c2034cf41808e78051777e2a2aa582a3" ns3:_="">
    <xsd:import namespace="e03968b2-106e-45e3-8628-b97ca8a21f5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3968b2-106e-45e3-8628-b97ca8a21f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2B3051-EA73-4139-AD5F-D72AFD7A38EE}">
  <ds:schemaRefs>
    <ds:schemaRef ds:uri="http://schemas.microsoft.com/sharepoint/v3/contenttype/forms"/>
  </ds:schemaRefs>
</ds:datastoreItem>
</file>

<file path=customXml/itemProps2.xml><?xml version="1.0" encoding="utf-8"?>
<ds:datastoreItem xmlns:ds="http://schemas.openxmlformats.org/officeDocument/2006/customXml" ds:itemID="{DB46550B-C3CB-4E21-9976-688F991F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3968b2-106e-45e3-8628-b97ca8a21f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91F44C-046C-4E06-A6AB-98D83B90E221}">
  <ds:schemaRefs>
    <ds:schemaRef ds:uri="http://purl.org/dc/term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dcmitype/"/>
    <ds:schemaRef ds:uri="e03968b2-106e-45e3-8628-b97ca8a21f5b"/>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828</TotalTime>
  <Words>1496</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ElsevierGulliver</vt:lpstr>
      <vt:lpstr>Arial</vt:lpstr>
      <vt:lpstr>Calibri</vt:lpstr>
      <vt:lpstr>Calibri Light</vt:lpstr>
      <vt:lpstr>Office Theme</vt:lpstr>
      <vt:lpstr>ML Discussion on Polymer membranes for flow batteries</vt:lpstr>
      <vt:lpstr>Introduction to the Problem</vt:lpstr>
      <vt:lpstr>Research Project Highlights</vt:lpstr>
      <vt:lpstr>Key Points</vt:lpstr>
      <vt:lpstr>Gradient Boosting Decision Trees</vt:lpstr>
      <vt:lpstr>GBDT Regression Only Explanation</vt:lpstr>
      <vt:lpstr>Membrane Design and Performance Enhancement sulfonated polymer membranes play a crucial role in Zn/MnO2 flow batteries</vt:lpstr>
      <vt:lpstr>Data collection for construction of models in machine learning</vt:lpstr>
      <vt:lpstr>Total dataset containing Features</vt:lpstr>
      <vt:lpstr>Used Algorithms to Compare</vt:lpstr>
      <vt:lpstr>Construction of the Machine Learning Model</vt:lpstr>
      <vt:lpstr>PowerPoint Presentation</vt:lpstr>
      <vt:lpstr>Correlation Matrix Values</vt:lpstr>
      <vt:lpstr>The visual structure of the 100th decision tree to the polymer electrolytes for Zn2+ and H+ conduction</vt:lpstr>
      <vt:lpstr>Feature Importance:</vt:lpstr>
      <vt:lpstr>Algorithm Comparison:</vt:lpstr>
      <vt:lpstr>Justify the Most Efficient Algorithm</vt:lpstr>
      <vt:lpstr>Hyperparameter Tuning:</vt:lpstr>
      <vt:lpstr>PowerPoint Presentation</vt:lpstr>
      <vt:lpstr>Conclusion</vt:lpstr>
      <vt:lpstr>Comparison on the performance of ZIBs with various polymer electrolytes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Discussion on Polymer membranes for flow batteries</dc:title>
  <dc:creator>Chamod Hasaranga Peiris</dc:creator>
  <cp:lastModifiedBy>Chamod Hasaranga Peiris</cp:lastModifiedBy>
  <cp:revision>2</cp:revision>
  <dcterms:created xsi:type="dcterms:W3CDTF">2023-12-20T07:48:14Z</dcterms:created>
  <dcterms:modified xsi:type="dcterms:W3CDTF">2023-12-21T15:02:39Z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0x010100287CEA92A90B9247AB102B28AB5C5D39</vt:lpwstr>
  </property>
</Properties>
</file>