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692000" cx="7560000"/>
  <p:notesSz cx="6858000" cy="9144000"/>
  <p:embeddedFontLst>
    <p:embeddedFont>
      <p:font typeface="DM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5">
          <p15:clr>
            <a:srgbClr val="A4A3A4"/>
          </p15:clr>
        </p15:guide>
        <p15:guide id="2" pos="4445">
          <p15:clr>
            <a:srgbClr val="A4A3A4"/>
          </p15:clr>
        </p15:guide>
        <p15:guide id="3" pos="317">
          <p15:clr>
            <a:srgbClr val="9AA0A6"/>
          </p15:clr>
        </p15:guide>
        <p15:guide id="4" orient="horz" pos="6440">
          <p15:clr>
            <a:srgbClr val="9AA0A6"/>
          </p15:clr>
        </p15:guide>
        <p15:guide id="5" pos="553">
          <p15:clr>
            <a:srgbClr val="9AA0A6"/>
          </p15:clr>
        </p15:guide>
        <p15:guide id="6" pos="4215">
          <p15:clr>
            <a:srgbClr val="9AA0A6"/>
          </p15:clr>
        </p15:guide>
        <p15:guide id="7" orient="horz" pos="824">
          <p15:clr>
            <a:srgbClr val="9AA0A6"/>
          </p15:clr>
        </p15:guide>
        <p15:guide id="8" orient="horz" pos="60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5" orient="horz"/>
        <p:guide pos="4445"/>
        <p:guide pos="317"/>
        <p:guide pos="6440" orient="horz"/>
        <p:guide pos="553"/>
        <p:guide pos="4215"/>
        <p:guide pos="824" orient="horz"/>
        <p:guide pos="607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DMSans-bold.fntdata"/><Relationship Id="rId10" Type="http://schemas.openxmlformats.org/officeDocument/2006/relationships/font" Target="fonts/DMSans-regular.fntdata"/><Relationship Id="rId13" Type="http://schemas.openxmlformats.org/officeDocument/2006/relationships/font" Target="fonts/DMSans-boldItalic.fntdata"/><Relationship Id="rId12" Type="http://schemas.openxmlformats.org/officeDocument/2006/relationships/font" Target="fonts/DM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29b439cda24_0_0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Google Shape;14;g29b439cda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e19b6b608_0_6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g11e19b6b6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1e3a77934b_0_17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21e3a7793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522af722c0_0_114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522af722c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átula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sentación del servicio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o blanco">
  <p:cSld name="SECTION_HEADER_1_1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creator.nightcafe.studio/" TargetMode="External"/><Relationship Id="rId5" Type="http://schemas.openxmlformats.org/officeDocument/2006/relationships/hyperlink" Target="https://coderhouse.notion.site/IA-Generaci-n-de-prompts-Repositorio-de-recursos-b16da66658aa4097981318e2d7e02d83?pvs=4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drive.google.com/file/d/16IWvNS0hlgar0GZqGbLs6dAb4Uh_YSub/view?usp=sharing" TargetMode="External"/><Relationship Id="rId5" Type="http://schemas.openxmlformats.org/officeDocument/2006/relationships/hyperlink" Target="https://youtu.be/AEKaDfwFC6M?si=qiEz6tawpRP9ndcx" TargetMode="External"/><Relationship Id="rId6" Type="http://schemas.openxmlformats.org/officeDocument/2006/relationships/hyperlink" Target="https://youtu.be/KBJBXD0pQlQ?si=e_9uw_tsXN8023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/>
        </p:nvSpPr>
        <p:spPr>
          <a:xfrm>
            <a:off x="502950" y="468275"/>
            <a:ext cx="6554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CODERFLEX</a:t>
            </a:r>
            <a:endParaRPr sz="2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" name="Google Shape;17;p6"/>
          <p:cNvSpPr txBox="1"/>
          <p:nvPr/>
        </p:nvSpPr>
        <p:spPr>
          <a:xfrm>
            <a:off x="502950" y="2655700"/>
            <a:ext cx="6554100" cy="4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4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IA: Generación de Prompts</a:t>
            </a:r>
            <a:endParaRPr b="1" sz="4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Id</a:t>
            </a:r>
            <a:r>
              <a:rPr b="1" lang="es" sz="450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ea Alquímica: Tejiendo el futuro con Prompt Engineering</a:t>
            </a:r>
            <a:endParaRPr b="1" sz="450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" name="Google Shape;1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063" y="9731125"/>
            <a:ext cx="1961869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7"/>
          <p:cNvGrpSpPr/>
          <p:nvPr/>
        </p:nvGrpSpPr>
        <p:grpSpPr>
          <a:xfrm>
            <a:off x="502972" y="2837633"/>
            <a:ext cx="6554056" cy="492568"/>
            <a:chOff x="536275" y="2312700"/>
            <a:chExt cx="6520800" cy="754200"/>
          </a:xfrm>
        </p:grpSpPr>
        <p:sp>
          <p:nvSpPr>
            <p:cNvPr id="24" name="Google Shape;24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7"/>
          <p:cNvGrpSpPr/>
          <p:nvPr/>
        </p:nvGrpSpPr>
        <p:grpSpPr>
          <a:xfrm>
            <a:off x="502975" y="3397060"/>
            <a:ext cx="6554056" cy="1468224"/>
            <a:chOff x="536275" y="3199450"/>
            <a:chExt cx="6520800" cy="3252600"/>
          </a:xfrm>
        </p:grpSpPr>
        <p:sp>
          <p:nvSpPr>
            <p:cNvPr id="27" name="Google Shape;27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" name="Google Shape;29;p7"/>
          <p:cNvSpPr txBox="1"/>
          <p:nvPr/>
        </p:nvSpPr>
        <p:spPr>
          <a:xfrm>
            <a:off x="502950" y="468275"/>
            <a:ext cx="655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Idea Alquímica: Tejiendo el Futuro con Prompt Engineering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771400" y="1307650"/>
            <a:ext cx="6178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31;p7"/>
          <p:cNvSpPr txBox="1"/>
          <p:nvPr/>
        </p:nvSpPr>
        <p:spPr>
          <a:xfrm>
            <a:off x="878488" y="281600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Objetivos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832751" y="3462825"/>
            <a:ext cx="60558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Comprender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cómo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se genera un prompt.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Explorar estrategias para la creación de prompts efectivos.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Asegurar la viabilidad del proyecto, defininiendo claramente su alcance y considerando limitaciones y recursos disponibles.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3" name="Google Shape;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7"/>
          <p:cNvGrpSpPr/>
          <p:nvPr/>
        </p:nvGrpSpPr>
        <p:grpSpPr>
          <a:xfrm>
            <a:off x="502972" y="5148221"/>
            <a:ext cx="6554056" cy="492568"/>
            <a:chOff x="536275" y="2312700"/>
            <a:chExt cx="6520800" cy="754200"/>
          </a:xfrm>
        </p:grpSpPr>
        <p:sp>
          <p:nvSpPr>
            <p:cNvPr id="35" name="Google Shape;35;p7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7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7"/>
          <p:cNvGrpSpPr/>
          <p:nvPr/>
        </p:nvGrpSpPr>
        <p:grpSpPr>
          <a:xfrm>
            <a:off x="502975" y="5773347"/>
            <a:ext cx="6554056" cy="3872220"/>
            <a:chOff x="536275" y="3199450"/>
            <a:chExt cx="6520800" cy="3252600"/>
          </a:xfrm>
        </p:grpSpPr>
        <p:sp>
          <p:nvSpPr>
            <p:cNvPr id="38" name="Google Shape;38;p7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7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7"/>
          <p:cNvSpPr txBox="1"/>
          <p:nvPr/>
        </p:nvSpPr>
        <p:spPr>
          <a:xfrm>
            <a:off x="878488" y="515710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Consigna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832751" y="5842350"/>
            <a:ext cx="6055800" cy="3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esta primera entrega, empezarás a definir tu Proyecto Final. Para ello, deberás redactar un borrador de propuesta que incluya lo siguiente: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Portada: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nombre y apellido del autor, nombre del curso, Nª de comisión y nombre del proyecto.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Presentación del problema a abordar: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señala el problema elegido para resolver. Desarrolla por qué es una problemática y por qué es relevante desarrollar una solución.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Desarrollo de la propuesta de solución: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Indica cómo la solución se vincula al desarrollo de modelos de IA. Describe los prompts que llevarás a cabo para dar respuesta al problema elegido en las siguientes etapas de trabajo.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Justificación de la viabilidad del proyecto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analiza la viabilidad técnica de tu proyecto, teniendo en cuenta el tiempo y los recursos disponibles. Justifica tus elecciones.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2" name="Google Shape;42;p7"/>
          <p:cNvSpPr txBox="1"/>
          <p:nvPr/>
        </p:nvSpPr>
        <p:spPr>
          <a:xfrm>
            <a:off x="638225" y="1357675"/>
            <a:ext cx="655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Deberás desarrollar y presentar tu </a:t>
            </a:r>
            <a:r>
              <a:rPr b="1"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propuesta para el Proyecto Final, 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el cual seleccionarás una problemática de tu interés y desarrollarás una propuesta de solución vinculada a la generación de prompts</a:t>
            </a:r>
            <a:r>
              <a:rPr b="1"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 La propuesta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debería ser factible de realizarse. Iimplementarás la generación de prompts en los dos modelos del curso (texto-texto y </a:t>
            </a:r>
            <a:r>
              <a:rPr lang="es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texto-imagen) .</a:t>
            </a:r>
            <a:endParaRPr sz="135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8"/>
          <p:cNvGrpSpPr/>
          <p:nvPr/>
        </p:nvGrpSpPr>
        <p:grpSpPr>
          <a:xfrm>
            <a:off x="523597" y="3684721"/>
            <a:ext cx="6554056" cy="492568"/>
            <a:chOff x="536275" y="2312700"/>
            <a:chExt cx="6520800" cy="754200"/>
          </a:xfrm>
        </p:grpSpPr>
        <p:sp>
          <p:nvSpPr>
            <p:cNvPr id="48" name="Google Shape;48;p8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8"/>
          <p:cNvGrpSpPr/>
          <p:nvPr/>
        </p:nvGrpSpPr>
        <p:grpSpPr>
          <a:xfrm>
            <a:off x="502975" y="4318115"/>
            <a:ext cx="6554056" cy="3005402"/>
            <a:chOff x="536275" y="3199450"/>
            <a:chExt cx="6520800" cy="3252600"/>
          </a:xfrm>
        </p:grpSpPr>
        <p:sp>
          <p:nvSpPr>
            <p:cNvPr id="51" name="Google Shape;51;p8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8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8"/>
          <p:cNvSpPr txBox="1"/>
          <p:nvPr/>
        </p:nvSpPr>
        <p:spPr>
          <a:xfrm>
            <a:off x="502950" y="468275"/>
            <a:ext cx="655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Idea Alquímica: Tejiendo el Futuro con Prompt Engineering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4" name="Google Shape;5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5650" y="10051350"/>
            <a:ext cx="1716975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/>
        </p:nvSpPr>
        <p:spPr>
          <a:xfrm>
            <a:off x="899113" y="37266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Recomendaciones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724575" y="4393101"/>
            <a:ext cx="6069900" cy="28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Ten en cuenta que debe ser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tecnológicamente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viable, prueba los prompts a utilizar en ChatGPT para evaluar su factibilidad y corroborar que efectivamente te ayudarán a resolver la problemática.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Busca trabajar con casos reales (laborales o personales) si tienes la oportunidad.  Esto te permite comprender mejor el problema y contar con más contexto.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Fracciona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el problema. Si seleccionas una problemática compleja, te será más fácil dividirlo en pequeñas tareas más simples. Y realizar lo mismo con los prompts.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1000"/>
              </a:spcAft>
              <a:buClr>
                <a:srgbClr val="82DB91"/>
              </a:buClr>
              <a:buSzPts val="1350"/>
              <a:buFont typeface="DM Sans"/>
              <a:buChar char="●"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 presentación importa: cuida la estética y el diseño de tu entrega.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7" name="Google Shape;57;p8"/>
          <p:cNvGrpSpPr/>
          <p:nvPr/>
        </p:nvGrpSpPr>
        <p:grpSpPr>
          <a:xfrm>
            <a:off x="482497" y="1593746"/>
            <a:ext cx="6554056" cy="492568"/>
            <a:chOff x="536275" y="2312700"/>
            <a:chExt cx="6520800" cy="754200"/>
          </a:xfrm>
        </p:grpSpPr>
        <p:sp>
          <p:nvSpPr>
            <p:cNvPr id="58" name="Google Shape;58;p8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2DB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8"/>
          <p:cNvSpPr txBox="1"/>
          <p:nvPr/>
        </p:nvSpPr>
        <p:spPr>
          <a:xfrm>
            <a:off x="958700" y="1615475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Formato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894213" y="2751550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Deberás entregar el borrador de tu Proyecto en un documento Word en formato PDF.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62" name="Google Shape;62;p8"/>
          <p:cNvGrpSpPr/>
          <p:nvPr/>
        </p:nvGrpSpPr>
        <p:grpSpPr>
          <a:xfrm>
            <a:off x="523588" y="2195284"/>
            <a:ext cx="6554056" cy="1272417"/>
            <a:chOff x="536275" y="3199450"/>
            <a:chExt cx="6520800" cy="3252600"/>
          </a:xfrm>
        </p:grpSpPr>
        <p:sp>
          <p:nvSpPr>
            <p:cNvPr id="63" name="Google Shape;63;p8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8"/>
          <p:cNvSpPr txBox="1"/>
          <p:nvPr/>
        </p:nvSpPr>
        <p:spPr>
          <a:xfrm>
            <a:off x="935188" y="2308150"/>
            <a:ext cx="581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Desarrolla el trabajo en un Google Docs o Word y entrégalo en </a:t>
            </a:r>
            <a:r>
              <a:rPr b="1" lang="es">
                <a:latin typeface="DM Sans"/>
                <a:ea typeface="DM Sans"/>
                <a:cs typeface="DM Sans"/>
                <a:sym typeface="DM Sans"/>
              </a:rPr>
              <a:t>formato PDF.</a:t>
            </a:r>
            <a:endParaRPr b="1"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El nombre del archivo debe ser “Preentrega1+NombreyApellido”, por ejemplo “Preentrega1-JuanaMedina”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66" name="Google Shape;66;p8"/>
          <p:cNvGrpSpPr/>
          <p:nvPr/>
        </p:nvGrpSpPr>
        <p:grpSpPr>
          <a:xfrm>
            <a:off x="482497" y="7464358"/>
            <a:ext cx="6554056" cy="492568"/>
            <a:chOff x="536275" y="2312700"/>
            <a:chExt cx="6520800" cy="754200"/>
          </a:xfrm>
        </p:grpSpPr>
        <p:sp>
          <p:nvSpPr>
            <p:cNvPr id="67" name="Google Shape;67;p8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8"/>
          <p:cNvSpPr txBox="1"/>
          <p:nvPr/>
        </p:nvSpPr>
        <p:spPr>
          <a:xfrm>
            <a:off x="862713" y="7523063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A tener en cuenta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0" name="Google Shape;70;p8"/>
          <p:cNvGrpSpPr/>
          <p:nvPr/>
        </p:nvGrpSpPr>
        <p:grpSpPr>
          <a:xfrm>
            <a:off x="482500" y="8086936"/>
            <a:ext cx="6554056" cy="1764861"/>
            <a:chOff x="536275" y="3199450"/>
            <a:chExt cx="6520800" cy="3252600"/>
          </a:xfrm>
        </p:grpSpPr>
        <p:sp>
          <p:nvSpPr>
            <p:cNvPr id="71" name="Google Shape;71;p8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rgbClr val="EAFF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8"/>
          <p:cNvSpPr txBox="1"/>
          <p:nvPr/>
        </p:nvSpPr>
        <p:spPr>
          <a:xfrm>
            <a:off x="777375" y="8142850"/>
            <a:ext cx="59643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el contenido pregrabado, utilizamos Dall-e como herramienta de generación de imágen porque permite ser integrada a la API de OpenAI.  Pero Dall-e ha dejado de ser gratuita. Si ya tienes acceso, te recomendamos utilizarla, sino te recomendamos utilizar </a:t>
            </a: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Nightcafe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u otra herramienta de generación de imagen gratuita para evaluar cuál te resulta mejor. Recuerda que cuentas con un </a:t>
            </a: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repositorio de recursos</a:t>
            </a:r>
            <a:r>
              <a:rPr b="1"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recomendados. 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>
            <a:off x="500563" y="4945775"/>
            <a:ext cx="6554056" cy="1328362"/>
            <a:chOff x="536275" y="3199450"/>
            <a:chExt cx="6520800" cy="3252600"/>
          </a:xfrm>
        </p:grpSpPr>
        <p:sp>
          <p:nvSpPr>
            <p:cNvPr id="79" name="Google Shape;79;p9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9"/>
          <p:cNvGrpSpPr/>
          <p:nvPr/>
        </p:nvGrpSpPr>
        <p:grpSpPr>
          <a:xfrm>
            <a:off x="505372" y="4292508"/>
            <a:ext cx="6554056" cy="492568"/>
            <a:chOff x="536275" y="2312700"/>
            <a:chExt cx="6520800" cy="754200"/>
          </a:xfrm>
        </p:grpSpPr>
        <p:sp>
          <p:nvSpPr>
            <p:cNvPr id="82" name="Google Shape;82;p9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3AE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9"/>
          <p:cNvSpPr txBox="1"/>
          <p:nvPr/>
        </p:nvSpPr>
        <p:spPr>
          <a:xfrm>
            <a:off x="502950" y="468275"/>
            <a:ext cx="6554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Idea Alquímica: Tejiendo el Futuro con Prompt Engineering</a:t>
            </a:r>
            <a:endParaRPr sz="2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880888" y="4313513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Ejemplos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86" name="Google Shape;8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625" y="9944400"/>
            <a:ext cx="1716975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9"/>
          <p:cNvSpPr txBox="1"/>
          <p:nvPr/>
        </p:nvSpPr>
        <p:spPr>
          <a:xfrm>
            <a:off x="878425" y="11153525"/>
            <a:ext cx="5812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4325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t/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8" name="Google Shape;88;p9"/>
          <p:cNvGrpSpPr/>
          <p:nvPr/>
        </p:nvGrpSpPr>
        <p:grpSpPr>
          <a:xfrm>
            <a:off x="471075" y="7286146"/>
            <a:ext cx="6554056" cy="970251"/>
            <a:chOff x="536275" y="3199450"/>
            <a:chExt cx="6520800" cy="3252600"/>
          </a:xfrm>
        </p:grpSpPr>
        <p:sp>
          <p:nvSpPr>
            <p:cNvPr id="89" name="Google Shape;89;p9"/>
            <p:cNvSpPr/>
            <p:nvPr/>
          </p:nvSpPr>
          <p:spPr>
            <a:xfrm>
              <a:off x="536275" y="3199450"/>
              <a:ext cx="6520800" cy="3252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36275" y="3199450"/>
              <a:ext cx="150900" cy="325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9"/>
          <p:cNvSpPr txBox="1"/>
          <p:nvPr/>
        </p:nvSpPr>
        <p:spPr>
          <a:xfrm>
            <a:off x="846513" y="7514075"/>
            <a:ext cx="581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la evaluación de tu Pro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yecto Final, tendremos en cuenta los siguientes </a:t>
            </a: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criterios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eval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uación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2" name="Google Shape;92;p9"/>
          <p:cNvGrpSpPr/>
          <p:nvPr/>
        </p:nvGrpSpPr>
        <p:grpSpPr>
          <a:xfrm>
            <a:off x="471072" y="6705633"/>
            <a:ext cx="6554056" cy="492568"/>
            <a:chOff x="536275" y="2312700"/>
            <a:chExt cx="6520800" cy="754200"/>
          </a:xfrm>
        </p:grpSpPr>
        <p:sp>
          <p:nvSpPr>
            <p:cNvPr id="93" name="Google Shape;93;p9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/>
        </p:nvSpPr>
        <p:spPr>
          <a:xfrm>
            <a:off x="846588" y="6726638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Criterios de evaluación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6" name="Google Shape;96;p9"/>
          <p:cNvSpPr txBox="1"/>
          <p:nvPr/>
        </p:nvSpPr>
        <p:spPr>
          <a:xfrm>
            <a:off x="956638" y="5052538"/>
            <a:ext cx="5812800" cy="10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Para guiarte, te compartimos algunos </a:t>
            </a:r>
            <a:r>
              <a:rPr lang="es" sz="135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videos orientativos:</a:t>
            </a:r>
            <a:endParaRPr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5"/>
              </a:rPr>
              <a:t>Recomendaciones para el Proyecto Final I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350"/>
              <a:buFont typeface="DM Sans"/>
              <a:buChar char="●"/>
            </a:pPr>
            <a:r>
              <a:rPr b="1" lang="es" sz="135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6"/>
              </a:rPr>
              <a:t>Recomendaciones para el Proyecto Final II</a:t>
            </a:r>
            <a:endParaRPr b="1" sz="135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583625" y="2082127"/>
            <a:ext cx="6554056" cy="1847935"/>
            <a:chOff x="536275" y="3199442"/>
            <a:chExt cx="6520800" cy="2364600"/>
          </a:xfrm>
        </p:grpSpPr>
        <p:sp>
          <p:nvSpPr>
            <p:cNvPr id="98" name="Google Shape;98;p9"/>
            <p:cNvSpPr/>
            <p:nvPr/>
          </p:nvSpPr>
          <p:spPr>
            <a:xfrm>
              <a:off x="536275" y="3199442"/>
              <a:ext cx="6520800" cy="23646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536275" y="3199442"/>
              <a:ext cx="150900" cy="23646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9"/>
          <p:cNvGrpSpPr/>
          <p:nvPr/>
        </p:nvGrpSpPr>
        <p:grpSpPr>
          <a:xfrm>
            <a:off x="507797" y="1448646"/>
            <a:ext cx="6554056" cy="492568"/>
            <a:chOff x="536275" y="2312700"/>
            <a:chExt cx="6520800" cy="754200"/>
          </a:xfrm>
        </p:grpSpPr>
        <p:sp>
          <p:nvSpPr>
            <p:cNvPr id="101" name="Google Shape;101;p9"/>
            <p:cNvSpPr/>
            <p:nvPr/>
          </p:nvSpPr>
          <p:spPr>
            <a:xfrm>
              <a:off x="536275" y="2312700"/>
              <a:ext cx="6520800" cy="754200"/>
            </a:xfrm>
            <a:prstGeom prst="rect">
              <a:avLst/>
            </a:prstGeom>
            <a:solidFill>
              <a:srgbClr val="F5F5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36275" y="2312700"/>
              <a:ext cx="150900" cy="754200"/>
            </a:xfrm>
            <a:prstGeom prst="rect">
              <a:avLst/>
            </a:prstGeom>
            <a:solidFill>
              <a:srgbClr val="83AE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9"/>
          <p:cNvSpPr txBox="1"/>
          <p:nvPr/>
        </p:nvSpPr>
        <p:spPr>
          <a:xfrm>
            <a:off x="883313" y="1469650"/>
            <a:ext cx="5964300" cy="4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350">
                <a:latin typeface="DM Sans"/>
                <a:ea typeface="DM Sans"/>
                <a:cs typeface="DM Sans"/>
                <a:sym typeface="DM Sans"/>
              </a:rPr>
              <a:t>Contenidos adicionales</a:t>
            </a:r>
            <a:endParaRPr b="1" sz="13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922350" y="2144975"/>
            <a:ext cx="5812800" cy="1572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F5F5F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972150" y="2189225"/>
            <a:ext cx="56109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Estos contenidos adicionales no se incluyen en los criterios de evaluación, son optativos,  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pero si te gustaría 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agregar valor a tu proyecto… ¡Súmalos! 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Solo ten en cuenta que aquello que incluyas debe funcionar</a:t>
            </a:r>
            <a:r>
              <a:rPr lang="es" sz="135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correctamente.</a:t>
            </a:r>
            <a:endParaRPr sz="135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14325" lvl="0" marL="457200" rtl="0" algn="l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DM Sans"/>
              <a:buChar char="●"/>
            </a:pPr>
            <a:r>
              <a:rPr lang="es">
                <a:latin typeface="DM Sans"/>
                <a:ea typeface="DM Sans"/>
                <a:cs typeface="DM Sans"/>
                <a:sym typeface="DM Sans"/>
              </a:rPr>
              <a:t>El proyecto p</a:t>
            </a:r>
            <a:r>
              <a:rPr lang="es">
                <a:latin typeface="DM Sans"/>
                <a:ea typeface="DM Sans"/>
                <a:cs typeface="DM Sans"/>
                <a:sym typeface="DM Sans"/>
              </a:rPr>
              <a:t>odrá resolver más de una problemática</a:t>
            </a:r>
            <a:r>
              <a:rPr lang="es">
                <a:latin typeface="DM Sans"/>
                <a:ea typeface="DM Sans"/>
                <a:cs typeface="DM Sans"/>
                <a:sym typeface="DM Sans"/>
              </a:rPr>
              <a:t> a la vez.</a:t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3AEFB"/>
      </a:accent1>
      <a:accent2>
        <a:srgbClr val="212121"/>
      </a:accent2>
      <a:accent3>
        <a:srgbClr val="78909C"/>
      </a:accent3>
      <a:accent4>
        <a:srgbClr val="EA90FF"/>
      </a:accent4>
      <a:accent5>
        <a:srgbClr val="83AEFB"/>
      </a:accent5>
      <a:accent6>
        <a:srgbClr val="EAFF6A"/>
      </a:accent6>
      <a:hlink>
        <a:srgbClr val="83AE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