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10692000" cx="7560000"/>
  <p:notesSz cx="6858000" cy="9144000"/>
  <p:embeddedFontLst>
    <p:embeddedFont>
      <p:font typeface="DM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5">
          <p15:clr>
            <a:srgbClr val="A4A3A4"/>
          </p15:clr>
        </p15:guide>
        <p15:guide id="2" pos="4445">
          <p15:clr>
            <a:srgbClr val="A4A3A4"/>
          </p15:clr>
        </p15:guide>
        <p15:guide id="3" pos="317">
          <p15:clr>
            <a:srgbClr val="9AA0A6"/>
          </p15:clr>
        </p15:guide>
        <p15:guide id="4" orient="horz" pos="6440">
          <p15:clr>
            <a:srgbClr val="9AA0A6"/>
          </p15:clr>
        </p15:guide>
        <p15:guide id="5" pos="553">
          <p15:clr>
            <a:srgbClr val="9AA0A6"/>
          </p15:clr>
        </p15:guide>
        <p15:guide id="6" pos="4215">
          <p15:clr>
            <a:srgbClr val="9AA0A6"/>
          </p15:clr>
        </p15:guide>
        <p15:guide id="7" orient="horz" pos="824">
          <p15:clr>
            <a:srgbClr val="9AA0A6"/>
          </p15:clr>
        </p15:guide>
        <p15:guide id="8" orient="horz" pos="60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5" orient="horz"/>
        <p:guide pos="4445"/>
        <p:guide pos="317"/>
        <p:guide pos="6440" orient="horz"/>
        <p:guide pos="553"/>
        <p:guide pos="4215"/>
        <p:guide pos="824" orient="horz"/>
        <p:guide pos="607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DMSans-regular.fntdata"/><Relationship Id="rId10" Type="http://schemas.openxmlformats.org/officeDocument/2006/relationships/slide" Target="slides/slide5.xml"/><Relationship Id="rId13" Type="http://schemas.openxmlformats.org/officeDocument/2006/relationships/font" Target="fonts/DMSans-italic.fntdata"/><Relationship Id="rId12" Type="http://schemas.openxmlformats.org/officeDocument/2006/relationships/font" Target="fonts/DM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DM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29b439cda24_0_0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" name="Google Shape;14;g29b439cda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1e19b6b608_0_6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g11e19b6b60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ec880a5a24_0_0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1ec880a5a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30bd2d3bb_0_0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30bd2d3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22af722c0_0_114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22af722c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átula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ción del servicio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blanco">
  <p:cSld name="SECTION_HEADER_1_1_1_1_1_1_1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creator.nightcafe.studio/" TargetMode="External"/><Relationship Id="rId5" Type="http://schemas.openxmlformats.org/officeDocument/2006/relationships/hyperlink" Target="https://coderhouse.notion.site/IA-Generaci-n-de-prompts-Repositorio-de-recursos-b16da66658aa4097981318e2d7e02d83?pvs=4" TargetMode="External"/><Relationship Id="rId6" Type="http://schemas.openxmlformats.org/officeDocument/2006/relationships/hyperlink" Target="https://creator.nightcafe.studio/" TargetMode="External"/><Relationship Id="rId7" Type="http://schemas.openxmlformats.org/officeDocument/2006/relationships/hyperlink" Target="https://coderhouse.notion.site/IA-Generaci-n-de-prompts-Repositorio-de-recursos-b16da66658aa4097981318e2d7e02d83?pvs=4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s://youtu.be/1xEoPGkMBrk?si=7QGC9JE8NKxWkBji" TargetMode="External"/><Relationship Id="rId5" Type="http://schemas.openxmlformats.org/officeDocument/2006/relationships/hyperlink" Target="https://youtu.be/SNJ_RYTc7JE?si=4YLR0712d0IxXCu7" TargetMode="External"/><Relationship Id="rId6" Type="http://schemas.openxmlformats.org/officeDocument/2006/relationships/hyperlink" Target="https://youtu.be/SNJ_RYTc7JE?si=4YLR0712d0IxXCu7" TargetMode="External"/><Relationship Id="rId7" Type="http://schemas.openxmlformats.org/officeDocument/2006/relationships/hyperlink" Target="https://youtu.be/SNJ_RYTc7JE?si=4YLR0712d0IxXCu7" TargetMode="External"/><Relationship Id="rId8" Type="http://schemas.openxmlformats.org/officeDocument/2006/relationships/hyperlink" Target="https://drive.google.com/file/d/15u7UYdrcRL1_wJgM65lxoygpoFprc2FO/view?usp=drive_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/>
        </p:nvSpPr>
        <p:spPr>
          <a:xfrm>
            <a:off x="502950" y="468275"/>
            <a:ext cx="655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CODERFLEX</a:t>
            </a:r>
            <a:endParaRPr sz="2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" name="Google Shape;17;p6"/>
          <p:cNvSpPr txBox="1"/>
          <p:nvPr/>
        </p:nvSpPr>
        <p:spPr>
          <a:xfrm>
            <a:off x="502950" y="2655700"/>
            <a:ext cx="6554100" cy="54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IA: Generación de Prompts</a:t>
            </a:r>
            <a:endParaRPr b="1" sz="45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5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5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5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Fast Prompting en a</a:t>
            </a:r>
            <a:r>
              <a:rPr b="1" lang="es" sz="45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cción: desentraña</a:t>
            </a:r>
            <a:r>
              <a:rPr b="1" lang="es" sz="45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ndo la magia</a:t>
            </a:r>
            <a:endParaRPr b="1" sz="450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8" name="Google Shape;1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063" y="9731125"/>
            <a:ext cx="1961869" cy="4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7"/>
          <p:cNvGrpSpPr/>
          <p:nvPr/>
        </p:nvGrpSpPr>
        <p:grpSpPr>
          <a:xfrm>
            <a:off x="583622" y="2652896"/>
            <a:ext cx="6554056" cy="492568"/>
            <a:chOff x="536275" y="2312700"/>
            <a:chExt cx="6520800" cy="754200"/>
          </a:xfrm>
        </p:grpSpPr>
        <p:sp>
          <p:nvSpPr>
            <p:cNvPr id="24" name="Google Shape;24;p7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7"/>
          <p:cNvGrpSpPr/>
          <p:nvPr/>
        </p:nvGrpSpPr>
        <p:grpSpPr>
          <a:xfrm>
            <a:off x="583625" y="3255430"/>
            <a:ext cx="6554056" cy="2319429"/>
            <a:chOff x="536275" y="3199450"/>
            <a:chExt cx="6520800" cy="3252600"/>
          </a:xfrm>
        </p:grpSpPr>
        <p:sp>
          <p:nvSpPr>
            <p:cNvPr id="27" name="Google Shape;27;p7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7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7"/>
          <p:cNvSpPr txBox="1"/>
          <p:nvPr/>
        </p:nvSpPr>
        <p:spPr>
          <a:xfrm>
            <a:off x="502950" y="468275"/>
            <a:ext cx="655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Fast Prompting en Acción: Desentrañand</a:t>
            </a:r>
            <a:r>
              <a:rPr lang="es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</a:t>
            </a:r>
            <a:r>
              <a:rPr lang="es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la Magia</a:t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" name="Google Shape;30;p7"/>
          <p:cNvSpPr txBox="1"/>
          <p:nvPr/>
        </p:nvSpPr>
        <p:spPr>
          <a:xfrm>
            <a:off x="771400" y="1307650"/>
            <a:ext cx="6178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Consigna</a:t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" name="Google Shape;31;p7"/>
          <p:cNvSpPr txBox="1"/>
          <p:nvPr/>
        </p:nvSpPr>
        <p:spPr>
          <a:xfrm>
            <a:off x="959138" y="2673900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Objetivos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" name="Google Shape;32;p7"/>
          <p:cNvSpPr txBox="1"/>
          <p:nvPr/>
        </p:nvSpPr>
        <p:spPr>
          <a:xfrm>
            <a:off x="913401" y="3299138"/>
            <a:ext cx="60558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Demostrar la comprensión de los principios y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técnicas detrás de Fast Prompting.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Experimentar con diferentes configuraciones de prompts para optimizar la eficacia..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Preparar una demostración efectiva en el Jupyter Notebook para mostrar el funcionamiento de la POC.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Analizar si las nuevas técnicas aprendidas permiten mejorar la propuesta de solución planteada en la Preentrega 1.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3" name="Google Shape;3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/>
        </p:nvSpPr>
        <p:spPr>
          <a:xfrm>
            <a:off x="771400" y="1760825"/>
            <a:ext cx="617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Desarrollarás  una</a:t>
            </a:r>
            <a:r>
              <a:rPr b="1"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POC</a:t>
            </a: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(proof of concept) que permita, a través de una jupyter notebook, mostrar una </a:t>
            </a: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implementación</a:t>
            </a: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utilizando</a:t>
            </a: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las técnicas de Fast prompting para solucionar el problema seleccionado.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35" name="Google Shape;35;p7"/>
          <p:cNvGrpSpPr/>
          <p:nvPr/>
        </p:nvGrpSpPr>
        <p:grpSpPr>
          <a:xfrm>
            <a:off x="583622" y="6118196"/>
            <a:ext cx="6554056" cy="492568"/>
            <a:chOff x="536275" y="2312700"/>
            <a:chExt cx="6520800" cy="754200"/>
          </a:xfrm>
        </p:grpSpPr>
        <p:sp>
          <p:nvSpPr>
            <p:cNvPr id="36" name="Google Shape;36;p7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7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7"/>
          <p:cNvSpPr txBox="1"/>
          <p:nvPr/>
        </p:nvSpPr>
        <p:spPr>
          <a:xfrm>
            <a:off x="1059825" y="6128275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Formato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39" name="Google Shape;39;p7"/>
          <p:cNvGrpSpPr/>
          <p:nvPr/>
        </p:nvGrpSpPr>
        <p:grpSpPr>
          <a:xfrm>
            <a:off x="583625" y="6732517"/>
            <a:ext cx="6554056" cy="800465"/>
            <a:chOff x="536275" y="3199450"/>
            <a:chExt cx="6520800" cy="3252600"/>
          </a:xfrm>
        </p:grpSpPr>
        <p:sp>
          <p:nvSpPr>
            <p:cNvPr id="40" name="Google Shape;40;p7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7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" name="Google Shape;42;p7"/>
          <p:cNvSpPr txBox="1"/>
          <p:nvPr/>
        </p:nvSpPr>
        <p:spPr>
          <a:xfrm>
            <a:off x="995213" y="6845325"/>
            <a:ext cx="581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DM Sans"/>
                <a:ea typeface="DM Sans"/>
                <a:cs typeface="DM Sans"/>
                <a:sym typeface="DM Sans"/>
              </a:rPr>
              <a:t>El formato de entrega de tu proyecto debe ser mediante un enlace público de GitHub.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8"/>
          <p:cNvGrpSpPr/>
          <p:nvPr/>
        </p:nvGrpSpPr>
        <p:grpSpPr>
          <a:xfrm>
            <a:off x="502972" y="1256471"/>
            <a:ext cx="6554056" cy="492568"/>
            <a:chOff x="536275" y="2312700"/>
            <a:chExt cx="6520800" cy="754200"/>
          </a:xfrm>
        </p:grpSpPr>
        <p:sp>
          <p:nvSpPr>
            <p:cNvPr id="48" name="Google Shape;48;p8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8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" name="Google Shape;50;p8"/>
          <p:cNvSpPr txBox="1"/>
          <p:nvPr/>
        </p:nvSpPr>
        <p:spPr>
          <a:xfrm>
            <a:off x="502950" y="468275"/>
            <a:ext cx="655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Fast Prompting en Acción: Desentrañand</a:t>
            </a:r>
            <a:r>
              <a:rPr lang="es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</a:t>
            </a:r>
            <a:r>
              <a:rPr lang="es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la Magia</a:t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" name="Google Shape;51;p8"/>
          <p:cNvSpPr txBox="1"/>
          <p:nvPr/>
        </p:nvSpPr>
        <p:spPr>
          <a:xfrm>
            <a:off x="878488" y="1277475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Consigna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52" name="Google Shape;5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" name="Google Shape;53;p8"/>
          <p:cNvGrpSpPr/>
          <p:nvPr/>
        </p:nvGrpSpPr>
        <p:grpSpPr>
          <a:xfrm>
            <a:off x="502975" y="1992350"/>
            <a:ext cx="6554056" cy="6878598"/>
            <a:chOff x="536275" y="3199450"/>
            <a:chExt cx="6520800" cy="3252600"/>
          </a:xfrm>
        </p:grpSpPr>
        <p:sp>
          <p:nvSpPr>
            <p:cNvPr id="54" name="Google Shape;54;p8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8"/>
          <p:cNvSpPr txBox="1"/>
          <p:nvPr/>
        </p:nvSpPr>
        <p:spPr>
          <a:xfrm>
            <a:off x="832750" y="2089100"/>
            <a:ext cx="6055800" cy="6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 esta segunda entrega, profundizarás en tu Proyecto Final. Para ello, crearás un repositorio en GitHub que incluya la información de tu propuesta desarrollada en tu primera entrega.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Debe incluir: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Introducción:</a:t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○"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Nombre del proyecto.</a:t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1" marL="914400" rtl="0" algn="l"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○"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Presentación del problema a abordar: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señala el problema elegido para resolver. Desarrolla por qué es una problemática y por qué es relevante desarrollar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una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solución.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1" marL="914400" rtl="0" algn="l"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○"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Desarrollo de la propuesta de solución: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Indica cómo la solución se vincula al desarrollo de modelos de IA. Describe los prompts que llevarás a cabo para dar respuesta al problema elegido en las siguientes etapas de trabajo.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1" marL="914400" rtl="0" algn="l"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○"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Justificación de la viabilidad del proyecto: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analiza la viabilidad técnica de tu proyecto, teniendo en cuenta el tiempo y los recursos disponibles. Justifica tus elecciones.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Objetivos: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Indica los objetivos del proyecto.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Metodología: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¿Cómo se llevará a cabo el proyecto? ¿Qué procedimientos implementarás para lograr los objetivos? Justifica tus respuestas.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Herramientas y tecnologías: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¿Qué técnicas de prompting utilizarás? Justifica tus respuestas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Implementación: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Desarrolla el prompt y el código que te permitirá llegar a tu solución propuesta.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9"/>
          <p:cNvGrpSpPr/>
          <p:nvPr/>
        </p:nvGrpSpPr>
        <p:grpSpPr>
          <a:xfrm>
            <a:off x="447122" y="1852958"/>
            <a:ext cx="6554056" cy="492568"/>
            <a:chOff x="536275" y="2312700"/>
            <a:chExt cx="6520800" cy="754200"/>
          </a:xfrm>
        </p:grpSpPr>
        <p:sp>
          <p:nvSpPr>
            <p:cNvPr id="62" name="Google Shape;62;p9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9"/>
          <p:cNvSpPr txBox="1"/>
          <p:nvPr/>
        </p:nvSpPr>
        <p:spPr>
          <a:xfrm>
            <a:off x="797850" y="581175"/>
            <a:ext cx="5964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Fast Prompting en Acción: Desentrañando la Magia</a:t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5650" y="10051350"/>
            <a:ext cx="1716975" cy="4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9"/>
          <p:cNvSpPr txBox="1"/>
          <p:nvPr/>
        </p:nvSpPr>
        <p:spPr>
          <a:xfrm>
            <a:off x="815638" y="1873925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Recomendaciones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67" name="Google Shape;67;p9"/>
          <p:cNvGrpSpPr/>
          <p:nvPr/>
        </p:nvGrpSpPr>
        <p:grpSpPr>
          <a:xfrm>
            <a:off x="447122" y="5943783"/>
            <a:ext cx="6554056" cy="492568"/>
            <a:chOff x="536275" y="2312700"/>
            <a:chExt cx="6520800" cy="754200"/>
          </a:xfrm>
        </p:grpSpPr>
        <p:sp>
          <p:nvSpPr>
            <p:cNvPr id="68" name="Google Shape;68;p9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9"/>
          <p:cNvSpPr txBox="1"/>
          <p:nvPr/>
        </p:nvSpPr>
        <p:spPr>
          <a:xfrm>
            <a:off x="827338" y="6002488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A tener en cuenta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71" name="Google Shape;71;p9"/>
          <p:cNvGrpSpPr/>
          <p:nvPr/>
        </p:nvGrpSpPr>
        <p:grpSpPr>
          <a:xfrm>
            <a:off x="409875" y="6639686"/>
            <a:ext cx="6554056" cy="1764861"/>
            <a:chOff x="536275" y="3199450"/>
            <a:chExt cx="6520800" cy="3252600"/>
          </a:xfrm>
        </p:grpSpPr>
        <p:sp>
          <p:nvSpPr>
            <p:cNvPr id="72" name="Google Shape;72;p9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9"/>
          <p:cNvSpPr txBox="1"/>
          <p:nvPr/>
        </p:nvSpPr>
        <p:spPr>
          <a:xfrm>
            <a:off x="704750" y="6695600"/>
            <a:ext cx="59643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 el contenido pregrabado, utilizamos Dall-e como herramienta de generación de imágen porque permite ser integrada a la API de OpenAI.  Pero Dall-e ha dejado de ser gratuita. Si ya tienes acceso, te recomendamos utilizarla, sino te recomendamos utilizar </a:t>
            </a:r>
            <a:r>
              <a:rPr b="1"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4"/>
              </a:rPr>
              <a:t>Nightcafe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u otra herramienta de generación de imagen gratuita para evaluar cuál te resulta mejor. Recuerda que cuentas con un </a:t>
            </a:r>
            <a:r>
              <a:rPr b="1"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5"/>
              </a:rPr>
              <a:t>repositorio de recursos</a:t>
            </a: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recomendados.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75" name="Google Shape;75;p9"/>
          <p:cNvGrpSpPr/>
          <p:nvPr/>
        </p:nvGrpSpPr>
        <p:grpSpPr>
          <a:xfrm>
            <a:off x="409875" y="2659685"/>
            <a:ext cx="6554056" cy="2888309"/>
            <a:chOff x="536275" y="3199450"/>
            <a:chExt cx="6520800" cy="3252600"/>
          </a:xfrm>
        </p:grpSpPr>
        <p:sp>
          <p:nvSpPr>
            <p:cNvPr id="76" name="Google Shape;76;p9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9"/>
          <p:cNvSpPr txBox="1"/>
          <p:nvPr/>
        </p:nvSpPr>
        <p:spPr>
          <a:xfrm>
            <a:off x="785326" y="2720663"/>
            <a:ext cx="6069900" cy="27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No debes necesariamente copiar y pegar la información de tu primera entrega. Releela y mejórala en base a lo que has aprendido en las últimas semanas y a la devolución que hayas recibido.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Evalúa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costos al implementar el código ¿Cuántas consultas hace a la API? Intenta optimizarlo al máximo para que haga la menor cantidad posible de consultas.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Considera que si la app funciona pero hace consultas innecesarias, el proyecto no es rentable.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Fracciona los problemas en partes más simples para programarlo.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1000"/>
              </a:spcBef>
              <a:spcAft>
                <a:spcPts val="100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Indenta tu código para mantener una estructura ordenada y legible.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79" name="Google Shape;79;p9"/>
          <p:cNvGrpSpPr/>
          <p:nvPr/>
        </p:nvGrpSpPr>
        <p:grpSpPr>
          <a:xfrm>
            <a:off x="409875" y="2529360"/>
            <a:ext cx="6554056" cy="2888309"/>
            <a:chOff x="536275" y="3199450"/>
            <a:chExt cx="6520800" cy="3252600"/>
          </a:xfrm>
        </p:grpSpPr>
        <p:sp>
          <p:nvSpPr>
            <p:cNvPr id="80" name="Google Shape;80;p9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9"/>
          <p:cNvSpPr txBox="1"/>
          <p:nvPr/>
        </p:nvSpPr>
        <p:spPr>
          <a:xfrm>
            <a:off x="785326" y="2590338"/>
            <a:ext cx="6069900" cy="27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No debes necesariamente copiar y pegar la información de tu primera entrega. Releela y mejórala en base a lo que has aprendido en las últimas semanas y a la devolución que hayas recibido.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Evalúa costos al implementar el código ¿Cuántas consultas hace a la API? Intenta optimizarlo al máximo para que haga la menor cantidad posible de consultas.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Considera que si la app funciona pero hace consultas innecesarias, el proyecto no es rentable.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Fracciona los problemas en partes más simples para programarlo.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1000"/>
              </a:spcBef>
              <a:spcAft>
                <a:spcPts val="100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Indenta tu código para mantener una estructura ordenada y legible.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83" name="Google Shape;83;p9"/>
          <p:cNvGrpSpPr/>
          <p:nvPr/>
        </p:nvGrpSpPr>
        <p:grpSpPr>
          <a:xfrm>
            <a:off x="447122" y="5925158"/>
            <a:ext cx="6554056" cy="492568"/>
            <a:chOff x="536275" y="2312700"/>
            <a:chExt cx="6520800" cy="754200"/>
          </a:xfrm>
        </p:grpSpPr>
        <p:sp>
          <p:nvSpPr>
            <p:cNvPr id="84" name="Google Shape;84;p9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9"/>
          <p:cNvSpPr txBox="1"/>
          <p:nvPr/>
        </p:nvSpPr>
        <p:spPr>
          <a:xfrm>
            <a:off x="827338" y="5983863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A tener en cuenta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87" name="Google Shape;87;p9"/>
          <p:cNvGrpSpPr/>
          <p:nvPr/>
        </p:nvGrpSpPr>
        <p:grpSpPr>
          <a:xfrm>
            <a:off x="409875" y="6621061"/>
            <a:ext cx="6554056" cy="1764861"/>
            <a:chOff x="536275" y="3199450"/>
            <a:chExt cx="6520800" cy="3252600"/>
          </a:xfrm>
        </p:grpSpPr>
        <p:sp>
          <p:nvSpPr>
            <p:cNvPr id="88" name="Google Shape;88;p9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9"/>
          <p:cNvSpPr txBox="1"/>
          <p:nvPr/>
        </p:nvSpPr>
        <p:spPr>
          <a:xfrm>
            <a:off x="704750" y="6676975"/>
            <a:ext cx="59643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 el contenido pregrabado, utilizamos Dall-e como herramienta de generación de imágen porque permite ser integrada a la API de OpenAI.  Pero Dall-e ha dejado de ser gratuita. Si ya tienes acceso, te recomendamos utilizarla, sino te recomendamos utilizar </a:t>
            </a:r>
            <a:r>
              <a:rPr b="1"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6"/>
              </a:rPr>
              <a:t>Nightcafe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u otra herramienta de generación de imagen gratuita para evaluar cuál te resulta mejor. Recuerda que cuentas con un </a:t>
            </a:r>
            <a:r>
              <a:rPr b="1"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7"/>
              </a:rPr>
              <a:t>repositorio de recursos</a:t>
            </a: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recomendados.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0"/>
          <p:cNvGrpSpPr/>
          <p:nvPr/>
        </p:nvGrpSpPr>
        <p:grpSpPr>
          <a:xfrm>
            <a:off x="500575" y="5544800"/>
            <a:ext cx="6554056" cy="1328362"/>
            <a:chOff x="536275" y="3199450"/>
            <a:chExt cx="6520800" cy="3252600"/>
          </a:xfrm>
        </p:grpSpPr>
        <p:sp>
          <p:nvSpPr>
            <p:cNvPr id="96" name="Google Shape;96;p10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" name="Google Shape;98;p10"/>
          <p:cNvGrpSpPr/>
          <p:nvPr/>
        </p:nvGrpSpPr>
        <p:grpSpPr>
          <a:xfrm>
            <a:off x="505385" y="4891533"/>
            <a:ext cx="6554056" cy="492568"/>
            <a:chOff x="536275" y="2312700"/>
            <a:chExt cx="6520800" cy="754200"/>
          </a:xfrm>
        </p:grpSpPr>
        <p:sp>
          <p:nvSpPr>
            <p:cNvPr id="99" name="Google Shape;99;p10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0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3AE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0"/>
          <p:cNvSpPr txBox="1"/>
          <p:nvPr/>
        </p:nvSpPr>
        <p:spPr>
          <a:xfrm>
            <a:off x="502950" y="468275"/>
            <a:ext cx="655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Fast Prompting en Acción: Desentrañando la Magia</a:t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2" name="Google Shape;102;p10"/>
          <p:cNvSpPr txBox="1"/>
          <p:nvPr/>
        </p:nvSpPr>
        <p:spPr>
          <a:xfrm>
            <a:off x="880900" y="4912538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Ejemplos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03" name="Google Shape;10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0"/>
          <p:cNvSpPr txBox="1"/>
          <p:nvPr/>
        </p:nvSpPr>
        <p:spPr>
          <a:xfrm>
            <a:off x="878425" y="11153525"/>
            <a:ext cx="5812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1350"/>
              <a:buFont typeface="DM Sans"/>
              <a:buChar char="●"/>
            </a:pPr>
            <a:r>
              <a:t/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05" name="Google Shape;105;p10"/>
          <p:cNvGrpSpPr/>
          <p:nvPr/>
        </p:nvGrpSpPr>
        <p:grpSpPr>
          <a:xfrm>
            <a:off x="502972" y="7192433"/>
            <a:ext cx="6554056" cy="492568"/>
            <a:chOff x="536275" y="2312700"/>
            <a:chExt cx="6520800" cy="754200"/>
          </a:xfrm>
        </p:grpSpPr>
        <p:sp>
          <p:nvSpPr>
            <p:cNvPr id="106" name="Google Shape;106;p10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10"/>
          <p:cNvSpPr txBox="1"/>
          <p:nvPr/>
        </p:nvSpPr>
        <p:spPr>
          <a:xfrm>
            <a:off x="878488" y="7213438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Criterios de evaluación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9" name="Google Shape;109;p10"/>
          <p:cNvSpPr txBox="1"/>
          <p:nvPr/>
        </p:nvSpPr>
        <p:spPr>
          <a:xfrm>
            <a:off x="956650" y="5651563"/>
            <a:ext cx="5812800" cy="10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guiarte, te compartimos algunos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videos orientativos: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DM Sans"/>
              <a:buChar char="●"/>
            </a:pPr>
            <a:r>
              <a:rPr b="1"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4"/>
              </a:rPr>
              <a:t>Recomendaciones para el Proyecto Final III</a:t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350"/>
              <a:buFont typeface="DM Sans"/>
              <a:buChar char="●"/>
            </a:pPr>
            <a:r>
              <a:rPr b="1"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5"/>
              </a:rPr>
              <a:t>Recomendaciones para el Proyecto Final </a:t>
            </a:r>
            <a:r>
              <a:rPr b="1"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6"/>
              </a:rPr>
              <a:t>I</a:t>
            </a:r>
            <a:r>
              <a:rPr b="1"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7"/>
              </a:rPr>
              <a:t>V</a:t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10" name="Google Shape;110;p10"/>
          <p:cNvGrpSpPr/>
          <p:nvPr/>
        </p:nvGrpSpPr>
        <p:grpSpPr>
          <a:xfrm>
            <a:off x="502975" y="2101708"/>
            <a:ext cx="6554056" cy="2541907"/>
            <a:chOff x="536275" y="3199450"/>
            <a:chExt cx="6520800" cy="3252600"/>
          </a:xfrm>
        </p:grpSpPr>
        <p:sp>
          <p:nvSpPr>
            <p:cNvPr id="111" name="Google Shape;111;p10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" name="Google Shape;113;p10"/>
          <p:cNvGrpSpPr/>
          <p:nvPr/>
        </p:nvGrpSpPr>
        <p:grpSpPr>
          <a:xfrm>
            <a:off x="507797" y="1448646"/>
            <a:ext cx="6554056" cy="492568"/>
            <a:chOff x="536275" y="2312700"/>
            <a:chExt cx="6520800" cy="754200"/>
          </a:xfrm>
        </p:grpSpPr>
        <p:sp>
          <p:nvSpPr>
            <p:cNvPr id="114" name="Google Shape;114;p10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0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3AE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0"/>
          <p:cNvSpPr txBox="1"/>
          <p:nvPr/>
        </p:nvSpPr>
        <p:spPr>
          <a:xfrm>
            <a:off x="883313" y="1469650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Contenidos adicionales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7" name="Google Shape;117;p10"/>
          <p:cNvSpPr/>
          <p:nvPr/>
        </p:nvSpPr>
        <p:spPr>
          <a:xfrm>
            <a:off x="922350" y="2144975"/>
            <a:ext cx="5812800" cy="2323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F5F5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8" name="Google Shape;118;p10"/>
          <p:cNvSpPr txBox="1"/>
          <p:nvPr/>
        </p:nvSpPr>
        <p:spPr>
          <a:xfrm>
            <a:off x="1010450" y="2247200"/>
            <a:ext cx="54753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Estos contenidos adicionales no se incluyen en los criterios de evaluación, son optativos,  </a:t>
            </a: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pero si te gustaría </a:t>
            </a: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agregar valor a tu proyecto… ¡Súmalos! </a:t>
            </a: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Solo ten en cuenta que aquello que incluyas debe funcionar</a:t>
            </a: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correctamente.</a:t>
            </a: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DM Sans"/>
              <a:buChar char="●"/>
            </a:pPr>
            <a:r>
              <a:rPr lang="es">
                <a:latin typeface="DM Sans"/>
                <a:ea typeface="DM Sans"/>
                <a:cs typeface="DM Sans"/>
                <a:sym typeface="DM Sans"/>
              </a:rPr>
              <a:t>Puedes agregar funciones extra a la notebook de Python,. Por </a:t>
            </a:r>
            <a:r>
              <a:rPr lang="es">
                <a:latin typeface="DM Sans"/>
                <a:ea typeface="DM Sans"/>
                <a:cs typeface="DM Sans"/>
                <a:sym typeface="DM Sans"/>
              </a:rPr>
              <a:t>ejemplo</a:t>
            </a:r>
            <a:r>
              <a:rPr lang="es">
                <a:latin typeface="DM Sans"/>
                <a:ea typeface="DM Sans"/>
                <a:cs typeface="DM Sans"/>
                <a:sym typeface="DM Sans"/>
              </a:rPr>
              <a:t>, interactividad en la introducción de prompts, y que estos no sean cargados directamente en la celda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19" name="Google Shape;119;p10"/>
          <p:cNvGrpSpPr/>
          <p:nvPr/>
        </p:nvGrpSpPr>
        <p:grpSpPr>
          <a:xfrm>
            <a:off x="500575" y="7899071"/>
            <a:ext cx="6554056" cy="970251"/>
            <a:chOff x="536275" y="3199450"/>
            <a:chExt cx="6520800" cy="3252600"/>
          </a:xfrm>
        </p:grpSpPr>
        <p:sp>
          <p:nvSpPr>
            <p:cNvPr id="120" name="Google Shape;120;p10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0"/>
          <p:cNvSpPr txBox="1"/>
          <p:nvPr/>
        </p:nvSpPr>
        <p:spPr>
          <a:xfrm>
            <a:off x="876013" y="8127000"/>
            <a:ext cx="581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la evaluación de tu Pro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yecto Final, tendremos en cuenta los siguientes </a:t>
            </a:r>
            <a:r>
              <a:rPr b="1"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8"/>
              </a:rPr>
              <a:t>criterios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eval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uación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3AEFB"/>
      </a:accent1>
      <a:accent2>
        <a:srgbClr val="212121"/>
      </a:accent2>
      <a:accent3>
        <a:srgbClr val="78909C"/>
      </a:accent3>
      <a:accent4>
        <a:srgbClr val="EA90FF"/>
      </a:accent4>
      <a:accent5>
        <a:srgbClr val="83AEFB"/>
      </a:accent5>
      <a:accent6>
        <a:srgbClr val="EAFF6A"/>
      </a:accent6>
      <a:hlink>
        <a:srgbClr val="83AE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