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Helvetica Neue"/>
      <p:regular r:id="rId15"/>
      <p:bold r:id="rId16"/>
      <p:italic r:id="rId17"/>
      <p:boldItalic r:id="rId18"/>
    </p:embeddedFont>
    <p:embeddedFont>
      <p:font typeface="Helvetica Neue Light"/>
      <p:regular r:id="rId19"/>
      <p:bold r:id="rId20"/>
      <p:italic r:id="rId21"/>
      <p:boldItalic r:id="rId22"/>
    </p:embeddedFont>
    <p:embeddedFont>
      <p:font typeface="DM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5">
          <p15:clr>
            <a:srgbClr val="A4A3A4"/>
          </p15:clr>
        </p15:guide>
        <p15:guide id="2" pos="5460">
          <p15:clr>
            <a:srgbClr val="A4A3A4"/>
          </p15:clr>
        </p15:guide>
        <p15:guide id="3" pos="300">
          <p15:clr>
            <a:srgbClr val="9AA0A6"/>
          </p15:clr>
        </p15:guide>
        <p15:guide id="4" orient="horz" pos="28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5" orient="horz"/>
        <p:guide pos="5460"/>
        <p:guide pos="300"/>
        <p:guide pos="289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.fntdata"/><Relationship Id="rId22" Type="http://schemas.openxmlformats.org/officeDocument/2006/relationships/font" Target="fonts/HelveticaNeueLight-boldItalic.fntdata"/><Relationship Id="rId21" Type="http://schemas.openxmlformats.org/officeDocument/2006/relationships/font" Target="fonts/HelveticaNeueLight-italic.fntdata"/><Relationship Id="rId24" Type="http://schemas.openxmlformats.org/officeDocument/2006/relationships/font" Target="fonts/DMSans-bold.fntdata"/><Relationship Id="rId23" Type="http://schemas.openxmlformats.org/officeDocument/2006/relationships/font" Target="fonts/DM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boldItalic.fntdata"/><Relationship Id="rId25" Type="http://schemas.openxmlformats.org/officeDocument/2006/relationships/font" Target="fonts/DM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5" Type="http://schemas.openxmlformats.org/officeDocument/2006/relationships/font" Target="fonts/HelveticaNeue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19" Type="http://schemas.openxmlformats.org/officeDocument/2006/relationships/font" Target="fonts/HelveticaNeueLight-regular.fntdata"/><Relationship Id="rId18" Type="http://schemas.openxmlformats.org/officeDocument/2006/relationships/font" Target="fonts/HelveticaNeue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13c9d1b815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113c9d1b815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3a6292302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13a6292302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Esta slide es para microdesafíos a partir de consignas abiertas (modelo extenso)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c91586d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c91586d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Esta slide es para microdesafíos a partir de consignas abiertas (modelo extenso)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c91586d3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c91586d3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Esta slide es para microdesafíos a partir de consignas abiertas (modelo extenso)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c91586d3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c91586d3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Esta slide es para microdesafíos a partir de consignas abiertas (modelo extenso)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o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DM Sans"/>
              <a:buNone/>
              <a:defRPr b="1" sz="40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None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 5">
  <p:cSld name="SECTION_HEADER_1_1_1_1_1_1_1_1_1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1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/>
          <p:nvPr/>
        </p:nvSpPr>
        <p:spPr>
          <a:xfrm>
            <a:off x="1089900" y="995400"/>
            <a:ext cx="6964200" cy="3152700"/>
          </a:xfrm>
          <a:prstGeom prst="rect">
            <a:avLst/>
          </a:prstGeom>
          <a:solidFill>
            <a:srgbClr val="B5B5B5">
              <a:alpha val="10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A 1">
  <p:cSld name="SECTION_HEADER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adro">
  <p:cSld name="SECTION_HEADER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6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 imagen">
  <p:cSld name="SECTION_HEADER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592475" y="0"/>
            <a:ext cx="25515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" name="Google Shape;24;p7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8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">
  <p:cSld name="SECTION_HEADER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9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0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/>
        </p:nvSpPr>
        <p:spPr>
          <a:xfrm>
            <a:off x="1701800" y="1956000"/>
            <a:ext cx="5666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 sz="4000">
              <a:solidFill>
                <a:srgbClr val="2458A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" name="Google Shape;38;p12"/>
          <p:cNvSpPr txBox="1"/>
          <p:nvPr/>
        </p:nvSpPr>
        <p:spPr>
          <a:xfrm>
            <a:off x="2861325" y="2677700"/>
            <a:ext cx="326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ChatGPT y el razonamiento lógico - 01</a:t>
            </a:r>
            <a:endParaRPr sz="2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/>
          <p:nvPr/>
        </p:nvSpPr>
        <p:spPr>
          <a:xfrm>
            <a:off x="538850" y="4233500"/>
            <a:ext cx="6734400" cy="5310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3"/>
          <p:cNvSpPr/>
          <p:nvPr/>
        </p:nvSpPr>
        <p:spPr>
          <a:xfrm>
            <a:off x="538850" y="1694775"/>
            <a:ext cx="6734400" cy="22617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3"/>
          <p:cNvSpPr txBox="1"/>
          <p:nvPr/>
        </p:nvSpPr>
        <p:spPr>
          <a:xfrm>
            <a:off x="469200" y="1077850"/>
            <a:ext cx="7353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ChatGPT y el razonamiento lógico</a:t>
            </a:r>
            <a:endParaRPr b="1"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" name="Google Shape;47;p13"/>
          <p:cNvSpPr txBox="1"/>
          <p:nvPr/>
        </p:nvSpPr>
        <p:spPr>
          <a:xfrm>
            <a:off x="690499" y="1870300"/>
            <a:ext cx="6431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>
                <a:latin typeface="DM Sans"/>
                <a:ea typeface="DM Sans"/>
                <a:cs typeface="DM Sans"/>
                <a:sym typeface="DM Sans"/>
              </a:rPr>
              <a:t>Consigna</a:t>
            </a:r>
            <a:endParaRPr b="1" sz="12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latin typeface="DM Sans"/>
                <a:ea typeface="DM Sans"/>
                <a:cs typeface="DM Sans"/>
                <a:sym typeface="DM Sans"/>
              </a:rPr>
              <a:t>Ahora que hemos aprendido qué es un prompt, empezaremos a conocer la capacidad de razonamiento lógico de los modelos basados en Inteligencia Artificial.</a:t>
            </a:r>
            <a:endParaRPr sz="12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latin typeface="DM Sans"/>
                <a:ea typeface="DM Sans"/>
                <a:cs typeface="DM Sans"/>
                <a:sym typeface="DM Sans"/>
              </a:rPr>
              <a:t>Te presentaremos una serie de situaciones para las que </a:t>
            </a:r>
            <a:r>
              <a:rPr b="1" lang="es" sz="1250">
                <a:latin typeface="DM Sans"/>
                <a:ea typeface="DM Sans"/>
                <a:cs typeface="DM Sans"/>
                <a:sym typeface="DM Sans"/>
              </a:rPr>
              <a:t>deberás desarrollar el prompt </a:t>
            </a:r>
            <a:r>
              <a:rPr lang="es" sz="1250">
                <a:latin typeface="DM Sans"/>
                <a:ea typeface="DM Sans"/>
                <a:cs typeface="DM Sans"/>
                <a:sym typeface="DM Sans"/>
              </a:rPr>
              <a:t>para que ChatGPT te de la respuesta que esperas.</a:t>
            </a:r>
            <a:endParaRPr sz="12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>
                <a:latin typeface="DM Sans"/>
                <a:ea typeface="DM Sans"/>
                <a:cs typeface="DM Sans"/>
                <a:sym typeface="DM Sans"/>
              </a:rPr>
              <a:t>Importante:</a:t>
            </a:r>
            <a:r>
              <a:rPr lang="es" sz="1250">
                <a:latin typeface="DM Sans"/>
                <a:ea typeface="DM Sans"/>
                <a:cs typeface="DM Sans"/>
                <a:sym typeface="DM Sans"/>
              </a:rPr>
              <a:t> no elimines esta actividad de tu historial de OpenAI, ya que lo retomaremos en la clase en vivo.</a:t>
            </a:r>
            <a:endParaRPr sz="110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" name="Google Shape;48;p13"/>
          <p:cNvSpPr txBox="1"/>
          <p:nvPr/>
        </p:nvSpPr>
        <p:spPr>
          <a:xfrm>
            <a:off x="602200" y="4186750"/>
            <a:ext cx="6671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Recuerda:</a:t>
            </a:r>
            <a:endParaRPr b="1"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Los microdesafíos si bien no requieren entrega, en cada clase en vivo se realizará una puesta en común en torno a ellos. Te recomendamos realizarlo para poner en práctica los contenidos pregrabados.</a:t>
            </a:r>
            <a:endParaRPr b="1"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" name="Google Shape;49;p13"/>
          <p:cNvSpPr txBox="1"/>
          <p:nvPr/>
        </p:nvSpPr>
        <p:spPr>
          <a:xfrm>
            <a:off x="900300" y="4550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/>
          </a:p>
        </p:txBody>
      </p:sp>
      <p:grpSp>
        <p:nvGrpSpPr>
          <p:cNvPr id="50" name="Google Shape;50;p13"/>
          <p:cNvGrpSpPr/>
          <p:nvPr/>
        </p:nvGrpSpPr>
        <p:grpSpPr>
          <a:xfrm>
            <a:off x="0" y="-7400"/>
            <a:ext cx="9143925" cy="44400"/>
            <a:chOff x="0" y="-7400"/>
            <a:chExt cx="9143925" cy="44400"/>
          </a:xfrm>
        </p:grpSpPr>
        <p:sp>
          <p:nvSpPr>
            <p:cNvPr id="51" name="Google Shape;51;p13"/>
            <p:cNvSpPr/>
            <p:nvPr/>
          </p:nvSpPr>
          <p:spPr>
            <a:xfrm>
              <a:off x="5846625" y="-7400"/>
              <a:ext cx="3297300" cy="444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0" y="-7400"/>
              <a:ext cx="5846700" cy="4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3" name="Google Shape;53;p13"/>
          <p:cNvGrpSpPr/>
          <p:nvPr/>
        </p:nvGrpSpPr>
        <p:grpSpPr>
          <a:xfrm>
            <a:off x="475509" y="435709"/>
            <a:ext cx="431100" cy="431100"/>
            <a:chOff x="475509" y="435709"/>
            <a:chExt cx="431100" cy="431100"/>
          </a:xfrm>
        </p:grpSpPr>
        <p:sp>
          <p:nvSpPr>
            <p:cNvPr id="54" name="Google Shape;54;p13"/>
            <p:cNvSpPr/>
            <p:nvPr/>
          </p:nvSpPr>
          <p:spPr>
            <a:xfrm>
              <a:off x="475509" y="435709"/>
              <a:ext cx="431100" cy="431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55" name="Google Shape;55;p13" title="ícono de actividad en clas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9150" y="499350"/>
              <a:ext cx="303800" cy="303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538850" y="1694775"/>
            <a:ext cx="7272600" cy="17004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69200" y="1077850"/>
            <a:ext cx="7353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ChatGPT y el razonamiento lógico</a:t>
            </a:r>
            <a:endParaRPr b="1"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2725" y="1819900"/>
            <a:ext cx="703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DM Sans"/>
                <a:ea typeface="DM Sans"/>
                <a:cs typeface="DM Sans"/>
                <a:sym typeface="DM Sans"/>
              </a:rPr>
              <a:t>Situación 1</a:t>
            </a:r>
            <a:endParaRPr b="1"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</a:pPr>
            <a:r>
              <a:rPr lang="es" sz="1200">
                <a:latin typeface="DM Sans"/>
                <a:ea typeface="DM Sans"/>
                <a:cs typeface="DM Sans"/>
                <a:sym typeface="DM Sans"/>
              </a:rPr>
              <a:t>Hay dos tipos de personas: uno que siempre dice la verdad, y otro que siempre miente. Una persona del primer grupo enuncia algo.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DM Sans"/>
                <a:ea typeface="DM Sans"/>
                <a:cs typeface="DM Sans"/>
                <a:sym typeface="DM Sans"/>
              </a:rPr>
              <a:t>Objetivo</a:t>
            </a:r>
            <a:endParaRPr b="1" sz="12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</a:pPr>
            <a:r>
              <a:rPr lang="es" sz="1200">
                <a:latin typeface="DM Sans"/>
                <a:ea typeface="DM Sans"/>
                <a:cs typeface="DM Sans"/>
                <a:sym typeface="DM Sans"/>
              </a:rPr>
              <a:t>Debes desarrollar un prompt para que ChatGPT te indique si el enunciado es verdad o no.</a:t>
            </a:r>
            <a:endParaRPr sz="120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900300" y="4550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0" y="-7400"/>
            <a:ext cx="9143925" cy="44400"/>
            <a:chOff x="0" y="-7400"/>
            <a:chExt cx="9143925" cy="44400"/>
          </a:xfrm>
        </p:grpSpPr>
        <p:sp>
          <p:nvSpPr>
            <p:cNvPr id="66" name="Google Shape;66;p14"/>
            <p:cNvSpPr/>
            <p:nvPr/>
          </p:nvSpPr>
          <p:spPr>
            <a:xfrm>
              <a:off x="5846625" y="-7400"/>
              <a:ext cx="3297300" cy="444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0" y="-7400"/>
              <a:ext cx="5846700" cy="4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8" name="Google Shape;68;p14"/>
          <p:cNvGrpSpPr/>
          <p:nvPr/>
        </p:nvGrpSpPr>
        <p:grpSpPr>
          <a:xfrm>
            <a:off x="475509" y="435709"/>
            <a:ext cx="431100" cy="431100"/>
            <a:chOff x="475509" y="435709"/>
            <a:chExt cx="431100" cy="431100"/>
          </a:xfrm>
        </p:grpSpPr>
        <p:sp>
          <p:nvSpPr>
            <p:cNvPr id="69" name="Google Shape;69;p14"/>
            <p:cNvSpPr/>
            <p:nvPr/>
          </p:nvSpPr>
          <p:spPr>
            <a:xfrm>
              <a:off x="475509" y="435709"/>
              <a:ext cx="431100" cy="431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70" name="Google Shape;70;p14" title="ícono de actividad en clas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9150" y="499350"/>
              <a:ext cx="303800" cy="303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538850" y="1694775"/>
            <a:ext cx="7272600" cy="17661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469200" y="1077850"/>
            <a:ext cx="7353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ChatGPT y el razonamiento lógico</a:t>
            </a:r>
            <a:endParaRPr b="1"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52725" y="1819900"/>
            <a:ext cx="7065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DM Sans"/>
                <a:ea typeface="DM Sans"/>
                <a:cs typeface="DM Sans"/>
                <a:sym typeface="DM Sans"/>
              </a:rPr>
              <a:t>Situación 2</a:t>
            </a:r>
            <a:endParaRPr b="1"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</a:pPr>
            <a:r>
              <a:rPr lang="es" sz="1200">
                <a:latin typeface="DM Sans"/>
                <a:ea typeface="DM Sans"/>
                <a:cs typeface="DM Sans"/>
                <a:sym typeface="DM Sans"/>
              </a:rPr>
              <a:t>Una persona corre más rápido que otra, quien a su vez, corre más rápido que una tercera persona.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DM Sans"/>
                <a:ea typeface="DM Sans"/>
                <a:cs typeface="DM Sans"/>
                <a:sym typeface="DM Sans"/>
              </a:rPr>
              <a:t>Objetivo</a:t>
            </a:r>
            <a:endParaRPr b="1" sz="12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</a:pPr>
            <a:r>
              <a:rPr lang="es" sz="1200">
                <a:latin typeface="DM Sans"/>
                <a:ea typeface="DM Sans"/>
                <a:cs typeface="DM Sans"/>
                <a:sym typeface="DM Sans"/>
              </a:rPr>
              <a:t>Debes desarrollar un prompt para que ChatGPT te indique quién corre más rápido y quién más lento.</a:t>
            </a:r>
            <a:endParaRPr sz="120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900300" y="4550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/>
          </a:p>
        </p:txBody>
      </p:sp>
      <p:grpSp>
        <p:nvGrpSpPr>
          <p:cNvPr id="80" name="Google Shape;80;p15"/>
          <p:cNvGrpSpPr/>
          <p:nvPr/>
        </p:nvGrpSpPr>
        <p:grpSpPr>
          <a:xfrm>
            <a:off x="0" y="-7400"/>
            <a:ext cx="9143925" cy="44400"/>
            <a:chOff x="0" y="-7400"/>
            <a:chExt cx="9143925" cy="44400"/>
          </a:xfrm>
        </p:grpSpPr>
        <p:sp>
          <p:nvSpPr>
            <p:cNvPr id="81" name="Google Shape;81;p15"/>
            <p:cNvSpPr/>
            <p:nvPr/>
          </p:nvSpPr>
          <p:spPr>
            <a:xfrm>
              <a:off x="5846625" y="-7400"/>
              <a:ext cx="3297300" cy="444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0" y="-7400"/>
              <a:ext cx="5846700" cy="4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475509" y="435709"/>
            <a:ext cx="431100" cy="431100"/>
            <a:chOff x="475509" y="435709"/>
            <a:chExt cx="431100" cy="431100"/>
          </a:xfrm>
        </p:grpSpPr>
        <p:sp>
          <p:nvSpPr>
            <p:cNvPr id="84" name="Google Shape;84;p15"/>
            <p:cNvSpPr/>
            <p:nvPr/>
          </p:nvSpPr>
          <p:spPr>
            <a:xfrm>
              <a:off x="475509" y="435709"/>
              <a:ext cx="431100" cy="431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85" name="Google Shape;85;p15" title="ícono de actividad en clas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9150" y="499350"/>
              <a:ext cx="303800" cy="303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538850" y="1694775"/>
            <a:ext cx="7272600" cy="17661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469200" y="1077850"/>
            <a:ext cx="7353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ChatGPT y el razonamiento lógico</a:t>
            </a:r>
            <a:endParaRPr b="1"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652725" y="1819900"/>
            <a:ext cx="7065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DM Sans"/>
                <a:ea typeface="DM Sans"/>
                <a:cs typeface="DM Sans"/>
                <a:sym typeface="DM Sans"/>
              </a:rPr>
              <a:t>Situación 3</a:t>
            </a:r>
            <a:endParaRPr b="1"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</a:pPr>
            <a:r>
              <a:rPr lang="es" sz="1200">
                <a:latin typeface="DM Sans"/>
                <a:ea typeface="DM Sans"/>
                <a:cs typeface="DM Sans"/>
                <a:sym typeface="DM Sans"/>
              </a:rPr>
              <a:t>Sabes que 5 gatos pueden cazar a 5 ratones en 5 minutos.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DM Sans"/>
                <a:ea typeface="DM Sans"/>
                <a:cs typeface="DM Sans"/>
                <a:sym typeface="DM Sans"/>
              </a:rPr>
              <a:t>Objetivo</a:t>
            </a:r>
            <a:endParaRPr b="1" sz="12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</a:pPr>
            <a:r>
              <a:rPr lang="es" sz="1200">
                <a:latin typeface="DM Sans"/>
                <a:ea typeface="DM Sans"/>
                <a:cs typeface="DM Sans"/>
                <a:sym typeface="DM Sans"/>
              </a:rPr>
              <a:t>Debes desarrollar un prompt para que ChatGPT te indique cuánto tiempo se necesita para que 100 gatos cacen a 100 ratones.</a:t>
            </a:r>
            <a:endParaRPr sz="120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900300" y="4550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/>
          </a:p>
        </p:txBody>
      </p:sp>
      <p:grpSp>
        <p:nvGrpSpPr>
          <p:cNvPr id="95" name="Google Shape;95;p16"/>
          <p:cNvGrpSpPr/>
          <p:nvPr/>
        </p:nvGrpSpPr>
        <p:grpSpPr>
          <a:xfrm>
            <a:off x="0" y="-7400"/>
            <a:ext cx="9143925" cy="44400"/>
            <a:chOff x="0" y="-7400"/>
            <a:chExt cx="9143925" cy="44400"/>
          </a:xfrm>
        </p:grpSpPr>
        <p:sp>
          <p:nvSpPr>
            <p:cNvPr id="96" name="Google Shape;96;p16"/>
            <p:cNvSpPr/>
            <p:nvPr/>
          </p:nvSpPr>
          <p:spPr>
            <a:xfrm>
              <a:off x="5846625" y="-7400"/>
              <a:ext cx="3297300" cy="444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0" y="-7400"/>
              <a:ext cx="5846700" cy="4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8" name="Google Shape;98;p16"/>
          <p:cNvGrpSpPr/>
          <p:nvPr/>
        </p:nvGrpSpPr>
        <p:grpSpPr>
          <a:xfrm>
            <a:off x="475509" y="435709"/>
            <a:ext cx="431100" cy="431100"/>
            <a:chOff x="475509" y="435709"/>
            <a:chExt cx="431100" cy="431100"/>
          </a:xfrm>
        </p:grpSpPr>
        <p:sp>
          <p:nvSpPr>
            <p:cNvPr id="99" name="Google Shape;99;p16"/>
            <p:cNvSpPr/>
            <p:nvPr/>
          </p:nvSpPr>
          <p:spPr>
            <a:xfrm>
              <a:off x="475509" y="435709"/>
              <a:ext cx="431100" cy="431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100" name="Google Shape;100;p16" title="ícono de actividad en clas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9150" y="499350"/>
              <a:ext cx="303800" cy="303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d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DF4E2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