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Helvetica Neue"/>
      <p:regular r:id="rId46"/>
      <p:bold r:id="rId47"/>
      <p:italic r:id="rId48"/>
      <p:boldItalic r:id="rId49"/>
    </p:embeddedFont>
    <p:embeddedFont>
      <p:font typeface="Helvetica Neue Light"/>
      <p:regular r:id="rId50"/>
      <p:bold r:id="rId51"/>
      <p:italic r:id="rId52"/>
      <p:boldItalic r:id="rId53"/>
    </p:embeddedFont>
    <p:embeddedFont>
      <p:font typeface="DM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5460">
          <p15:clr>
            <a:srgbClr val="A4A3A4"/>
          </p15:clr>
        </p15:guide>
        <p15:guide id="3" pos="300">
          <p15:clr>
            <a:srgbClr val="9AA0A6"/>
          </p15:clr>
        </p15:guide>
        <p15:guide id="4" orient="horz" pos="3240">
          <p15:clr>
            <a:srgbClr val="9AA0A6"/>
          </p15:clr>
        </p15:guide>
        <p15:guide id="5" orient="horz" pos="1160">
          <p15:clr>
            <a:srgbClr val="747775"/>
          </p15:clr>
        </p15:guide>
        <p15:guide id="6" pos="5046">
          <p15:clr>
            <a:srgbClr val="747775"/>
          </p15:clr>
        </p15:guide>
        <p15:guide id="7"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5460"/>
        <p:guide pos="300"/>
        <p:guide pos="3240" orient="horz"/>
        <p:guide pos="1160" orient="horz"/>
        <p:guide pos="5046"/>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HelveticaNeue-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Light-bold.fntdata"/><Relationship Id="rId50" Type="http://schemas.openxmlformats.org/officeDocument/2006/relationships/font" Target="fonts/HelveticaNeueLight-regular.fntdata"/><Relationship Id="rId53" Type="http://schemas.openxmlformats.org/officeDocument/2006/relationships/font" Target="fonts/HelveticaNeueLight-boldItalic.fntdata"/><Relationship Id="rId52" Type="http://schemas.openxmlformats.org/officeDocument/2006/relationships/font" Target="fonts/HelveticaNeueLight-italic.fntdata"/><Relationship Id="rId11" Type="http://schemas.openxmlformats.org/officeDocument/2006/relationships/slide" Target="slides/slide6.xml"/><Relationship Id="rId55" Type="http://schemas.openxmlformats.org/officeDocument/2006/relationships/font" Target="fonts/DMSans-bold.fntdata"/><Relationship Id="rId10" Type="http://schemas.openxmlformats.org/officeDocument/2006/relationships/slide" Target="slides/slide5.xml"/><Relationship Id="rId54" Type="http://schemas.openxmlformats.org/officeDocument/2006/relationships/font" Target="fonts/DMSans-regular.fntdata"/><Relationship Id="rId13" Type="http://schemas.openxmlformats.org/officeDocument/2006/relationships/slide" Target="slides/slide8.xml"/><Relationship Id="rId57" Type="http://schemas.openxmlformats.org/officeDocument/2006/relationships/font" Target="fonts/DMSans-boldItalic.fntdata"/><Relationship Id="rId12" Type="http://schemas.openxmlformats.org/officeDocument/2006/relationships/slide" Target="slides/slide7.xml"/><Relationship Id="rId56" Type="http://schemas.openxmlformats.org/officeDocument/2006/relationships/font" Target="fonts/DM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peloa/coder.examples.s1/blob/main/OpenAI_API_Ejemplo_Sumarizacion_Traduccion_Texto.ipynb"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peloa/coder.examples.s1/blob/main/OpenAI_API_Ejemplo_Sumarizacion_Texto.ipynb"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peloa/coder.examples.s1/blob/main/OpenAI_API_Ejemplo_Resolucion_Ecuacion.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Alan_Turing#Prueba_de_Turing"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13c9d1b81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13c9d1b81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[Obligatoria: colocar siempre como 1° diapositiva del ppt de todas las clases]</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55ad47f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55ad47f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DEFC52"/>
              </a:highlight>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55ad47fe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55ad47f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55ad47fe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55ad47fe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062aced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062aced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DEFC52"/>
                </a:highlight>
                <a:latin typeface="DM Sans"/>
                <a:ea typeface="DM Sans"/>
                <a:cs typeface="DM Sans"/>
                <a:sym typeface="DM Sans"/>
              </a:rPr>
              <a:t>Profe:</a:t>
            </a:r>
            <a:r>
              <a:rPr lang="es">
                <a:latin typeface="DM Sans"/>
                <a:ea typeface="DM Sans"/>
                <a:cs typeface="DM Sans"/>
                <a:sym typeface="DM Sans"/>
              </a:rPr>
              <a:t> Usar este ejemplo Base.</a:t>
            </a:r>
            <a:r>
              <a:rPr lang="es" u="sng">
                <a:solidFill>
                  <a:schemeClr val="hlink"/>
                </a:solidFill>
                <a:latin typeface="DM Sans"/>
                <a:ea typeface="DM Sans"/>
                <a:cs typeface="DM Sans"/>
                <a:sym typeface="DM Sans"/>
                <a:hlinkClick r:id="rId2"/>
              </a:rPr>
              <a:t>https://github.com/jepeloa/coder.examples.s1/blob/main/OpenAI_API_Ejemplo_Sumarizacion_Traduccion_Texto.ipynb</a:t>
            </a:r>
            <a:r>
              <a:rPr lang="es">
                <a:latin typeface="DM Sans"/>
                <a:ea typeface="DM Sans"/>
                <a:cs typeface="DM Sans"/>
                <a:sym typeface="DM Sans"/>
              </a:rPr>
              <a:t> - </a:t>
            </a:r>
            <a:endParaRPr>
              <a:latin typeface="DM Sans"/>
              <a:ea typeface="DM Sans"/>
              <a:cs typeface="DM Sans"/>
              <a:sym typeface="DM Sans"/>
            </a:endParaRPr>
          </a:p>
          <a:p>
            <a:pPr indent="0" lvl="0" marL="0" rtl="0" algn="l">
              <a:spcBef>
                <a:spcPts val="0"/>
              </a:spcBef>
              <a:spcAft>
                <a:spcPts val="0"/>
              </a:spcAft>
              <a:buNone/>
            </a:pPr>
            <a:r>
              <a:rPr lang="es">
                <a:latin typeface="DM Sans"/>
                <a:ea typeface="DM Sans"/>
                <a:cs typeface="DM Sans"/>
                <a:sym typeface="DM Sans"/>
              </a:rPr>
              <a:t>Para este ejemplo en vivo tomar video 2.2, el propósito sería replicar el ejemplo de traducción que se muestra en el video, pero a partir de otro ejemplo que arme el profesor (por ejemplo, traducirlo a otro idioma que no sea el inglés, o de inglés a español). </a:t>
            </a:r>
            <a:br>
              <a:rPr lang="es">
                <a:latin typeface="DM Sans"/>
                <a:ea typeface="DM Sans"/>
                <a:cs typeface="DM Sans"/>
                <a:sym typeface="DM Sans"/>
              </a:rPr>
            </a:br>
            <a:r>
              <a:rPr b="1" lang="es">
                <a:latin typeface="DM Sans"/>
                <a:ea typeface="DM Sans"/>
                <a:cs typeface="DM Sans"/>
                <a:sym typeface="DM Sans"/>
              </a:rPr>
              <a:t>Modo hard: </a:t>
            </a:r>
            <a:r>
              <a:rPr lang="es">
                <a:latin typeface="DM Sans"/>
                <a:ea typeface="DM Sans"/>
                <a:cs typeface="DM Sans"/>
                <a:sym typeface="DM Sans"/>
              </a:rPr>
              <a:t>También se puede pedir que escriba de un modo no tradicional (como con palabras espejadas, o en jeringoso) Pueden hacerlo aunque no fueron entrenados para eso</a:t>
            </a:r>
            <a:br>
              <a:rPr lang="es">
                <a:latin typeface="DM Sans"/>
                <a:ea typeface="DM Sans"/>
                <a:cs typeface="DM Sans"/>
                <a:sym typeface="DM Sans"/>
              </a:rPr>
            </a:br>
            <a:r>
              <a:rPr b="1" lang="es">
                <a:highlight>
                  <a:srgbClr val="DEFC52"/>
                </a:highlight>
                <a:latin typeface="DM Sans"/>
                <a:ea typeface="DM Sans"/>
                <a:cs typeface="DM Sans"/>
                <a:sym typeface="DM Sans"/>
              </a:rPr>
              <a:t>Importante</a:t>
            </a:r>
            <a:r>
              <a:rPr b="1" lang="es">
                <a:highlight>
                  <a:srgbClr val="EAFF6A"/>
                </a:highlight>
                <a:latin typeface="DM Sans"/>
                <a:ea typeface="DM Sans"/>
                <a:cs typeface="DM Sans"/>
                <a:sym typeface="DM Sans"/>
              </a:rPr>
              <a:t>:</a:t>
            </a:r>
            <a:r>
              <a:rPr lang="es">
                <a:highlight>
                  <a:srgbClr val="EAFF6A"/>
                </a:highlight>
                <a:latin typeface="DM Sans"/>
                <a:ea typeface="DM Sans"/>
                <a:cs typeface="DM Sans"/>
                <a:sym typeface="DM Sans"/>
              </a:rPr>
              <a:t> Queremos mostrar que pueden hacerlo, aunque no es el fin para el que fueron entrenadas (esto se puede vincular con “Transfer learning” de la diapositiva anterior) . No </a:t>
            </a:r>
            <a:r>
              <a:rPr lang="es">
                <a:highlight>
                  <a:srgbClr val="EAFF6A"/>
                </a:highlight>
                <a:latin typeface="DM Sans"/>
                <a:ea typeface="DM Sans"/>
                <a:cs typeface="DM Sans"/>
                <a:sym typeface="DM Sans"/>
              </a:rPr>
              <a:t>sólo</a:t>
            </a:r>
            <a:r>
              <a:rPr lang="es">
                <a:highlight>
                  <a:srgbClr val="EAFF6A"/>
                </a:highlight>
                <a:latin typeface="DM Sans"/>
                <a:ea typeface="DM Sans"/>
                <a:cs typeface="DM Sans"/>
                <a:sym typeface="DM Sans"/>
              </a:rPr>
              <a:t> mostrar </a:t>
            </a:r>
            <a:r>
              <a:rPr lang="es">
                <a:highlight>
                  <a:srgbClr val="EAFF6A"/>
                </a:highlight>
                <a:latin typeface="DM Sans"/>
                <a:ea typeface="DM Sans"/>
                <a:cs typeface="DM Sans"/>
                <a:sym typeface="DM Sans"/>
              </a:rPr>
              <a:t>cómo</a:t>
            </a:r>
            <a:r>
              <a:rPr lang="es">
                <a:highlight>
                  <a:srgbClr val="EAFF6A"/>
                </a:highlight>
                <a:latin typeface="DM Sans"/>
                <a:ea typeface="DM Sans"/>
                <a:cs typeface="DM Sans"/>
                <a:sym typeface="DM Sans"/>
              </a:rPr>
              <a:t> se traduce, sino mencionar que estos modelos están entrenados en un enorme data set, cuando se da la instrucción generalizan y razonan para poder ejecutarlo, pero no necesariamente están entrenados para esta instrucción (similar al razonamiento humano). </a:t>
            </a:r>
            <a:endParaRPr>
              <a:highlight>
                <a:srgbClr val="EAFF6A"/>
              </a:highlight>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7da9cce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7da9cce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062aced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062aced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5ad47fe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5ad47fe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55ad47fe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55ad47fe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a61eb7d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a61eb7d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Profe/tutor: </a:t>
            </a:r>
            <a:r>
              <a:rPr b="1" lang="es">
                <a:latin typeface="DM Sans"/>
                <a:ea typeface="DM Sans"/>
                <a:cs typeface="DM Sans"/>
                <a:sym typeface="DM Sans"/>
              </a:rPr>
              <a:t>Aquí lo que </a:t>
            </a:r>
            <a:r>
              <a:rPr b="1" lang="es">
                <a:latin typeface="DM Sans"/>
                <a:ea typeface="DM Sans"/>
                <a:cs typeface="DM Sans"/>
                <a:sym typeface="DM Sans"/>
              </a:rPr>
              <a:t>deberíamos</a:t>
            </a:r>
            <a:r>
              <a:rPr b="1" lang="es">
                <a:latin typeface="DM Sans"/>
                <a:ea typeface="DM Sans"/>
                <a:cs typeface="DM Sans"/>
                <a:sym typeface="DM Sans"/>
              </a:rPr>
              <a:t> hacer es redactar el prompt, los roles de usuario y system e ir hablando arriba sobre cada uno de ellos. De manera que quede claro qué es cada cosa.</a:t>
            </a:r>
            <a:endParaRPr b="1">
              <a:latin typeface="DM Sans"/>
              <a:ea typeface="DM Sans"/>
              <a:cs typeface="DM Sans"/>
              <a:sym typeface="DM Sans"/>
            </a:endParaRPr>
          </a:p>
          <a:p>
            <a:pPr indent="0" lvl="0" marL="0" rtl="0" algn="l">
              <a:spcBef>
                <a:spcPts val="0"/>
              </a:spcBef>
              <a:spcAft>
                <a:spcPts val="0"/>
              </a:spcAft>
              <a:buNone/>
            </a:pPr>
            <a:r>
              <a:rPr b="1" lang="es">
                <a:latin typeface="DM Sans"/>
                <a:ea typeface="DM Sans"/>
                <a:cs typeface="DM Sans"/>
                <a:sym typeface="DM Sans"/>
              </a:rPr>
              <a:t>El system deberia ser algo </a:t>
            </a:r>
            <a:r>
              <a:rPr b="1" lang="es">
                <a:latin typeface="DM Sans"/>
                <a:ea typeface="DM Sans"/>
                <a:cs typeface="DM Sans"/>
                <a:sym typeface="DM Sans"/>
              </a:rPr>
              <a:t>así: “E</a:t>
            </a:r>
            <a:r>
              <a:rPr b="1" lang="es">
                <a:latin typeface="DM Sans"/>
                <a:ea typeface="DM Sans"/>
                <a:cs typeface="DM Sans"/>
                <a:sym typeface="DM Sans"/>
              </a:rPr>
              <a:t>res un asistente que se encarga de contar letras en una frase dada”</a:t>
            </a:r>
            <a:endParaRPr b="1">
              <a:latin typeface="DM Sans"/>
              <a:ea typeface="DM Sans"/>
              <a:cs typeface="DM Sans"/>
              <a:sym typeface="DM Sans"/>
            </a:endParaRPr>
          </a:p>
          <a:p>
            <a:pPr indent="0" lvl="0" marL="0" rtl="0" algn="l">
              <a:spcBef>
                <a:spcPts val="0"/>
              </a:spcBef>
              <a:spcAft>
                <a:spcPts val="0"/>
              </a:spcAft>
              <a:buNone/>
            </a:pPr>
            <a:r>
              <a:rPr lang="es">
                <a:latin typeface="DM Sans"/>
                <a:ea typeface="DM Sans"/>
                <a:cs typeface="DM Sans"/>
                <a:sym typeface="DM Sans"/>
              </a:rPr>
              <a:t>El user dada la siguiente frase, contar cuantas letras A (a </a:t>
            </a:r>
            <a:r>
              <a:rPr lang="es">
                <a:latin typeface="DM Sans"/>
                <a:ea typeface="DM Sans"/>
                <a:cs typeface="DM Sans"/>
                <a:sym typeface="DM Sans"/>
              </a:rPr>
              <a:t>elección</a:t>
            </a:r>
            <a:r>
              <a:rPr lang="es">
                <a:latin typeface="DM Sans"/>
                <a:ea typeface="DM Sans"/>
                <a:cs typeface="DM Sans"/>
                <a:sym typeface="DM Sans"/>
              </a:rPr>
              <a:t> del profesor) tiene la siguiente frase: FRASE (a definir) </a:t>
            </a:r>
            <a:br>
              <a:rPr lang="es">
                <a:latin typeface="DM Sans"/>
                <a:ea typeface="DM Sans"/>
                <a:cs typeface="DM Sans"/>
                <a:sym typeface="DM Sans"/>
              </a:rPr>
            </a:br>
            <a:r>
              <a:rPr lang="es">
                <a:latin typeface="DM Sans"/>
                <a:ea typeface="DM Sans"/>
                <a:cs typeface="DM Sans"/>
                <a:sym typeface="DM Sans"/>
              </a:rPr>
              <a:t>Ejemplo base </a:t>
            </a:r>
            <a:r>
              <a:rPr lang="es" u="sng">
                <a:solidFill>
                  <a:schemeClr val="hlink"/>
                </a:solidFill>
                <a:latin typeface="DM Sans"/>
                <a:ea typeface="DM Sans"/>
                <a:cs typeface="DM Sans"/>
                <a:sym typeface="DM Sans"/>
                <a:hlinkClick r:id="rId2"/>
              </a:rPr>
              <a:t>https://github.com/jepeloa/coder.examples.s1/blob/main/OpenAI_API_Ejemplo_Sumarizacion_Texto.ipynb</a:t>
            </a:r>
            <a:r>
              <a:rPr lang="es">
                <a:latin typeface="DM Sans"/>
                <a:ea typeface="DM Sans"/>
                <a:cs typeface="DM Sans"/>
                <a:sym typeface="DM Sans"/>
              </a:rPr>
              <a:t> (este ejemplo de base se puede cambiar para hacer lo que se necesite, en este caso es conteo de palabras: agarrar una frase y contar palabras). Volver a mencionar que no es que el modelo esté entrenado para contar palabras, sino que tiene que ver con lo que se habló en el anterior ejemplo en vivo. </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062ace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062ace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Usar como base para hacer este ejemplo lo lo que se armó en la clase usar otros idiomas, por ejemplo portugues.</a:t>
            </a:r>
            <a:br>
              <a:rPr lang="es">
                <a:latin typeface="DM Sans"/>
                <a:ea typeface="DM Sans"/>
                <a:cs typeface="DM Sans"/>
                <a:sym typeface="DM Sans"/>
              </a:rPr>
            </a:br>
            <a:r>
              <a:rPr lang="es" u="sng">
                <a:solidFill>
                  <a:schemeClr val="hlink"/>
                </a:solidFill>
                <a:latin typeface="DM Sans"/>
                <a:ea typeface="DM Sans"/>
                <a:cs typeface="DM Sans"/>
                <a:sym typeface="DM Sans"/>
                <a:hlinkClick r:id="rId2"/>
              </a:rPr>
              <a:t>https://github.com/jepeloa/coder.examples.s1/blob/main/OpenAI_API_Ejemplo_Resolucion_Ecuacion.ipynb</a:t>
            </a:r>
            <a:endParaRPr>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1635c45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1635c45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2° diapositiva del ppt de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55ad47fe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55ad47fe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highlight>
                  <a:srgbClr val="DEFC52"/>
                </a:highlight>
                <a:latin typeface="DM Sans"/>
                <a:ea typeface="DM Sans"/>
                <a:cs typeface="DM Sans"/>
                <a:sym typeface="DM Sans"/>
              </a:rPr>
              <a:t>Profe/ tutor:</a:t>
            </a:r>
            <a:r>
              <a:rPr b="1" lang="es">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desarrollar brevemente. El conteo de palabras es una tarea básica dentro del campo del NPL. Los ítems más importantes están en la próxima diapositiva.</a:t>
            </a:r>
            <a:endParaRPr>
              <a:solidFill>
                <a:schemeClr val="dk1"/>
              </a:solidFill>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40ddbc35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40ddbc35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40ddbc3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40ddbc3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1635c457e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1635c457e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a:t>
            </a:r>
            <a:r>
              <a:rPr lang="es">
                <a:latin typeface="DM Sans"/>
                <a:ea typeface="DM Sans"/>
                <a:cs typeface="DM Sans"/>
                <a:sym typeface="DM Sans"/>
              </a:rPr>
              <a:t>Se utiliza para presentar un tema en la clase]</a:t>
            </a:r>
            <a:endParaRPr>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55ad47fe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55ad47fe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En esta sección buscamos transmitir que en 1943 aparece el primer modelo de IA, luego de 80 años tenemos modelos de IA que son capaces de razonar. Aca va de la mano con lo que es la evolución de la tecnologia.</a:t>
            </a:r>
            <a:endParaRPr>
              <a:solidFill>
                <a:schemeClr val="dk1"/>
              </a:solidFill>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55ad47fe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55ad47fe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latin typeface="DM Sans"/>
                <a:ea typeface="DM Sans"/>
                <a:cs typeface="DM Sans"/>
                <a:sym typeface="DM Sans"/>
              </a:rPr>
              <a:t>Profe/tutor: </a:t>
            </a:r>
            <a:r>
              <a:rPr lang="es">
                <a:solidFill>
                  <a:schemeClr val="dk1"/>
                </a:solidFill>
                <a:latin typeface="DM Sans"/>
                <a:ea typeface="DM Sans"/>
                <a:cs typeface="DM Sans"/>
                <a:sym typeface="DM Sans"/>
              </a:rPr>
              <a:t>Se puede complementar con la siguiente información extraída de </a:t>
            </a:r>
            <a:r>
              <a:rPr lang="es" u="sng">
                <a:solidFill>
                  <a:schemeClr val="hlink"/>
                </a:solidFill>
                <a:latin typeface="DM Sans"/>
                <a:ea typeface="DM Sans"/>
                <a:cs typeface="DM Sans"/>
                <a:sym typeface="DM Sans"/>
                <a:hlinkClick r:id="rId2"/>
              </a:rPr>
              <a:t>Wikipedia</a:t>
            </a:r>
            <a:r>
              <a:rPr lang="es">
                <a:solidFill>
                  <a:schemeClr val="dk1"/>
                </a:solidFill>
                <a:latin typeface="DM Sans"/>
                <a:ea typeface="DM Sans"/>
                <a:cs typeface="DM Sans"/>
                <a:sym typeface="DM Sans"/>
              </a:rPr>
              <a:t> </a:t>
            </a:r>
            <a:r>
              <a:rPr i="1" lang="es">
                <a:solidFill>
                  <a:schemeClr val="dk1"/>
                </a:solidFill>
                <a:latin typeface="DM Sans"/>
                <a:ea typeface="DM Sans"/>
                <a:cs typeface="DM Sans"/>
                <a:sym typeface="DM Sans"/>
              </a:rPr>
              <a:t>“Nace de un juego de imitación, en donde hay tres personas: un interrogador, un hombre y una mujer. El interrogador está separado de los otros dos, y solo puede comunicarse con ellos a través de un lenguaje que entiendan. El objetivo del interrogador es descubrir quién es la mujer, y quién es el hombre, mientras que el de los otros dos, es convencerlo de que son la mujer. En su ensayo de 1950, «Computing machinery and intelligence», Turing sustituye a uno de los interrogados por una computadora y cambia los objetivos del juego: reconocer a la máquina.”</a:t>
            </a:r>
            <a:endParaRPr i="1">
              <a:solidFill>
                <a:schemeClr val="dk1"/>
              </a:solidFill>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55ad47fe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55ad47fe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ba394408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ba394408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55ad47fe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55ad47fe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55ad47fe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55ad47fe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Pueden llegar a ver cambios incluso en lo que dura este curso. Es importante ser flexibles</a:t>
            </a:r>
            <a:endParaRPr>
              <a:solidFill>
                <a:schemeClr val="dk1"/>
              </a:solidFill>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55a413f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5a413f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3° diapositiva del ppt de todas las clases]</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9604f31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e9604f31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a:t>
            </a:r>
            <a:r>
              <a:rPr lang="es">
                <a:solidFill>
                  <a:schemeClr val="dk1"/>
                </a:solidFill>
                <a:highlight>
                  <a:srgbClr val="DEFC52"/>
                </a:highlight>
                <a:latin typeface="DM Sans"/>
                <a:ea typeface="DM Sans"/>
                <a:cs typeface="DM Sans"/>
                <a:sym typeface="DM Sans"/>
              </a:rPr>
              <a:t> </a:t>
            </a:r>
            <a:r>
              <a:rPr lang="es">
                <a:solidFill>
                  <a:schemeClr val="dk1"/>
                </a:solidFill>
                <a:latin typeface="DM Sans"/>
                <a:ea typeface="DM Sans"/>
                <a:cs typeface="DM Sans"/>
                <a:sym typeface="DM Sans"/>
              </a:rPr>
              <a:t>Dedicarle tiempo a esta instancia. Te sugerimos mostrar en pantalla la consigna completa de la preentrega, leerla completa en conjunto con los estudiantes, explicando lo que se debe realizar en la entrega y dando espacio para resolver cualquier duda que puedan tener. Si da el tiempo, pueden ver en conjunto la rúbrica de evaluación para que conozcan cuáles son los puntos que serán más considerados.</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highlight>
                <a:srgbClr val="FFFFFF"/>
              </a:highlight>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9604f31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e9604f31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DEFC52"/>
                </a:highlight>
                <a:latin typeface="DM Sans"/>
                <a:ea typeface="DM Sans"/>
                <a:cs typeface="DM Sans"/>
                <a:sym typeface="DM Sans"/>
              </a:rPr>
              <a:t>Profe: </a:t>
            </a:r>
            <a:r>
              <a:rPr b="1" lang="es">
                <a:latin typeface="DM Sans"/>
                <a:ea typeface="DM Sans"/>
                <a:cs typeface="DM Sans"/>
                <a:sym typeface="DM Sans"/>
              </a:rPr>
              <a:t>Dedicarle tiempo a esta instancia (Al menos 10 min)</a:t>
            </a:r>
            <a:r>
              <a:rPr lang="es">
                <a:latin typeface="DM Sans"/>
                <a:ea typeface="DM Sans"/>
                <a:cs typeface="DM Sans"/>
                <a:sym typeface="DM Sans"/>
              </a:rPr>
              <a:t>. Te sugerimos mostrar en pantalla la consigna completa de la preentrega, leerla completa en conjunto con los estudiantes, explicando lo que se debe realizar en la entrega y dando espacio para resolver cualquier duda que puedan tener. Si da el tiempo, pueden ver en conjunto la rúbrica de evaluación para que conozcan cuáles son los puntos que serán más considerados.</a:t>
            </a:r>
            <a:endParaRPr>
              <a:latin typeface="DM Sans"/>
              <a:ea typeface="DM Sans"/>
              <a:cs typeface="DM Sans"/>
              <a:sym typeface="DM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a55ad47fe4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a55ad47fe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bbc910f2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bbc910f2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cc883c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cc883c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[Obligatoria: indicar número de la semana]</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3bbc910f27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3bbc910f27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a:t>
            </a:r>
            <a:r>
              <a:rPr lang="es">
                <a:latin typeface="DM Sans"/>
                <a:ea typeface="DM Sans"/>
                <a:cs typeface="DM Sans"/>
                <a:sym typeface="DM Sans"/>
              </a:rPr>
              <a:t>bligatoria. Modelo para cuando hay una preentrega la próxima clase]</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bbc910f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bbc910f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bbc910f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3bbc910f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Todas las clases como anteúltima diapositiva]</a:t>
            </a:r>
            <a:endParaRPr>
              <a:latin typeface="DM Sans"/>
              <a:ea typeface="DM Sans"/>
              <a:cs typeface="DM Sans"/>
              <a:sym typeface="DM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635c45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1635c45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a:t>
            </a:r>
            <a:r>
              <a:rPr lang="es">
                <a:solidFill>
                  <a:schemeClr val="dk1"/>
                </a:solidFill>
                <a:latin typeface="DM Sans"/>
                <a:ea typeface="DM Sans"/>
                <a:cs typeface="DM Sans"/>
                <a:sym typeface="DM Sans"/>
              </a:rPr>
              <a:t>Todas las clases como última diapositiva]</a:t>
            </a:r>
            <a:endParaRPr>
              <a:latin typeface="DM Sans"/>
              <a:ea typeface="DM Sans"/>
              <a:cs typeface="DM Sans"/>
              <a:sym typeface="DM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bbc910f2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bbc910f2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d8ab2ab7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d8ab2ab7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4° diapositiva del ppt de todas las clases]</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e6f2a08d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7e6f2a08d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ba394408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ba394408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[Opcional: </a:t>
            </a:r>
            <a:endParaRPr>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highlight>
                  <a:srgbClr val="FFFFFF"/>
                </a:highlight>
                <a:latin typeface="DM Sans"/>
                <a:ea typeface="DM Sans"/>
                <a:cs typeface="DM Sans"/>
                <a:sym typeface="DM Sans"/>
              </a:rPr>
              <a:t>Para esta instancia te sugerimos utilizar (cantidad) de minutos.</a:t>
            </a:r>
            <a:endParaRPr b="1">
              <a:solidFill>
                <a:schemeClr val="dk1"/>
              </a:solidFill>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062aced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062aced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highlight>
                <a:schemeClr val="lt1"/>
              </a:highlight>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062aced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062aced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s">
                <a:solidFill>
                  <a:schemeClr val="dk1"/>
                </a:solidFill>
                <a:highlight>
                  <a:srgbClr val="EAFF6A"/>
                </a:highlight>
                <a:latin typeface="DM Sans"/>
                <a:ea typeface="DM Sans"/>
                <a:cs typeface="DM Sans"/>
                <a:sym typeface="DM Sans"/>
              </a:rPr>
              <a:t>Para profes/tutores:</a:t>
            </a:r>
            <a:r>
              <a:rPr lang="es">
                <a:solidFill>
                  <a:schemeClr val="dk1"/>
                </a:solidFill>
                <a:highlight>
                  <a:schemeClr val="lt1"/>
                </a:highlight>
                <a:latin typeface="DM Sans"/>
                <a:ea typeface="DM Sans"/>
                <a:cs typeface="DM Sans"/>
                <a:sym typeface="DM Sans"/>
              </a:rPr>
              <a:t>  </a:t>
            </a:r>
            <a:r>
              <a:rPr lang="es">
                <a:solidFill>
                  <a:schemeClr val="dk1"/>
                </a:solidFill>
                <a:latin typeface="DM Sans"/>
                <a:ea typeface="DM Sans"/>
                <a:cs typeface="DM Sans"/>
                <a:sym typeface="DM Sans"/>
              </a:rPr>
              <a:t>Dejamos algunas preguntas orientadoras para esta actividad: </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¿Qué prompt utilizaron?</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¿Qué tipo de respuesta les dio? ¿Consideran que logró hacer un resumen correcto?</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¿Cómo podrían haberlo mejorado?</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 ¿A alguien no le funcionó y quiere compratir su experiencia?</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También pueden hacer un breve ejemplo en vivo.</a:t>
            </a:r>
            <a:endParaRPr sz="1000">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062aced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062aced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[Esta slide se puede utilizar para el cierre del microdesafío y también para el cierre de actividades en clase. Ir variando]</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062ace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062ace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FFFFFF"/>
                </a:highlight>
                <a:latin typeface="DM Sans"/>
                <a:ea typeface="DM Sans"/>
                <a:cs typeface="DM Sans"/>
                <a:sym typeface="DM Sans"/>
              </a:rPr>
              <a:t>[Se sugiere al finalizar la explicación de un tema o hacia el final de la clase incluir esta slide para responder posibles dudas que surgan]</a:t>
            </a:r>
            <a:endParaRPr>
              <a:highlight>
                <a:srgbClr val="FFFFFF"/>
              </a:highlight>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Font typeface="DM Sans"/>
              <a:buNone/>
              <a:defRPr b="1" sz="4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spTree>
      <p:nvGrpSpPr>
        <p:cNvPr id="33"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2">
  <p:cSld name="SECTION_HEADER_1_1_4">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1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37" name="Google Shape;37;p13"/>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25"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cryptoconexion.com/historia-de-la-inteligencia-artificial/"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phys.org/news/2012-09-alan-turing.html" TargetMode="Externa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4.png"/><Relationship Id="rId5" Type="http://schemas.openxmlformats.org/officeDocument/2006/relationships/hyperlink" Target="https://docs.google.com/presentation/d/1WnQeAlH3ibDD8jsZai0U1Tv5WQZjzp8KIPHpsvecu1E/edit?usp=drive_lin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coderhouse.notion.site/Beneficios-Top10-da565b2badda4a1098dedfe9aa3ed5b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hyperlink" Target="https://docs.google.com/presentation/d/1pGC3Sfzz5c_f6B63b6z77Cp-oPUaPd7b1rE6nP_6kgE/edit?usp=drive_link"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4"/>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¡Les damos la bienvenida!</a:t>
            </a:r>
            <a:endParaRPr b="1" sz="4000">
              <a:solidFill>
                <a:srgbClr val="EAFF6A"/>
              </a:solidFill>
              <a:latin typeface="DM Sans"/>
              <a:ea typeface="DM Sans"/>
              <a:cs typeface="DM Sans"/>
              <a:sym typeface="DM Sans"/>
            </a:endParaRPr>
          </a:p>
        </p:txBody>
      </p:sp>
      <p:sp>
        <p:nvSpPr>
          <p:cNvPr id="43" name="Google Shape;43;p14"/>
          <p:cNvSpPr txBox="1"/>
          <p:nvPr/>
        </p:nvSpPr>
        <p:spPr>
          <a:xfrm>
            <a:off x="3315900" y="3421350"/>
            <a:ext cx="25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descr="Man Dancing on Apple iOS 12.2" id="44" name="Google Shape;44;p14"/>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23"/>
          <p:cNvGrpSpPr/>
          <p:nvPr/>
        </p:nvGrpSpPr>
        <p:grpSpPr>
          <a:xfrm>
            <a:off x="475520" y="468281"/>
            <a:ext cx="738900" cy="738900"/>
            <a:chOff x="475520" y="468281"/>
            <a:chExt cx="738900" cy="738900"/>
          </a:xfrm>
        </p:grpSpPr>
        <p:sp>
          <p:nvSpPr>
            <p:cNvPr id="126" name="Google Shape;126;p23"/>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3"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128" name="Google Shape;128;p23"/>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129" name="Google Shape;129;p23"/>
          <p:cNvSpPr txBox="1"/>
          <p:nvPr/>
        </p:nvSpPr>
        <p:spPr>
          <a:xfrm>
            <a:off x="475500" y="1474950"/>
            <a:ext cx="7169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Considerando lo que has aprendido esta semana y el microdesafío que has realizado ¿Cómo explicarías con tus palabras qué es la </a:t>
            </a:r>
            <a:r>
              <a:rPr b="1" lang="es" sz="2500">
                <a:solidFill>
                  <a:schemeClr val="dk2"/>
                </a:solidFill>
                <a:latin typeface="DM Sans"/>
                <a:ea typeface="DM Sans"/>
                <a:cs typeface="DM Sans"/>
                <a:sym typeface="DM Sans"/>
              </a:rPr>
              <a:t>sumarización</a:t>
            </a:r>
            <a:r>
              <a:rPr lang="es" sz="2500">
                <a:solidFill>
                  <a:schemeClr val="dk2"/>
                </a:solidFill>
                <a:latin typeface="DM Sans"/>
                <a:ea typeface="DM Sans"/>
                <a:cs typeface="DM Sans"/>
                <a:sym typeface="DM Sans"/>
              </a:rPr>
              <a:t>?</a:t>
            </a:r>
            <a:endParaRPr b="1" sz="2500">
              <a:solidFill>
                <a:schemeClr val="dk2"/>
              </a:solidFill>
              <a:latin typeface="Helvetica Neue"/>
              <a:ea typeface="Helvetica Neue"/>
              <a:cs typeface="Helvetica Neue"/>
              <a:sym typeface="Helvetica Neue"/>
            </a:endParaRPr>
          </a:p>
        </p:txBody>
      </p:sp>
      <p:sp>
        <p:nvSpPr>
          <p:cNvPr id="130" name="Google Shape;130;p23"/>
          <p:cNvSpPr txBox="1"/>
          <p:nvPr/>
        </p:nvSpPr>
        <p:spPr>
          <a:xfrm>
            <a:off x="569525" y="3664025"/>
            <a:ext cx="716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800">
                <a:solidFill>
                  <a:srgbClr val="6FA8DC"/>
                </a:solidFill>
                <a:latin typeface="DM Sans"/>
                <a:ea typeface="DM Sans"/>
                <a:cs typeface="DM Sans"/>
                <a:sym typeface="DM Sans"/>
              </a:rPr>
              <a:t>Puedes responder por el chat de Zoom</a:t>
            </a:r>
            <a:endParaRPr sz="2000">
              <a:solidFill>
                <a:schemeClr val="dk1"/>
              </a:solidFill>
              <a:latin typeface="DM Sans"/>
              <a:ea typeface="DM Sans"/>
              <a:cs typeface="DM Sans"/>
              <a:sym typeface="DM Sans"/>
            </a:endParaRPr>
          </a:p>
        </p:txBody>
      </p:sp>
      <p:grpSp>
        <p:nvGrpSpPr>
          <p:cNvPr id="131" name="Google Shape;131;p23"/>
          <p:cNvGrpSpPr/>
          <p:nvPr/>
        </p:nvGrpSpPr>
        <p:grpSpPr>
          <a:xfrm>
            <a:off x="0" y="-7400"/>
            <a:ext cx="9143925" cy="44400"/>
            <a:chOff x="0" y="-7400"/>
            <a:chExt cx="9143925" cy="44400"/>
          </a:xfrm>
        </p:grpSpPr>
        <p:sp>
          <p:nvSpPr>
            <p:cNvPr id="132" name="Google Shape;132;p23"/>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33" name="Google Shape;133;p23"/>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Sumarización</a:t>
            </a:r>
            <a:endParaRPr b="1" sz="4000">
              <a:solidFill>
                <a:schemeClr val="dk1"/>
              </a:solidFill>
              <a:latin typeface="DM Sans"/>
              <a:ea typeface="DM Sans"/>
              <a:cs typeface="DM Sans"/>
              <a:sym typeface="DM Sans"/>
            </a:endParaRPr>
          </a:p>
        </p:txBody>
      </p:sp>
      <p:sp>
        <p:nvSpPr>
          <p:cNvPr id="139" name="Google Shape;139;p24"/>
          <p:cNvSpPr txBox="1"/>
          <p:nvPr/>
        </p:nvSpPr>
        <p:spPr>
          <a:xfrm>
            <a:off x="457725" y="2211625"/>
            <a:ext cx="47301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La sumarización en modelos de Inteligencia Artificial refiere al proceso a partir del cual estos modelos pueden comprender información contextual, y devolver un resumen de la misma, siendo capaces de identificar los puntos más significativos,</a:t>
            </a:r>
            <a:endParaRPr sz="1350">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1539925" y="1260500"/>
            <a:ext cx="69579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Modelos de atención: </a:t>
            </a:r>
            <a:r>
              <a:rPr lang="es" sz="1250">
                <a:solidFill>
                  <a:schemeClr val="dk1"/>
                </a:solidFill>
                <a:latin typeface="DM Sans"/>
                <a:ea typeface="DM Sans"/>
                <a:cs typeface="DM Sans"/>
                <a:sym typeface="DM Sans"/>
              </a:rPr>
              <a:t>es aquello que le permite a la IA enfocarse en alguna parte específica dentro de la información que se le brinda.</a:t>
            </a:r>
            <a:r>
              <a:rPr b="1" lang="es" sz="1250">
                <a:solidFill>
                  <a:schemeClr val="dk1"/>
                </a:solidFill>
                <a:latin typeface="DM Sans"/>
                <a:ea typeface="DM Sans"/>
                <a:cs typeface="DM Sans"/>
                <a:sym typeface="DM Sans"/>
              </a:rPr>
              <a:t> </a:t>
            </a:r>
            <a:r>
              <a:rPr lang="es" sz="1250">
                <a:solidFill>
                  <a:schemeClr val="dk1"/>
                </a:solidFill>
                <a:latin typeface="DM Sans"/>
                <a:ea typeface="DM Sans"/>
                <a:cs typeface="DM Sans"/>
                <a:sym typeface="DM Sans"/>
              </a:rPr>
              <a:t> Permite procesar datos de manera efectiva y mejora la capacidad del modelo.</a:t>
            </a:r>
            <a:endParaRPr sz="1250">
              <a:solidFill>
                <a:schemeClr val="dk1"/>
              </a:solidFill>
              <a:latin typeface="DM Sans"/>
              <a:ea typeface="DM Sans"/>
              <a:cs typeface="DM Sans"/>
              <a:sym typeface="DM Sans"/>
            </a:endParaRPr>
          </a:p>
        </p:txBody>
      </p:sp>
      <p:sp>
        <p:nvSpPr>
          <p:cNvPr id="145" name="Google Shape;145;p25"/>
          <p:cNvSpPr txBox="1"/>
          <p:nvPr/>
        </p:nvSpPr>
        <p:spPr>
          <a:xfrm>
            <a:off x="1539917" y="2064396"/>
            <a:ext cx="69579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Tokenizado:</a:t>
            </a:r>
            <a:r>
              <a:rPr b="1" lang="es" sz="1250">
                <a:solidFill>
                  <a:schemeClr val="dk1"/>
                </a:solidFill>
                <a:latin typeface="DM Sans"/>
                <a:ea typeface="DM Sans"/>
                <a:cs typeface="DM Sans"/>
                <a:sym typeface="DM Sans"/>
              </a:rPr>
              <a:t> </a:t>
            </a:r>
            <a:r>
              <a:rPr lang="es" sz="1250">
                <a:solidFill>
                  <a:schemeClr val="dk1"/>
                </a:solidFill>
                <a:latin typeface="DM Sans"/>
                <a:ea typeface="DM Sans"/>
                <a:cs typeface="DM Sans"/>
                <a:sym typeface="DM Sans"/>
              </a:rPr>
              <a:t>son maneras de representar frases o palabras con vectores numéricos, logrando que las palabras similares tengan vectores próximos entre sí. Esto le permite a los modelos de IA comprender significados y relaciones semánticas.</a:t>
            </a:r>
            <a:endParaRPr sz="1250">
              <a:solidFill>
                <a:schemeClr val="dk1"/>
              </a:solidFill>
              <a:latin typeface="DM Sans"/>
              <a:ea typeface="DM Sans"/>
              <a:cs typeface="DM Sans"/>
              <a:sym typeface="DM Sans"/>
            </a:endParaRPr>
          </a:p>
        </p:txBody>
      </p:sp>
      <p:sp>
        <p:nvSpPr>
          <p:cNvPr id="146" name="Google Shape;146;p25"/>
          <p:cNvSpPr txBox="1"/>
          <p:nvPr/>
        </p:nvSpPr>
        <p:spPr>
          <a:xfrm>
            <a:off x="1539917" y="2916179"/>
            <a:ext cx="69579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Contextualización: </a:t>
            </a:r>
            <a:r>
              <a:rPr lang="es" sz="1250">
                <a:solidFill>
                  <a:schemeClr val="dk1"/>
                </a:solidFill>
                <a:latin typeface="DM Sans"/>
                <a:ea typeface="DM Sans"/>
                <a:cs typeface="DM Sans"/>
                <a:sym typeface="DM Sans"/>
              </a:rPr>
              <a:t> como hemos visto, estos modelos analizan información contextualizada. Es decir, que en lugar de tomar una palabra aislada, tienen en cuenta la información cercana a la misma para poder interpretarla.</a:t>
            </a:r>
            <a:endParaRPr sz="1250">
              <a:solidFill>
                <a:schemeClr val="dk1"/>
              </a:solidFill>
              <a:latin typeface="DM Sans"/>
              <a:ea typeface="DM Sans"/>
              <a:cs typeface="DM Sans"/>
              <a:sym typeface="DM Sans"/>
            </a:endParaRPr>
          </a:p>
        </p:txBody>
      </p:sp>
      <p:sp>
        <p:nvSpPr>
          <p:cNvPr id="147" name="Google Shape;147;p25"/>
          <p:cNvSpPr txBox="1"/>
          <p:nvPr/>
        </p:nvSpPr>
        <p:spPr>
          <a:xfrm>
            <a:off x="1539917" y="3767950"/>
            <a:ext cx="69579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Transfer learning:</a:t>
            </a:r>
            <a:r>
              <a:rPr lang="es" sz="1250">
                <a:solidFill>
                  <a:schemeClr val="dk1"/>
                </a:solidFill>
                <a:latin typeface="DM Sans"/>
                <a:ea typeface="DM Sans"/>
                <a:cs typeface="DM Sans"/>
                <a:sym typeface="DM Sans"/>
              </a:rPr>
              <a:t> los modelos adquieren conocimiento a partir de los entrenamientos. Cuando transfieren conocimiento están aplicando lo que aprendieron en una tarea a otra similar.</a:t>
            </a:r>
            <a:endParaRPr sz="1250">
              <a:solidFill>
                <a:schemeClr val="dk1"/>
              </a:solidFill>
              <a:latin typeface="DM Sans"/>
              <a:ea typeface="DM Sans"/>
              <a:cs typeface="DM Sans"/>
              <a:sym typeface="DM Sans"/>
            </a:endParaRPr>
          </a:p>
        </p:txBody>
      </p:sp>
      <p:grpSp>
        <p:nvGrpSpPr>
          <p:cNvPr id="148" name="Google Shape;148;p25"/>
          <p:cNvGrpSpPr/>
          <p:nvPr/>
        </p:nvGrpSpPr>
        <p:grpSpPr>
          <a:xfrm>
            <a:off x="697298" y="1317513"/>
            <a:ext cx="320327" cy="278364"/>
            <a:chOff x="2172088" y="1852650"/>
            <a:chExt cx="197100" cy="197100"/>
          </a:xfrm>
        </p:grpSpPr>
        <p:sp>
          <p:nvSpPr>
            <p:cNvPr id="149" name="Google Shape;149;p25"/>
            <p:cNvSpPr/>
            <p:nvPr/>
          </p:nvSpPr>
          <p:spPr>
            <a:xfrm>
              <a:off x="2172088" y="1852650"/>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a:off x="2227138" y="1907700"/>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25"/>
          <p:cNvGrpSpPr/>
          <p:nvPr/>
        </p:nvGrpSpPr>
        <p:grpSpPr>
          <a:xfrm>
            <a:off x="697298" y="2169306"/>
            <a:ext cx="320327" cy="278364"/>
            <a:chOff x="2172088" y="2455775"/>
            <a:chExt cx="197100" cy="197100"/>
          </a:xfrm>
        </p:grpSpPr>
        <p:sp>
          <p:nvSpPr>
            <p:cNvPr id="152" name="Google Shape;152;p25"/>
            <p:cNvSpPr/>
            <p:nvPr/>
          </p:nvSpPr>
          <p:spPr>
            <a:xfrm>
              <a:off x="2172088" y="2455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2227138" y="2510825"/>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 name="Google Shape;154;p25"/>
          <p:cNvCxnSpPr>
            <a:endCxn id="152" idx="0"/>
          </p:cNvCxnSpPr>
          <p:nvPr/>
        </p:nvCxnSpPr>
        <p:spPr>
          <a:xfrm>
            <a:off x="857461" y="1596006"/>
            <a:ext cx="0" cy="573300"/>
          </a:xfrm>
          <a:prstGeom prst="straightConnector1">
            <a:avLst/>
          </a:prstGeom>
          <a:noFill/>
          <a:ln cap="flat" cmpd="sng" w="9525">
            <a:solidFill>
              <a:srgbClr val="DEFC52"/>
            </a:solidFill>
            <a:prstDash val="solid"/>
            <a:round/>
            <a:headEnd len="med" w="med" type="none"/>
            <a:tailEnd len="med" w="med" type="none"/>
          </a:ln>
        </p:spPr>
      </p:cxnSp>
      <p:grpSp>
        <p:nvGrpSpPr>
          <p:cNvPr id="155" name="Google Shape;155;p25"/>
          <p:cNvGrpSpPr/>
          <p:nvPr/>
        </p:nvGrpSpPr>
        <p:grpSpPr>
          <a:xfrm>
            <a:off x="697298" y="3054217"/>
            <a:ext cx="320327" cy="278364"/>
            <a:chOff x="2172088" y="3058775"/>
            <a:chExt cx="197100" cy="197100"/>
          </a:xfrm>
        </p:grpSpPr>
        <p:sp>
          <p:nvSpPr>
            <p:cNvPr id="156" name="Google Shape;156;p25"/>
            <p:cNvSpPr/>
            <p:nvPr/>
          </p:nvSpPr>
          <p:spPr>
            <a:xfrm>
              <a:off x="2172088" y="3058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2227138" y="3113825"/>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 name="Google Shape;158;p25"/>
          <p:cNvCxnSpPr>
            <a:endCxn id="156" idx="0"/>
          </p:cNvCxnSpPr>
          <p:nvPr/>
        </p:nvCxnSpPr>
        <p:spPr>
          <a:xfrm>
            <a:off x="857461" y="2480917"/>
            <a:ext cx="0" cy="573300"/>
          </a:xfrm>
          <a:prstGeom prst="straightConnector1">
            <a:avLst/>
          </a:prstGeom>
          <a:noFill/>
          <a:ln cap="flat" cmpd="sng" w="9525">
            <a:solidFill>
              <a:srgbClr val="DEFC52"/>
            </a:solidFill>
            <a:prstDash val="solid"/>
            <a:round/>
            <a:headEnd len="med" w="med" type="none"/>
            <a:tailEnd len="med" w="med" type="none"/>
          </a:ln>
        </p:spPr>
      </p:cxnSp>
      <p:cxnSp>
        <p:nvCxnSpPr>
          <p:cNvPr id="159" name="Google Shape;159;p25"/>
          <p:cNvCxnSpPr>
            <a:endCxn id="160" idx="0"/>
          </p:cNvCxnSpPr>
          <p:nvPr/>
        </p:nvCxnSpPr>
        <p:spPr>
          <a:xfrm>
            <a:off x="857461" y="3332711"/>
            <a:ext cx="0" cy="573300"/>
          </a:xfrm>
          <a:prstGeom prst="straightConnector1">
            <a:avLst/>
          </a:prstGeom>
          <a:noFill/>
          <a:ln cap="flat" cmpd="sng" w="9525">
            <a:solidFill>
              <a:srgbClr val="DEFC52"/>
            </a:solidFill>
            <a:prstDash val="solid"/>
            <a:round/>
            <a:headEnd len="med" w="med" type="none"/>
            <a:tailEnd len="med" w="med" type="none"/>
          </a:ln>
        </p:spPr>
      </p:cxnSp>
      <p:grpSp>
        <p:nvGrpSpPr>
          <p:cNvPr id="161" name="Google Shape;161;p25"/>
          <p:cNvGrpSpPr/>
          <p:nvPr/>
        </p:nvGrpSpPr>
        <p:grpSpPr>
          <a:xfrm>
            <a:off x="697298" y="3906011"/>
            <a:ext cx="320327" cy="278364"/>
            <a:chOff x="2172088" y="3661775"/>
            <a:chExt cx="197100" cy="197100"/>
          </a:xfrm>
        </p:grpSpPr>
        <p:sp>
          <p:nvSpPr>
            <p:cNvPr id="160" name="Google Shape;160;p25"/>
            <p:cNvSpPr/>
            <p:nvPr/>
          </p:nvSpPr>
          <p:spPr>
            <a:xfrm>
              <a:off x="2172088" y="3661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a:off x="2227138" y="3716825"/>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5"/>
          <p:cNvSpPr txBox="1"/>
          <p:nvPr/>
        </p:nvSpPr>
        <p:spPr>
          <a:xfrm>
            <a:off x="530025" y="296400"/>
            <a:ext cx="71208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Esto es posible debido a…</a:t>
            </a:r>
            <a:endParaRPr b="1" sz="3500">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169" name="Google Shape;169;p26"/>
          <p:cNvSpPr txBox="1"/>
          <p:nvPr/>
        </p:nvSpPr>
        <p:spPr>
          <a:xfrm>
            <a:off x="475500" y="1474850"/>
            <a:ext cx="76062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999999"/>
                </a:solidFill>
                <a:latin typeface="DM Sans"/>
                <a:ea typeface="DM Sans"/>
                <a:cs typeface="DM Sans"/>
                <a:sym typeface="DM Sans"/>
              </a:rPr>
              <a:t>En los videos de esta semana aprendimos a traducir un texto, ahora vamos a desafiar aún más al modelo pidiéndole que ejecute una tarea para la cual no fue específicamente entrenado.</a:t>
            </a:r>
            <a:endParaRPr b="1" sz="2500">
              <a:solidFill>
                <a:srgbClr val="999999"/>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170" name="Google Shape;170;p26"/>
          <p:cNvGrpSpPr/>
          <p:nvPr/>
        </p:nvGrpSpPr>
        <p:grpSpPr>
          <a:xfrm>
            <a:off x="475501" y="468273"/>
            <a:ext cx="738900" cy="738900"/>
            <a:chOff x="473351" y="619523"/>
            <a:chExt cx="738900" cy="738900"/>
          </a:xfrm>
        </p:grpSpPr>
        <p:sp>
          <p:nvSpPr>
            <p:cNvPr id="171" name="Google Shape;171;p26"/>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26"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73" name="Google Shape;173;p26"/>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15 minutos</a:t>
            </a:r>
            <a:endParaRPr b="1" sz="2000">
              <a:solidFill>
                <a:schemeClr val="dk2"/>
              </a:solidFill>
              <a:latin typeface="DM Sans"/>
              <a:ea typeface="DM Sans"/>
              <a:cs typeface="DM Sans"/>
              <a:sym typeface="DM Sans"/>
            </a:endParaRPr>
          </a:p>
        </p:txBody>
      </p:sp>
      <p:grpSp>
        <p:nvGrpSpPr>
          <p:cNvPr id="174" name="Google Shape;174;p26"/>
          <p:cNvGrpSpPr/>
          <p:nvPr/>
        </p:nvGrpSpPr>
        <p:grpSpPr>
          <a:xfrm>
            <a:off x="0" y="-7400"/>
            <a:ext cx="9143925" cy="44400"/>
            <a:chOff x="0" y="-7400"/>
            <a:chExt cx="9143925" cy="44400"/>
          </a:xfrm>
        </p:grpSpPr>
        <p:sp>
          <p:nvSpPr>
            <p:cNvPr id="175" name="Google Shape;175;p26"/>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76" name="Google Shape;176;p26"/>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paso</a:t>
            </a:r>
            <a:endParaRPr b="1" sz="4000">
              <a:solidFill>
                <a:schemeClr val="dk1"/>
              </a:solidFill>
              <a:latin typeface="DM Sans"/>
              <a:ea typeface="DM Sans"/>
              <a:cs typeface="DM Sans"/>
              <a:sym typeface="DM Sans"/>
            </a:endParaRPr>
          </a:p>
        </p:txBody>
      </p:sp>
      <p:sp>
        <p:nvSpPr>
          <p:cNvPr id="182" name="Google Shape;182;p27"/>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184" name="Google Shape;184;p27"/>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185" name="Google Shape;185;p27"/>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7"/>
          <p:cNvCxnSpPr>
            <a:stCxn id="187" idx="6"/>
            <a:endCxn id="182"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188" name="Google Shape;188;p27"/>
          <p:cNvCxnSpPr>
            <a:stCxn id="182" idx="6"/>
            <a:endCxn id="185"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189" name="Google Shape;189;p27"/>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190" name="Google Shape;190;p27"/>
          <p:cNvSpPr txBox="1"/>
          <p:nvPr/>
        </p:nvSpPr>
        <p:spPr>
          <a:xfrm>
            <a:off x="104922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Conexión</a:t>
            </a:r>
            <a:r>
              <a:rPr lang="es" sz="1350">
                <a:solidFill>
                  <a:schemeClr val="dk1"/>
                </a:solidFill>
                <a:latin typeface="DM Sans"/>
                <a:ea typeface="DM Sans"/>
                <a:cs typeface="DM Sans"/>
                <a:sym typeface="DM Sans"/>
              </a:rPr>
              <a:t> con la API de OpenAI seteo del APIKEY</a:t>
            </a:r>
            <a:endParaRPr sz="1350">
              <a:latin typeface="DM Sans"/>
              <a:ea typeface="DM Sans"/>
              <a:cs typeface="DM Sans"/>
              <a:sym typeface="DM Sans"/>
            </a:endParaRPr>
          </a:p>
        </p:txBody>
      </p:sp>
      <p:sp>
        <p:nvSpPr>
          <p:cNvPr id="191" name="Google Shape;191;p27"/>
          <p:cNvSpPr txBox="1"/>
          <p:nvPr/>
        </p:nvSpPr>
        <p:spPr>
          <a:xfrm>
            <a:off x="3596550"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Escritura del </a:t>
            </a:r>
            <a:r>
              <a:rPr lang="es" sz="1350">
                <a:solidFill>
                  <a:schemeClr val="dk1"/>
                </a:solidFill>
                <a:latin typeface="DM Sans"/>
                <a:ea typeface="DM Sans"/>
                <a:cs typeface="DM Sans"/>
                <a:sym typeface="DM Sans"/>
              </a:rPr>
              <a:t>system</a:t>
            </a:r>
            <a:r>
              <a:rPr lang="es" sz="1350">
                <a:solidFill>
                  <a:schemeClr val="dk1"/>
                </a:solidFill>
                <a:latin typeface="DM Sans"/>
                <a:ea typeface="DM Sans"/>
                <a:cs typeface="DM Sans"/>
                <a:sym typeface="DM Sans"/>
              </a:rPr>
              <a:t> prompt y user prompt</a:t>
            </a:r>
            <a:endParaRPr sz="1350">
              <a:latin typeface="DM Sans"/>
              <a:ea typeface="DM Sans"/>
              <a:cs typeface="DM Sans"/>
              <a:sym typeface="DM Sans"/>
            </a:endParaRPr>
          </a:p>
        </p:txBody>
      </p:sp>
      <p:sp>
        <p:nvSpPr>
          <p:cNvPr id="192" name="Google Shape;192;p27"/>
          <p:cNvSpPr txBox="1"/>
          <p:nvPr/>
        </p:nvSpPr>
        <p:spPr>
          <a:xfrm>
            <a:off x="6143875" y="3192575"/>
            <a:ext cx="19509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Análisis</a:t>
            </a:r>
            <a:r>
              <a:rPr lang="es" sz="1350">
                <a:solidFill>
                  <a:schemeClr val="dk1"/>
                </a:solidFill>
                <a:latin typeface="DM Sans"/>
                <a:ea typeface="DM Sans"/>
                <a:cs typeface="DM Sans"/>
                <a:sym typeface="DM Sans"/>
              </a:rPr>
              <a:t> de resultados</a:t>
            </a:r>
            <a:endParaRPr sz="1350">
              <a:latin typeface="DM Sans"/>
              <a:ea typeface="DM Sans"/>
              <a:cs typeface="DM Sans"/>
              <a:sym typeface="DM Sans"/>
            </a:endParaRPr>
          </a:p>
        </p:txBody>
      </p:sp>
      <p:sp>
        <p:nvSpPr>
          <p:cNvPr id="193" name="Google Shape;193;p27"/>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194" name="Google Shape;194;p27"/>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195" name="Google Shape;195;p27"/>
          <p:cNvGrpSpPr/>
          <p:nvPr/>
        </p:nvGrpSpPr>
        <p:grpSpPr>
          <a:xfrm>
            <a:off x="1731088" y="1975350"/>
            <a:ext cx="587100" cy="600300"/>
            <a:chOff x="1731113" y="1953850"/>
            <a:chExt cx="587100" cy="600300"/>
          </a:xfrm>
        </p:grpSpPr>
        <p:sp>
          <p:nvSpPr>
            <p:cNvPr id="187" name="Google Shape;187;p27"/>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196" name="Google Shape;196;p27"/>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s" sz="5000">
                <a:solidFill>
                  <a:srgbClr val="E8E7E3"/>
                </a:solidFill>
              </a:rPr>
              <a:t>☕</a:t>
            </a:r>
            <a:endParaRPr sz="5000">
              <a:solidFill>
                <a:srgbClr val="E8E7E3"/>
              </a:solidFill>
            </a:endParaRPr>
          </a:p>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Break</a:t>
            </a:r>
            <a:endParaRPr b="1" sz="4000">
              <a:solidFill>
                <a:schemeClr val="lt1"/>
              </a:solidFill>
              <a:latin typeface="DM Sans"/>
              <a:ea typeface="DM Sans"/>
              <a:cs typeface="DM Sans"/>
              <a:sym typeface="DM Sans"/>
            </a:endParaRPr>
          </a:p>
        </p:txBody>
      </p:sp>
      <p:sp>
        <p:nvSpPr>
          <p:cNvPr id="202" name="Google Shape;202;p28"/>
          <p:cNvSpPr txBox="1"/>
          <p:nvPr/>
        </p:nvSpPr>
        <p:spPr>
          <a:xfrm>
            <a:off x="2809200" y="2971950"/>
            <a:ext cx="35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¡En </a:t>
            </a:r>
            <a:r>
              <a:rPr lang="es" sz="2000">
                <a:solidFill>
                  <a:schemeClr val="lt1"/>
                </a:solidFill>
                <a:latin typeface="DM Sans"/>
                <a:ea typeface="DM Sans"/>
                <a:cs typeface="DM Sans"/>
                <a:sym typeface="DM Sans"/>
              </a:rPr>
              <a:t>10</a:t>
            </a:r>
            <a:r>
              <a:rPr lang="es" sz="2000">
                <a:solidFill>
                  <a:schemeClr val="lt1"/>
                </a:solidFill>
                <a:latin typeface="DM Sans"/>
                <a:ea typeface="DM Sans"/>
                <a:cs typeface="DM Sans"/>
                <a:sym typeface="DM Sans"/>
              </a:rPr>
              <a:t> minutos volvemos!</a:t>
            </a:r>
            <a:endParaRPr sz="2000">
              <a:solidFill>
                <a:schemeClr val="lt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nvSpPr>
        <p:spPr>
          <a:xfrm>
            <a:off x="1404863" y="19413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Procesamiento de lenguaje natural (</a:t>
            </a:r>
            <a:r>
              <a:rPr b="1" lang="es" sz="4000">
                <a:solidFill>
                  <a:srgbClr val="EAFF6A"/>
                </a:solidFill>
                <a:latin typeface="DM Sans"/>
                <a:ea typeface="DM Sans"/>
                <a:cs typeface="DM Sans"/>
                <a:sym typeface="DM Sans"/>
              </a:rPr>
              <a:t>NLP</a:t>
            </a:r>
            <a:r>
              <a:rPr b="1" lang="es" sz="4000">
                <a:solidFill>
                  <a:schemeClr val="lt1"/>
                </a:solidFill>
                <a:latin typeface="DM Sans"/>
                <a:ea typeface="DM Sans"/>
                <a:cs typeface="DM Sans"/>
                <a:sym typeface="DM Sans"/>
              </a:rPr>
              <a:t>)</a:t>
            </a:r>
            <a:endParaRPr b="1" sz="4000">
              <a:solidFill>
                <a:srgbClr val="EAFF6A"/>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¿Qué es?</a:t>
            </a:r>
            <a:endParaRPr b="1" sz="4000">
              <a:solidFill>
                <a:schemeClr val="dk1"/>
              </a:solidFill>
              <a:latin typeface="DM Sans"/>
              <a:ea typeface="DM Sans"/>
              <a:cs typeface="DM Sans"/>
              <a:sym typeface="DM Sans"/>
            </a:endParaRPr>
          </a:p>
        </p:txBody>
      </p:sp>
      <p:sp>
        <p:nvSpPr>
          <p:cNvPr id="213" name="Google Shape;213;p30"/>
          <p:cNvSpPr txBox="1"/>
          <p:nvPr/>
        </p:nvSpPr>
        <p:spPr>
          <a:xfrm>
            <a:off x="457725" y="2211625"/>
            <a:ext cx="47301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El </a:t>
            </a:r>
            <a:r>
              <a:rPr b="1" lang="es" sz="1350">
                <a:latin typeface="DM Sans"/>
                <a:ea typeface="DM Sans"/>
                <a:cs typeface="DM Sans"/>
                <a:sym typeface="DM Sans"/>
              </a:rPr>
              <a:t>NLP</a:t>
            </a:r>
            <a:r>
              <a:rPr lang="es" sz="1350">
                <a:latin typeface="DM Sans"/>
                <a:ea typeface="DM Sans"/>
                <a:cs typeface="DM Sans"/>
                <a:sym typeface="DM Sans"/>
              </a:rPr>
              <a:t> (por sus siglas en inglés) es aquello que permite a los modelos de IA entender e interpretar contenido y responder de manera similar a como lo haría un humano.</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Se utiliza para que la interacción IA-humano se sienta más natural, como por ejemplo con asistentes de voz o chatbots.</a:t>
            </a:r>
            <a:endParaRPr sz="1350">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219" name="Google Shape;219;p31"/>
          <p:cNvSpPr txBox="1"/>
          <p:nvPr/>
        </p:nvSpPr>
        <p:spPr>
          <a:xfrm>
            <a:off x="475500" y="1474850"/>
            <a:ext cx="7169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chemeClr val="dk2"/>
                </a:solidFill>
                <a:latin typeface="DM Sans"/>
                <a:ea typeface="DM Sans"/>
                <a:cs typeface="DM Sans"/>
                <a:sym typeface="DM Sans"/>
              </a:rPr>
              <a:t>Dar una instrucción al modelo: veremos a continuación cómo se puede realizar un conteo de letras en una frase</a:t>
            </a:r>
            <a:endParaRPr b="1" sz="25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220" name="Google Shape;220;p31"/>
          <p:cNvGrpSpPr/>
          <p:nvPr/>
        </p:nvGrpSpPr>
        <p:grpSpPr>
          <a:xfrm>
            <a:off x="475501" y="468273"/>
            <a:ext cx="738900" cy="738900"/>
            <a:chOff x="473351" y="619523"/>
            <a:chExt cx="738900" cy="738900"/>
          </a:xfrm>
        </p:grpSpPr>
        <p:sp>
          <p:nvSpPr>
            <p:cNvPr id="221" name="Google Shape;221;p31"/>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2" name="Google Shape;222;p31"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223" name="Google Shape;223;p31"/>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15</a:t>
            </a:r>
            <a:r>
              <a:rPr b="1" lang="es" sz="2000">
                <a:solidFill>
                  <a:schemeClr val="dk2"/>
                </a:solidFill>
                <a:latin typeface="DM Sans"/>
                <a:ea typeface="DM Sans"/>
                <a:cs typeface="DM Sans"/>
                <a:sym typeface="DM Sans"/>
              </a:rPr>
              <a:t> minutos</a:t>
            </a:r>
            <a:endParaRPr b="1" sz="2000">
              <a:solidFill>
                <a:schemeClr val="dk2"/>
              </a:solidFill>
              <a:latin typeface="DM Sans"/>
              <a:ea typeface="DM Sans"/>
              <a:cs typeface="DM Sans"/>
              <a:sym typeface="DM Sans"/>
            </a:endParaRPr>
          </a:p>
        </p:txBody>
      </p:sp>
      <p:grpSp>
        <p:nvGrpSpPr>
          <p:cNvPr id="224" name="Google Shape;224;p31"/>
          <p:cNvGrpSpPr/>
          <p:nvPr/>
        </p:nvGrpSpPr>
        <p:grpSpPr>
          <a:xfrm>
            <a:off x="0" y="-7400"/>
            <a:ext cx="9143925" cy="44400"/>
            <a:chOff x="0" y="-7400"/>
            <a:chExt cx="9143925" cy="44400"/>
          </a:xfrm>
        </p:grpSpPr>
        <p:sp>
          <p:nvSpPr>
            <p:cNvPr id="225" name="Google Shape;225;p31"/>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26" name="Google Shape;226;p31"/>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paso</a:t>
            </a:r>
            <a:endParaRPr b="1" sz="4000">
              <a:solidFill>
                <a:schemeClr val="dk1"/>
              </a:solidFill>
              <a:latin typeface="DM Sans"/>
              <a:ea typeface="DM Sans"/>
              <a:cs typeface="DM Sans"/>
              <a:sym typeface="DM Sans"/>
            </a:endParaRPr>
          </a:p>
        </p:txBody>
      </p:sp>
      <p:sp>
        <p:nvSpPr>
          <p:cNvPr id="232" name="Google Shape;232;p32"/>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2"/>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234" name="Google Shape;234;p32"/>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235" name="Google Shape;235;p32"/>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2"/>
          <p:cNvCxnSpPr>
            <a:stCxn id="237" idx="6"/>
            <a:endCxn id="232"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238" name="Google Shape;238;p32"/>
          <p:cNvCxnSpPr>
            <a:stCxn id="232" idx="6"/>
            <a:endCxn id="235"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239" name="Google Shape;239;p32"/>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240" name="Google Shape;240;p32"/>
          <p:cNvSpPr txBox="1"/>
          <p:nvPr/>
        </p:nvSpPr>
        <p:spPr>
          <a:xfrm>
            <a:off x="104922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Conexión</a:t>
            </a:r>
            <a:r>
              <a:rPr lang="es" sz="1350">
                <a:solidFill>
                  <a:schemeClr val="dk1"/>
                </a:solidFill>
                <a:latin typeface="DM Sans"/>
                <a:ea typeface="DM Sans"/>
                <a:cs typeface="DM Sans"/>
                <a:sym typeface="DM Sans"/>
              </a:rPr>
              <a:t>  la API de openAI. Carga API key, </a:t>
            </a:r>
            <a:r>
              <a:rPr lang="es" sz="1350">
                <a:solidFill>
                  <a:schemeClr val="dk1"/>
                </a:solidFill>
                <a:latin typeface="DM Sans"/>
                <a:ea typeface="DM Sans"/>
                <a:cs typeface="DM Sans"/>
                <a:sym typeface="DM Sans"/>
              </a:rPr>
              <a:t>conexión</a:t>
            </a:r>
            <a:r>
              <a:rPr lang="es" sz="1350">
                <a:solidFill>
                  <a:schemeClr val="dk1"/>
                </a:solidFill>
                <a:latin typeface="DM Sans"/>
                <a:ea typeface="DM Sans"/>
                <a:cs typeface="DM Sans"/>
                <a:sym typeface="DM Sans"/>
              </a:rPr>
              <a:t> con la API.</a:t>
            </a:r>
            <a:endParaRPr sz="1350">
              <a:latin typeface="DM Sans"/>
              <a:ea typeface="DM Sans"/>
              <a:cs typeface="DM Sans"/>
              <a:sym typeface="DM Sans"/>
            </a:endParaRPr>
          </a:p>
        </p:txBody>
      </p:sp>
      <p:sp>
        <p:nvSpPr>
          <p:cNvPr id="241" name="Google Shape;241;p32"/>
          <p:cNvSpPr txBox="1"/>
          <p:nvPr/>
        </p:nvSpPr>
        <p:spPr>
          <a:xfrm>
            <a:off x="3596550"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Redacción</a:t>
            </a:r>
            <a:r>
              <a:rPr lang="es" sz="1350">
                <a:solidFill>
                  <a:schemeClr val="dk1"/>
                </a:solidFill>
                <a:latin typeface="DM Sans"/>
                <a:ea typeface="DM Sans"/>
                <a:cs typeface="DM Sans"/>
                <a:sym typeface="DM Sans"/>
              </a:rPr>
              <a:t> del prompt, escritura de los roles de usuario, system y user.</a:t>
            </a:r>
            <a:endParaRPr sz="1350">
              <a:latin typeface="DM Sans"/>
              <a:ea typeface="DM Sans"/>
              <a:cs typeface="DM Sans"/>
              <a:sym typeface="DM Sans"/>
            </a:endParaRPr>
          </a:p>
        </p:txBody>
      </p:sp>
      <p:sp>
        <p:nvSpPr>
          <p:cNvPr id="242" name="Google Shape;242;p32"/>
          <p:cNvSpPr txBox="1"/>
          <p:nvPr/>
        </p:nvSpPr>
        <p:spPr>
          <a:xfrm>
            <a:off x="6143875"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Ejecución</a:t>
            </a:r>
            <a:r>
              <a:rPr lang="es" sz="1350">
                <a:solidFill>
                  <a:schemeClr val="dk1"/>
                </a:solidFill>
                <a:latin typeface="DM Sans"/>
                <a:ea typeface="DM Sans"/>
                <a:cs typeface="DM Sans"/>
                <a:sym typeface="DM Sans"/>
              </a:rPr>
              <a:t> del ejemplo y </a:t>
            </a:r>
            <a:r>
              <a:rPr lang="es" sz="1350">
                <a:solidFill>
                  <a:schemeClr val="dk1"/>
                </a:solidFill>
                <a:latin typeface="DM Sans"/>
                <a:ea typeface="DM Sans"/>
                <a:cs typeface="DM Sans"/>
                <a:sym typeface="DM Sans"/>
              </a:rPr>
              <a:t>evaluación.</a:t>
            </a:r>
            <a:endParaRPr sz="1350">
              <a:latin typeface="DM Sans"/>
              <a:ea typeface="DM Sans"/>
              <a:cs typeface="DM Sans"/>
              <a:sym typeface="DM Sans"/>
            </a:endParaRPr>
          </a:p>
        </p:txBody>
      </p:sp>
      <p:sp>
        <p:nvSpPr>
          <p:cNvPr id="243" name="Google Shape;243;p32"/>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244" name="Google Shape;244;p32"/>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245" name="Google Shape;245;p32"/>
          <p:cNvGrpSpPr/>
          <p:nvPr/>
        </p:nvGrpSpPr>
        <p:grpSpPr>
          <a:xfrm>
            <a:off x="1731088" y="1975350"/>
            <a:ext cx="587100" cy="600300"/>
            <a:chOff x="1731113" y="1953850"/>
            <a:chExt cx="587100" cy="600300"/>
          </a:xfrm>
        </p:grpSpPr>
        <p:sp>
          <p:nvSpPr>
            <p:cNvPr id="237" name="Google Shape;237;p32"/>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246" name="Google Shape;246;p32"/>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5"/>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 va a ser</a:t>
            </a:r>
            <a:endParaRPr b="1" sz="4000">
              <a:solidFill>
                <a:srgbClr val="DEFC52"/>
              </a:solidFill>
              <a:latin typeface="DM Sans"/>
              <a:ea typeface="DM Sans"/>
              <a:cs typeface="DM Sans"/>
              <a:sym typeface="DM Sans"/>
            </a:endParaRPr>
          </a:p>
        </p:txBody>
      </p:sp>
      <p:sp>
        <p:nvSpPr>
          <p:cNvPr id="51" name="Google Shape;51;p15"/>
          <p:cNvSpPr txBox="1"/>
          <p:nvPr/>
        </p:nvSpPr>
        <p:spPr>
          <a:xfrm>
            <a:off x="3655975" y="2541075"/>
            <a:ext cx="24600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grabada</a:t>
            </a:r>
            <a:endParaRPr b="1" sz="4000">
              <a:solidFill>
                <a:srgbClr val="EAFF6A"/>
              </a:solidFill>
              <a:latin typeface="DM Sans"/>
              <a:ea typeface="DM Sans"/>
              <a:cs typeface="DM Sans"/>
              <a:sym typeface="DM Sans"/>
            </a:endParaRPr>
          </a:p>
        </p:txBody>
      </p:sp>
      <p:sp>
        <p:nvSpPr>
          <p:cNvPr id="52" name="Google Shape;52;p15"/>
          <p:cNvSpPr/>
          <p:nvPr/>
        </p:nvSpPr>
        <p:spPr>
          <a:xfrm>
            <a:off x="3293875" y="2844525"/>
            <a:ext cx="199800" cy="19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pSp>
        <p:nvGrpSpPr>
          <p:cNvPr id="251" name="Google Shape;251;p33"/>
          <p:cNvGrpSpPr/>
          <p:nvPr/>
        </p:nvGrpSpPr>
        <p:grpSpPr>
          <a:xfrm>
            <a:off x="475520" y="468281"/>
            <a:ext cx="738900" cy="738900"/>
            <a:chOff x="475520" y="468281"/>
            <a:chExt cx="738900" cy="738900"/>
          </a:xfrm>
        </p:grpSpPr>
        <p:sp>
          <p:nvSpPr>
            <p:cNvPr id="252" name="Google Shape;252;p33"/>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33"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254" name="Google Shape;254;p33"/>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255" name="Google Shape;255;p33"/>
          <p:cNvSpPr txBox="1"/>
          <p:nvPr/>
        </p:nvSpPr>
        <p:spPr>
          <a:xfrm>
            <a:off x="475500" y="147495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¿Cómo dirías que se vincula el </a:t>
            </a:r>
            <a:r>
              <a:rPr b="1" lang="es" sz="2500">
                <a:solidFill>
                  <a:schemeClr val="dk2"/>
                </a:solidFill>
                <a:latin typeface="DM Sans"/>
                <a:ea typeface="DM Sans"/>
                <a:cs typeface="DM Sans"/>
                <a:sym typeface="DM Sans"/>
              </a:rPr>
              <a:t>procesamiento de lenguaje natural</a:t>
            </a:r>
            <a:r>
              <a:rPr lang="es" sz="2500">
                <a:solidFill>
                  <a:schemeClr val="dk2"/>
                </a:solidFill>
                <a:latin typeface="DM Sans"/>
                <a:ea typeface="DM Sans"/>
                <a:cs typeface="DM Sans"/>
                <a:sym typeface="DM Sans"/>
              </a:rPr>
              <a:t> con el </a:t>
            </a:r>
            <a:r>
              <a:rPr b="1" lang="es" sz="2500">
                <a:solidFill>
                  <a:schemeClr val="dk2"/>
                </a:solidFill>
                <a:latin typeface="DM Sans"/>
                <a:ea typeface="DM Sans"/>
                <a:cs typeface="DM Sans"/>
                <a:sym typeface="DM Sans"/>
              </a:rPr>
              <a:t>conteo de palabras o letras</a:t>
            </a:r>
            <a:r>
              <a:rPr lang="es" sz="2500">
                <a:solidFill>
                  <a:schemeClr val="dk2"/>
                </a:solidFill>
                <a:latin typeface="DM Sans"/>
                <a:ea typeface="DM Sans"/>
                <a:cs typeface="DM Sans"/>
                <a:sym typeface="DM Sans"/>
              </a:rPr>
              <a:t>?</a:t>
            </a:r>
            <a:endParaRPr b="1" sz="2500">
              <a:solidFill>
                <a:schemeClr val="dk2"/>
              </a:solidFill>
              <a:latin typeface="Helvetica Neue"/>
              <a:ea typeface="Helvetica Neue"/>
              <a:cs typeface="Helvetica Neue"/>
              <a:sym typeface="Helvetica Neue"/>
            </a:endParaRPr>
          </a:p>
        </p:txBody>
      </p:sp>
      <p:sp>
        <p:nvSpPr>
          <p:cNvPr id="256" name="Google Shape;256;p33"/>
          <p:cNvSpPr txBox="1"/>
          <p:nvPr/>
        </p:nvSpPr>
        <p:spPr>
          <a:xfrm>
            <a:off x="569525" y="3664025"/>
            <a:ext cx="716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800">
                <a:solidFill>
                  <a:srgbClr val="6FA8DC"/>
                </a:solidFill>
                <a:latin typeface="DM Sans"/>
                <a:ea typeface="DM Sans"/>
                <a:cs typeface="DM Sans"/>
                <a:sym typeface="DM Sans"/>
              </a:rPr>
              <a:t>Puedes responder por el chat de Zoom</a:t>
            </a:r>
            <a:endParaRPr sz="2000">
              <a:solidFill>
                <a:schemeClr val="dk1"/>
              </a:solidFill>
              <a:latin typeface="DM Sans"/>
              <a:ea typeface="DM Sans"/>
              <a:cs typeface="DM Sans"/>
              <a:sym typeface="DM Sans"/>
            </a:endParaRPr>
          </a:p>
        </p:txBody>
      </p:sp>
      <p:grpSp>
        <p:nvGrpSpPr>
          <p:cNvPr id="257" name="Google Shape;257;p33"/>
          <p:cNvGrpSpPr/>
          <p:nvPr/>
        </p:nvGrpSpPr>
        <p:grpSpPr>
          <a:xfrm>
            <a:off x="0" y="-7400"/>
            <a:ext cx="9143925" cy="44400"/>
            <a:chOff x="0" y="-7400"/>
            <a:chExt cx="9143925" cy="44400"/>
          </a:xfrm>
        </p:grpSpPr>
        <p:sp>
          <p:nvSpPr>
            <p:cNvPr id="258" name="Google Shape;258;p33"/>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59" name="Google Shape;259;p33"/>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34"/>
          <p:cNvGrpSpPr/>
          <p:nvPr/>
        </p:nvGrpSpPr>
        <p:grpSpPr>
          <a:xfrm>
            <a:off x="457338" y="468286"/>
            <a:ext cx="431100" cy="431100"/>
            <a:chOff x="4616400" y="1950761"/>
            <a:chExt cx="431100" cy="431100"/>
          </a:xfrm>
        </p:grpSpPr>
        <p:sp>
          <p:nvSpPr>
            <p:cNvPr id="265" name="Google Shape;265;p34"/>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34"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267" name="Google Shape;267;p34"/>
          <p:cNvSpPr txBox="1"/>
          <p:nvPr/>
        </p:nvSpPr>
        <p:spPr>
          <a:xfrm>
            <a:off x="571800" y="1820575"/>
            <a:ext cx="7890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lt1"/>
                </a:solidFill>
                <a:latin typeface="DM Sans"/>
                <a:ea typeface="DM Sans"/>
                <a:cs typeface="DM Sans"/>
                <a:sym typeface="DM Sans"/>
              </a:rPr>
              <a:t>El </a:t>
            </a:r>
            <a:r>
              <a:rPr b="1" lang="es" sz="2500">
                <a:solidFill>
                  <a:srgbClr val="EAFF6A"/>
                </a:solidFill>
                <a:latin typeface="DM Sans"/>
                <a:ea typeface="DM Sans"/>
                <a:cs typeface="DM Sans"/>
                <a:sym typeface="DM Sans"/>
              </a:rPr>
              <a:t>NLP</a:t>
            </a:r>
            <a:r>
              <a:rPr lang="es" sz="2500">
                <a:solidFill>
                  <a:schemeClr val="lt1"/>
                </a:solidFill>
                <a:latin typeface="DM Sans"/>
                <a:ea typeface="DM Sans"/>
                <a:cs typeface="DM Sans"/>
                <a:sym typeface="DM Sans"/>
              </a:rPr>
              <a:t> permite a los modelos interpretar y vincular las palabras con el prompt. De esta forma, son capaces de realizar una actividad como contar palabras o letras.</a:t>
            </a:r>
            <a:endParaRPr sz="2500">
              <a:solidFill>
                <a:schemeClr val="lt1"/>
              </a:solidFill>
              <a:latin typeface="DM Sans"/>
              <a:ea typeface="DM Sans"/>
              <a:cs typeface="DM Sans"/>
              <a:sym typeface="DM Sans"/>
            </a:endParaRPr>
          </a:p>
        </p:txBody>
      </p:sp>
      <p:sp>
        <p:nvSpPr>
          <p:cNvPr id="268" name="Google Shape;268;p34"/>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Contenido destacado</a:t>
            </a:r>
            <a:endParaRPr b="1" sz="4000">
              <a:solidFill>
                <a:srgbClr val="EAFF6A"/>
              </a:solidFill>
              <a:latin typeface="DM Sans"/>
              <a:ea typeface="DM Sans"/>
              <a:cs typeface="DM Sans"/>
              <a:sym typeface="DM Sans"/>
            </a:endParaRPr>
          </a:p>
        </p:txBody>
      </p:sp>
      <p:sp>
        <p:nvSpPr>
          <p:cNvPr id="269" name="Google Shape;269;p34"/>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35"/>
          <p:cNvGrpSpPr/>
          <p:nvPr/>
        </p:nvGrpSpPr>
        <p:grpSpPr>
          <a:xfrm>
            <a:off x="457338" y="468286"/>
            <a:ext cx="431100" cy="431100"/>
            <a:chOff x="4616400" y="1950761"/>
            <a:chExt cx="431100" cy="431100"/>
          </a:xfrm>
        </p:grpSpPr>
        <p:sp>
          <p:nvSpPr>
            <p:cNvPr id="275" name="Google Shape;275;p35"/>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 name="Google Shape;276;p35"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277" name="Google Shape;277;p35"/>
          <p:cNvSpPr txBox="1"/>
          <p:nvPr/>
        </p:nvSpPr>
        <p:spPr>
          <a:xfrm>
            <a:off x="571800" y="1729425"/>
            <a:ext cx="82452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lt1"/>
                </a:solidFill>
                <a:latin typeface="DM Sans"/>
                <a:ea typeface="DM Sans"/>
                <a:cs typeface="DM Sans"/>
                <a:sym typeface="DM Sans"/>
              </a:rPr>
              <a:t>Adicionalmente, en Python hay librerías como </a:t>
            </a:r>
            <a:r>
              <a:rPr b="1" lang="es" sz="2000">
                <a:solidFill>
                  <a:srgbClr val="EAFF6A"/>
                </a:solidFill>
                <a:latin typeface="DM Sans"/>
                <a:ea typeface="DM Sans"/>
                <a:cs typeface="DM Sans"/>
                <a:sym typeface="DM Sans"/>
              </a:rPr>
              <a:t>spaCy</a:t>
            </a:r>
            <a:r>
              <a:rPr lang="es" sz="2000">
                <a:solidFill>
                  <a:schemeClr val="lt1"/>
                </a:solidFill>
                <a:latin typeface="DM Sans"/>
                <a:ea typeface="DM Sans"/>
                <a:cs typeface="DM Sans"/>
                <a:sym typeface="DM Sans"/>
              </a:rPr>
              <a:t> que pueden ejecutar la misma función, aunque se limitan exclusivamente a esa tarea y carecen de la versatilidad de otros modelos. Estas librerías tienden a </a:t>
            </a:r>
            <a:r>
              <a:rPr b="1" lang="es" sz="2000">
                <a:solidFill>
                  <a:schemeClr val="lt1"/>
                </a:solidFill>
                <a:latin typeface="DM Sans"/>
                <a:ea typeface="DM Sans"/>
                <a:cs typeface="DM Sans"/>
                <a:sym typeface="DM Sans"/>
              </a:rPr>
              <a:t>enfocarse en tareas más simples</a:t>
            </a:r>
            <a:r>
              <a:rPr lang="es" sz="2000">
                <a:solidFill>
                  <a:schemeClr val="lt1"/>
                </a:solidFill>
                <a:latin typeface="DM Sans"/>
                <a:ea typeface="DM Sans"/>
                <a:cs typeface="DM Sans"/>
                <a:sym typeface="DM Sans"/>
              </a:rPr>
              <a:t> al adoptar modelos más compactos diseñados para funciones específicas. Hoy en día existe una tendencia hacia la IA basada en </a:t>
            </a:r>
            <a:r>
              <a:rPr b="1" lang="es" sz="2000">
                <a:solidFill>
                  <a:srgbClr val="EAFF6A"/>
                </a:solidFill>
                <a:latin typeface="DM Sans"/>
                <a:ea typeface="DM Sans"/>
                <a:cs typeface="DM Sans"/>
                <a:sym typeface="DM Sans"/>
              </a:rPr>
              <a:t>modelos más especializados</a:t>
            </a:r>
            <a:r>
              <a:rPr lang="es" sz="2000">
                <a:solidFill>
                  <a:schemeClr val="lt1"/>
                </a:solidFill>
                <a:latin typeface="DM Sans"/>
                <a:ea typeface="DM Sans"/>
                <a:cs typeface="DM Sans"/>
                <a:sym typeface="DM Sans"/>
              </a:rPr>
              <a:t> y de menor envergadura, en lugar de depender de un único modelo extenso que abarque diversas funciones.</a:t>
            </a:r>
            <a:endParaRPr sz="2000">
              <a:solidFill>
                <a:schemeClr val="lt1"/>
              </a:solidFill>
              <a:latin typeface="DM Sans"/>
              <a:ea typeface="DM Sans"/>
              <a:cs typeface="DM Sans"/>
              <a:sym typeface="DM Sans"/>
            </a:endParaRPr>
          </a:p>
        </p:txBody>
      </p:sp>
      <p:sp>
        <p:nvSpPr>
          <p:cNvPr id="278" name="Google Shape;278;p35"/>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Contenido destacado</a:t>
            </a:r>
            <a:endParaRPr b="1" sz="4000">
              <a:solidFill>
                <a:srgbClr val="EAFF6A"/>
              </a:solidFill>
              <a:latin typeface="DM Sans"/>
              <a:ea typeface="DM Sans"/>
              <a:cs typeface="DM Sans"/>
              <a:sym typeface="DM Sans"/>
            </a:endParaRPr>
          </a:p>
        </p:txBody>
      </p:sp>
      <p:sp>
        <p:nvSpPr>
          <p:cNvPr id="279" name="Google Shape;279;p35"/>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nvSpPr>
        <p:spPr>
          <a:xfrm>
            <a:off x="1394513" y="1351500"/>
            <a:ext cx="6221400" cy="1847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Capacidad de </a:t>
            </a:r>
            <a:r>
              <a:rPr b="1" lang="es" sz="4000">
                <a:solidFill>
                  <a:srgbClr val="EAFF6A"/>
                </a:solidFill>
                <a:latin typeface="DM Sans"/>
                <a:ea typeface="DM Sans"/>
                <a:cs typeface="DM Sans"/>
                <a:sym typeface="DM Sans"/>
              </a:rPr>
              <a:t>generalización</a:t>
            </a:r>
            <a:r>
              <a:rPr b="1" lang="es" sz="4000">
                <a:solidFill>
                  <a:schemeClr val="lt1"/>
                </a:solidFill>
                <a:latin typeface="DM Sans"/>
                <a:ea typeface="DM Sans"/>
                <a:cs typeface="DM Sans"/>
                <a:sym typeface="DM Sans"/>
              </a:rPr>
              <a:t> de los modelos de IA</a:t>
            </a:r>
            <a:endParaRPr b="1" sz="4000">
              <a:solidFill>
                <a:schemeClr val="lt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nvSpPr>
        <p:spPr>
          <a:xfrm>
            <a:off x="568475" y="652675"/>
            <a:ext cx="57042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Primero, u</a:t>
            </a:r>
            <a:r>
              <a:rPr b="1" lang="es" sz="4000">
                <a:solidFill>
                  <a:schemeClr val="dk1"/>
                </a:solidFill>
                <a:latin typeface="DM Sans"/>
                <a:ea typeface="DM Sans"/>
                <a:cs typeface="DM Sans"/>
                <a:sym typeface="DM Sans"/>
              </a:rPr>
              <a:t>n poco de historia…</a:t>
            </a:r>
            <a:endParaRPr b="1" sz="4000">
              <a:solidFill>
                <a:schemeClr val="dk1"/>
              </a:solidFill>
              <a:latin typeface="DM Sans"/>
              <a:ea typeface="DM Sans"/>
              <a:cs typeface="DM Sans"/>
              <a:sym typeface="DM Sans"/>
            </a:endParaRPr>
          </a:p>
        </p:txBody>
      </p:sp>
      <p:sp>
        <p:nvSpPr>
          <p:cNvPr id="290" name="Google Shape;290;p37"/>
          <p:cNvSpPr txBox="1"/>
          <p:nvPr/>
        </p:nvSpPr>
        <p:spPr>
          <a:xfrm>
            <a:off x="703825" y="2262738"/>
            <a:ext cx="43506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En 1943 Warren McCulloch y Walter Pitts presentaron su modelo de neuronas artificiales, el cual se considera el primer trabajo del campo de inteligencia artificial. Si bien el término aún no existía, sentaron las bases teóricas para su desarrollo.</a:t>
            </a:r>
            <a:endParaRPr sz="1350">
              <a:latin typeface="DM Sans"/>
              <a:ea typeface="DM Sans"/>
              <a:cs typeface="DM Sans"/>
              <a:sym typeface="DM Sans"/>
            </a:endParaRPr>
          </a:p>
        </p:txBody>
      </p:sp>
      <p:sp>
        <p:nvSpPr>
          <p:cNvPr id="291" name="Google Shape;291;p37"/>
          <p:cNvSpPr txBox="1"/>
          <p:nvPr/>
        </p:nvSpPr>
        <p:spPr>
          <a:xfrm>
            <a:off x="568475" y="4565875"/>
            <a:ext cx="28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DM Sans"/>
                <a:ea typeface="DM Sans"/>
                <a:cs typeface="DM Sans"/>
                <a:sym typeface="DM Sans"/>
              </a:rPr>
              <a:t>Imagen extraída de </a:t>
            </a:r>
            <a:r>
              <a:rPr lang="es" sz="1200" u="sng">
                <a:solidFill>
                  <a:schemeClr val="hlink"/>
                </a:solidFill>
                <a:latin typeface="DM Sans"/>
                <a:ea typeface="DM Sans"/>
                <a:cs typeface="DM Sans"/>
                <a:sym typeface="DM Sans"/>
                <a:hlinkClick r:id="rId3"/>
              </a:rPr>
              <a:t>CryptoConexion</a:t>
            </a:r>
            <a:endParaRPr sz="1200">
              <a:solidFill>
                <a:schemeClr val="dk2"/>
              </a:solidFill>
              <a:latin typeface="DM Sans"/>
              <a:ea typeface="DM Sans"/>
              <a:cs typeface="DM Sans"/>
              <a:sym typeface="DM Sans"/>
            </a:endParaRPr>
          </a:p>
        </p:txBody>
      </p:sp>
      <p:pic>
        <p:nvPicPr>
          <p:cNvPr id="292" name="Google Shape;292;p37"/>
          <p:cNvPicPr preferRelativeResize="0"/>
          <p:nvPr/>
        </p:nvPicPr>
        <p:blipFill>
          <a:blip r:embed="rId4">
            <a:alphaModFix/>
          </a:blip>
          <a:stretch>
            <a:fillRect/>
          </a:stretch>
        </p:blipFill>
        <p:spPr>
          <a:xfrm>
            <a:off x="5452900" y="1391200"/>
            <a:ext cx="3015676" cy="3174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nvSpPr>
        <p:spPr>
          <a:xfrm>
            <a:off x="568475" y="652675"/>
            <a:ext cx="5704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Prueba de Turing</a:t>
            </a:r>
            <a:endParaRPr b="1" sz="4000">
              <a:solidFill>
                <a:schemeClr val="dk1"/>
              </a:solidFill>
              <a:latin typeface="DM Sans"/>
              <a:ea typeface="DM Sans"/>
              <a:cs typeface="DM Sans"/>
              <a:sym typeface="DM Sans"/>
            </a:endParaRPr>
          </a:p>
        </p:txBody>
      </p:sp>
      <p:sp>
        <p:nvSpPr>
          <p:cNvPr id="298" name="Google Shape;298;p38"/>
          <p:cNvSpPr txBox="1"/>
          <p:nvPr/>
        </p:nvSpPr>
        <p:spPr>
          <a:xfrm>
            <a:off x="666900" y="2260850"/>
            <a:ext cx="43506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En 1950,  Alan Turing, uno de los padres de la ciencia de la computación, desarrolló un método para evaluar si una computadora es capaz de pensar.</a:t>
            </a:r>
            <a:endParaRPr sz="1350">
              <a:latin typeface="DM Sans"/>
              <a:ea typeface="DM Sans"/>
              <a:cs typeface="DM Sans"/>
              <a:sym typeface="DM Sans"/>
            </a:endParaRPr>
          </a:p>
        </p:txBody>
      </p:sp>
      <p:sp>
        <p:nvSpPr>
          <p:cNvPr id="299" name="Google Shape;299;p38"/>
          <p:cNvSpPr txBox="1"/>
          <p:nvPr/>
        </p:nvSpPr>
        <p:spPr>
          <a:xfrm>
            <a:off x="568475" y="4565875"/>
            <a:ext cx="289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DM Sans"/>
                <a:ea typeface="DM Sans"/>
                <a:cs typeface="DM Sans"/>
                <a:sym typeface="DM Sans"/>
              </a:rPr>
              <a:t>Imagen extraída de </a:t>
            </a:r>
            <a:r>
              <a:rPr lang="es" sz="1200" u="sng">
                <a:solidFill>
                  <a:schemeClr val="hlink"/>
                </a:solidFill>
                <a:latin typeface="DM Sans"/>
                <a:ea typeface="DM Sans"/>
                <a:cs typeface="DM Sans"/>
                <a:sym typeface="DM Sans"/>
                <a:hlinkClick r:id="rId3"/>
              </a:rPr>
              <a:t>PHYS</a:t>
            </a:r>
            <a:endParaRPr sz="1200">
              <a:solidFill>
                <a:schemeClr val="dk2"/>
              </a:solidFill>
              <a:latin typeface="DM Sans"/>
              <a:ea typeface="DM Sans"/>
              <a:cs typeface="DM Sans"/>
              <a:sym typeface="DM Sans"/>
            </a:endParaRPr>
          </a:p>
        </p:txBody>
      </p:sp>
      <p:pic>
        <p:nvPicPr>
          <p:cNvPr id="300" name="Google Shape;300;p38"/>
          <p:cNvPicPr preferRelativeResize="0"/>
          <p:nvPr/>
        </p:nvPicPr>
        <p:blipFill rotWithShape="1">
          <a:blip r:embed="rId4">
            <a:alphaModFix/>
          </a:blip>
          <a:srcRect b="14331" l="0" r="0" t="14331"/>
          <a:stretch/>
        </p:blipFill>
        <p:spPr>
          <a:xfrm>
            <a:off x="5452900" y="1391200"/>
            <a:ext cx="3015676" cy="3174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nvSpPr>
        <p:spPr>
          <a:xfrm>
            <a:off x="577350" y="183440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chemeClr val="lt1"/>
                </a:solidFill>
                <a:latin typeface="DM Sans"/>
                <a:ea typeface="DM Sans"/>
                <a:cs typeface="DM Sans"/>
                <a:sym typeface="DM Sans"/>
              </a:rPr>
              <a:t>Una computadora puede ser llamada </a:t>
            </a:r>
            <a:r>
              <a:rPr b="1" lang="es" sz="2500">
                <a:solidFill>
                  <a:srgbClr val="EAFF6A"/>
                </a:solidFill>
                <a:latin typeface="DM Sans"/>
                <a:ea typeface="DM Sans"/>
                <a:cs typeface="DM Sans"/>
                <a:sym typeface="DM Sans"/>
              </a:rPr>
              <a:t>inteligente</a:t>
            </a:r>
            <a:r>
              <a:rPr b="1" lang="es" sz="2500">
                <a:solidFill>
                  <a:schemeClr val="lt1"/>
                </a:solidFill>
                <a:latin typeface="DM Sans"/>
                <a:ea typeface="DM Sans"/>
                <a:cs typeface="DM Sans"/>
                <a:sym typeface="DM Sans"/>
              </a:rPr>
              <a:t> si logra engañar a una persona haciéndole creer que es un humano.</a:t>
            </a:r>
            <a:endParaRPr b="1" sz="2500">
              <a:solidFill>
                <a:srgbClr val="EAFF6A"/>
              </a:solidFill>
              <a:latin typeface="DM Sans"/>
              <a:ea typeface="DM Sans"/>
              <a:cs typeface="DM Sans"/>
              <a:sym typeface="DM Sans"/>
            </a:endParaRPr>
          </a:p>
        </p:txBody>
      </p:sp>
      <p:sp>
        <p:nvSpPr>
          <p:cNvPr id="306" name="Google Shape;306;p39"/>
          <p:cNvSpPr txBox="1"/>
          <p:nvPr/>
        </p:nvSpPr>
        <p:spPr>
          <a:xfrm>
            <a:off x="3608350" y="3666013"/>
            <a:ext cx="4987200" cy="492600"/>
          </a:xfrm>
          <a:prstGeom prst="rect">
            <a:avLst/>
          </a:prstGeom>
          <a:noFill/>
          <a:ln>
            <a:noFill/>
          </a:ln>
        </p:spPr>
        <p:txBody>
          <a:bodyPr anchorCtr="0" anchor="t" bIns="91425" lIns="91425" spcFirstLastPara="1" rIns="91425" wrap="square" tIns="91425">
            <a:spAutoFit/>
          </a:bodyPr>
          <a:lstStyle/>
          <a:p>
            <a:pPr indent="0" lvl="0" marL="914400" rtl="0" algn="r">
              <a:spcBef>
                <a:spcPts val="0"/>
              </a:spcBef>
              <a:spcAft>
                <a:spcPts val="0"/>
              </a:spcAft>
              <a:buNone/>
            </a:pPr>
            <a:r>
              <a:rPr b="1" lang="es" sz="2000">
                <a:solidFill>
                  <a:schemeClr val="lt2"/>
                </a:solidFill>
                <a:latin typeface="DM Sans"/>
                <a:ea typeface="DM Sans"/>
                <a:cs typeface="DM Sans"/>
                <a:sym typeface="DM Sans"/>
              </a:rPr>
              <a:t>Alan Turing</a:t>
            </a:r>
            <a:endParaRPr b="1" sz="2000">
              <a:solidFill>
                <a:schemeClr val="lt2"/>
              </a:solidFill>
              <a:latin typeface="DM Sans"/>
              <a:ea typeface="DM Sans"/>
              <a:cs typeface="DM Sans"/>
              <a:sym typeface="DM Sans"/>
            </a:endParaRPr>
          </a:p>
        </p:txBody>
      </p:sp>
      <p:pic>
        <p:nvPicPr>
          <p:cNvPr id="307" name="Google Shape;307;p39" title="imagen decorativa de comillas para cita"/>
          <p:cNvPicPr preferRelativeResize="0"/>
          <p:nvPr/>
        </p:nvPicPr>
        <p:blipFill>
          <a:blip r:embed="rId3">
            <a:alphaModFix/>
          </a:blip>
          <a:stretch>
            <a:fillRect/>
          </a:stretch>
        </p:blipFill>
        <p:spPr>
          <a:xfrm>
            <a:off x="577350" y="826025"/>
            <a:ext cx="744150" cy="5159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Generalización en IA</a:t>
            </a:r>
            <a:endParaRPr b="1" sz="4000">
              <a:solidFill>
                <a:schemeClr val="dk1"/>
              </a:solidFill>
              <a:latin typeface="DM Sans"/>
              <a:ea typeface="DM Sans"/>
              <a:cs typeface="DM Sans"/>
              <a:sym typeface="DM Sans"/>
            </a:endParaRPr>
          </a:p>
        </p:txBody>
      </p:sp>
      <p:sp>
        <p:nvSpPr>
          <p:cNvPr id="313" name="Google Shape;313;p40"/>
          <p:cNvSpPr txBox="1"/>
          <p:nvPr/>
        </p:nvSpPr>
        <p:spPr>
          <a:xfrm>
            <a:off x="530425" y="2500350"/>
            <a:ext cx="47301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rgbClr val="202124"/>
                </a:solidFill>
                <a:highlight>
                  <a:srgbClr val="FFFFFF"/>
                </a:highlight>
                <a:latin typeface="DM Sans"/>
                <a:ea typeface="DM Sans"/>
                <a:cs typeface="DM Sans"/>
                <a:sym typeface="DM Sans"/>
              </a:rPr>
              <a:t>La generalización es la </a:t>
            </a:r>
            <a:r>
              <a:rPr lang="es" sz="1350">
                <a:solidFill>
                  <a:srgbClr val="040C28"/>
                </a:solidFill>
                <a:latin typeface="DM Sans"/>
                <a:ea typeface="DM Sans"/>
                <a:cs typeface="DM Sans"/>
                <a:sym typeface="DM Sans"/>
              </a:rPr>
              <a:t>capacidad que tiene un modelo de inteligencia artificial o machine learning de aplicar su aprendizaje a nuevas situaciones o datos que no se encuentran en su conjunto de entrenamiento original</a:t>
            </a:r>
            <a:r>
              <a:rPr lang="es" sz="1350">
                <a:solidFill>
                  <a:srgbClr val="202124"/>
                </a:solidFill>
                <a:highlight>
                  <a:srgbClr val="FFFFFF"/>
                </a:highlight>
                <a:latin typeface="DM Sans"/>
                <a:ea typeface="DM Sans"/>
                <a:cs typeface="DM Sans"/>
                <a:sym typeface="DM Sans"/>
              </a:rPr>
              <a:t>.</a:t>
            </a:r>
            <a:endParaRPr sz="1350">
              <a:solidFill>
                <a:srgbClr val="202124"/>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sz="1350">
                <a:solidFill>
                  <a:srgbClr val="202124"/>
                </a:solidFill>
                <a:highlight>
                  <a:schemeClr val="lt1"/>
                </a:highlight>
                <a:latin typeface="DM Sans"/>
                <a:ea typeface="DM Sans"/>
                <a:cs typeface="DM Sans"/>
                <a:sym typeface="DM Sans"/>
              </a:rPr>
              <a:t>En la industria, se entiende que un modelo generaliza correctamente cuando puede capturar patrones de los datos que obtenidos.</a:t>
            </a:r>
            <a:endParaRPr sz="1350">
              <a:solidFill>
                <a:srgbClr val="202124"/>
              </a:solidFill>
              <a:highlight>
                <a:srgbClr val="FFFFFF"/>
              </a:highlight>
              <a:latin typeface="DM Sans"/>
              <a:ea typeface="DM Sans"/>
              <a:cs typeface="DM Sans"/>
              <a:sym typeface="DM Sans"/>
            </a:endParaRPr>
          </a:p>
        </p:txBody>
      </p:sp>
      <p:pic>
        <p:nvPicPr>
          <p:cNvPr id="314" name="Google Shape;314;p40"/>
          <p:cNvPicPr preferRelativeResize="0"/>
          <p:nvPr/>
        </p:nvPicPr>
        <p:blipFill>
          <a:blip r:embed="rId3">
            <a:alphaModFix/>
          </a:blip>
          <a:stretch>
            <a:fillRect/>
          </a:stretch>
        </p:blipFill>
        <p:spPr>
          <a:xfrm>
            <a:off x="5497500" y="1357749"/>
            <a:ext cx="3100275" cy="2870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nvSpPr>
        <p:spPr>
          <a:xfrm>
            <a:off x="530425" y="54810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¿Por qué es importante?</a:t>
            </a:r>
            <a:endParaRPr b="1" sz="4000">
              <a:solidFill>
                <a:schemeClr val="dk1"/>
              </a:solidFill>
              <a:latin typeface="DM Sans"/>
              <a:ea typeface="DM Sans"/>
              <a:cs typeface="DM Sans"/>
              <a:sym typeface="DM Sans"/>
            </a:endParaRPr>
          </a:p>
        </p:txBody>
      </p:sp>
      <p:sp>
        <p:nvSpPr>
          <p:cNvPr id="320" name="Google Shape;320;p41"/>
          <p:cNvSpPr txBox="1"/>
          <p:nvPr/>
        </p:nvSpPr>
        <p:spPr>
          <a:xfrm>
            <a:off x="606650" y="2264100"/>
            <a:ext cx="47301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50">
              <a:latin typeface="DM Sans"/>
              <a:ea typeface="DM Sans"/>
              <a:cs typeface="DM Sans"/>
              <a:sym typeface="DM Sans"/>
            </a:endParaRPr>
          </a:p>
        </p:txBody>
      </p:sp>
      <p:pic>
        <p:nvPicPr>
          <p:cNvPr id="321" name="Google Shape;321;p41"/>
          <p:cNvPicPr preferRelativeResize="0"/>
          <p:nvPr/>
        </p:nvPicPr>
        <p:blipFill>
          <a:blip r:embed="rId3">
            <a:alphaModFix/>
          </a:blip>
          <a:stretch>
            <a:fillRect/>
          </a:stretch>
        </p:blipFill>
        <p:spPr>
          <a:xfrm>
            <a:off x="5497500" y="1357749"/>
            <a:ext cx="3100275" cy="2870450"/>
          </a:xfrm>
          <a:prstGeom prst="rect">
            <a:avLst/>
          </a:prstGeom>
          <a:noFill/>
          <a:ln>
            <a:noFill/>
          </a:ln>
        </p:spPr>
      </p:pic>
      <p:sp>
        <p:nvSpPr>
          <p:cNvPr id="322" name="Google Shape;322;p41"/>
          <p:cNvSpPr txBox="1"/>
          <p:nvPr/>
        </p:nvSpPr>
        <p:spPr>
          <a:xfrm>
            <a:off x="606650" y="2144100"/>
            <a:ext cx="4107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La generalización es fundamental en el desarrollo de modelos de IA porque implica que tienen la capacidad de dar respuestas contextualizadas.</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Edad de oro</a:t>
            </a:r>
            <a:endParaRPr b="1" sz="4000">
              <a:solidFill>
                <a:schemeClr val="dk1"/>
              </a:solidFill>
              <a:latin typeface="DM Sans"/>
              <a:ea typeface="DM Sans"/>
              <a:cs typeface="DM Sans"/>
              <a:sym typeface="DM Sans"/>
            </a:endParaRPr>
          </a:p>
        </p:txBody>
      </p:sp>
      <p:sp>
        <p:nvSpPr>
          <p:cNvPr id="328" name="Google Shape;328;p42"/>
          <p:cNvSpPr txBox="1"/>
          <p:nvPr/>
        </p:nvSpPr>
        <p:spPr>
          <a:xfrm>
            <a:off x="457725" y="2211625"/>
            <a:ext cx="47301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Sin duda, nos encontramos en un momento histórico con respecto a la Inteligencia Artificial. Con tan solo ver todo lo que ha avanzado en los últimos 80 años podemos ver que no conocemos aún hasta dónde puede llegar.</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Por eso, es fundamental que como profesionales nos mantengamos permanentemente actualizados ya que las herramientas son iteradas permanentemente.</a:t>
            </a:r>
            <a:endParaRPr sz="135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6"/>
          <p:cNvSpPr txBox="1"/>
          <p:nvPr/>
        </p:nvSpPr>
        <p:spPr>
          <a:xfrm>
            <a:off x="1461300" y="22529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Modelo </a:t>
            </a:r>
            <a:r>
              <a:rPr b="1" lang="es" sz="4000">
                <a:solidFill>
                  <a:srgbClr val="EAFF6A"/>
                </a:solidFill>
                <a:latin typeface="DM Sans"/>
                <a:ea typeface="DM Sans"/>
                <a:cs typeface="DM Sans"/>
                <a:sym typeface="DM Sans"/>
              </a:rPr>
              <a:t>texto</a:t>
            </a:r>
            <a:r>
              <a:rPr b="1" lang="es" sz="4000">
                <a:solidFill>
                  <a:srgbClr val="EAFF6A"/>
                </a:solidFill>
                <a:latin typeface="DM Sans"/>
                <a:ea typeface="DM Sans"/>
                <a:cs typeface="DM Sans"/>
                <a:sym typeface="DM Sans"/>
              </a:rPr>
              <a:t> a texto</a:t>
            </a:r>
            <a:endParaRPr b="1" sz="4000">
              <a:solidFill>
                <a:srgbClr val="EAFF6A"/>
              </a:solidFill>
              <a:latin typeface="DM Sans"/>
              <a:ea typeface="DM Sans"/>
              <a:cs typeface="DM Sans"/>
              <a:sym typeface="DM Sans"/>
            </a:endParaRPr>
          </a:p>
        </p:txBody>
      </p:sp>
      <p:sp>
        <p:nvSpPr>
          <p:cNvPr id="58" name="Google Shape;58;p16"/>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lt1"/>
                </a:solidFill>
                <a:latin typeface="DM Sans"/>
                <a:ea typeface="DM Sans"/>
                <a:cs typeface="DM Sans"/>
                <a:sym typeface="DM Sans"/>
              </a:rPr>
              <a:t>Semana 2</a:t>
            </a:r>
            <a:r>
              <a:rPr b="1" lang="es" sz="1800">
                <a:solidFill>
                  <a:schemeClr val="lt1"/>
                </a:solidFill>
                <a:latin typeface="DM Sans"/>
                <a:ea typeface="DM Sans"/>
                <a:cs typeface="DM Sans"/>
                <a:sym typeface="DM Sans"/>
              </a:rPr>
              <a:t>.</a:t>
            </a:r>
            <a:r>
              <a:rPr lang="es" sz="1800">
                <a:solidFill>
                  <a:schemeClr val="lt1"/>
                </a:solidFill>
                <a:latin typeface="DM Sans"/>
                <a:ea typeface="DM Sans"/>
                <a:cs typeface="DM Sans"/>
                <a:sym typeface="DM Sans"/>
              </a:rPr>
              <a:t> </a:t>
            </a:r>
            <a:r>
              <a:rPr lang="es" sz="1800">
                <a:solidFill>
                  <a:schemeClr val="lt1"/>
                </a:solidFill>
                <a:latin typeface="DM Sans"/>
                <a:ea typeface="DM Sans"/>
                <a:cs typeface="DM Sans"/>
                <a:sym typeface="DM Sans"/>
              </a:rPr>
              <a:t>IA: Generación de prompts</a:t>
            </a:r>
            <a:endParaRPr sz="18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p43"/>
          <p:cNvGrpSpPr/>
          <p:nvPr/>
        </p:nvGrpSpPr>
        <p:grpSpPr>
          <a:xfrm>
            <a:off x="4202552" y="1088764"/>
            <a:ext cx="738900" cy="738974"/>
            <a:chOff x="3137108" y="2467173"/>
            <a:chExt cx="738900" cy="738900"/>
          </a:xfrm>
        </p:grpSpPr>
        <p:sp>
          <p:nvSpPr>
            <p:cNvPr id="334" name="Google Shape;334;p43"/>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43"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sp>
        <p:nvSpPr>
          <p:cNvPr id="336" name="Google Shape;336;p43"/>
          <p:cNvSpPr txBox="1"/>
          <p:nvPr/>
        </p:nvSpPr>
        <p:spPr>
          <a:xfrm>
            <a:off x="1461300" y="21091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Preentrega 1</a:t>
            </a:r>
            <a:endParaRPr b="1" sz="4000">
              <a:solidFill>
                <a:schemeClr val="dk1"/>
              </a:solidFill>
              <a:latin typeface="DM Sans"/>
              <a:ea typeface="DM Sans"/>
              <a:cs typeface="DM Sans"/>
              <a:sym typeface="DM Sans"/>
            </a:endParaRPr>
          </a:p>
        </p:txBody>
      </p:sp>
      <p:sp>
        <p:nvSpPr>
          <p:cNvPr id="337" name="Google Shape;337;p43"/>
          <p:cNvSpPr txBox="1"/>
          <p:nvPr/>
        </p:nvSpPr>
        <p:spPr>
          <a:xfrm>
            <a:off x="987300" y="2848075"/>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000">
                <a:solidFill>
                  <a:schemeClr val="dk2"/>
                </a:solidFill>
                <a:latin typeface="DM Sans"/>
                <a:ea typeface="DM Sans"/>
                <a:cs typeface="DM Sans"/>
                <a:sym typeface="DM Sans"/>
              </a:rPr>
              <a:t>Idea Alquímica: Tejiendo el futuro con Prompt Engineering</a:t>
            </a:r>
            <a:endParaRPr sz="2000">
              <a:solidFill>
                <a:schemeClr val="dk2"/>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p44"/>
          <p:cNvGrpSpPr/>
          <p:nvPr/>
        </p:nvGrpSpPr>
        <p:grpSpPr>
          <a:xfrm>
            <a:off x="475504" y="468259"/>
            <a:ext cx="431074" cy="431148"/>
            <a:chOff x="3137108" y="2467173"/>
            <a:chExt cx="738900" cy="738900"/>
          </a:xfrm>
        </p:grpSpPr>
        <p:sp>
          <p:nvSpPr>
            <p:cNvPr id="343" name="Google Shape;343;p44"/>
            <p:cNvSpPr/>
            <p:nvPr/>
          </p:nvSpPr>
          <p:spPr>
            <a:xfrm>
              <a:off x="3137108"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44" title="ícono de desafío entregable"/>
            <p:cNvPicPr preferRelativeResize="0"/>
            <p:nvPr/>
          </p:nvPicPr>
          <p:blipFill>
            <a:blip r:embed="rId3">
              <a:alphaModFix/>
            </a:blip>
            <a:stretch>
              <a:fillRect/>
            </a:stretch>
          </p:blipFill>
          <p:spPr>
            <a:xfrm>
              <a:off x="3284109" y="2622263"/>
              <a:ext cx="428721" cy="428726"/>
            </a:xfrm>
            <a:prstGeom prst="rect">
              <a:avLst/>
            </a:prstGeom>
            <a:noFill/>
            <a:ln>
              <a:noFill/>
            </a:ln>
          </p:spPr>
        </p:pic>
      </p:grpSp>
      <p:sp>
        <p:nvSpPr>
          <p:cNvPr id="345" name="Google Shape;345;p44"/>
          <p:cNvSpPr txBox="1"/>
          <p:nvPr/>
        </p:nvSpPr>
        <p:spPr>
          <a:xfrm>
            <a:off x="501450" y="1081750"/>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Idea Alquímica</a:t>
            </a:r>
            <a:endParaRPr b="1" sz="4000">
              <a:solidFill>
                <a:schemeClr val="dk1"/>
              </a:solidFill>
              <a:latin typeface="DM Sans"/>
              <a:ea typeface="DM Sans"/>
              <a:cs typeface="DM Sans"/>
              <a:sym typeface="DM Sans"/>
            </a:endParaRPr>
          </a:p>
        </p:txBody>
      </p:sp>
      <p:pic>
        <p:nvPicPr>
          <p:cNvPr id="346" name="Google Shape;346;p44"/>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47" name="Google Shape;347;p44"/>
          <p:cNvSpPr txBox="1"/>
          <p:nvPr/>
        </p:nvSpPr>
        <p:spPr>
          <a:xfrm>
            <a:off x="930550" y="468275"/>
            <a:ext cx="418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PREENTREGA N°1</a:t>
            </a:r>
            <a:endParaRPr>
              <a:latin typeface="DM Sans"/>
              <a:ea typeface="DM Sans"/>
              <a:cs typeface="DM Sans"/>
              <a:sym typeface="DM Sans"/>
            </a:endParaRPr>
          </a:p>
        </p:txBody>
      </p:sp>
      <p:sp>
        <p:nvSpPr>
          <p:cNvPr id="348" name="Google Shape;348;p44"/>
          <p:cNvSpPr txBox="1"/>
          <p:nvPr/>
        </p:nvSpPr>
        <p:spPr>
          <a:xfrm>
            <a:off x="358425" y="1825675"/>
            <a:ext cx="38346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800"/>
              </a:spcAft>
              <a:buNone/>
            </a:pPr>
            <a:r>
              <a:t/>
            </a:r>
            <a:endParaRPr sz="1350" u="sng">
              <a:solidFill>
                <a:srgbClr val="83AEFB"/>
              </a:solidFill>
              <a:latin typeface="DM Sans"/>
              <a:ea typeface="DM Sans"/>
              <a:cs typeface="DM Sans"/>
              <a:sym typeface="DM Sans"/>
            </a:endParaRPr>
          </a:p>
        </p:txBody>
      </p:sp>
      <p:sp>
        <p:nvSpPr>
          <p:cNvPr id="349" name="Google Shape;349;p44"/>
          <p:cNvSpPr txBox="1"/>
          <p:nvPr/>
        </p:nvSpPr>
        <p:spPr>
          <a:xfrm>
            <a:off x="648450" y="2159825"/>
            <a:ext cx="73101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chemeClr val="dk1"/>
                </a:solidFill>
                <a:latin typeface="DM Sans"/>
                <a:ea typeface="DM Sans"/>
                <a:cs typeface="DM Sans"/>
                <a:sym typeface="DM Sans"/>
              </a:rPr>
              <a:t>Deberás desarrollar y presentar tu propuesta para el Proyecto Final, en el cual seleccionarás una problemática de tu interés y desarrollarás una propuesta de solución vinculada a la generación de prompts. La propuesta debería ser factible de realizarse. Iimplementarás la generación de prompts en los dos modelos del curso (texto-texto y texto-imagen) .</a:t>
            </a:r>
            <a:endParaRPr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rPr b="1" lang="es" sz="1350" u="sng">
                <a:solidFill>
                  <a:schemeClr val="hlink"/>
                </a:solidFill>
                <a:latin typeface="DM Sans"/>
                <a:ea typeface="DM Sans"/>
                <a:cs typeface="DM Sans"/>
                <a:sym typeface="DM Sans"/>
                <a:hlinkClick r:id="rId5"/>
              </a:rPr>
              <a:t>Acceso a la consigna completa</a:t>
            </a:r>
            <a:r>
              <a:rPr b="1" lang="es" sz="1350" u="sng">
                <a:solidFill>
                  <a:schemeClr val="accent5"/>
                </a:solidFill>
                <a:latin typeface="DM Sans"/>
                <a:ea typeface="DM Sans"/>
                <a:cs typeface="DM Sans"/>
                <a:sym typeface="DM Sans"/>
              </a:rPr>
              <a:t> </a:t>
            </a:r>
            <a:r>
              <a:rPr b="1" lang="es" sz="1350">
                <a:solidFill>
                  <a:schemeClr val="dk1"/>
                </a:solidFill>
                <a:latin typeface="DM Sans"/>
                <a:ea typeface="DM Sans"/>
                <a:cs typeface="DM Sans"/>
                <a:sym typeface="DM San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nvSpPr>
        <p:spPr>
          <a:xfrm>
            <a:off x="1612625" y="1560375"/>
            <a:ext cx="695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Identifica una temática de tu interés e intenta que tenga relevancia social o profesional. </a:t>
            </a:r>
            <a:r>
              <a:rPr lang="es" sz="1250">
                <a:solidFill>
                  <a:schemeClr val="dk1"/>
                </a:solidFill>
                <a:latin typeface="DM Sans"/>
                <a:ea typeface="DM Sans"/>
                <a:cs typeface="DM Sans"/>
                <a:sym typeface="DM Sans"/>
              </a:rPr>
              <a:t>De este modo, te dará mayor motivación.</a:t>
            </a:r>
            <a:endParaRPr sz="1250">
              <a:solidFill>
                <a:schemeClr val="dk1"/>
              </a:solidFill>
              <a:latin typeface="DM Sans"/>
              <a:ea typeface="DM Sans"/>
              <a:cs typeface="DM Sans"/>
              <a:sym typeface="DM Sans"/>
            </a:endParaRPr>
          </a:p>
        </p:txBody>
      </p:sp>
      <p:sp>
        <p:nvSpPr>
          <p:cNvPr id="355" name="Google Shape;355;p45"/>
          <p:cNvSpPr txBox="1"/>
          <p:nvPr/>
        </p:nvSpPr>
        <p:spPr>
          <a:xfrm>
            <a:off x="1512667" y="2364271"/>
            <a:ext cx="695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Evalúa la disponibilidad de datos</a:t>
            </a:r>
            <a:r>
              <a:rPr b="1" lang="es" sz="1250">
                <a:solidFill>
                  <a:schemeClr val="dk1"/>
                </a:solidFill>
                <a:latin typeface="DM Sans"/>
                <a:ea typeface="DM Sans"/>
                <a:cs typeface="DM Sans"/>
                <a:sym typeface="DM Sans"/>
              </a:rPr>
              <a:t>: </a:t>
            </a:r>
            <a:r>
              <a:rPr lang="es" sz="1250">
                <a:solidFill>
                  <a:schemeClr val="dk1"/>
                </a:solidFill>
                <a:latin typeface="DM Sans"/>
                <a:ea typeface="DM Sans"/>
                <a:cs typeface="DM Sans"/>
                <a:sym typeface="DM Sans"/>
              </a:rPr>
              <a:t>es fundamental que puedas contar con información suficiente y relevante para desarrollar una solución factible.</a:t>
            </a:r>
            <a:endParaRPr sz="1250">
              <a:solidFill>
                <a:schemeClr val="dk1"/>
              </a:solidFill>
              <a:latin typeface="DM Sans"/>
              <a:ea typeface="DM Sans"/>
              <a:cs typeface="DM Sans"/>
              <a:sym typeface="DM Sans"/>
            </a:endParaRPr>
          </a:p>
        </p:txBody>
      </p:sp>
      <p:sp>
        <p:nvSpPr>
          <p:cNvPr id="356" name="Google Shape;356;p45"/>
          <p:cNvSpPr txBox="1"/>
          <p:nvPr/>
        </p:nvSpPr>
        <p:spPr>
          <a:xfrm>
            <a:off x="1612617" y="3216054"/>
            <a:ext cx="695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Define un objetivo</a:t>
            </a:r>
            <a:r>
              <a:rPr b="1" lang="es" sz="1250">
                <a:solidFill>
                  <a:schemeClr val="dk1"/>
                </a:solidFill>
                <a:latin typeface="DM Sans"/>
                <a:ea typeface="DM Sans"/>
                <a:cs typeface="DM Sans"/>
                <a:sym typeface="DM Sans"/>
              </a:rPr>
              <a:t>: </a:t>
            </a:r>
            <a:r>
              <a:rPr lang="es" sz="1250">
                <a:solidFill>
                  <a:schemeClr val="dk1"/>
                </a:solidFill>
                <a:latin typeface="DM Sans"/>
                <a:ea typeface="DM Sans"/>
                <a:cs typeface="DM Sans"/>
                <a:sym typeface="DM Sans"/>
              </a:rPr>
              <a:t> un objetivo es un horizonte al que quieres llegar, es decir, qué quieres lograr con tu proyecto.</a:t>
            </a:r>
            <a:endParaRPr sz="1250">
              <a:solidFill>
                <a:schemeClr val="dk1"/>
              </a:solidFill>
              <a:latin typeface="DM Sans"/>
              <a:ea typeface="DM Sans"/>
              <a:cs typeface="DM Sans"/>
              <a:sym typeface="DM Sans"/>
            </a:endParaRPr>
          </a:p>
        </p:txBody>
      </p:sp>
      <p:sp>
        <p:nvSpPr>
          <p:cNvPr id="357" name="Google Shape;357;p45"/>
          <p:cNvSpPr txBox="1"/>
          <p:nvPr/>
        </p:nvSpPr>
        <p:spPr>
          <a:xfrm>
            <a:off x="1612617" y="4067825"/>
            <a:ext cx="6957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50">
                <a:solidFill>
                  <a:schemeClr val="dk1"/>
                </a:solidFill>
                <a:latin typeface="DM Sans"/>
                <a:ea typeface="DM Sans"/>
                <a:cs typeface="DM Sans"/>
                <a:sym typeface="DM Sans"/>
              </a:rPr>
              <a:t>Factibilidad técnica</a:t>
            </a:r>
            <a:r>
              <a:rPr b="1" lang="es" sz="1250">
                <a:solidFill>
                  <a:schemeClr val="dk1"/>
                </a:solidFill>
                <a:latin typeface="DM Sans"/>
                <a:ea typeface="DM Sans"/>
                <a:cs typeface="DM Sans"/>
                <a:sym typeface="DM Sans"/>
              </a:rPr>
              <a:t>:</a:t>
            </a:r>
            <a:r>
              <a:rPr lang="es" sz="1250">
                <a:solidFill>
                  <a:schemeClr val="dk1"/>
                </a:solidFill>
                <a:latin typeface="DM Sans"/>
                <a:ea typeface="DM Sans"/>
                <a:cs typeface="DM Sans"/>
                <a:sym typeface="DM Sans"/>
              </a:rPr>
              <a:t> cuando presentes una propuesta de solución, pregúntate si es viable dentro del campo de Generación de prompts.</a:t>
            </a:r>
            <a:endParaRPr sz="1250">
              <a:solidFill>
                <a:schemeClr val="dk1"/>
              </a:solidFill>
              <a:latin typeface="DM Sans"/>
              <a:ea typeface="DM Sans"/>
              <a:cs typeface="DM Sans"/>
              <a:sym typeface="DM Sans"/>
            </a:endParaRPr>
          </a:p>
        </p:txBody>
      </p:sp>
      <p:grpSp>
        <p:nvGrpSpPr>
          <p:cNvPr id="358" name="Google Shape;358;p45"/>
          <p:cNvGrpSpPr/>
          <p:nvPr/>
        </p:nvGrpSpPr>
        <p:grpSpPr>
          <a:xfrm>
            <a:off x="769998" y="1617388"/>
            <a:ext cx="320327" cy="278364"/>
            <a:chOff x="2172088" y="1852650"/>
            <a:chExt cx="197100" cy="197100"/>
          </a:xfrm>
        </p:grpSpPr>
        <p:sp>
          <p:nvSpPr>
            <p:cNvPr id="359" name="Google Shape;359;p45"/>
            <p:cNvSpPr/>
            <p:nvPr/>
          </p:nvSpPr>
          <p:spPr>
            <a:xfrm>
              <a:off x="2172088" y="1852650"/>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5"/>
            <p:cNvSpPr/>
            <p:nvPr/>
          </p:nvSpPr>
          <p:spPr>
            <a:xfrm>
              <a:off x="2227138" y="1907700"/>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45"/>
          <p:cNvGrpSpPr/>
          <p:nvPr/>
        </p:nvGrpSpPr>
        <p:grpSpPr>
          <a:xfrm>
            <a:off x="769998" y="2469181"/>
            <a:ext cx="320327" cy="278364"/>
            <a:chOff x="2172088" y="2455775"/>
            <a:chExt cx="197100" cy="197100"/>
          </a:xfrm>
        </p:grpSpPr>
        <p:sp>
          <p:nvSpPr>
            <p:cNvPr id="362" name="Google Shape;362;p45"/>
            <p:cNvSpPr/>
            <p:nvPr/>
          </p:nvSpPr>
          <p:spPr>
            <a:xfrm>
              <a:off x="2172088" y="2455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5"/>
            <p:cNvSpPr/>
            <p:nvPr/>
          </p:nvSpPr>
          <p:spPr>
            <a:xfrm>
              <a:off x="2227138" y="2510825"/>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4" name="Google Shape;364;p45"/>
          <p:cNvCxnSpPr>
            <a:endCxn id="362" idx="0"/>
          </p:cNvCxnSpPr>
          <p:nvPr/>
        </p:nvCxnSpPr>
        <p:spPr>
          <a:xfrm>
            <a:off x="930161" y="1895881"/>
            <a:ext cx="0" cy="573300"/>
          </a:xfrm>
          <a:prstGeom prst="straightConnector1">
            <a:avLst/>
          </a:prstGeom>
          <a:noFill/>
          <a:ln cap="flat" cmpd="sng" w="9525">
            <a:solidFill>
              <a:srgbClr val="DEFC52"/>
            </a:solidFill>
            <a:prstDash val="solid"/>
            <a:round/>
            <a:headEnd len="med" w="med" type="none"/>
            <a:tailEnd len="med" w="med" type="none"/>
          </a:ln>
        </p:spPr>
      </p:cxnSp>
      <p:grpSp>
        <p:nvGrpSpPr>
          <p:cNvPr id="365" name="Google Shape;365;p45"/>
          <p:cNvGrpSpPr/>
          <p:nvPr/>
        </p:nvGrpSpPr>
        <p:grpSpPr>
          <a:xfrm>
            <a:off x="769998" y="3354092"/>
            <a:ext cx="320327" cy="278364"/>
            <a:chOff x="2172088" y="3058775"/>
            <a:chExt cx="197100" cy="197100"/>
          </a:xfrm>
        </p:grpSpPr>
        <p:sp>
          <p:nvSpPr>
            <p:cNvPr id="366" name="Google Shape;366;p45"/>
            <p:cNvSpPr/>
            <p:nvPr/>
          </p:nvSpPr>
          <p:spPr>
            <a:xfrm>
              <a:off x="2172088" y="3058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5"/>
            <p:cNvSpPr/>
            <p:nvPr/>
          </p:nvSpPr>
          <p:spPr>
            <a:xfrm>
              <a:off x="2227138" y="3113825"/>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8" name="Google Shape;368;p45"/>
          <p:cNvCxnSpPr>
            <a:endCxn id="366" idx="0"/>
          </p:cNvCxnSpPr>
          <p:nvPr/>
        </p:nvCxnSpPr>
        <p:spPr>
          <a:xfrm>
            <a:off x="930161" y="2780792"/>
            <a:ext cx="0" cy="573300"/>
          </a:xfrm>
          <a:prstGeom prst="straightConnector1">
            <a:avLst/>
          </a:prstGeom>
          <a:noFill/>
          <a:ln cap="flat" cmpd="sng" w="9525">
            <a:solidFill>
              <a:srgbClr val="DEFC52"/>
            </a:solidFill>
            <a:prstDash val="solid"/>
            <a:round/>
            <a:headEnd len="med" w="med" type="none"/>
            <a:tailEnd len="med" w="med" type="none"/>
          </a:ln>
        </p:spPr>
      </p:cxnSp>
      <p:cxnSp>
        <p:nvCxnSpPr>
          <p:cNvPr id="369" name="Google Shape;369;p45"/>
          <p:cNvCxnSpPr>
            <a:endCxn id="370" idx="0"/>
          </p:cNvCxnSpPr>
          <p:nvPr/>
        </p:nvCxnSpPr>
        <p:spPr>
          <a:xfrm>
            <a:off x="930161" y="3632586"/>
            <a:ext cx="0" cy="573300"/>
          </a:xfrm>
          <a:prstGeom prst="straightConnector1">
            <a:avLst/>
          </a:prstGeom>
          <a:noFill/>
          <a:ln cap="flat" cmpd="sng" w="9525">
            <a:solidFill>
              <a:srgbClr val="DEFC52"/>
            </a:solidFill>
            <a:prstDash val="solid"/>
            <a:round/>
            <a:headEnd len="med" w="med" type="none"/>
            <a:tailEnd len="med" w="med" type="none"/>
          </a:ln>
        </p:spPr>
      </p:cxnSp>
      <p:grpSp>
        <p:nvGrpSpPr>
          <p:cNvPr id="371" name="Google Shape;371;p45"/>
          <p:cNvGrpSpPr/>
          <p:nvPr/>
        </p:nvGrpSpPr>
        <p:grpSpPr>
          <a:xfrm>
            <a:off x="769998" y="4205886"/>
            <a:ext cx="320327" cy="278364"/>
            <a:chOff x="2172088" y="3661775"/>
            <a:chExt cx="197100" cy="197100"/>
          </a:xfrm>
        </p:grpSpPr>
        <p:sp>
          <p:nvSpPr>
            <p:cNvPr id="370" name="Google Shape;370;p45"/>
            <p:cNvSpPr/>
            <p:nvPr/>
          </p:nvSpPr>
          <p:spPr>
            <a:xfrm>
              <a:off x="2172088" y="3661775"/>
              <a:ext cx="197100" cy="197100"/>
            </a:xfrm>
            <a:prstGeom prst="ellipse">
              <a:avLst/>
            </a:prstGeom>
            <a:solidFill>
              <a:srgbClr val="DEF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5"/>
            <p:cNvSpPr/>
            <p:nvPr/>
          </p:nvSpPr>
          <p:spPr>
            <a:xfrm>
              <a:off x="2227138" y="3716825"/>
              <a:ext cx="87000" cy="87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45"/>
          <p:cNvSpPr txBox="1"/>
          <p:nvPr/>
        </p:nvSpPr>
        <p:spPr>
          <a:xfrm>
            <a:off x="530025" y="296400"/>
            <a:ext cx="7120800" cy="87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2500">
                <a:solidFill>
                  <a:schemeClr val="dk1"/>
                </a:solidFill>
                <a:latin typeface="DM Sans"/>
                <a:ea typeface="DM Sans"/>
                <a:cs typeface="DM Sans"/>
                <a:sym typeface="DM Sans"/>
              </a:rPr>
              <a:t>Recomendaciones para elegir una problemática</a:t>
            </a:r>
            <a:endParaRPr b="1" sz="2500">
              <a:solidFill>
                <a:schemeClr val="dk1"/>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4000">
                <a:solidFill>
                  <a:srgbClr val="EAFF6A"/>
                </a:solidFill>
                <a:latin typeface="DM Sans"/>
                <a:ea typeface="DM Sans"/>
                <a:cs typeface="DM Sans"/>
                <a:sym typeface="DM Sans"/>
              </a:rPr>
              <a:t>Resumen</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es" sz="4000">
                <a:solidFill>
                  <a:schemeClr val="lt1"/>
                </a:solidFill>
                <a:latin typeface="DM Sans"/>
                <a:ea typeface="DM Sans"/>
                <a:cs typeface="DM Sans"/>
                <a:sym typeface="DM Sans"/>
              </a:rPr>
              <a:t>de la clase hoy</a:t>
            </a:r>
            <a:endParaRPr sz="4000">
              <a:solidFill>
                <a:schemeClr val="lt1"/>
              </a:solidFill>
              <a:latin typeface="DM Sans"/>
              <a:ea typeface="DM Sans"/>
              <a:cs typeface="DM Sans"/>
              <a:sym typeface="DM Sans"/>
            </a:endParaRPr>
          </a:p>
        </p:txBody>
      </p:sp>
      <p:sp>
        <p:nvSpPr>
          <p:cNvPr id="379" name="Google Shape;379;p46"/>
          <p:cNvSpPr txBox="1"/>
          <p:nvPr/>
        </p:nvSpPr>
        <p:spPr>
          <a:xfrm>
            <a:off x="2109143" y="2502363"/>
            <a:ext cx="4925700" cy="17367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API OpenAI</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Diferentes roles de usuario (system, user, assistant=</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Sumarización</a:t>
            </a:r>
            <a:r>
              <a:rPr lang="es" sz="1350">
                <a:solidFill>
                  <a:schemeClr val="lt1"/>
                </a:solidFill>
                <a:latin typeface="DM Sans"/>
                <a:ea typeface="DM Sans"/>
                <a:cs typeface="DM Sans"/>
                <a:sym typeface="DM Sans"/>
              </a:rPr>
              <a:t> de texto.</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Traducción de texto.</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rgbClr val="EAFF6A"/>
              </a:buClr>
              <a:buSzPts val="1350"/>
              <a:buFont typeface="DM Sans"/>
              <a:buChar char="✓"/>
            </a:pPr>
            <a:r>
              <a:rPr lang="es" sz="1350">
                <a:solidFill>
                  <a:schemeClr val="lt1"/>
                </a:solidFill>
                <a:latin typeface="DM Sans"/>
                <a:ea typeface="DM Sans"/>
                <a:cs typeface="DM Sans"/>
                <a:sym typeface="DM Sans"/>
              </a:rPr>
              <a:t>Resolución</a:t>
            </a:r>
            <a:r>
              <a:rPr lang="es" sz="1350">
                <a:solidFill>
                  <a:schemeClr val="lt1"/>
                </a:solidFill>
                <a:latin typeface="DM Sans"/>
                <a:ea typeface="DM Sans"/>
                <a:cs typeface="DM Sans"/>
                <a:sym typeface="DM Sans"/>
              </a:rPr>
              <a:t> de problemas lógicos simples.</a:t>
            </a:r>
            <a:endParaRPr sz="1350">
              <a:solidFill>
                <a:schemeClr val="lt1"/>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p:nvPr/>
        </p:nvSpPr>
        <p:spPr>
          <a:xfrm>
            <a:off x="1050750" y="1963000"/>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
          <p:cNvSpPr txBox="1"/>
          <p:nvPr/>
        </p:nvSpPr>
        <p:spPr>
          <a:xfrm>
            <a:off x="1529550" y="886938"/>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¡A tener en cuenta!</a:t>
            </a:r>
            <a:endParaRPr b="1" sz="4000">
              <a:solidFill>
                <a:schemeClr val="lt1"/>
              </a:solidFill>
              <a:latin typeface="DM Sans"/>
              <a:ea typeface="DM Sans"/>
              <a:cs typeface="DM Sans"/>
              <a:sym typeface="DM Sans"/>
            </a:endParaRPr>
          </a:p>
        </p:txBody>
      </p:sp>
      <p:sp>
        <p:nvSpPr>
          <p:cNvPr id="386" name="Google Shape;386;p47"/>
          <p:cNvSpPr txBox="1"/>
          <p:nvPr/>
        </p:nvSpPr>
        <p:spPr>
          <a:xfrm>
            <a:off x="1529550" y="2178250"/>
            <a:ext cx="60849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Recuerda que, a partir de ahora, tienes disponible el </a:t>
            </a:r>
            <a:r>
              <a:rPr b="1" lang="es" sz="2000" u="sng">
                <a:solidFill>
                  <a:schemeClr val="lt1"/>
                </a:solidFill>
                <a:latin typeface="DM Sans"/>
                <a:ea typeface="DM Sans"/>
                <a:cs typeface="DM Sans"/>
                <a:sym typeface="DM Sans"/>
              </a:rPr>
              <a:t>contenido pregrabado de la semana 3</a:t>
            </a:r>
            <a:r>
              <a:rPr b="1" lang="es" sz="2000">
                <a:solidFill>
                  <a:schemeClr val="lt1"/>
                </a:solidFill>
                <a:latin typeface="DM Sans"/>
                <a:ea typeface="DM Sans"/>
                <a:cs typeface="DM Sans"/>
                <a:sym typeface="DM Sans"/>
              </a:rPr>
              <a:t> en la plataforma. </a:t>
            </a:r>
            <a:endParaRPr b="1" sz="2000">
              <a:solidFill>
                <a:schemeClr val="lt1"/>
              </a:solidFill>
              <a:latin typeface="DM Sans"/>
              <a:ea typeface="DM Sans"/>
              <a:cs typeface="DM Sans"/>
              <a:sym typeface="DM Sans"/>
            </a:endParaRPr>
          </a:p>
          <a:p>
            <a:pPr indent="0" lvl="0" marL="0" rtl="0" algn="ctr">
              <a:spcBef>
                <a:spcPts val="0"/>
              </a:spcBef>
              <a:spcAft>
                <a:spcPts val="0"/>
              </a:spcAft>
              <a:buClr>
                <a:schemeClr val="dk1"/>
              </a:buClr>
              <a:buSzPts val="1100"/>
              <a:buFont typeface="Arial"/>
              <a:buNone/>
            </a:pPr>
            <a:r>
              <a:rPr b="1" lang="es" sz="2000">
                <a:solidFill>
                  <a:schemeClr val="accent6"/>
                </a:solidFill>
                <a:latin typeface="DM Sans"/>
                <a:ea typeface="DM Sans"/>
                <a:cs typeface="DM Sans"/>
                <a:sym typeface="DM Sans"/>
              </a:rPr>
              <a:t>Es requisito que lo veas en forma previa a </a:t>
            </a:r>
            <a:r>
              <a:rPr b="1" lang="es" sz="2000">
                <a:solidFill>
                  <a:schemeClr val="accent6"/>
                </a:solidFill>
                <a:latin typeface="DM Sans"/>
                <a:ea typeface="DM Sans"/>
                <a:cs typeface="DM Sans"/>
                <a:sym typeface="DM Sans"/>
              </a:rPr>
              <a:t>la próxima clase</a:t>
            </a:r>
            <a:r>
              <a:rPr b="1" lang="es" sz="2000">
                <a:solidFill>
                  <a:schemeClr val="lt1"/>
                </a:solidFill>
                <a:latin typeface="DM Sans"/>
                <a:ea typeface="DM Sans"/>
                <a:cs typeface="DM Sans"/>
                <a:sym typeface="DM Sans"/>
              </a:rPr>
              <a:t>.</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pSp>
        <p:nvGrpSpPr>
          <p:cNvPr id="391" name="Google Shape;391;p48"/>
          <p:cNvGrpSpPr/>
          <p:nvPr/>
        </p:nvGrpSpPr>
        <p:grpSpPr>
          <a:xfrm>
            <a:off x="4829358" y="1735959"/>
            <a:ext cx="431100" cy="431100"/>
            <a:chOff x="674858" y="2943959"/>
            <a:chExt cx="431100" cy="431100"/>
          </a:xfrm>
        </p:grpSpPr>
        <p:sp>
          <p:nvSpPr>
            <p:cNvPr id="392" name="Google Shape;392;p48"/>
            <p:cNvSpPr/>
            <p:nvPr/>
          </p:nvSpPr>
          <p:spPr>
            <a:xfrm>
              <a:off x="674858" y="2943959"/>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48"/>
            <p:cNvPicPr preferRelativeResize="0"/>
            <p:nvPr/>
          </p:nvPicPr>
          <p:blipFill>
            <a:blip r:embed="rId3">
              <a:alphaModFix/>
            </a:blip>
            <a:stretch>
              <a:fillRect/>
            </a:stretch>
          </p:blipFill>
          <p:spPr>
            <a:xfrm>
              <a:off x="728875" y="3008475"/>
              <a:ext cx="323050" cy="323050"/>
            </a:xfrm>
            <a:prstGeom prst="rect">
              <a:avLst/>
            </a:prstGeom>
            <a:noFill/>
            <a:ln>
              <a:noFill/>
            </a:ln>
          </p:spPr>
        </p:pic>
      </p:grpSp>
      <p:grpSp>
        <p:nvGrpSpPr>
          <p:cNvPr id="394" name="Google Shape;394;p48"/>
          <p:cNvGrpSpPr/>
          <p:nvPr/>
        </p:nvGrpSpPr>
        <p:grpSpPr>
          <a:xfrm>
            <a:off x="475508" y="1751409"/>
            <a:ext cx="431100" cy="431100"/>
            <a:chOff x="664733" y="656834"/>
            <a:chExt cx="431100" cy="431100"/>
          </a:xfrm>
        </p:grpSpPr>
        <p:sp>
          <p:nvSpPr>
            <p:cNvPr id="395" name="Google Shape;395;p48"/>
            <p:cNvSpPr/>
            <p:nvPr/>
          </p:nvSpPr>
          <p:spPr>
            <a:xfrm>
              <a:off x="664733" y="6568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48"/>
            <p:cNvPicPr preferRelativeResize="0"/>
            <p:nvPr/>
          </p:nvPicPr>
          <p:blipFill>
            <a:blip r:embed="rId4">
              <a:alphaModFix/>
            </a:blip>
            <a:stretch>
              <a:fillRect/>
            </a:stretch>
          </p:blipFill>
          <p:spPr>
            <a:xfrm>
              <a:off x="718750" y="710875"/>
              <a:ext cx="323050" cy="323050"/>
            </a:xfrm>
            <a:prstGeom prst="rect">
              <a:avLst/>
            </a:prstGeom>
            <a:noFill/>
            <a:ln>
              <a:noFill/>
            </a:ln>
          </p:spPr>
        </p:pic>
      </p:grpSp>
      <p:sp>
        <p:nvSpPr>
          <p:cNvPr id="397" name="Google Shape;397;p48"/>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a:t>
            </a:r>
            <a:r>
              <a:rPr b="1" lang="es" sz="4000">
                <a:solidFill>
                  <a:schemeClr val="accent6"/>
                </a:solidFill>
                <a:latin typeface="DM Sans"/>
                <a:ea typeface="DM Sans"/>
                <a:cs typeface="DM Sans"/>
                <a:sym typeface="DM Sans"/>
              </a:rPr>
              <a:t>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398" name="Google Shape;398;p48"/>
          <p:cNvSpPr txBox="1"/>
          <p:nvPr/>
        </p:nvSpPr>
        <p:spPr>
          <a:xfrm>
            <a:off x="1309200" y="1113013"/>
            <a:ext cx="6186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00">
                <a:solidFill>
                  <a:schemeClr val="lt1"/>
                </a:solidFill>
                <a:latin typeface="DM Sans"/>
                <a:ea typeface="DM Sans"/>
                <a:cs typeface="DM Sans"/>
                <a:sym typeface="DM Sans"/>
              </a:rPr>
              <a:t>Los próximos temas que vamos a ver</a:t>
            </a:r>
            <a:endParaRPr/>
          </a:p>
        </p:txBody>
      </p:sp>
      <p:sp>
        <p:nvSpPr>
          <p:cNvPr id="399" name="Google Shape;399;p48"/>
          <p:cNvSpPr txBox="1"/>
          <p:nvPr/>
        </p:nvSpPr>
        <p:spPr>
          <a:xfrm>
            <a:off x="966300" y="176685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DM Sans"/>
                <a:ea typeface="DM Sans"/>
                <a:cs typeface="DM Sans"/>
                <a:sym typeface="DM Sans"/>
              </a:rPr>
              <a:t>C</a:t>
            </a:r>
            <a:r>
              <a:rPr b="1" lang="es">
                <a:solidFill>
                  <a:schemeClr val="lt1"/>
                </a:solidFill>
                <a:latin typeface="DM Sans"/>
                <a:ea typeface="DM Sans"/>
                <a:cs typeface="DM Sans"/>
                <a:sym typeface="DM Sans"/>
              </a:rPr>
              <a:t>ontenido Pregrabado</a:t>
            </a:r>
            <a:endParaRPr b="1">
              <a:solidFill>
                <a:schemeClr val="lt1"/>
              </a:solidFill>
              <a:latin typeface="DM Sans"/>
              <a:ea typeface="DM Sans"/>
              <a:cs typeface="DM Sans"/>
              <a:sym typeface="DM Sans"/>
            </a:endParaRPr>
          </a:p>
        </p:txBody>
      </p:sp>
      <p:sp>
        <p:nvSpPr>
          <p:cNvPr id="400" name="Google Shape;400;p48"/>
          <p:cNvSpPr txBox="1"/>
          <p:nvPr/>
        </p:nvSpPr>
        <p:spPr>
          <a:xfrm>
            <a:off x="501450" y="2328275"/>
            <a:ext cx="3761400" cy="1856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3.1 - Dall-e para generar imágenes</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3.2 - Dall-e + ChatGPT para modelo texto a imagen</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3.3 - Stable diffusion</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3.4 - Recomendaciones para el Proyecto Final III</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3.5 - De la palabra a la imagen</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Microdesafío -Historia inconclusa</a:t>
            </a:r>
            <a:endParaRPr sz="1200">
              <a:solidFill>
                <a:schemeClr val="lt1"/>
              </a:solidFill>
              <a:latin typeface="DM Sans"/>
              <a:ea typeface="DM Sans"/>
              <a:cs typeface="DM Sans"/>
              <a:sym typeface="DM Sans"/>
            </a:endParaRPr>
          </a:p>
        </p:txBody>
      </p:sp>
      <p:sp>
        <p:nvSpPr>
          <p:cNvPr id="401" name="Google Shape;401;p48"/>
          <p:cNvSpPr txBox="1"/>
          <p:nvPr/>
        </p:nvSpPr>
        <p:spPr>
          <a:xfrm>
            <a:off x="5284625" y="175140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DM Sans"/>
                <a:ea typeface="DM Sans"/>
                <a:cs typeface="DM Sans"/>
                <a:sym typeface="DM Sans"/>
              </a:rPr>
              <a:t>Clase en vivo </a:t>
            </a:r>
            <a:r>
              <a:rPr lang="es">
                <a:solidFill>
                  <a:srgbClr val="FFFFFF"/>
                </a:solidFill>
                <a:latin typeface="DM Sans"/>
                <a:ea typeface="DM Sans"/>
                <a:cs typeface="DM Sans"/>
                <a:sym typeface="DM Sans"/>
              </a:rPr>
              <a:t>(2h)</a:t>
            </a:r>
            <a:endParaRPr>
              <a:solidFill>
                <a:srgbClr val="FFFFFF"/>
              </a:solidFill>
              <a:latin typeface="DM Sans"/>
              <a:ea typeface="DM Sans"/>
              <a:cs typeface="DM Sans"/>
              <a:sym typeface="DM Sans"/>
            </a:endParaRPr>
          </a:p>
        </p:txBody>
      </p:sp>
      <p:sp>
        <p:nvSpPr>
          <p:cNvPr id="402" name="Google Shape;402;p48"/>
          <p:cNvSpPr txBox="1"/>
          <p:nvPr/>
        </p:nvSpPr>
        <p:spPr>
          <a:xfrm>
            <a:off x="4829350" y="2328275"/>
            <a:ext cx="37002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Modelo texto a imagen</a:t>
            </a:r>
            <a:endParaRPr sz="1100">
              <a:solidFill>
                <a:srgbClr val="FFFFFF"/>
              </a:solidFill>
              <a:latin typeface="DM Sans"/>
              <a:ea typeface="DM Sans"/>
              <a:cs typeface="DM Sans"/>
              <a:sym typeface="DM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Opina y valora</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a:t>
            </a:r>
            <a:endParaRPr b="1" sz="4000">
              <a:solidFill>
                <a:schemeClr val="lt1"/>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nvSpPr>
        <p:spPr>
          <a:xfrm>
            <a:off x="2382900" y="2171550"/>
            <a:ext cx="437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000">
                <a:solidFill>
                  <a:srgbClr val="FFFFFF"/>
                </a:solidFill>
                <a:latin typeface="DM Sans"/>
                <a:ea typeface="DM Sans"/>
                <a:cs typeface="DM Sans"/>
                <a:sym typeface="DM Sans"/>
              </a:rPr>
              <a:t>Muchas gracias</a:t>
            </a:r>
            <a:r>
              <a:rPr b="1" lang="es" sz="4000">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nvSpPr>
        <p:spPr>
          <a:xfrm>
            <a:off x="475500" y="2287050"/>
            <a:ext cx="81930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100">
                <a:solidFill>
                  <a:srgbClr val="EAFF6A"/>
                </a:solidFill>
                <a:latin typeface="DM Sans"/>
                <a:ea typeface="DM Sans"/>
                <a:cs typeface="DM Sans"/>
                <a:sym typeface="DM Sans"/>
              </a:rPr>
              <a:t>#</a:t>
            </a:r>
            <a:r>
              <a:rPr b="1" lang="es" sz="3100">
                <a:solidFill>
                  <a:schemeClr val="lt1"/>
                </a:solidFill>
                <a:latin typeface="DM Sans"/>
                <a:ea typeface="DM Sans"/>
                <a:cs typeface="DM Sans"/>
                <a:sym typeface="DM Sans"/>
              </a:rPr>
              <a:t>DemocratizandoLaEducación</a:t>
            </a:r>
            <a:endParaRPr b="1" sz="3100">
              <a:solidFill>
                <a:schemeClr val="lt1"/>
              </a:solidFill>
              <a:latin typeface="DM Sans"/>
              <a:ea typeface="DM Sans"/>
              <a:cs typeface="DM Sans"/>
              <a:sym typeface="DM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p:nvPr/>
        </p:nvSpPr>
        <p:spPr>
          <a:xfrm>
            <a:off x="2969700" y="3310000"/>
            <a:ext cx="3204600" cy="3924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2"/>
          <p:cNvSpPr txBox="1"/>
          <p:nvPr/>
        </p:nvSpPr>
        <p:spPr>
          <a:xfrm>
            <a:off x="1007700" y="1441100"/>
            <a:ext cx="7128600" cy="16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¿Sabías que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rgbClr val="EAFF6A"/>
                </a:solidFill>
                <a:latin typeface="DM Sans"/>
                <a:ea typeface="DM Sans"/>
                <a:cs typeface="DM Sans"/>
                <a:sym typeface="DM Sans"/>
              </a:rPr>
              <a:t>premiamos a nuestros estudiantes</a:t>
            </a:r>
            <a:r>
              <a:rPr b="1" lang="es" sz="3000">
                <a:solidFill>
                  <a:schemeClr val="lt1"/>
                </a:solidFill>
                <a:latin typeface="DM Sans"/>
                <a:ea typeface="DM Sans"/>
                <a:cs typeface="DM Sans"/>
                <a:sym typeface="DM Sans"/>
              </a:rPr>
              <a:t>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por su dedicación? </a:t>
            </a:r>
            <a:endParaRPr b="1" sz="3000">
              <a:solidFill>
                <a:schemeClr val="lt1"/>
              </a:solidFill>
              <a:latin typeface="DM Sans"/>
              <a:ea typeface="DM Sans"/>
              <a:cs typeface="DM Sans"/>
              <a:sym typeface="DM Sans"/>
            </a:endParaRPr>
          </a:p>
        </p:txBody>
      </p:sp>
      <p:sp>
        <p:nvSpPr>
          <p:cNvPr id="424" name="Google Shape;424;p52"/>
          <p:cNvSpPr txBox="1"/>
          <p:nvPr/>
        </p:nvSpPr>
        <p:spPr>
          <a:xfrm>
            <a:off x="2109150" y="3310000"/>
            <a:ext cx="49257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50">
                <a:solidFill>
                  <a:schemeClr val="lt1"/>
                </a:solidFill>
                <a:latin typeface="DM Sans"/>
                <a:ea typeface="DM Sans"/>
                <a:cs typeface="DM Sans"/>
                <a:sym typeface="DM Sans"/>
              </a:rPr>
              <a:t>Conoce los </a:t>
            </a:r>
            <a:r>
              <a:rPr lang="es" sz="1350" u="sng">
                <a:solidFill>
                  <a:schemeClr val="accent5"/>
                </a:solidFill>
                <a:latin typeface="DM Sans"/>
                <a:ea typeface="DM Sans"/>
                <a:cs typeface="DM Sans"/>
                <a:sym typeface="DM Sans"/>
                <a:hlinkClick r:id="rId3">
                  <a:extLst>
                    <a:ext uri="{A12FA001-AC4F-418D-AE19-62706E023703}">
                      <ahyp:hlinkClr val="tx"/>
                    </a:ext>
                  </a:extLst>
                </a:hlinkClick>
              </a:rPr>
              <a:t>beneficios</a:t>
            </a:r>
            <a:r>
              <a:rPr lang="es" sz="1350">
                <a:solidFill>
                  <a:schemeClr val="lt1"/>
                </a:solidFill>
                <a:latin typeface="DM Sans"/>
                <a:ea typeface="DM Sans"/>
                <a:cs typeface="DM Sans"/>
                <a:sym typeface="DM Sans"/>
              </a:rPr>
              <a:t> del </a:t>
            </a:r>
            <a:r>
              <a:rPr b="1" lang="es" sz="1350">
                <a:solidFill>
                  <a:schemeClr val="lt1"/>
                </a:solidFill>
                <a:latin typeface="DM Sans"/>
                <a:ea typeface="DM Sans"/>
                <a:cs typeface="DM Sans"/>
                <a:sym typeface="DM Sans"/>
              </a:rPr>
              <a:t>Top 10</a:t>
            </a:r>
            <a:endParaRPr b="1" sz="1350">
              <a:solidFill>
                <a:schemeClr val="lt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7"/>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AFF6A"/>
                </a:solidFill>
                <a:latin typeface="DM Sans"/>
                <a:ea typeface="DM Sans"/>
                <a:cs typeface="DM Sans"/>
                <a:sym typeface="DM Sans"/>
              </a:rPr>
              <a:t>Objetivos de la </a:t>
            </a:r>
            <a:r>
              <a:rPr b="1" lang="es" sz="3000">
                <a:solidFill>
                  <a:srgbClr val="EAFF6A"/>
                </a:solidFill>
                <a:latin typeface="DM Sans"/>
                <a:ea typeface="DM Sans"/>
                <a:cs typeface="DM Sans"/>
                <a:sym typeface="DM Sans"/>
              </a:rPr>
              <a:t>clase</a:t>
            </a:r>
            <a:r>
              <a:rPr b="1" lang="es" sz="3000">
                <a:solidFill>
                  <a:srgbClr val="EAFF6A"/>
                </a:solidFill>
                <a:latin typeface="DM Sans"/>
                <a:ea typeface="DM Sans"/>
                <a:cs typeface="DM Sans"/>
                <a:sym typeface="DM Sans"/>
              </a:rPr>
              <a:t> </a:t>
            </a:r>
            <a:endParaRPr b="1" sz="3000">
              <a:solidFill>
                <a:srgbClr val="EAFF6A"/>
              </a:solidFill>
              <a:latin typeface="DM Sans"/>
              <a:ea typeface="DM Sans"/>
              <a:cs typeface="DM Sans"/>
              <a:sym typeface="DM Sans"/>
            </a:endParaRPr>
          </a:p>
        </p:txBody>
      </p:sp>
      <p:pic>
        <p:nvPicPr>
          <p:cNvPr id="64" name="Google Shape;64;p17"/>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65" name="Google Shape;65;p17"/>
          <p:cNvSpPr txBox="1"/>
          <p:nvPr/>
        </p:nvSpPr>
        <p:spPr>
          <a:xfrm>
            <a:off x="2690550" y="1451625"/>
            <a:ext cx="5394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50">
                <a:solidFill>
                  <a:schemeClr val="lt1"/>
                </a:solidFill>
                <a:latin typeface="DM Sans"/>
                <a:ea typeface="DM Sans"/>
                <a:cs typeface="DM Sans"/>
                <a:sym typeface="DM Sans"/>
              </a:rPr>
              <a:t>Utilizar la API de OpenAI de manera eficaz para crear prompts.</a:t>
            </a:r>
            <a:endParaRPr sz="1350">
              <a:solidFill>
                <a:schemeClr val="lt1"/>
              </a:solidFill>
              <a:latin typeface="DM Sans"/>
              <a:ea typeface="DM Sans"/>
              <a:cs typeface="DM Sans"/>
              <a:sym typeface="DM Sans"/>
            </a:endParaRPr>
          </a:p>
        </p:txBody>
      </p:sp>
      <p:pic>
        <p:nvPicPr>
          <p:cNvPr id="66" name="Google Shape;66;p17"/>
          <p:cNvPicPr preferRelativeResize="0"/>
          <p:nvPr/>
        </p:nvPicPr>
        <p:blipFill>
          <a:blip r:embed="rId3">
            <a:alphaModFix/>
          </a:blip>
          <a:stretch>
            <a:fillRect/>
          </a:stretch>
        </p:blipFill>
        <p:spPr>
          <a:xfrm>
            <a:off x="2172138" y="2178713"/>
            <a:ext cx="196975" cy="196975"/>
          </a:xfrm>
          <a:prstGeom prst="rect">
            <a:avLst/>
          </a:prstGeom>
          <a:noFill/>
          <a:ln>
            <a:noFill/>
          </a:ln>
        </p:spPr>
      </p:pic>
      <p:sp>
        <p:nvSpPr>
          <p:cNvPr id="67" name="Google Shape;67;p17"/>
          <p:cNvSpPr txBox="1"/>
          <p:nvPr/>
        </p:nvSpPr>
        <p:spPr>
          <a:xfrm>
            <a:off x="2690548" y="2054750"/>
            <a:ext cx="51117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Desarrollar habilidades en la generación de resúmenes automáticos.</a:t>
            </a:r>
            <a:endParaRPr sz="1350">
              <a:solidFill>
                <a:schemeClr val="lt1"/>
              </a:solidFill>
              <a:latin typeface="DM Sans"/>
              <a:ea typeface="DM Sans"/>
              <a:cs typeface="DM Sans"/>
              <a:sym typeface="DM Sans"/>
            </a:endParaRPr>
          </a:p>
        </p:txBody>
      </p:sp>
      <p:pic>
        <p:nvPicPr>
          <p:cNvPr id="68" name="Google Shape;68;p17"/>
          <p:cNvPicPr preferRelativeResize="0"/>
          <p:nvPr/>
        </p:nvPicPr>
        <p:blipFill>
          <a:blip r:embed="rId3">
            <a:alphaModFix/>
          </a:blip>
          <a:stretch>
            <a:fillRect/>
          </a:stretch>
        </p:blipFill>
        <p:spPr>
          <a:xfrm>
            <a:off x="2172138" y="2832688"/>
            <a:ext cx="196975" cy="196975"/>
          </a:xfrm>
          <a:prstGeom prst="rect">
            <a:avLst/>
          </a:prstGeom>
          <a:noFill/>
          <a:ln>
            <a:noFill/>
          </a:ln>
        </p:spPr>
      </p:pic>
      <p:sp>
        <p:nvSpPr>
          <p:cNvPr id="69" name="Google Shape;69;p17"/>
          <p:cNvSpPr txBox="1"/>
          <p:nvPr/>
        </p:nvSpPr>
        <p:spPr>
          <a:xfrm>
            <a:off x="2690548" y="2734975"/>
            <a:ext cx="51117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Aplicar lógica matemática en la creación de prompts.</a:t>
            </a:r>
            <a:endParaRPr sz="1350">
              <a:solidFill>
                <a:schemeClr val="lt1"/>
              </a:solidFill>
              <a:latin typeface="DM Sans"/>
              <a:ea typeface="DM Sans"/>
              <a:cs typeface="DM Sans"/>
              <a:sym typeface="DM Sans"/>
            </a:endParaRPr>
          </a:p>
        </p:txBody>
      </p:sp>
      <p:pic>
        <p:nvPicPr>
          <p:cNvPr id="70" name="Google Shape;70;p17"/>
          <p:cNvPicPr preferRelativeResize="0"/>
          <p:nvPr/>
        </p:nvPicPr>
        <p:blipFill>
          <a:blip r:embed="rId3">
            <a:alphaModFix/>
          </a:blip>
          <a:stretch>
            <a:fillRect/>
          </a:stretch>
        </p:blipFill>
        <p:spPr>
          <a:xfrm>
            <a:off x="2172138" y="3523338"/>
            <a:ext cx="196975" cy="196975"/>
          </a:xfrm>
          <a:prstGeom prst="rect">
            <a:avLst/>
          </a:prstGeom>
          <a:noFill/>
          <a:ln>
            <a:noFill/>
          </a:ln>
        </p:spPr>
      </p:pic>
      <p:sp>
        <p:nvSpPr>
          <p:cNvPr id="71" name="Google Shape;71;p17"/>
          <p:cNvSpPr txBox="1"/>
          <p:nvPr/>
        </p:nvSpPr>
        <p:spPr>
          <a:xfrm>
            <a:off x="2690550" y="3415200"/>
            <a:ext cx="53940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Dominar la traducción automática de texto con la API de OpenAI.</a:t>
            </a:r>
            <a:endParaRPr sz="1350">
              <a:solidFill>
                <a:schemeClr val="lt1"/>
              </a:solidFill>
              <a:latin typeface="DM Sans"/>
              <a:ea typeface="DM Sans"/>
              <a:cs typeface="DM Sans"/>
              <a:sym typeface="DM Sans"/>
            </a:endParaRPr>
          </a:p>
        </p:txBody>
      </p:sp>
      <p:cxnSp>
        <p:nvCxnSpPr>
          <p:cNvPr id="72" name="Google Shape;72;p17"/>
          <p:cNvCxnSpPr>
            <a:stCxn id="64" idx="2"/>
            <a:endCxn id="66"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cxnSp>
        <p:nvCxnSpPr>
          <p:cNvPr id="73" name="Google Shape;73;p17"/>
          <p:cNvCxnSpPr>
            <a:stCxn id="66" idx="2"/>
            <a:endCxn id="68" idx="0"/>
          </p:cNvCxnSpPr>
          <p:nvPr/>
        </p:nvCxnSpPr>
        <p:spPr>
          <a:xfrm flipH="1" rot="-5400000">
            <a:off x="2042475" y="2603837"/>
            <a:ext cx="456900" cy="600"/>
          </a:xfrm>
          <a:prstGeom prst="bentConnector3">
            <a:avLst>
              <a:gd fmla="val 50011" name="adj1"/>
            </a:avLst>
          </a:prstGeom>
          <a:noFill/>
          <a:ln cap="flat" cmpd="sng" w="9525">
            <a:solidFill>
              <a:srgbClr val="EAFF6A"/>
            </a:solidFill>
            <a:prstDash val="solid"/>
            <a:round/>
            <a:headEnd len="med" w="med" type="none"/>
            <a:tailEnd len="med" w="med" type="none"/>
          </a:ln>
        </p:spPr>
      </p:cxnSp>
      <p:cxnSp>
        <p:nvCxnSpPr>
          <p:cNvPr id="74" name="Google Shape;74;p17"/>
          <p:cNvCxnSpPr/>
          <p:nvPr/>
        </p:nvCxnSpPr>
        <p:spPr>
          <a:xfrm flipH="1" rot="-5400000">
            <a:off x="2023125" y="3276138"/>
            <a:ext cx="493800" cy="600"/>
          </a:xfrm>
          <a:prstGeom prst="bentConnector3">
            <a:avLst>
              <a:gd fmla="val 50000"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3"/>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¡Gracias por estudiar con nosotros!</a:t>
            </a:r>
            <a:endParaRPr b="1" sz="4000">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pSp>
        <p:nvGrpSpPr>
          <p:cNvPr id="79" name="Google Shape;79;p18"/>
          <p:cNvGrpSpPr/>
          <p:nvPr/>
        </p:nvGrpSpPr>
        <p:grpSpPr>
          <a:xfrm>
            <a:off x="457372" y="468290"/>
            <a:ext cx="431074" cy="431074"/>
            <a:chOff x="473351" y="619523"/>
            <a:chExt cx="738900" cy="738900"/>
          </a:xfrm>
        </p:grpSpPr>
        <p:sp>
          <p:nvSpPr>
            <p:cNvPr id="80" name="Google Shape;80;p18"/>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8"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82" name="Google Shape;82;p18"/>
          <p:cNvSpPr txBox="1"/>
          <p:nvPr/>
        </p:nvSpPr>
        <p:spPr>
          <a:xfrm>
            <a:off x="457375" y="1012850"/>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rgbClr val="EAFF6A"/>
                </a:solidFill>
                <a:latin typeface="DM Sans"/>
                <a:ea typeface="DM Sans"/>
                <a:cs typeface="DM Sans"/>
                <a:sym typeface="DM Sans"/>
              </a:rPr>
              <a:t>Semana 2</a:t>
            </a:r>
            <a:endParaRPr b="1" sz="3500">
              <a:solidFill>
                <a:srgbClr val="EAFF6A"/>
              </a:solidFill>
              <a:latin typeface="DM Sans"/>
              <a:ea typeface="DM Sans"/>
              <a:cs typeface="DM Sans"/>
              <a:sym typeface="DM Sans"/>
            </a:endParaRPr>
          </a:p>
        </p:txBody>
      </p:sp>
      <p:sp>
        <p:nvSpPr>
          <p:cNvPr id="83" name="Google Shape;83;p18"/>
          <p:cNvSpPr txBox="1"/>
          <p:nvPr/>
        </p:nvSpPr>
        <p:spPr>
          <a:xfrm>
            <a:off x="473350" y="1682450"/>
            <a:ext cx="3834600" cy="167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350">
                <a:solidFill>
                  <a:schemeClr val="lt1"/>
                </a:solidFill>
                <a:latin typeface="DM Sans"/>
                <a:ea typeface="DM Sans"/>
                <a:cs typeface="DM Sans"/>
                <a:sym typeface="DM Sans"/>
              </a:rPr>
              <a:t>En esta semana </a:t>
            </a:r>
            <a:r>
              <a:rPr lang="es" sz="1350">
                <a:solidFill>
                  <a:schemeClr val="lt1"/>
                </a:solidFill>
                <a:latin typeface="DM Sans"/>
                <a:ea typeface="DM Sans"/>
                <a:cs typeface="DM Sans"/>
                <a:sym typeface="DM Sans"/>
              </a:rPr>
              <a:t>aprendiste</a:t>
            </a:r>
            <a:r>
              <a:rPr lang="es" sz="1350">
                <a:solidFill>
                  <a:schemeClr val="lt1"/>
                </a:solidFill>
                <a:latin typeface="DM Sans"/>
                <a:ea typeface="DM Sans"/>
                <a:cs typeface="DM Sans"/>
                <a:sym typeface="DM Sans"/>
              </a:rPr>
              <a:t>:</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Conexión</a:t>
            </a:r>
            <a:r>
              <a:rPr lang="es" sz="1350">
                <a:solidFill>
                  <a:schemeClr val="lt1"/>
                </a:solidFill>
                <a:latin typeface="DM Sans"/>
                <a:ea typeface="DM Sans"/>
                <a:cs typeface="DM Sans"/>
                <a:sym typeface="DM Sans"/>
              </a:rPr>
              <a:t> con la API de OpenAI desde una jupyter notebook.</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Uso del prompt para actividades </a:t>
            </a:r>
            <a:r>
              <a:rPr lang="es" sz="1350">
                <a:solidFill>
                  <a:schemeClr val="lt1"/>
                </a:solidFill>
                <a:latin typeface="DM Sans"/>
                <a:ea typeface="DM Sans"/>
                <a:cs typeface="DM Sans"/>
                <a:sym typeface="DM Sans"/>
              </a:rPr>
              <a:t>específicas.</a:t>
            </a:r>
            <a:endParaRPr sz="1350">
              <a:solidFill>
                <a:schemeClr val="lt1"/>
              </a:solidFill>
              <a:latin typeface="DM Sans"/>
              <a:ea typeface="DM Sans"/>
              <a:cs typeface="DM Sans"/>
              <a:sym typeface="DM Sans"/>
            </a:endParaRPr>
          </a:p>
        </p:txBody>
      </p:sp>
      <p:sp>
        <p:nvSpPr>
          <p:cNvPr id="84" name="Google Shape;84;p18"/>
          <p:cNvSpPr txBox="1"/>
          <p:nvPr/>
        </p:nvSpPr>
        <p:spPr>
          <a:xfrm>
            <a:off x="4454925" y="1682450"/>
            <a:ext cx="3834600" cy="12600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Sumarización</a:t>
            </a:r>
            <a:r>
              <a:rPr lang="es" sz="1350">
                <a:solidFill>
                  <a:schemeClr val="lt1"/>
                </a:solidFill>
                <a:latin typeface="DM Sans"/>
                <a:ea typeface="DM Sans"/>
                <a:cs typeface="DM Sans"/>
                <a:sym typeface="DM Sans"/>
              </a:rPr>
              <a:t> de una frase o texto.</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Resolución</a:t>
            </a:r>
            <a:r>
              <a:rPr lang="es" sz="1350">
                <a:solidFill>
                  <a:schemeClr val="lt1"/>
                </a:solidFill>
                <a:latin typeface="DM Sans"/>
                <a:ea typeface="DM Sans"/>
                <a:cs typeface="DM Sans"/>
                <a:sym typeface="DM Sans"/>
              </a:rPr>
              <a:t> de una ecuacion simple.</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Traducción</a:t>
            </a:r>
            <a:r>
              <a:rPr lang="es" sz="1350">
                <a:solidFill>
                  <a:schemeClr val="lt1"/>
                </a:solidFill>
                <a:latin typeface="DM Sans"/>
                <a:ea typeface="DM Sans"/>
                <a:cs typeface="DM Sans"/>
                <a:sym typeface="DM Sans"/>
              </a:rPr>
              <a:t> de texto.</a:t>
            </a:r>
            <a:endParaRPr sz="1350">
              <a:solidFill>
                <a:schemeClr val="lt1"/>
              </a:solidFill>
              <a:latin typeface="DM Sans"/>
              <a:ea typeface="DM Sans"/>
              <a:cs typeface="DM Sans"/>
              <a:sym typeface="DM Sans"/>
            </a:endParaRPr>
          </a:p>
        </p:txBody>
      </p:sp>
      <p:sp>
        <p:nvSpPr>
          <p:cNvPr id="85" name="Google Shape;85;p18"/>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pSp>
        <p:nvGrpSpPr>
          <p:cNvPr id="90" name="Google Shape;90;p19"/>
          <p:cNvGrpSpPr/>
          <p:nvPr/>
        </p:nvGrpSpPr>
        <p:grpSpPr>
          <a:xfrm>
            <a:off x="4202551" y="1088764"/>
            <a:ext cx="738900" cy="738974"/>
            <a:chOff x="974706" y="2467173"/>
            <a:chExt cx="738900" cy="738900"/>
          </a:xfrm>
        </p:grpSpPr>
        <p:sp>
          <p:nvSpPr>
            <p:cNvPr id="91" name="Google Shape;91;p19"/>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93" name="Google Shape;93;p19"/>
          <p:cNvSpPr txBox="1"/>
          <p:nvPr/>
        </p:nvSpPr>
        <p:spPr>
          <a:xfrm>
            <a:off x="1547025"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 microdesafío</a:t>
            </a:r>
            <a:endParaRPr b="1" sz="4000">
              <a:solidFill>
                <a:schemeClr val="dk1"/>
              </a:solidFill>
              <a:highlight>
                <a:srgbClr val="EAFF6A"/>
              </a:highlight>
              <a:latin typeface="DM Sans"/>
              <a:ea typeface="DM Sans"/>
              <a:cs typeface="DM Sans"/>
              <a:sym typeface="DM Sans"/>
            </a:endParaRPr>
          </a:p>
        </p:txBody>
      </p:sp>
      <p:sp>
        <p:nvSpPr>
          <p:cNvPr id="94" name="Google Shape;94;p19"/>
          <p:cNvSpPr txBox="1"/>
          <p:nvPr/>
        </p:nvSpPr>
        <p:spPr>
          <a:xfrm>
            <a:off x="987300" y="32873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¡Vamos a recuperar lo trabajado durante la semana! </a:t>
            </a:r>
            <a:endParaRPr sz="2000">
              <a:solidFill>
                <a:schemeClr val="dk2"/>
              </a:solidFill>
              <a:latin typeface="DM Sans"/>
              <a:ea typeface="DM Sans"/>
              <a:cs typeface="DM Sans"/>
              <a:sym typeface="DM Sans"/>
            </a:endParaRPr>
          </a:p>
        </p:txBody>
      </p:sp>
      <p:sp>
        <p:nvSpPr>
          <p:cNvPr id="95" name="Google Shape;95;p19"/>
          <p:cNvSpPr txBox="1"/>
          <p:nvPr/>
        </p:nvSpPr>
        <p:spPr>
          <a:xfrm>
            <a:off x="987300" y="3849138"/>
            <a:ext cx="716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999999"/>
                </a:solidFill>
                <a:latin typeface="DM Sans"/>
                <a:ea typeface="DM Sans"/>
                <a:cs typeface="DM Sans"/>
                <a:sym typeface="DM Sans"/>
              </a:rPr>
              <a:t>Duración:</a:t>
            </a:r>
            <a:r>
              <a:rPr b="1" lang="es" sz="1800">
                <a:solidFill>
                  <a:srgbClr val="999999"/>
                </a:solidFill>
                <a:latin typeface="DM Sans"/>
                <a:ea typeface="DM Sans"/>
                <a:cs typeface="DM Sans"/>
                <a:sym typeface="DM Sans"/>
              </a:rPr>
              <a:t> 10/ </a:t>
            </a:r>
            <a:r>
              <a:rPr b="1" lang="es" sz="1800">
                <a:solidFill>
                  <a:srgbClr val="999999"/>
                </a:solidFill>
                <a:latin typeface="DM Sans"/>
                <a:ea typeface="DM Sans"/>
                <a:cs typeface="DM Sans"/>
                <a:sym typeface="DM Sans"/>
              </a:rPr>
              <a:t>15</a:t>
            </a:r>
            <a:r>
              <a:rPr b="1" lang="es" sz="1800">
                <a:solidFill>
                  <a:srgbClr val="999999"/>
                </a:solidFill>
                <a:latin typeface="DM Sans"/>
                <a:ea typeface="DM Sans"/>
                <a:cs typeface="DM Sans"/>
                <a:sym typeface="DM Sans"/>
              </a:rPr>
              <a:t> </a:t>
            </a:r>
            <a:r>
              <a:rPr b="1" lang="es" sz="1800">
                <a:solidFill>
                  <a:srgbClr val="999999"/>
                </a:solidFill>
                <a:latin typeface="DM Sans"/>
                <a:ea typeface="DM Sans"/>
                <a:cs typeface="DM Sans"/>
                <a:sym typeface="DM Sans"/>
              </a:rPr>
              <a:t>minutos</a:t>
            </a:r>
            <a:endParaRPr sz="1800">
              <a:solidFill>
                <a:srgbClr val="999999"/>
              </a:solidFill>
              <a:latin typeface="DM Sans"/>
              <a:ea typeface="DM Sans"/>
              <a:cs typeface="DM Sans"/>
              <a:sym typeface="DM Sans"/>
            </a:endParaRPr>
          </a:p>
        </p:txBody>
      </p:sp>
      <p:grpSp>
        <p:nvGrpSpPr>
          <p:cNvPr id="96" name="Google Shape;96;p19"/>
          <p:cNvGrpSpPr/>
          <p:nvPr/>
        </p:nvGrpSpPr>
        <p:grpSpPr>
          <a:xfrm>
            <a:off x="0" y="-7400"/>
            <a:ext cx="9143925" cy="44400"/>
            <a:chOff x="0" y="-7400"/>
            <a:chExt cx="9143925" cy="44400"/>
          </a:xfrm>
        </p:grpSpPr>
        <p:sp>
          <p:nvSpPr>
            <p:cNvPr id="97" name="Google Shape;97;p19"/>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98" name="Google Shape;98;p19"/>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grpSp>
        <p:nvGrpSpPr>
          <p:cNvPr id="103" name="Google Shape;103;p20"/>
          <p:cNvGrpSpPr/>
          <p:nvPr/>
        </p:nvGrpSpPr>
        <p:grpSpPr>
          <a:xfrm>
            <a:off x="475504" y="468235"/>
            <a:ext cx="431074" cy="431148"/>
            <a:chOff x="974706" y="2467173"/>
            <a:chExt cx="738900" cy="738900"/>
          </a:xfrm>
        </p:grpSpPr>
        <p:sp>
          <p:nvSpPr>
            <p:cNvPr id="104" name="Google Shape;104;p20"/>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2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06" name="Google Shape;106;p20"/>
          <p:cNvSpPr txBox="1"/>
          <p:nvPr/>
        </p:nvSpPr>
        <p:spPr>
          <a:xfrm>
            <a:off x="501450" y="2003025"/>
            <a:ext cx="5386500" cy="202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350">
                <a:latin typeface="DM Sans"/>
                <a:ea typeface="DM Sans"/>
                <a:cs typeface="DM Sans"/>
                <a:sym typeface="DM Sans"/>
              </a:rPr>
              <a:t>Vamos a observar la capacidad  de los modelos de IA para realizar tareas específicas. En este caso, aplicaremos sumarización de texto. </a:t>
            </a:r>
            <a:endParaRPr sz="1350">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rPr lang="es" sz="1350">
                <a:latin typeface="DM Sans"/>
                <a:ea typeface="DM Sans"/>
                <a:cs typeface="DM Sans"/>
                <a:sym typeface="DM Sans"/>
              </a:rPr>
              <a:t>Elige un grupo de whatsapp que quieras, y </a:t>
            </a:r>
            <a:r>
              <a:rPr lang="es" sz="1350">
                <a:latin typeface="DM Sans"/>
                <a:ea typeface="DM Sans"/>
                <a:cs typeface="DM Sans"/>
                <a:sym typeface="DM Sans"/>
              </a:rPr>
              <a:t>pídele</a:t>
            </a:r>
            <a:r>
              <a:rPr lang="es" sz="1350">
                <a:latin typeface="DM Sans"/>
                <a:ea typeface="DM Sans"/>
                <a:cs typeface="DM Sans"/>
                <a:sym typeface="DM Sans"/>
              </a:rPr>
              <a:t> a OpenAI que te haga un resumen. </a:t>
            </a:r>
            <a:endParaRPr sz="1350">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rPr b="1" lang="es" sz="1350" u="sng">
                <a:solidFill>
                  <a:schemeClr val="hlink"/>
                </a:solidFill>
                <a:latin typeface="DM Sans"/>
                <a:ea typeface="DM Sans"/>
                <a:cs typeface="DM Sans"/>
                <a:sym typeface="DM Sans"/>
                <a:hlinkClick r:id="rId4"/>
              </a:rPr>
              <a:t>Acceso a la consigna completa</a:t>
            </a:r>
            <a:r>
              <a:rPr b="1" lang="es" sz="1350" u="sng">
                <a:solidFill>
                  <a:schemeClr val="accent5"/>
                </a:solidFill>
                <a:latin typeface="DM Sans"/>
                <a:ea typeface="DM Sans"/>
                <a:cs typeface="DM Sans"/>
                <a:sym typeface="DM Sans"/>
              </a:rPr>
              <a:t> </a:t>
            </a:r>
            <a:r>
              <a:rPr b="1" lang="es" sz="1350">
                <a:solidFill>
                  <a:schemeClr val="dk1"/>
                </a:solidFill>
                <a:latin typeface="DM Sans"/>
                <a:ea typeface="DM Sans"/>
                <a:cs typeface="DM Sans"/>
                <a:sym typeface="DM Sans"/>
              </a:rPr>
              <a:t>🚀</a:t>
            </a:r>
            <a:endParaRPr b="1" sz="1350">
              <a:latin typeface="DM Sans"/>
              <a:ea typeface="DM Sans"/>
              <a:cs typeface="DM Sans"/>
              <a:sym typeface="DM Sans"/>
            </a:endParaRPr>
          </a:p>
        </p:txBody>
      </p:sp>
      <p:sp>
        <p:nvSpPr>
          <p:cNvPr id="107" name="Google Shape;107;p20"/>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Sumarización</a:t>
            </a:r>
            <a:endParaRPr b="1" sz="4000">
              <a:solidFill>
                <a:schemeClr val="dk1"/>
              </a:solidFill>
              <a:latin typeface="DM Sans"/>
              <a:ea typeface="DM Sans"/>
              <a:cs typeface="DM Sans"/>
              <a:sym typeface="DM Sans"/>
            </a:endParaRPr>
          </a:p>
        </p:txBody>
      </p:sp>
      <p:pic>
        <p:nvPicPr>
          <p:cNvPr id="108" name="Google Shape;108;p20"/>
          <p:cNvPicPr preferRelativeResize="0"/>
          <p:nvPr/>
        </p:nvPicPr>
        <p:blipFill>
          <a:blip r:embed="rId5">
            <a:alphaModFix/>
          </a:blip>
          <a:stretch>
            <a:fillRect/>
          </a:stretch>
        </p:blipFill>
        <p:spPr>
          <a:xfrm>
            <a:off x="7811413" y="4692275"/>
            <a:ext cx="1150750" cy="267575"/>
          </a:xfrm>
          <a:prstGeom prst="rect">
            <a:avLst/>
          </a:prstGeom>
          <a:noFill/>
          <a:ln>
            <a:noFill/>
          </a:ln>
        </p:spPr>
      </p:pic>
      <p:sp>
        <p:nvSpPr>
          <p:cNvPr id="109" name="Google Shape;109;p20"/>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¡Buen trabajo! </a:t>
            </a:r>
            <a:r>
              <a:rPr b="1" lang="es" sz="3500">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120" name="Google Shape;120;p22"/>
          <p:cNvSpPr txBox="1"/>
          <p:nvPr/>
        </p:nvSpPr>
        <p:spPr>
          <a:xfrm>
            <a:off x="2998200" y="2556375"/>
            <a:ext cx="3147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del 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