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Helvetica Neue"/>
      <p:regular r:id="rId57"/>
      <p:bold r:id="rId58"/>
      <p:italic r:id="rId59"/>
      <p:boldItalic r:id="rId60"/>
    </p:embeddedFont>
    <p:embeddedFont>
      <p:font typeface="Helvetica Neue Light"/>
      <p:regular r:id="rId61"/>
      <p:bold r:id="rId62"/>
      <p:italic r:id="rId63"/>
      <p:boldItalic r:id="rId64"/>
    </p:embeddedFont>
    <p:embeddedFont>
      <p:font typeface="DM Sans"/>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95">
          <p15:clr>
            <a:srgbClr val="A4A3A4"/>
          </p15:clr>
        </p15:guide>
        <p15:guide id="2" pos="5460">
          <p15:clr>
            <a:srgbClr val="A4A3A4"/>
          </p15:clr>
        </p15:guide>
        <p15:guide id="3" pos="300">
          <p15:clr>
            <a:srgbClr val="9AA0A6"/>
          </p15:clr>
        </p15:guide>
        <p15:guide id="4" orient="horz" pos="3240">
          <p15:clr>
            <a:srgbClr val="9AA0A6"/>
          </p15:clr>
        </p15:guide>
        <p15:guide id="5" orient="horz" pos="1160">
          <p15:clr>
            <a:srgbClr val="747775"/>
          </p15:clr>
        </p15:guide>
        <p15:guide id="6" pos="504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95" orient="horz"/>
        <p:guide pos="5460"/>
        <p:guide pos="300"/>
        <p:guide pos="3240" orient="horz"/>
        <p:guide pos="1160" orient="horz"/>
        <p:guide pos="504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HelveticaNeueLight-bold.fntdata"/><Relationship Id="rId61" Type="http://schemas.openxmlformats.org/officeDocument/2006/relationships/font" Target="fonts/HelveticaNeueLight-regular.fntdata"/><Relationship Id="rId20" Type="http://schemas.openxmlformats.org/officeDocument/2006/relationships/slide" Target="slides/slide15.xml"/><Relationship Id="rId64" Type="http://schemas.openxmlformats.org/officeDocument/2006/relationships/font" Target="fonts/HelveticaNeueLight-boldItalic.fntdata"/><Relationship Id="rId63" Type="http://schemas.openxmlformats.org/officeDocument/2006/relationships/font" Target="fonts/HelveticaNeueLight-italic.fntdata"/><Relationship Id="rId22" Type="http://schemas.openxmlformats.org/officeDocument/2006/relationships/slide" Target="slides/slide17.xml"/><Relationship Id="rId66" Type="http://schemas.openxmlformats.org/officeDocument/2006/relationships/font" Target="fonts/DMSans-bold.fntdata"/><Relationship Id="rId21" Type="http://schemas.openxmlformats.org/officeDocument/2006/relationships/slide" Target="slides/slide16.xml"/><Relationship Id="rId65" Type="http://schemas.openxmlformats.org/officeDocument/2006/relationships/font" Target="fonts/DMSans-regular.fntdata"/><Relationship Id="rId24" Type="http://schemas.openxmlformats.org/officeDocument/2006/relationships/slide" Target="slides/slide19.xml"/><Relationship Id="rId68" Type="http://schemas.openxmlformats.org/officeDocument/2006/relationships/font" Target="fonts/DMSans-boldItalic.fntdata"/><Relationship Id="rId23" Type="http://schemas.openxmlformats.org/officeDocument/2006/relationships/slide" Target="slides/slide18.xml"/><Relationship Id="rId67" Type="http://schemas.openxmlformats.org/officeDocument/2006/relationships/font" Target="fonts/DMSans-italic.fntdata"/><Relationship Id="rId60" Type="http://schemas.openxmlformats.org/officeDocument/2006/relationships/font" Target="fonts/HelveticaNeue-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HelveticaNeue-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HelveticaNeue-italic.fntdata"/><Relationship Id="rId14" Type="http://schemas.openxmlformats.org/officeDocument/2006/relationships/slide" Target="slides/slide9.xml"/><Relationship Id="rId58" Type="http://schemas.openxmlformats.org/officeDocument/2006/relationships/font" Target="fonts/HelveticaNeue-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13c9d1b815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113c9d1b815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latin typeface="DM Sans"/>
                <a:ea typeface="DM Sans"/>
                <a:cs typeface="DM Sans"/>
                <a:sym typeface="DM Sans"/>
              </a:rPr>
              <a:t>[Obligatoria: colocar siempre como 1° diapositiva del ppt de todas las clases]</a:t>
            </a:r>
            <a:endParaRPr>
              <a:latin typeface="DM Sans"/>
              <a:ea typeface="DM Sans"/>
              <a:cs typeface="DM Sans"/>
              <a:sym typeface="DM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6f3999245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6f3999245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6f3999245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6f3999245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highlight>
                <a:srgbClr val="FFFFFF"/>
              </a:highlight>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6f3999245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6f3999245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highlight>
                <a:srgbClr val="FFFFFF"/>
              </a:highlight>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6f3999245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6f3999245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highlight>
                <a:srgbClr val="FFFFFF"/>
              </a:highlight>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6f399924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6f399924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highlight>
                <a:srgbClr val="FFFFFF"/>
              </a:highlight>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062aced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062aced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highlight>
                  <a:srgbClr val="FFFFFF"/>
                </a:highlight>
                <a:latin typeface="DM Sans"/>
                <a:ea typeface="DM Sans"/>
                <a:cs typeface="DM Sans"/>
                <a:sym typeface="DM Sans"/>
              </a:rPr>
              <a:t>[Se sugiere al finalizar la explicación de un tema o hacia el final de la clase incluir esta slide para responder posibles dudas que surgan]</a:t>
            </a:r>
            <a:endParaRPr>
              <a:highlight>
                <a:srgbClr val="FFFFFF"/>
              </a:highlight>
              <a:latin typeface="DM Sans"/>
              <a:ea typeface="DM Sans"/>
              <a:cs typeface="DM Sans"/>
              <a:sym typeface="DM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6f3999245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6f3999245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6f3999245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6f3999245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6f399924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6f399924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EAFF6A"/>
                </a:highlight>
                <a:latin typeface="DM Sans"/>
                <a:ea typeface="DM Sans"/>
                <a:cs typeface="DM Sans"/>
                <a:sym typeface="DM Sans"/>
              </a:rPr>
              <a:t>Profe: Al correr este ejemplo, lo más probable es que la respuesta sea que es falso, un objeto </a:t>
            </a:r>
            <a:r>
              <a:rPr b="1" lang="es">
                <a:highlight>
                  <a:srgbClr val="EAFF6A"/>
                </a:highlight>
                <a:latin typeface="DM Sans"/>
                <a:ea typeface="DM Sans"/>
                <a:cs typeface="DM Sans"/>
                <a:sym typeface="DM Sans"/>
              </a:rPr>
              <a:t>esférico</a:t>
            </a:r>
            <a:r>
              <a:rPr b="1" lang="es">
                <a:highlight>
                  <a:srgbClr val="EAFF6A"/>
                </a:highlight>
                <a:latin typeface="DM Sans"/>
                <a:ea typeface="DM Sans"/>
                <a:cs typeface="DM Sans"/>
                <a:sym typeface="DM Sans"/>
              </a:rPr>
              <a:t> no puede tener aristas. Probar distintos prompts desarrollados con alumnos para ver si logran que responda otra cosa. Luego de hacer esto, pasar a la diapositiva siguiente</a:t>
            </a:r>
            <a:br>
              <a:rPr b="1" lang="es">
                <a:highlight>
                  <a:srgbClr val="EAFF6A"/>
                </a:highlight>
                <a:latin typeface="DM Sans"/>
                <a:ea typeface="DM Sans"/>
                <a:cs typeface="DM Sans"/>
                <a:sym typeface="DM Sans"/>
              </a:rPr>
            </a:br>
            <a:r>
              <a:rPr lang="es">
                <a:latin typeface="DM Sans"/>
                <a:ea typeface="DM Sans"/>
                <a:cs typeface="DM Sans"/>
                <a:sym typeface="DM Sans"/>
              </a:rPr>
              <a:t>El objetivo de esta actividad es demostrar cómo se puede imponer tareas al modelo, desafiando la lógica para la que fue desarrollado. Queremos limitar la lógica del modelo, que no use lo que sabe sino lo que uno le dice.</a:t>
            </a:r>
            <a:endParaRPr>
              <a:latin typeface="DM Sans"/>
              <a:ea typeface="DM Sans"/>
              <a:cs typeface="DM Sans"/>
              <a:sym typeface="DM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6f3999245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6f3999245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DM Sans"/>
              <a:ea typeface="DM Sans"/>
              <a:cs typeface="DM Sans"/>
              <a:sym typeface="DM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21635c457e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21635c457e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colocar siempre como 2° diapositiva del ppt de todas las clases]</a:t>
            </a:r>
            <a:endParaRPr>
              <a:latin typeface="DM Sans"/>
              <a:ea typeface="DM Sans"/>
              <a:cs typeface="DM Sans"/>
              <a:sym typeface="DM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6f399924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6f399924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latin typeface="DM Sans"/>
                <a:ea typeface="DM Sans"/>
                <a:cs typeface="DM Sans"/>
                <a:sym typeface="DM Sans"/>
              </a:rPr>
              <a:t>[Utilizar esta slide para hacer un repaso de visto en el ejemplo en vivo o para ordenar las etapas previo a mostrarlo, según lo que se considere más conveniente]</a:t>
            </a:r>
            <a:endParaRPr>
              <a:latin typeface="DM Sans"/>
              <a:ea typeface="DM Sans"/>
              <a:cs typeface="DM Sans"/>
              <a:sym typeface="DM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6f3999245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6f3999245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EAFF6A"/>
                </a:highlight>
                <a:latin typeface="DM Sans"/>
                <a:ea typeface="DM Sans"/>
                <a:cs typeface="DM Sans"/>
                <a:sym typeface="DM Sans"/>
              </a:rPr>
              <a:t>Profe: el prompt a utilizar está en la próxima diapositiva. </a:t>
            </a:r>
            <a:r>
              <a:rPr b="1" lang="es">
                <a:highlight>
                  <a:srgbClr val="EAFF6A"/>
                </a:highlight>
                <a:latin typeface="DM Sans"/>
                <a:ea typeface="DM Sans"/>
                <a:cs typeface="DM Sans"/>
                <a:sym typeface="DM Sans"/>
              </a:rPr>
              <a:t>darle tiempo a la actividad. obj: limitar la lógica del modelo</a:t>
            </a:r>
            <a:r>
              <a:rPr lang="es">
                <a:latin typeface="DM Sans"/>
                <a:ea typeface="DM Sans"/>
                <a:cs typeface="DM Sans"/>
                <a:sym typeface="DM Sans"/>
              </a:rPr>
              <a:t> es demostrar cómo se puede imponer tareas al modelo, desafiando la lógica para la que fue desarrollado. Queremos limitar la lógica del modelo, que no use lo que sabe sino lo que uno le dice.</a:t>
            </a:r>
            <a:endParaRPr>
              <a:latin typeface="DM Sans"/>
              <a:ea typeface="DM Sans"/>
              <a:cs typeface="DM Sans"/>
              <a:sym typeface="DM Sans"/>
            </a:endParaRPr>
          </a:p>
          <a:p>
            <a:pPr indent="0" lvl="0" marL="0" rtl="0" algn="l">
              <a:spcBef>
                <a:spcPts val="0"/>
              </a:spcBef>
              <a:spcAft>
                <a:spcPts val="0"/>
              </a:spcAft>
              <a:buNone/>
            </a:pPr>
            <a:r>
              <a:rPr lang="es">
                <a:latin typeface="DM Sans"/>
                <a:ea typeface="DM Sans"/>
                <a:cs typeface="DM Sans"/>
                <a:sym typeface="DM Sans"/>
              </a:rPr>
              <a:t>Si es posible realizarlo con ChatGPT 4, con 3.5 funciona a veces. Sino, probarlo con 3.5, ver las respuestas, y luego pasar a las capturas de las diapositivas 23 y 24 para ver qué sucede con ChatGPT4. En este caso, aprovechar para compartir las diferencias entre 3.5 y 4.</a:t>
            </a:r>
            <a:endParaRPr>
              <a:latin typeface="DM Sans"/>
              <a:ea typeface="DM Sans"/>
              <a:cs typeface="DM Sans"/>
              <a:sym typeface="DM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a6f3999245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a6f3999245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DM Sans"/>
              <a:ea typeface="DM Sans"/>
              <a:cs typeface="DM Sans"/>
              <a:sym typeface="DM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9b0c19e0d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9b0c19e0d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Hecho con GPT4</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9b0c19e0d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9b0c19e0d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Hecho con GPT4</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9062aced4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9062aced4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latin typeface="DM Sans"/>
                <a:ea typeface="DM Sans"/>
                <a:cs typeface="DM Sans"/>
                <a:sym typeface="DM Sans"/>
              </a:rPr>
              <a:t>[Utilizar esta slide para hacer un repaso de visto en el ejemplo en vivo o para ordenar las etapas previo a mostrarlo, según lo que se considere más conveniente]</a:t>
            </a:r>
            <a:endParaRPr>
              <a:latin typeface="DM Sans"/>
              <a:ea typeface="DM Sans"/>
              <a:cs typeface="DM Sans"/>
              <a:sym typeface="DM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a6f3999245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a6f3999245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DM Sans"/>
              <a:ea typeface="DM Sans"/>
              <a:cs typeface="DM Sans"/>
              <a:sym typeface="DM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641b731e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641b731e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DM Sans"/>
              <a:ea typeface="DM Sans"/>
              <a:cs typeface="DM Sans"/>
              <a:sym typeface="DM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41b731eb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41b731eb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DM Sans"/>
              <a:ea typeface="DM Sans"/>
              <a:cs typeface="DM Sans"/>
              <a:sym typeface="DM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9062aced4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9062aced4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55a413f5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55a413f5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colocar siempre como 3° diapositiva del ppt de todas las clases]</a:t>
            </a:r>
            <a:endParaRPr>
              <a:latin typeface="DM Sans"/>
              <a:ea typeface="DM Sans"/>
              <a:cs typeface="DM Sans"/>
              <a:sym typeface="DM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a6f3999245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a6f3999245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DM Sans"/>
                <a:ea typeface="DM Sans"/>
                <a:cs typeface="DM Sans"/>
                <a:sym typeface="DM Sans"/>
              </a:rPr>
              <a:t>[Se utiliza para presentar un tema en la clase]</a:t>
            </a:r>
            <a:endParaRPr>
              <a:latin typeface="DM Sans"/>
              <a:ea typeface="DM Sans"/>
              <a:cs typeface="DM Sans"/>
              <a:sym typeface="DM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a6f3999245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a6f3999245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highlight>
                <a:srgbClr val="FFFFFF"/>
              </a:highlight>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6f3999245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a6f3999245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highlight>
                <a:srgbClr val="FFFFFF"/>
              </a:highlight>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9062aced4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9062aced4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EAFF6A"/>
                </a:highlight>
                <a:latin typeface="DM Sans"/>
                <a:ea typeface="DM Sans"/>
                <a:cs typeface="DM Sans"/>
                <a:sym typeface="DM Sans"/>
              </a:rPr>
              <a:t>Profe:</a:t>
            </a:r>
            <a:r>
              <a:rPr lang="es">
                <a:latin typeface="DM Sans"/>
                <a:ea typeface="DM Sans"/>
                <a:cs typeface="DM Sans"/>
                <a:sym typeface="DM Sans"/>
              </a:rPr>
              <a:t> Son 10/15 miutos entre esta propuesta y la que le sigue en la diapositiva 35. Dejamos el prompt a utlizar y las capturas de las respuestas de ChatGPT4. En caso de tener acceso a la versión 4, recomendamos usarla. Sino, probar con 3.5 y luego mostrar las capturas para analizar las diferencias entre las actualizaciones.</a:t>
            </a:r>
            <a:endParaRPr>
              <a:latin typeface="DM Sans"/>
              <a:ea typeface="DM Sans"/>
              <a:cs typeface="DM Sans"/>
              <a:sym typeface="DM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a88de219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a88de219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b="1">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b="1" lang="es">
                <a:solidFill>
                  <a:schemeClr val="dk1"/>
                </a:solidFill>
                <a:highlight>
                  <a:srgbClr val="DEFC52"/>
                </a:highlight>
                <a:latin typeface="DM Sans"/>
                <a:ea typeface="DM Sans"/>
                <a:cs typeface="DM Sans"/>
                <a:sym typeface="DM Sans"/>
              </a:rPr>
              <a:t>Profe:  </a:t>
            </a:r>
            <a:r>
              <a:rPr b="1" lang="es">
                <a:solidFill>
                  <a:schemeClr val="dk1"/>
                </a:solidFill>
                <a:highlight>
                  <a:srgbClr val="FFFFFF"/>
                </a:highlight>
                <a:latin typeface="DM Sans"/>
                <a:ea typeface="DM Sans"/>
                <a:cs typeface="DM Sans"/>
                <a:sym typeface="DM Sans"/>
              </a:rPr>
              <a:t>Para esta instancia te sugerimos utilizar (cantidad) de minutos.</a:t>
            </a:r>
            <a:endParaRPr b="1">
              <a:solidFill>
                <a:schemeClr val="dk1"/>
              </a:solidFill>
              <a:highlight>
                <a:srgbClr val="FFFFFF"/>
              </a:highlight>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88de219e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a88de219e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EAFF6A"/>
                </a:highlight>
                <a:latin typeface="DM Sans"/>
                <a:ea typeface="DM Sans"/>
                <a:cs typeface="DM Sans"/>
                <a:sym typeface="DM Sans"/>
              </a:rPr>
              <a:t>Profe:</a:t>
            </a:r>
            <a:r>
              <a:rPr lang="es">
                <a:latin typeface="DM Sans"/>
                <a:ea typeface="DM Sans"/>
                <a:cs typeface="DM Sans"/>
                <a:sym typeface="DM Sans"/>
              </a:rPr>
              <a:t> Dejamos el prompt a utlizar y las capturas de las respuestas de ChatGPT4. En caso de tener acceso a la versión 4, recomendamos usarla. Sino, probar con 3.5 y luego mostrar las capturas para analizar las diferencias entre las actualizaciones.</a:t>
            </a:r>
            <a:endParaRPr>
              <a:latin typeface="DM Sans"/>
              <a:ea typeface="DM Sans"/>
              <a:cs typeface="DM Sans"/>
              <a:sym typeface="DM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a88de219e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a88de219e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highlight>
                  <a:srgbClr val="DEFC52"/>
                </a:highlight>
                <a:latin typeface="DM Sans"/>
                <a:ea typeface="DM Sans"/>
                <a:cs typeface="DM Sans"/>
                <a:sym typeface="DM Sans"/>
              </a:rPr>
              <a:t>Profe:   </a:t>
            </a:r>
            <a:r>
              <a:rPr lang="es">
                <a:solidFill>
                  <a:schemeClr val="dk1"/>
                </a:solidFill>
                <a:latin typeface="DM Sans"/>
                <a:ea typeface="DM Sans"/>
                <a:cs typeface="DM Sans"/>
                <a:sym typeface="DM Sans"/>
              </a:rPr>
              <a:t>En esta instancia lo que queremos transmitir es que en general responde que sí corresponde a un axon, aunque la respuesta correcta es que no.  Pero si repreguntamos y pedimos que evalúe nuevamente el resultado responde bien., Esto no es necesario decirlo en este momento, sino que sugerimos hacerlo en el “Para pensar” de la diapositiva 39.</a:t>
            </a:r>
            <a:endParaRPr>
              <a:latin typeface="DM Sans"/>
              <a:ea typeface="DM Sans"/>
              <a:cs typeface="DM Sans"/>
              <a:sym typeface="DM San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a84bb88d1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a84bb88d1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a84bb88d1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a84bb88d1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a88de219e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a88de219e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EAFF6A"/>
                </a:highlight>
                <a:latin typeface="DM Sans"/>
                <a:ea typeface="DM Sans"/>
                <a:cs typeface="DM Sans"/>
                <a:sym typeface="DM Sans"/>
              </a:rPr>
              <a:t>Profe:</a:t>
            </a:r>
            <a:r>
              <a:rPr lang="es">
                <a:latin typeface="DM Sans"/>
                <a:ea typeface="DM Sans"/>
                <a:cs typeface="DM Sans"/>
                <a:sym typeface="DM Sans"/>
              </a:rPr>
              <a:t> prompt iterativo</a:t>
            </a:r>
            <a:endParaRPr>
              <a:latin typeface="DM Sans"/>
              <a:ea typeface="DM Sans"/>
              <a:cs typeface="DM Sans"/>
              <a:sym typeface="DM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d8ab2ab7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d8ab2ab7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colocar siempre como 4° diapositiva del ppt de todas las clases]</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a88de219e1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a88de219e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e9604f31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e9604f31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highlight>
                  <a:srgbClr val="DEFC52"/>
                </a:highlight>
                <a:latin typeface="DM Sans"/>
                <a:ea typeface="DM Sans"/>
                <a:cs typeface="DM Sans"/>
                <a:sym typeface="DM Sans"/>
              </a:rPr>
              <a:t>Profe: </a:t>
            </a:r>
            <a:r>
              <a:rPr b="1" lang="es">
                <a:solidFill>
                  <a:schemeClr val="dk1"/>
                </a:solidFill>
                <a:latin typeface="DM Sans"/>
                <a:ea typeface="DM Sans"/>
                <a:cs typeface="DM Sans"/>
                <a:sym typeface="DM Sans"/>
              </a:rPr>
              <a:t>Dedicarle tiempo a esta instancia (Al menos 10 min).</a:t>
            </a:r>
            <a:r>
              <a:rPr lang="es">
                <a:solidFill>
                  <a:schemeClr val="dk1"/>
                </a:solidFill>
                <a:latin typeface="DM Sans"/>
                <a:ea typeface="DM Sans"/>
                <a:cs typeface="DM Sans"/>
                <a:sym typeface="DM Sans"/>
              </a:rPr>
              <a:t> Te sugerimos mostrar en pantalla la consigna completa de la preentrega, leerla completa en conjunto con los estudiantes, explicando lo que se debe realizar en la entrega y dando espacio para resolver cualquier duda que puedan tener. Si da el tiempo, pueden ver en conjunto la rúbrica de evaluación para que conozcan cuáles son los puntos que serán más considerados.</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highlight>
                <a:srgbClr val="FFFFFF"/>
              </a:highlight>
              <a:latin typeface="DM Sans"/>
              <a:ea typeface="DM Sans"/>
              <a:cs typeface="DM Sans"/>
              <a:sym typeface="DM San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e9604f319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e9604f319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DEFC52"/>
              </a:highlight>
              <a:latin typeface="DM Sans"/>
              <a:ea typeface="DM Sans"/>
              <a:cs typeface="DM Sans"/>
              <a:sym typeface="DM Sans"/>
            </a:endParaRPr>
          </a:p>
          <a:p>
            <a:pPr indent="0" lvl="0" marL="0" rtl="0" algn="l">
              <a:spcBef>
                <a:spcPts val="0"/>
              </a:spcBef>
              <a:spcAft>
                <a:spcPts val="0"/>
              </a:spcAft>
              <a:buNone/>
            </a:pPr>
            <a:r>
              <a:rPr lang="es">
                <a:highlight>
                  <a:srgbClr val="DEFC52"/>
                </a:highlight>
                <a:latin typeface="DM Sans"/>
                <a:ea typeface="DM Sans"/>
                <a:cs typeface="DM Sans"/>
                <a:sym typeface="DM Sans"/>
              </a:rPr>
              <a:t>Profe: </a:t>
            </a:r>
            <a:r>
              <a:rPr lang="es">
                <a:latin typeface="DM Sans"/>
                <a:ea typeface="DM Sans"/>
                <a:cs typeface="DM Sans"/>
                <a:sym typeface="DM Sans"/>
              </a:rPr>
              <a:t>Te sugerimos mostrar en pantalla la consigna completa de la preentrega, explicando lo que se debe realizar en la entrega y consultando a los estudiantes si tienen dudas.</a:t>
            </a:r>
            <a:endParaRPr>
              <a:latin typeface="DM Sans"/>
              <a:ea typeface="DM Sans"/>
              <a:cs typeface="DM Sans"/>
              <a:sym typeface="DM San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1635c457e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1635c457e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DM Sans"/>
                <a:ea typeface="DM Sans"/>
                <a:cs typeface="DM Sans"/>
                <a:sym typeface="DM Sans"/>
              </a:rPr>
              <a:t>[Opcional: al término de una clase, se puede utilizar para brindar recomendaciones sobre algún contenido aprendido en dicha clase, se deben escribir en la diapo siguiente]</a:t>
            </a:r>
            <a:endParaRPr>
              <a:latin typeface="DM Sans"/>
              <a:ea typeface="DM Sans"/>
              <a:cs typeface="DM Sans"/>
              <a:sym typeface="DM San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3bbc910f2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3bbc910f2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a:t>
            </a:r>
            <a:r>
              <a:rPr lang="es">
                <a:solidFill>
                  <a:schemeClr val="dk1"/>
                </a:solidFill>
                <a:latin typeface="DM Sans"/>
                <a:ea typeface="DM Sans"/>
                <a:cs typeface="DM Sans"/>
                <a:sym typeface="DM Sans"/>
              </a:rPr>
              <a:t>Obligatoria siempre. Completar el resumen con palabras claves de lo visto]</a:t>
            </a:r>
            <a:endParaRPr>
              <a:latin typeface="DM Sans"/>
              <a:ea typeface="DM Sans"/>
              <a:cs typeface="DM Sans"/>
              <a:sym typeface="DM San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2cc883c9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2cc883c9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DM Sans"/>
                <a:ea typeface="DM Sans"/>
                <a:cs typeface="DM Sans"/>
                <a:sym typeface="DM Sans"/>
              </a:rPr>
              <a:t>[Obligatoria: indicar número de la semana]</a:t>
            </a:r>
            <a:endParaRPr>
              <a:latin typeface="DM Sans"/>
              <a:ea typeface="DM Sans"/>
              <a:cs typeface="DM Sans"/>
              <a:sym typeface="DM Sans"/>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3bbc910f27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3bbc910f27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a:t>
            </a:r>
            <a:r>
              <a:rPr lang="es">
                <a:latin typeface="DM Sans"/>
                <a:ea typeface="DM Sans"/>
                <a:cs typeface="DM Sans"/>
                <a:sym typeface="DM Sans"/>
              </a:rPr>
              <a:t>bligatoria. Modelo para cuando hay una preentrega la próxima clase]</a:t>
            </a:r>
            <a:endParaRPr>
              <a:latin typeface="DM Sans"/>
              <a:ea typeface="DM Sans"/>
              <a:cs typeface="DM Sans"/>
              <a:sym typeface="DM Sans"/>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3bbc910f2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3bbc910f2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a:t>
            </a:r>
            <a:r>
              <a:rPr lang="es">
                <a:solidFill>
                  <a:schemeClr val="dk1"/>
                </a:solidFill>
                <a:latin typeface="DM Sans"/>
                <a:ea typeface="DM Sans"/>
                <a:cs typeface="DM Sans"/>
                <a:sym typeface="DM Sans"/>
              </a:rPr>
              <a:t>Obligatoria siempre]</a:t>
            </a:r>
            <a:endParaRPr>
              <a:latin typeface="DM Sans"/>
              <a:ea typeface="DM Sans"/>
              <a:cs typeface="DM Sans"/>
              <a:sym typeface="DM San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3bbc910f27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3bbc910f2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Todas las clases como anteúltima diapositiva]</a:t>
            </a:r>
            <a:endParaRPr>
              <a:latin typeface="DM Sans"/>
              <a:ea typeface="DM Sans"/>
              <a:cs typeface="DM Sans"/>
              <a:sym typeface="DM San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1635c457e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1635c457e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a:t>
            </a:r>
            <a:r>
              <a:rPr lang="es">
                <a:solidFill>
                  <a:schemeClr val="dk1"/>
                </a:solidFill>
                <a:latin typeface="DM Sans"/>
                <a:ea typeface="DM Sans"/>
                <a:cs typeface="DM Sans"/>
                <a:sym typeface="DM Sans"/>
              </a:rPr>
              <a:t>Todas las clases como última diapositiva]</a:t>
            </a:r>
            <a:endParaRPr>
              <a:latin typeface="DM Sans"/>
              <a:ea typeface="DM Sans"/>
              <a:cs typeface="DM Sans"/>
              <a:sym typeface="DM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ba3944084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ba3944084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latin typeface="DM Sans"/>
                <a:ea typeface="DM Sans"/>
                <a:cs typeface="DM Sans"/>
                <a:sym typeface="DM Sans"/>
              </a:rPr>
              <a:t>[Opcional: Utilizar esta slide para un </a:t>
            </a:r>
            <a:r>
              <a:rPr b="1" lang="es">
                <a:latin typeface="DM Sans"/>
                <a:ea typeface="DM Sans"/>
                <a:cs typeface="DM Sans"/>
                <a:sym typeface="DM Sans"/>
              </a:rPr>
              <a:t>repaso general</a:t>
            </a:r>
            <a:r>
              <a:rPr lang="es">
                <a:latin typeface="DM Sans"/>
                <a:ea typeface="DM Sans"/>
                <a:cs typeface="DM Sans"/>
                <a:sym typeface="DM Sans"/>
              </a:rPr>
              <a:t> sobre los diversos temas vistos en el contenido pregrabado</a:t>
            </a:r>
            <a:r>
              <a:rPr b="1" lang="es">
                <a:latin typeface="DM Sans"/>
                <a:ea typeface="DM Sans"/>
                <a:cs typeface="DM Sans"/>
                <a:sym typeface="DM Sans"/>
              </a:rPr>
              <a:t>. </a:t>
            </a:r>
            <a:r>
              <a:rPr lang="es">
                <a:solidFill>
                  <a:schemeClr val="dk1"/>
                </a:solidFill>
                <a:latin typeface="DM Sans"/>
                <a:ea typeface="DM Sans"/>
                <a:cs typeface="DM Sans"/>
                <a:sym typeface="DM Sans"/>
              </a:rPr>
              <a:t>Señalar en “Notas al orador” la duración (en minutos) que se sugiere para el momento de repaso teniendo en cuenta que el foco de las clases es la práctica]</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b="1" lang="es">
                <a:solidFill>
                  <a:schemeClr val="dk1"/>
                </a:solidFill>
                <a:highlight>
                  <a:srgbClr val="DEFC52"/>
                </a:highlight>
                <a:latin typeface="DM Sans"/>
                <a:ea typeface="DM Sans"/>
                <a:cs typeface="DM Sans"/>
                <a:sym typeface="DM Sans"/>
              </a:rPr>
              <a:t>Profe:  </a:t>
            </a:r>
            <a:r>
              <a:rPr b="1" lang="es">
                <a:solidFill>
                  <a:schemeClr val="dk1"/>
                </a:solidFill>
                <a:highlight>
                  <a:srgbClr val="FFFFFF"/>
                </a:highlight>
                <a:latin typeface="DM Sans"/>
                <a:ea typeface="DM Sans"/>
                <a:cs typeface="DM Sans"/>
                <a:sym typeface="DM Sans"/>
              </a:rPr>
              <a:t>Para esta instancia te sugerimos utilizar (cantidad) de minutos.</a:t>
            </a:r>
            <a:endParaRPr b="1">
              <a:solidFill>
                <a:schemeClr val="dk1"/>
              </a:solidFill>
              <a:latin typeface="DM Sans"/>
              <a:ea typeface="DM Sans"/>
              <a:cs typeface="DM Sans"/>
              <a:sym typeface="DM San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3bbc910f27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3bbc910f27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[Esta diapo se usa al finalizar </a:t>
            </a:r>
            <a:r>
              <a:rPr lang="es" u="sng">
                <a:solidFill>
                  <a:schemeClr val="dk1"/>
                </a:solidFill>
                <a:latin typeface="DM Sans"/>
                <a:ea typeface="DM Sans"/>
                <a:cs typeface="DM Sans"/>
                <a:sym typeface="DM Sans"/>
              </a:rPr>
              <a:t>todo el curso</a:t>
            </a:r>
            <a:r>
              <a:rPr lang="es">
                <a:solidFill>
                  <a:schemeClr val="dk1"/>
                </a:solidFill>
                <a:latin typeface="DM Sans"/>
                <a:ea typeface="DM Sans"/>
                <a:cs typeface="DM Sans"/>
                <a:sym typeface="DM Sans"/>
              </a:rPr>
              <a:t>. Antes no]</a:t>
            </a:r>
            <a:endParaRPr>
              <a:latin typeface="DM Sans"/>
              <a:ea typeface="DM Sans"/>
              <a:cs typeface="DM Sans"/>
              <a:sym typeface="DM San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7e6f2a08d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7e6f2a08d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[Esta diapo se usa al finalizar </a:t>
            </a:r>
            <a:r>
              <a:rPr lang="es" u="sng">
                <a:solidFill>
                  <a:schemeClr val="dk1"/>
                </a:solidFill>
                <a:latin typeface="DM Sans"/>
                <a:ea typeface="DM Sans"/>
                <a:cs typeface="DM Sans"/>
                <a:sym typeface="DM Sans"/>
              </a:rPr>
              <a:t>todo el curso</a:t>
            </a:r>
            <a:r>
              <a:rPr lang="es">
                <a:solidFill>
                  <a:schemeClr val="dk1"/>
                </a:solidFill>
                <a:latin typeface="DM Sans"/>
                <a:ea typeface="DM Sans"/>
                <a:cs typeface="DM Sans"/>
                <a:sym typeface="DM Sans"/>
              </a:rPr>
              <a:t>. Antes no]</a:t>
            </a:r>
            <a:endParaRPr b="1" u="sng">
              <a:highlight>
                <a:srgbClr val="EAFF6A"/>
              </a:highlight>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6f39992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6f39992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highlight>
                  <a:schemeClr val="lt1"/>
                </a:highlight>
                <a:latin typeface="DM Sans"/>
                <a:ea typeface="DM Sans"/>
                <a:cs typeface="DM Sans"/>
                <a:sym typeface="DM Sans"/>
              </a:rPr>
              <a:t>[Únicamente utilizar para aquellos microdesafíos que sean consignas abiertas, es decir NO kahoots]</a:t>
            </a:r>
            <a:br>
              <a:rPr lang="es">
                <a:highlight>
                  <a:schemeClr val="lt1"/>
                </a:highlight>
                <a:latin typeface="DM Sans"/>
                <a:ea typeface="DM Sans"/>
                <a:cs typeface="DM Sans"/>
                <a:sym typeface="DM Sans"/>
              </a:rPr>
            </a:br>
            <a:endParaRPr>
              <a:highlight>
                <a:schemeClr val="lt1"/>
              </a:highlight>
              <a:latin typeface="DM Sans"/>
              <a:ea typeface="DM Sans"/>
              <a:cs typeface="DM Sans"/>
              <a:sym typeface="DM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6f399924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6f399924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highlight>
                  <a:srgbClr val="EAFF6A"/>
                </a:highlight>
                <a:latin typeface="DM Sans"/>
                <a:ea typeface="DM Sans"/>
                <a:cs typeface="DM Sans"/>
                <a:sym typeface="DM Sans"/>
              </a:rPr>
              <a:t>Profe</a:t>
            </a:r>
            <a:r>
              <a:rPr b="1" lang="es">
                <a:solidFill>
                  <a:schemeClr val="dk1"/>
                </a:solidFill>
                <a:latin typeface="DM Sans"/>
                <a:ea typeface="DM Sans"/>
                <a:cs typeface="DM Sans"/>
                <a:sym typeface="DM Sans"/>
              </a:rPr>
              <a:t>: con esta actividad pretendemos introducir el tema de la importancia de la protección de datos.</a:t>
            </a:r>
            <a:endParaRPr b="1">
              <a:solidFill>
                <a:schemeClr val="dk1"/>
              </a:solidFill>
              <a:latin typeface="DM Sans"/>
              <a:ea typeface="DM Sans"/>
              <a:cs typeface="DM Sans"/>
              <a:sym typeface="DM Sans"/>
            </a:endParaRPr>
          </a:p>
          <a:p>
            <a:pPr indent="0" lvl="0" marL="0" rtl="0" algn="l">
              <a:spcBef>
                <a:spcPts val="1000"/>
              </a:spcBef>
              <a:spcAft>
                <a:spcPts val="1000"/>
              </a:spcAft>
              <a:buNone/>
            </a:pPr>
            <a:r>
              <a:rPr lang="es">
                <a:solidFill>
                  <a:schemeClr val="dk1"/>
                </a:solidFill>
                <a:latin typeface="DM Sans"/>
                <a:ea typeface="DM Sans"/>
                <a:cs typeface="DM Sans"/>
                <a:sym typeface="DM Sans"/>
              </a:rPr>
              <a:t>Algunas preguntas para desarrollar la puesta en común pueden ser:</a:t>
            </a:r>
            <a:br>
              <a:rPr lang="es">
                <a:solidFill>
                  <a:schemeClr val="dk1"/>
                </a:solidFill>
                <a:latin typeface="DM Sans"/>
                <a:ea typeface="DM Sans"/>
                <a:cs typeface="DM Sans"/>
                <a:sym typeface="DM Sans"/>
              </a:rPr>
            </a:br>
            <a:r>
              <a:rPr lang="es">
                <a:solidFill>
                  <a:schemeClr val="dk1"/>
                </a:solidFill>
                <a:latin typeface="DM Sans"/>
                <a:ea typeface="DM Sans"/>
                <a:cs typeface="DM Sans"/>
                <a:sym typeface="DM Sans"/>
              </a:rPr>
              <a:t>- ¿Quiénes </a:t>
            </a:r>
            <a:r>
              <a:rPr lang="es">
                <a:solidFill>
                  <a:schemeClr val="dk1"/>
                </a:solidFill>
                <a:latin typeface="DM Sans"/>
                <a:ea typeface="DM Sans"/>
                <a:cs typeface="DM Sans"/>
                <a:sym typeface="DM Sans"/>
              </a:rPr>
              <a:t>quieren</a:t>
            </a:r>
            <a:r>
              <a:rPr lang="es">
                <a:solidFill>
                  <a:schemeClr val="dk1"/>
                </a:solidFill>
                <a:latin typeface="DM Sans"/>
                <a:ea typeface="DM Sans"/>
                <a:cs typeface="DM Sans"/>
                <a:sym typeface="DM Sans"/>
              </a:rPr>
              <a:t> compartir el prompt que desarrollaron? (y compararlos entre sí)</a:t>
            </a:r>
            <a:br>
              <a:rPr lang="es">
                <a:solidFill>
                  <a:schemeClr val="dk1"/>
                </a:solidFill>
                <a:latin typeface="DM Sans"/>
                <a:ea typeface="DM Sans"/>
                <a:cs typeface="DM Sans"/>
                <a:sym typeface="DM Sans"/>
              </a:rPr>
            </a:br>
            <a:r>
              <a:rPr lang="es">
                <a:solidFill>
                  <a:schemeClr val="dk1"/>
                </a:solidFill>
                <a:latin typeface="DM Sans"/>
                <a:ea typeface="DM Sans"/>
                <a:cs typeface="DM Sans"/>
                <a:sym typeface="DM Sans"/>
              </a:rPr>
              <a:t>- ¿Lograron que les filtre todos los datos sensibles la primera vez?</a:t>
            </a:r>
            <a:br>
              <a:rPr lang="es">
                <a:solidFill>
                  <a:schemeClr val="dk1"/>
                </a:solidFill>
                <a:latin typeface="DM Sans"/>
                <a:ea typeface="DM Sans"/>
                <a:cs typeface="DM Sans"/>
                <a:sym typeface="DM Sans"/>
              </a:rPr>
            </a:br>
            <a:r>
              <a:rPr lang="es">
                <a:solidFill>
                  <a:schemeClr val="dk1"/>
                </a:solidFill>
                <a:latin typeface="DM Sans"/>
                <a:ea typeface="DM Sans"/>
                <a:cs typeface="DM Sans"/>
                <a:sym typeface="DM Sans"/>
              </a:rPr>
              <a:t>- ¿Qué características tienen los prompts que fueron efectivos? ¿Son más cortos? ¿Fragmentan la información?</a:t>
            </a:r>
            <a:endParaRPr>
              <a:solidFill>
                <a:schemeClr val="dk1"/>
              </a:solidFill>
              <a:latin typeface="DM Sans"/>
              <a:ea typeface="DM Sans"/>
              <a:cs typeface="DM Sans"/>
              <a:sym typeface="DM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6f399924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6f399924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DM Sans"/>
                <a:ea typeface="DM Sans"/>
                <a:cs typeface="DM Sans"/>
                <a:sym typeface="DM Sans"/>
              </a:rPr>
              <a:t>[Esta slide se puede utilizar para el cierre del microdesafío y también para el cierre de actividades en clase. Ir variando]</a:t>
            </a:r>
            <a:endParaRPr>
              <a:latin typeface="DM Sans"/>
              <a:ea typeface="DM Sans"/>
              <a:cs typeface="DM Sans"/>
              <a:sym typeface="DM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6f399924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6f399924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latin typeface="DM Sans"/>
                <a:ea typeface="DM Sans"/>
                <a:cs typeface="DM Sans"/>
                <a:sym typeface="DM Sans"/>
              </a:rPr>
              <a:t>Incluso, hay datasets que se actualizan diaramente (como los gestores de tickets)</a:t>
            </a:r>
            <a:endParaRPr>
              <a:latin typeface="DM Sans"/>
              <a:ea typeface="DM Sans"/>
              <a:cs typeface="DM Sans"/>
              <a:sym typeface="DM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 Id="rId3"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o 1"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Font typeface="DM Sans"/>
              <a:buNone/>
              <a:defRPr b="1" sz="4000">
                <a:latin typeface="DM Sans"/>
                <a:ea typeface="DM Sans"/>
                <a:cs typeface="DM Sans"/>
                <a:sym typeface="DM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000"/>
              <a:buFont typeface="Helvetica Neue Light"/>
              <a:buNone/>
              <a:defRPr sz="2000">
                <a:latin typeface="Helvetica Neue Light"/>
                <a:ea typeface="Helvetica Neue Light"/>
                <a:cs typeface="Helvetica Neue Light"/>
                <a:sym typeface="Helvetica Neue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5">
  <p:cSld name="SECTION_HEADER_1_1_1_1_1_1_1_1_1_8">
    <p:bg>
      <p:bgPr>
        <a:blipFill>
          <a:blip r:embed="rId2">
            <a:alphaModFix/>
          </a:blip>
          <a:stretch>
            <a:fillRect/>
          </a:stretch>
        </a:blipFill>
      </p:bgPr>
    </p:bg>
    <p:spTree>
      <p:nvGrpSpPr>
        <p:cNvPr id="31" name="Shape 31"/>
        <p:cNvGrpSpPr/>
        <p:nvPr/>
      </p:nvGrpSpPr>
      <p:grpSpPr>
        <a:xfrm>
          <a:off x="0" y="0"/>
          <a:ext cx="0" cy="0"/>
          <a:chOff x="0" y="0"/>
          <a:chExt cx="0" cy="0"/>
        </a:xfrm>
      </p:grpSpPr>
      <p:pic>
        <p:nvPicPr>
          <p:cNvPr id="32" name="Google Shape;32;p11"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1">
  <p:cSld name="SECTION_HEADER_1_2">
    <p:spTree>
      <p:nvGrpSpPr>
        <p:cNvPr id="33" name="Shape 33"/>
        <p:cNvGrpSpPr/>
        <p:nvPr/>
      </p:nvGrpSpPr>
      <p:grpSpPr>
        <a:xfrm>
          <a:off x="0" y="0"/>
          <a:ext cx="0" cy="0"/>
          <a:chOff x="0" y="0"/>
          <a:chExt cx="0" cy="0"/>
        </a:xfrm>
      </p:grpSpPr>
      <p:pic>
        <p:nvPicPr>
          <p:cNvPr id="34" name="Google Shape;34;p12" title="logo coderhouse"/>
          <p:cNvPicPr preferRelativeResize="0"/>
          <p:nvPr/>
        </p:nvPicPr>
        <p:blipFill>
          <a:blip r:embed="rId2">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2">
  <p:cSld name="SECTION_HEADER_1_1_4">
    <p:bg>
      <p:bgPr>
        <a:blipFill>
          <a:blip r:embed="rId2">
            <a:alphaModFix/>
          </a:blip>
          <a:stretch>
            <a:fillRect/>
          </a:stretch>
        </a:blipFill>
      </p:bgPr>
    </p:bg>
    <p:spTree>
      <p:nvGrpSpPr>
        <p:cNvPr id="35" name="Shape 35"/>
        <p:cNvGrpSpPr/>
        <p:nvPr/>
      </p:nvGrpSpPr>
      <p:grpSpPr>
        <a:xfrm>
          <a:off x="0" y="0"/>
          <a:ext cx="0" cy="0"/>
          <a:chOff x="0" y="0"/>
          <a:chExt cx="0" cy="0"/>
        </a:xfrm>
      </p:grpSpPr>
      <p:pic>
        <p:nvPicPr>
          <p:cNvPr id="36" name="Google Shape;36;p13"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37" name="Google Shape;37;p13"/>
          <p:cNvSpPr/>
          <p:nvPr/>
        </p:nvSpPr>
        <p:spPr>
          <a:xfrm>
            <a:off x="1089900" y="995400"/>
            <a:ext cx="6964200" cy="3152700"/>
          </a:xfrm>
          <a:prstGeom prst="rect">
            <a:avLst/>
          </a:prstGeom>
          <a:solidFill>
            <a:srgbClr val="B5B5B5">
              <a:alpha val="10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p:cSld name="SECTION_HEADER_1">
    <p:bg>
      <p:bgPr>
        <a:blipFill>
          <a:blip r:embed="rId2">
            <a:alphaModFix/>
          </a:blip>
          <a:stretch>
            <a:fillRect/>
          </a:stretch>
        </a:blipFill>
      </p:bgPr>
    </p:bg>
    <p:spTree>
      <p:nvGrpSpPr>
        <p:cNvPr id="13" name="Shape 13"/>
        <p:cNvGrpSpPr/>
        <p:nvPr/>
      </p:nvGrpSpPr>
      <p:grpSpPr>
        <a:xfrm>
          <a:off x="0" y="0"/>
          <a:ext cx="0" cy="0"/>
          <a:chOff x="0" y="0"/>
          <a:chExt cx="0" cy="0"/>
        </a:xfrm>
      </p:grpSpPr>
      <p:pic>
        <p:nvPicPr>
          <p:cNvPr id="14" name="Google Shape;14;p3" title="logo coderhouse"/>
          <p:cNvPicPr preferRelativeResize="0"/>
          <p:nvPr/>
        </p:nvPicPr>
        <p:blipFill>
          <a:blip r:embed="rId3">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p:cSld name="SECTION_HEADER_1_1">
    <p:bg>
      <p:bgPr>
        <a:blipFill>
          <a:blip r:embed="rId2">
            <a:alphaModFix/>
          </a:blip>
          <a:stretch>
            <a:fillRect/>
          </a:stretch>
        </a:blipFill>
      </p:bgPr>
    </p:bg>
    <p:spTree>
      <p:nvGrpSpPr>
        <p:cNvPr id="15" name="Shape 15"/>
        <p:cNvGrpSpPr/>
        <p:nvPr/>
      </p:nvGrpSpPr>
      <p:grpSpPr>
        <a:xfrm>
          <a:off x="0" y="0"/>
          <a:ext cx="0" cy="0"/>
          <a:chOff x="0" y="0"/>
          <a:chExt cx="0" cy="0"/>
        </a:xfrm>
      </p:grpSpPr>
      <p:pic>
        <p:nvPicPr>
          <p:cNvPr id="16" name="Google Shape;16;p4"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7" name="Google Shape;17;p4"/>
          <p:cNvSpPr/>
          <p:nvPr/>
        </p:nvSpPr>
        <p:spPr>
          <a:xfrm>
            <a:off x="1089900" y="995400"/>
            <a:ext cx="6964200" cy="3152700"/>
          </a:xfrm>
          <a:prstGeom prst="rect">
            <a:avLst/>
          </a:prstGeom>
          <a:solidFill>
            <a:srgbClr val="B5B5B5">
              <a:alpha val="10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1">
  <p:cSld name="SECTION_HEADER_1_1_1">
    <p:bg>
      <p:bgPr>
        <a:blipFill>
          <a:blip r:embed="rId2">
            <a:alphaModFix/>
          </a:blip>
          <a:stretch>
            <a:fillRect/>
          </a:stretch>
        </a:blipFill>
      </p:bgPr>
    </p:bg>
    <p:spTree>
      <p:nvGrpSpPr>
        <p:cNvPr id="18" name="Shape 18"/>
        <p:cNvGrpSpPr/>
        <p:nvPr/>
      </p:nvGrpSpPr>
      <p:grpSpPr>
        <a:xfrm>
          <a:off x="0" y="0"/>
          <a:ext cx="0" cy="0"/>
          <a:chOff x="0" y="0"/>
          <a:chExt cx="0" cy="0"/>
        </a:xfrm>
      </p:grpSpPr>
      <p:pic>
        <p:nvPicPr>
          <p:cNvPr id="19" name="Google Shape;19;p5"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adro">
  <p:cSld name="SECTION_HEADER_1_1_1_1_1_1">
    <p:bg>
      <p:bgPr>
        <a:blipFill>
          <a:blip r:embed="rId2">
            <a:alphaModFix/>
          </a:blip>
          <a:stretch>
            <a:fillRect/>
          </a:stretch>
        </a:blipFill>
      </p:bgPr>
    </p:bg>
    <p:spTree>
      <p:nvGrpSpPr>
        <p:cNvPr id="20" name="Shape 20"/>
        <p:cNvGrpSpPr/>
        <p:nvPr/>
      </p:nvGrpSpPr>
      <p:grpSpPr>
        <a:xfrm>
          <a:off x="0" y="0"/>
          <a:ext cx="0" cy="0"/>
          <a:chOff x="0" y="0"/>
          <a:chExt cx="0" cy="0"/>
        </a:xfrm>
      </p:grpSpPr>
      <p:pic>
        <p:nvPicPr>
          <p:cNvPr id="21" name="Google Shape;21;p6"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 imagen">
  <p:cSld name="SECTION_HEADER_1_1_1_1_1_1_1">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7"/>
          <p:cNvSpPr/>
          <p:nvPr/>
        </p:nvSpPr>
        <p:spPr>
          <a:xfrm>
            <a:off x="6592475" y="0"/>
            <a:ext cx="2551500" cy="5143500"/>
          </a:xfrm>
          <a:prstGeom prst="rect">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 name="Google Shape;24;p7"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do blanco">
  <p:cSld name="SECTION_HEADER_1_1_1_1_1_1_1_1">
    <p:spTree>
      <p:nvGrpSpPr>
        <p:cNvPr id="25" name="Shape 25"/>
        <p:cNvGrpSpPr/>
        <p:nvPr/>
      </p:nvGrpSpPr>
      <p:grpSpPr>
        <a:xfrm>
          <a:off x="0" y="0"/>
          <a:ext cx="0" cy="0"/>
          <a:chOff x="0" y="0"/>
          <a:chExt cx="0" cy="0"/>
        </a:xfrm>
      </p:grpSpPr>
      <p:pic>
        <p:nvPicPr>
          <p:cNvPr id="26" name="Google Shape;26;p8"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p:cSld name="SECTION_HEADER_1_1_1_1_1_1_1_1_1">
    <p:bg>
      <p:bgPr>
        <a:blipFill>
          <a:blip r:embed="rId2">
            <a:alphaModFix/>
          </a:blip>
          <a:stretch>
            <a:fillRect/>
          </a:stretch>
        </a:blipFill>
      </p:bgPr>
    </p:bg>
    <p:spTree>
      <p:nvGrpSpPr>
        <p:cNvPr id="27" name="Shape 27"/>
        <p:cNvGrpSpPr/>
        <p:nvPr/>
      </p:nvGrpSpPr>
      <p:grpSpPr>
        <a:xfrm>
          <a:off x="0" y="0"/>
          <a:ext cx="0" cy="0"/>
          <a:chOff x="0" y="0"/>
          <a:chExt cx="0" cy="0"/>
        </a:xfrm>
      </p:grpSpPr>
      <p:pic>
        <p:nvPicPr>
          <p:cNvPr id="28" name="Google Shape;28;p9"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A">
  <p:cSld name="SECTION_HEADER_1_1_1_1_1_1_1_1_1_1">
    <p:bg>
      <p:bgPr>
        <a:blipFill>
          <a:blip r:embed="rId2">
            <a:alphaModFix/>
          </a:blip>
          <a:stretch>
            <a:fillRect/>
          </a:stretch>
        </a:blipFill>
      </p:bgPr>
    </p:bg>
    <p:spTree>
      <p:nvGrpSpPr>
        <p:cNvPr id="29" name="Shape 29"/>
        <p:cNvGrpSpPr/>
        <p:nvPr/>
      </p:nvGrpSpPr>
      <p:grpSpPr>
        <a:xfrm>
          <a:off x="0" y="0"/>
          <a:ext cx="0" cy="0"/>
          <a:chOff x="0" y="0"/>
          <a:chExt cx="0" cy="0"/>
        </a:xfrm>
      </p:grpSpPr>
      <p:pic>
        <p:nvPicPr>
          <p:cNvPr id="30" name="Google Shape;30;p10"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20.png"/><Relationship Id="rId4" Type="http://schemas.openxmlformats.org/officeDocument/2006/relationships/image" Target="../media/image8.png"/><Relationship Id="rId5" Type="http://schemas.openxmlformats.org/officeDocument/2006/relationships/hyperlink" Target="https://docs.google.com/presentation/d/1oxGh--dLluLzkJno32DWVywYU8XRCD_llQCL1JYlFN8/edit?usp=sharing"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25.png"/><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s://coderhouse.notion.site/Beneficios-Top10-da565b2badda4a1098dedfe9aa3ed5ba"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hyperlink" Target="https://github.com/CoderContenidos/IA-GeneracionDePrompts/blob/main/Microdesaf%C3%ADo%204" TargetMode="External"/><Relationship Id="rId5" Type="http://schemas.openxmlformats.org/officeDocument/2006/relationships/hyperlink" Target="https://docs.google.com/presentation/d/1k6dple0UckAuMOY8W1LMUtw7I8tQSn6IeDo_VHZ9txA/edit?usp=drive_link" TargetMode="External"/><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4"/>
          <p:cNvSpPr txBox="1"/>
          <p:nvPr/>
        </p:nvSpPr>
        <p:spPr>
          <a:xfrm>
            <a:off x="1461300" y="1925250"/>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¡Les damos la bienvenida!</a:t>
            </a:r>
            <a:endParaRPr b="1" sz="4000">
              <a:solidFill>
                <a:srgbClr val="EAFF6A"/>
              </a:solidFill>
              <a:latin typeface="DM Sans"/>
              <a:ea typeface="DM Sans"/>
              <a:cs typeface="DM Sans"/>
              <a:sym typeface="DM Sans"/>
            </a:endParaRPr>
          </a:p>
        </p:txBody>
      </p:sp>
      <p:sp>
        <p:nvSpPr>
          <p:cNvPr id="43" name="Google Shape;43;p14"/>
          <p:cNvSpPr txBox="1"/>
          <p:nvPr/>
        </p:nvSpPr>
        <p:spPr>
          <a:xfrm>
            <a:off x="3315900" y="3421350"/>
            <a:ext cx="251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lt1"/>
                </a:solidFill>
                <a:latin typeface="DM Sans"/>
                <a:ea typeface="DM Sans"/>
                <a:cs typeface="DM Sans"/>
                <a:sym typeface="DM Sans"/>
              </a:rPr>
              <a:t>¿Comenzamos?</a:t>
            </a:r>
            <a:endParaRPr sz="2000">
              <a:solidFill>
                <a:schemeClr val="lt1"/>
              </a:solidFill>
              <a:latin typeface="DM Sans"/>
              <a:ea typeface="DM Sans"/>
              <a:cs typeface="DM Sans"/>
              <a:sym typeface="DM Sans"/>
            </a:endParaRPr>
          </a:p>
        </p:txBody>
      </p:sp>
      <p:pic>
        <p:nvPicPr>
          <p:cNvPr descr="Man Dancing on Apple iOS 12.2" id="44" name="Google Shape;44;p14"/>
          <p:cNvPicPr preferRelativeResize="0"/>
          <p:nvPr/>
        </p:nvPicPr>
        <p:blipFill>
          <a:blip r:embed="rId3">
            <a:alphaModFix/>
          </a:blip>
          <a:stretch>
            <a:fillRect/>
          </a:stretch>
        </p:blipFill>
        <p:spPr>
          <a:xfrm>
            <a:off x="4133900" y="808750"/>
            <a:ext cx="876200" cy="876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nvSpPr>
        <p:spPr>
          <a:xfrm>
            <a:off x="457725" y="573300"/>
            <a:ext cx="47301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Protección de datos</a:t>
            </a:r>
            <a:endParaRPr b="1" sz="4000">
              <a:solidFill>
                <a:schemeClr val="dk1"/>
              </a:solidFill>
              <a:latin typeface="DM Sans"/>
              <a:ea typeface="DM Sans"/>
              <a:cs typeface="DM Sans"/>
              <a:sym typeface="DM Sans"/>
            </a:endParaRPr>
          </a:p>
        </p:txBody>
      </p:sp>
      <p:sp>
        <p:nvSpPr>
          <p:cNvPr id="126" name="Google Shape;126;p23"/>
          <p:cNvSpPr txBox="1"/>
          <p:nvPr/>
        </p:nvSpPr>
        <p:spPr>
          <a:xfrm>
            <a:off x="457725" y="2211625"/>
            <a:ext cx="4730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En el campo laboral de Prompt Engineering, la protección de datos tiene una importancia central.</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0" lvl="0" marL="0" rtl="0" algn="l">
              <a:spcBef>
                <a:spcPts val="0"/>
              </a:spcBef>
              <a:spcAft>
                <a:spcPts val="0"/>
              </a:spcAft>
              <a:buNone/>
            </a:pPr>
            <a:r>
              <a:rPr lang="es" sz="1350">
                <a:latin typeface="DM Sans"/>
                <a:ea typeface="DM Sans"/>
                <a:cs typeface="DM Sans"/>
                <a:sym typeface="DM Sans"/>
              </a:rPr>
              <a:t>Veamos algunos de los motivos…</a:t>
            </a:r>
            <a:endParaRPr sz="1350">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Privacidad</a:t>
            </a:r>
            <a:endParaRPr b="1" sz="4000">
              <a:solidFill>
                <a:schemeClr val="dk1"/>
              </a:solidFill>
              <a:latin typeface="DM Sans"/>
              <a:ea typeface="DM Sans"/>
              <a:cs typeface="DM Sans"/>
              <a:sym typeface="DM Sans"/>
            </a:endParaRPr>
          </a:p>
        </p:txBody>
      </p:sp>
      <p:sp>
        <p:nvSpPr>
          <p:cNvPr id="132" name="Google Shape;132;p24"/>
          <p:cNvSpPr txBox="1"/>
          <p:nvPr/>
        </p:nvSpPr>
        <p:spPr>
          <a:xfrm>
            <a:off x="457725" y="2211625"/>
            <a:ext cx="4730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La privacidad es un derecho que garantiza a los ciudadanos la protección contra el acceso no autorizado o uso indebido de sus datos personales.</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0" lvl="0" marL="0" rtl="0" algn="l">
              <a:spcBef>
                <a:spcPts val="0"/>
              </a:spcBef>
              <a:spcAft>
                <a:spcPts val="0"/>
              </a:spcAft>
              <a:buNone/>
            </a:pPr>
            <a:r>
              <a:rPr lang="es" sz="1350">
                <a:latin typeface="DM Sans"/>
                <a:ea typeface="DM Sans"/>
                <a:cs typeface="DM Sans"/>
                <a:sym typeface="DM Sans"/>
              </a:rPr>
              <a:t>En el marco de la Inteligencia Artificial, los modelos trabajan con inmensas cantidades de datos, por lo cual deben ser capaces de filtrar información para asegurar la privacidad de los usuarios.</a:t>
            </a:r>
            <a:endParaRPr sz="1350">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Marco normativo</a:t>
            </a:r>
            <a:endParaRPr b="1" sz="4000">
              <a:solidFill>
                <a:schemeClr val="dk1"/>
              </a:solidFill>
              <a:latin typeface="DM Sans"/>
              <a:ea typeface="DM Sans"/>
              <a:cs typeface="DM Sans"/>
              <a:sym typeface="DM Sans"/>
            </a:endParaRPr>
          </a:p>
        </p:txBody>
      </p:sp>
      <p:sp>
        <p:nvSpPr>
          <p:cNvPr id="138" name="Google Shape;138;p25"/>
          <p:cNvSpPr txBox="1"/>
          <p:nvPr/>
        </p:nvSpPr>
        <p:spPr>
          <a:xfrm>
            <a:off x="457725" y="2211625"/>
            <a:ext cx="47301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Existen países sumamente avanzados en la protección de datos digitales. Tal es así que han desarrollado leyes y marcos normativos que protegen a los ciudadanos y convierten a la protección de datos en una obligación legal.</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0" lvl="0" marL="0" rtl="0" algn="l">
              <a:spcBef>
                <a:spcPts val="0"/>
              </a:spcBef>
              <a:spcAft>
                <a:spcPts val="0"/>
              </a:spcAft>
              <a:buNone/>
            </a:pPr>
            <a:r>
              <a:rPr lang="es" sz="1350">
                <a:latin typeface="DM Sans"/>
                <a:ea typeface="DM Sans"/>
                <a:cs typeface="DM Sans"/>
                <a:sym typeface="DM Sans"/>
              </a:rPr>
              <a:t>A su vez, esto asegura que los usuarios se sientan más seguros al brindar datos, dado que cuentan con un marco legal que los respalda y les informa cómo y para qué se podría usar la información.</a:t>
            </a:r>
            <a:endParaRPr sz="1350">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nvSpPr>
        <p:spPr>
          <a:xfrm>
            <a:off x="457725" y="1071050"/>
            <a:ext cx="56124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Confianza del usuario</a:t>
            </a:r>
            <a:endParaRPr b="1" sz="4000">
              <a:solidFill>
                <a:schemeClr val="dk1"/>
              </a:solidFill>
              <a:latin typeface="DM Sans"/>
              <a:ea typeface="DM Sans"/>
              <a:cs typeface="DM Sans"/>
              <a:sym typeface="DM Sans"/>
            </a:endParaRPr>
          </a:p>
        </p:txBody>
      </p:sp>
      <p:sp>
        <p:nvSpPr>
          <p:cNvPr id="144" name="Google Shape;144;p26"/>
          <p:cNvSpPr txBox="1"/>
          <p:nvPr/>
        </p:nvSpPr>
        <p:spPr>
          <a:xfrm>
            <a:off x="566625" y="2161375"/>
            <a:ext cx="4730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Generar confianza es fundamental para que una persona sea usuaria de una plataforma o producto digital, y se traduce en un mayor grado de participación.</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0" lvl="0" marL="0" rtl="0" algn="l">
              <a:spcBef>
                <a:spcPts val="0"/>
              </a:spcBef>
              <a:spcAft>
                <a:spcPts val="0"/>
              </a:spcAft>
              <a:buNone/>
            </a:pPr>
            <a:r>
              <a:rPr lang="es" sz="1350">
                <a:latin typeface="DM Sans"/>
                <a:ea typeface="DM Sans"/>
                <a:cs typeface="DM Sans"/>
                <a:sym typeface="DM Sans"/>
              </a:rPr>
              <a:t>En consecuencia, perder esa confianza puede tener consecuencias muy graves dado que disminuye la credibilidad y reputación de la marca, empresa o institución que hay por detrás</a:t>
            </a:r>
            <a:endParaRPr sz="1350">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nvSpPr>
        <p:spPr>
          <a:xfrm>
            <a:off x="457725" y="1071050"/>
            <a:ext cx="57507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Riesgos de seguridad</a:t>
            </a:r>
            <a:endParaRPr b="1" sz="4000">
              <a:solidFill>
                <a:schemeClr val="dk1"/>
              </a:solidFill>
              <a:latin typeface="DM Sans"/>
              <a:ea typeface="DM Sans"/>
              <a:cs typeface="DM Sans"/>
              <a:sym typeface="DM Sans"/>
            </a:endParaRPr>
          </a:p>
        </p:txBody>
      </p:sp>
      <p:sp>
        <p:nvSpPr>
          <p:cNvPr id="150" name="Google Shape;150;p27"/>
          <p:cNvSpPr txBox="1"/>
          <p:nvPr/>
        </p:nvSpPr>
        <p:spPr>
          <a:xfrm>
            <a:off x="457725" y="2211625"/>
            <a:ext cx="4730100" cy="12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Las bases de datos con información sensible son un terreno muy tentador para ciberdelincuentes, que pueden cometer fraude, pérdidas económicas, robos de identidad.  La protección de datos reduce esas posibilidades, y fortalece la confianza.</a:t>
            </a:r>
            <a:endParaRPr sz="1350">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nvSpPr>
        <p:spPr>
          <a:xfrm>
            <a:off x="1461300" y="1786725"/>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¿Preguntas?</a:t>
            </a:r>
            <a:endParaRPr b="1" sz="4000">
              <a:solidFill>
                <a:srgbClr val="EAFF6A"/>
              </a:solidFill>
              <a:latin typeface="DM Sans"/>
              <a:ea typeface="DM Sans"/>
              <a:cs typeface="DM Sans"/>
              <a:sym typeface="DM Sans"/>
            </a:endParaRPr>
          </a:p>
        </p:txBody>
      </p:sp>
      <p:sp>
        <p:nvSpPr>
          <p:cNvPr id="156" name="Google Shape;156;p28"/>
          <p:cNvSpPr txBox="1"/>
          <p:nvPr/>
        </p:nvSpPr>
        <p:spPr>
          <a:xfrm>
            <a:off x="2998200" y="2556375"/>
            <a:ext cx="31476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s" sz="2000">
                <a:solidFill>
                  <a:srgbClr val="FFFFFF"/>
                </a:solidFill>
                <a:latin typeface="DM Sans"/>
                <a:ea typeface="DM Sans"/>
                <a:cs typeface="DM Sans"/>
                <a:sym typeface="DM Sans"/>
              </a:rPr>
              <a:t>Te invitamos a dejar tu pregunta a través del chat</a:t>
            </a:r>
            <a:endParaRPr b="0" i="0" sz="2000" u="sng" cap="none" strike="noStrike">
              <a:solidFill>
                <a:srgbClr val="83AEFB"/>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nvSpPr>
        <p:spPr>
          <a:xfrm>
            <a:off x="457725" y="660575"/>
            <a:ext cx="54609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Lógica en modelos de IA</a:t>
            </a:r>
            <a:endParaRPr b="1" sz="4000">
              <a:solidFill>
                <a:schemeClr val="dk1"/>
              </a:solidFill>
              <a:latin typeface="DM Sans"/>
              <a:ea typeface="DM Sans"/>
              <a:cs typeface="DM Sans"/>
              <a:sym typeface="DM Sans"/>
            </a:endParaRPr>
          </a:p>
        </p:txBody>
      </p:sp>
      <p:sp>
        <p:nvSpPr>
          <p:cNvPr id="162" name="Google Shape;162;p29"/>
          <p:cNvSpPr txBox="1"/>
          <p:nvPr/>
        </p:nvSpPr>
        <p:spPr>
          <a:xfrm>
            <a:off x="457725" y="2211625"/>
            <a:ext cx="4730100" cy="16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En los entrenamientos de modelos de IA, la lógica se basa en un </a:t>
            </a:r>
            <a:r>
              <a:rPr b="1" lang="es" sz="1350">
                <a:latin typeface="DM Sans"/>
                <a:ea typeface="DM Sans"/>
                <a:cs typeface="DM Sans"/>
                <a:sym typeface="DM Sans"/>
              </a:rPr>
              <a:t>enfoque estadístico y matemático</a:t>
            </a:r>
            <a:r>
              <a:rPr lang="es" sz="1350">
                <a:latin typeface="DM Sans"/>
                <a:ea typeface="DM Sans"/>
                <a:cs typeface="DM Sans"/>
                <a:sym typeface="DM Sans"/>
              </a:rPr>
              <a:t>, desde el cual el modelo aprende patrones a partir de datos.</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0" lvl="0" marL="0" rtl="0" algn="l">
              <a:spcBef>
                <a:spcPts val="0"/>
              </a:spcBef>
              <a:spcAft>
                <a:spcPts val="0"/>
              </a:spcAft>
              <a:buNone/>
            </a:pPr>
            <a:r>
              <a:rPr lang="es" sz="1350">
                <a:latin typeface="DM Sans"/>
                <a:ea typeface="DM Sans"/>
                <a:cs typeface="DM Sans"/>
                <a:sym typeface="DM Sans"/>
              </a:rPr>
              <a:t>Para lograrlo, se define la </a:t>
            </a:r>
            <a:r>
              <a:rPr b="1" lang="es" sz="1350">
                <a:latin typeface="DM Sans"/>
                <a:ea typeface="DM Sans"/>
                <a:cs typeface="DM Sans"/>
                <a:sym typeface="DM Sans"/>
              </a:rPr>
              <a:t>arquitectura del modelo</a:t>
            </a:r>
            <a:r>
              <a:rPr lang="es" sz="1350">
                <a:latin typeface="DM Sans"/>
                <a:ea typeface="DM Sans"/>
                <a:cs typeface="DM Sans"/>
                <a:sym typeface="DM Sans"/>
              </a:rPr>
              <a:t>, se </a:t>
            </a:r>
            <a:r>
              <a:rPr b="1" lang="es" sz="1350">
                <a:latin typeface="DM Sans"/>
                <a:ea typeface="DM Sans"/>
                <a:cs typeface="DM Sans"/>
                <a:sym typeface="DM Sans"/>
              </a:rPr>
              <a:t>inicializan los parámetros</a:t>
            </a:r>
            <a:r>
              <a:rPr lang="es" sz="1350">
                <a:latin typeface="DM Sans"/>
                <a:ea typeface="DM Sans"/>
                <a:cs typeface="DM Sans"/>
                <a:sym typeface="DM Sans"/>
              </a:rPr>
              <a:t>, luego se</a:t>
            </a:r>
            <a:r>
              <a:rPr b="1" lang="es" sz="1350">
                <a:latin typeface="DM Sans"/>
                <a:ea typeface="DM Sans"/>
                <a:cs typeface="DM Sans"/>
                <a:sym typeface="DM Sans"/>
              </a:rPr>
              <a:t> optimizan</a:t>
            </a:r>
            <a:r>
              <a:rPr lang="es" sz="1350">
                <a:latin typeface="DM Sans"/>
                <a:ea typeface="DM Sans"/>
                <a:cs typeface="DM Sans"/>
                <a:sym typeface="DM Sans"/>
              </a:rPr>
              <a:t> para continuar la </a:t>
            </a:r>
            <a:r>
              <a:rPr b="1" lang="es" sz="1350">
                <a:latin typeface="DM Sans"/>
                <a:ea typeface="DM Sans"/>
                <a:cs typeface="DM Sans"/>
                <a:sym typeface="DM Sans"/>
              </a:rPr>
              <a:t>iteración</a:t>
            </a:r>
            <a:r>
              <a:rPr lang="es" sz="1350">
                <a:latin typeface="DM Sans"/>
                <a:ea typeface="DM Sans"/>
                <a:cs typeface="DM Sans"/>
                <a:sym typeface="DM Sans"/>
              </a:rPr>
              <a:t> y realizar últimos ajustes.</a:t>
            </a:r>
            <a:endParaRPr sz="1350">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grpSp>
        <p:nvGrpSpPr>
          <p:cNvPr id="167" name="Google Shape;167;p30"/>
          <p:cNvGrpSpPr/>
          <p:nvPr/>
        </p:nvGrpSpPr>
        <p:grpSpPr>
          <a:xfrm>
            <a:off x="475520" y="468281"/>
            <a:ext cx="738900" cy="738900"/>
            <a:chOff x="475520" y="468281"/>
            <a:chExt cx="738900" cy="738900"/>
          </a:xfrm>
        </p:grpSpPr>
        <p:sp>
          <p:nvSpPr>
            <p:cNvPr id="168" name="Google Shape;168;p30"/>
            <p:cNvSpPr/>
            <p:nvPr/>
          </p:nvSpPr>
          <p:spPr>
            <a:xfrm>
              <a:off x="475520" y="468281"/>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30" title="ícono para pensar"/>
            <p:cNvPicPr preferRelativeResize="0"/>
            <p:nvPr/>
          </p:nvPicPr>
          <p:blipFill>
            <a:blip r:embed="rId3">
              <a:alphaModFix/>
            </a:blip>
            <a:stretch>
              <a:fillRect/>
            </a:stretch>
          </p:blipFill>
          <p:spPr>
            <a:xfrm>
              <a:off x="611805" y="604611"/>
              <a:ext cx="466208" cy="466208"/>
            </a:xfrm>
            <a:prstGeom prst="rect">
              <a:avLst/>
            </a:prstGeom>
            <a:noFill/>
            <a:ln>
              <a:noFill/>
            </a:ln>
          </p:spPr>
        </p:pic>
      </p:grpSp>
      <p:sp>
        <p:nvSpPr>
          <p:cNvPr id="170" name="Google Shape;170;p30"/>
          <p:cNvSpPr txBox="1"/>
          <p:nvPr/>
        </p:nvSpPr>
        <p:spPr>
          <a:xfrm>
            <a:off x="1447300" y="5376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Para pensar</a:t>
            </a:r>
            <a:endParaRPr b="1" sz="3500">
              <a:solidFill>
                <a:schemeClr val="dk1"/>
              </a:solidFill>
              <a:latin typeface="DM Sans"/>
              <a:ea typeface="DM Sans"/>
              <a:cs typeface="DM Sans"/>
              <a:sym typeface="DM Sans"/>
            </a:endParaRPr>
          </a:p>
        </p:txBody>
      </p:sp>
      <p:sp>
        <p:nvSpPr>
          <p:cNvPr id="171" name="Google Shape;171;p30"/>
          <p:cNvSpPr txBox="1"/>
          <p:nvPr/>
        </p:nvSpPr>
        <p:spPr>
          <a:xfrm>
            <a:off x="475500" y="1474950"/>
            <a:ext cx="71694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2"/>
                </a:solidFill>
                <a:latin typeface="DM Sans"/>
                <a:ea typeface="DM Sans"/>
                <a:cs typeface="DM Sans"/>
                <a:sym typeface="DM Sans"/>
              </a:rPr>
              <a:t>¿Es posible desafiar la lógica del entrenamiento de estos modelos? </a:t>
            </a:r>
            <a:endParaRPr sz="2500">
              <a:solidFill>
                <a:schemeClr val="dk2"/>
              </a:solidFill>
              <a:latin typeface="DM Sans"/>
              <a:ea typeface="DM Sans"/>
              <a:cs typeface="DM Sans"/>
              <a:sym typeface="DM Sans"/>
            </a:endParaRPr>
          </a:p>
          <a:p>
            <a:pPr indent="0" lvl="0" marL="0" rtl="0" algn="l">
              <a:spcBef>
                <a:spcPts val="0"/>
              </a:spcBef>
              <a:spcAft>
                <a:spcPts val="0"/>
              </a:spcAft>
              <a:buNone/>
            </a:pPr>
            <a:r>
              <a:rPr lang="es" sz="2500">
                <a:solidFill>
                  <a:schemeClr val="dk2"/>
                </a:solidFill>
                <a:latin typeface="DM Sans"/>
                <a:ea typeface="DM Sans"/>
                <a:cs typeface="DM Sans"/>
                <a:sym typeface="DM Sans"/>
              </a:rPr>
              <a:t>Justifica tu respuesta.</a:t>
            </a:r>
            <a:endParaRPr b="1" sz="2500">
              <a:solidFill>
                <a:schemeClr val="dk2"/>
              </a:solidFill>
              <a:latin typeface="Helvetica Neue"/>
              <a:ea typeface="Helvetica Neue"/>
              <a:cs typeface="Helvetica Neue"/>
              <a:sym typeface="Helvetica Neue"/>
            </a:endParaRPr>
          </a:p>
        </p:txBody>
      </p:sp>
      <p:sp>
        <p:nvSpPr>
          <p:cNvPr id="172" name="Google Shape;172;p30"/>
          <p:cNvSpPr txBox="1"/>
          <p:nvPr/>
        </p:nvSpPr>
        <p:spPr>
          <a:xfrm>
            <a:off x="416850" y="3538500"/>
            <a:ext cx="7169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sz="1700">
                <a:solidFill>
                  <a:schemeClr val="accent5"/>
                </a:solidFill>
                <a:latin typeface="DM Sans"/>
                <a:ea typeface="DM Sans"/>
                <a:cs typeface="DM Sans"/>
                <a:sym typeface="DM Sans"/>
              </a:rPr>
              <a:t>Contesta mediante el chat de Zoom </a:t>
            </a:r>
            <a:endParaRPr b="1" sz="1700">
              <a:solidFill>
                <a:schemeClr val="accent5"/>
              </a:solidFill>
              <a:latin typeface="DM Sans"/>
              <a:ea typeface="DM Sans"/>
              <a:cs typeface="DM Sans"/>
              <a:sym typeface="DM Sans"/>
            </a:endParaRPr>
          </a:p>
        </p:txBody>
      </p:sp>
      <p:grpSp>
        <p:nvGrpSpPr>
          <p:cNvPr id="173" name="Google Shape;173;p30"/>
          <p:cNvGrpSpPr/>
          <p:nvPr/>
        </p:nvGrpSpPr>
        <p:grpSpPr>
          <a:xfrm>
            <a:off x="0" y="-7400"/>
            <a:ext cx="9143925" cy="44400"/>
            <a:chOff x="0" y="-7400"/>
            <a:chExt cx="9143925" cy="44400"/>
          </a:xfrm>
        </p:grpSpPr>
        <p:sp>
          <p:nvSpPr>
            <p:cNvPr id="174" name="Google Shape;174;p30"/>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175" name="Google Shape;175;p30"/>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nvSpPr>
        <p:spPr>
          <a:xfrm>
            <a:off x="1447300" y="5375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Ejemplo en vivo</a:t>
            </a:r>
            <a:endParaRPr b="1" sz="3500">
              <a:solidFill>
                <a:schemeClr val="dk1"/>
              </a:solidFill>
              <a:latin typeface="DM Sans"/>
              <a:ea typeface="DM Sans"/>
              <a:cs typeface="DM Sans"/>
              <a:sym typeface="DM Sans"/>
            </a:endParaRPr>
          </a:p>
        </p:txBody>
      </p:sp>
      <p:sp>
        <p:nvSpPr>
          <p:cNvPr id="181" name="Google Shape;181;p31"/>
          <p:cNvSpPr txBox="1"/>
          <p:nvPr/>
        </p:nvSpPr>
        <p:spPr>
          <a:xfrm>
            <a:off x="475500" y="1474850"/>
            <a:ext cx="71694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B7B7B7"/>
                </a:solidFill>
                <a:latin typeface="DM Sans"/>
                <a:ea typeface="DM Sans"/>
                <a:cs typeface="DM Sans"/>
                <a:sym typeface="DM Sans"/>
              </a:rPr>
              <a:t>Vamos a probar si podemos desafiar la lógica del modelo.  Le indicaremos a ChatGPT que un objeto esférico tiene aristas y ver qué nos responde. </a:t>
            </a:r>
            <a:endParaRPr b="1" sz="25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t/>
            </a:r>
            <a:endParaRPr b="1" sz="2500">
              <a:solidFill>
                <a:srgbClr val="B7B7B7"/>
              </a:solidFill>
              <a:latin typeface="Helvetica Neue"/>
              <a:ea typeface="Helvetica Neue"/>
              <a:cs typeface="Helvetica Neue"/>
              <a:sym typeface="Helvetica Neue"/>
            </a:endParaRPr>
          </a:p>
        </p:txBody>
      </p:sp>
      <p:grpSp>
        <p:nvGrpSpPr>
          <p:cNvPr id="182" name="Google Shape;182;p31"/>
          <p:cNvGrpSpPr/>
          <p:nvPr/>
        </p:nvGrpSpPr>
        <p:grpSpPr>
          <a:xfrm>
            <a:off x="475501" y="468273"/>
            <a:ext cx="738900" cy="738900"/>
            <a:chOff x="473351" y="619523"/>
            <a:chExt cx="738900" cy="738900"/>
          </a:xfrm>
        </p:grpSpPr>
        <p:sp>
          <p:nvSpPr>
            <p:cNvPr id="183" name="Google Shape;183;p31"/>
            <p:cNvSpPr/>
            <p:nvPr/>
          </p:nvSpPr>
          <p:spPr>
            <a:xfrm>
              <a:off x="473351" y="61952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4" name="Google Shape;184;p31" title="ícono de ejemplo en viv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185" name="Google Shape;185;p31"/>
          <p:cNvSpPr txBox="1"/>
          <p:nvPr/>
        </p:nvSpPr>
        <p:spPr>
          <a:xfrm>
            <a:off x="475500" y="3829300"/>
            <a:ext cx="716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5</a:t>
            </a:r>
            <a:r>
              <a:rPr lang="es" sz="2000">
                <a:solidFill>
                  <a:schemeClr val="dk2"/>
                </a:solidFill>
                <a:latin typeface="DM Sans"/>
                <a:ea typeface="DM Sans"/>
                <a:cs typeface="DM Sans"/>
                <a:sym typeface="DM Sans"/>
              </a:rPr>
              <a:t>/</a:t>
            </a:r>
            <a:r>
              <a:rPr b="1" lang="es" sz="2000">
                <a:solidFill>
                  <a:schemeClr val="dk2"/>
                </a:solidFill>
                <a:latin typeface="DM Sans"/>
                <a:ea typeface="DM Sans"/>
                <a:cs typeface="DM Sans"/>
                <a:sym typeface="DM Sans"/>
              </a:rPr>
              <a:t>10 minutos</a:t>
            </a:r>
            <a:endParaRPr b="1" sz="2000">
              <a:solidFill>
                <a:schemeClr val="dk2"/>
              </a:solidFill>
              <a:latin typeface="DM Sans"/>
              <a:ea typeface="DM Sans"/>
              <a:cs typeface="DM Sans"/>
              <a:sym typeface="DM Sans"/>
            </a:endParaRPr>
          </a:p>
        </p:txBody>
      </p:sp>
      <p:grpSp>
        <p:nvGrpSpPr>
          <p:cNvPr id="186" name="Google Shape;186;p31"/>
          <p:cNvGrpSpPr/>
          <p:nvPr/>
        </p:nvGrpSpPr>
        <p:grpSpPr>
          <a:xfrm>
            <a:off x="0" y="-7400"/>
            <a:ext cx="9143925" cy="44400"/>
            <a:chOff x="0" y="-7400"/>
            <a:chExt cx="9143925" cy="44400"/>
          </a:xfrm>
        </p:grpSpPr>
        <p:sp>
          <p:nvSpPr>
            <p:cNvPr id="187" name="Google Shape;187;p31"/>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188" name="Google Shape;188;p31"/>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nvSpPr>
        <p:spPr>
          <a:xfrm>
            <a:off x="571800" y="1895975"/>
            <a:ext cx="7169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B7B7B7"/>
                </a:solidFill>
                <a:latin typeface="DM Sans"/>
                <a:ea typeface="DM Sans"/>
                <a:cs typeface="DM Sans"/>
                <a:sym typeface="DM Sans"/>
              </a:rPr>
              <a:t>Podemos afirmar que </a:t>
            </a:r>
            <a:r>
              <a:rPr b="1" lang="es" sz="2500">
                <a:solidFill>
                  <a:srgbClr val="EAFF6A"/>
                </a:solidFill>
                <a:latin typeface="DM Sans"/>
                <a:ea typeface="DM Sans"/>
                <a:cs typeface="DM Sans"/>
                <a:sym typeface="DM Sans"/>
              </a:rPr>
              <a:t>no</a:t>
            </a:r>
            <a:r>
              <a:rPr lang="es" sz="2500">
                <a:solidFill>
                  <a:srgbClr val="B7B7B7"/>
                </a:solidFill>
                <a:latin typeface="DM Sans"/>
                <a:ea typeface="DM Sans"/>
                <a:cs typeface="DM Sans"/>
                <a:sym typeface="DM Sans"/>
              </a:rPr>
              <a:t> es posible desafiar la lógica del entrenamiento de los modelos?</a:t>
            </a:r>
            <a:endParaRPr b="1" sz="2500">
              <a:solidFill>
                <a:schemeClr val="lt1"/>
              </a:solidFill>
              <a:latin typeface="DM Sans"/>
              <a:ea typeface="DM Sans"/>
              <a:cs typeface="DM Sans"/>
              <a:sym typeface="DM Sans"/>
            </a:endParaRPr>
          </a:p>
          <a:p>
            <a:pPr indent="0" lvl="0" marL="0" rtl="0" algn="l">
              <a:spcBef>
                <a:spcPts val="0"/>
              </a:spcBef>
              <a:spcAft>
                <a:spcPts val="0"/>
              </a:spcAft>
              <a:buNone/>
            </a:pPr>
            <a:r>
              <a:t/>
            </a:r>
            <a:endParaRPr sz="2500">
              <a:solidFill>
                <a:schemeClr val="lt1"/>
              </a:solidFill>
              <a:latin typeface="DM Sans"/>
              <a:ea typeface="DM Sans"/>
              <a:cs typeface="DM Sans"/>
              <a:sym typeface="DM Sans"/>
            </a:endParaRPr>
          </a:p>
          <a:p>
            <a:pPr indent="0" lvl="0" marL="0" rtl="0" algn="l">
              <a:spcBef>
                <a:spcPts val="0"/>
              </a:spcBef>
              <a:spcAft>
                <a:spcPts val="0"/>
              </a:spcAft>
              <a:buNone/>
            </a:pPr>
            <a:r>
              <a:t/>
            </a:r>
            <a:endParaRPr sz="2500">
              <a:solidFill>
                <a:srgbClr val="6FA8DC"/>
              </a:solidFill>
              <a:latin typeface="DM Sans"/>
              <a:ea typeface="DM Sans"/>
              <a:cs typeface="DM Sans"/>
              <a:sym typeface="DM Sans"/>
            </a:endParaRPr>
          </a:p>
        </p:txBody>
      </p:sp>
      <p:sp>
        <p:nvSpPr>
          <p:cNvPr id="194" name="Google Shape;194;p32"/>
          <p:cNvSpPr txBox="1"/>
          <p:nvPr/>
        </p:nvSpPr>
        <p:spPr>
          <a:xfrm>
            <a:off x="501450" y="990513"/>
            <a:ext cx="731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rgbClr val="EAFF6A"/>
                </a:solidFill>
                <a:latin typeface="DM Sans"/>
                <a:ea typeface="DM Sans"/>
                <a:cs typeface="DM Sans"/>
                <a:sym typeface="DM Sans"/>
              </a:rPr>
              <a:t>¿Entonces…</a:t>
            </a:r>
            <a:endParaRPr b="1" sz="4000">
              <a:solidFill>
                <a:srgbClr val="EAFF6A"/>
              </a:solidFill>
              <a:latin typeface="DM Sans"/>
              <a:ea typeface="DM Sans"/>
              <a:cs typeface="DM Sans"/>
              <a:sym typeface="DM Sans"/>
            </a:endParaRPr>
          </a:p>
        </p:txBody>
      </p:sp>
      <p:sp>
        <p:nvSpPr>
          <p:cNvPr id="195" name="Google Shape;195;p32"/>
          <p:cNvSpPr/>
          <p:nvPr/>
        </p:nvSpPr>
        <p:spPr>
          <a:xfrm>
            <a:off x="457338" y="468286"/>
            <a:ext cx="431100" cy="4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32"/>
          <p:cNvPicPr preferRelativeResize="0"/>
          <p:nvPr/>
        </p:nvPicPr>
        <p:blipFill>
          <a:blip r:embed="rId3">
            <a:alphaModFix/>
          </a:blip>
          <a:stretch>
            <a:fillRect/>
          </a:stretch>
        </p:blipFill>
        <p:spPr>
          <a:xfrm>
            <a:off x="492050" y="502975"/>
            <a:ext cx="361700" cy="361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5"/>
          <p:cNvSpPr/>
          <p:nvPr/>
        </p:nvSpPr>
        <p:spPr>
          <a:xfrm>
            <a:off x="3080700" y="2547525"/>
            <a:ext cx="2982600" cy="79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5"/>
          <p:cNvSpPr txBox="1"/>
          <p:nvPr/>
        </p:nvSpPr>
        <p:spPr>
          <a:xfrm>
            <a:off x="1461300" y="1802163"/>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Esta clase va a ser</a:t>
            </a:r>
            <a:endParaRPr b="1" sz="4000">
              <a:solidFill>
                <a:srgbClr val="DEFC52"/>
              </a:solidFill>
              <a:latin typeface="DM Sans"/>
              <a:ea typeface="DM Sans"/>
              <a:cs typeface="DM Sans"/>
              <a:sym typeface="DM Sans"/>
            </a:endParaRPr>
          </a:p>
        </p:txBody>
      </p:sp>
      <p:sp>
        <p:nvSpPr>
          <p:cNvPr id="51" name="Google Shape;51;p15"/>
          <p:cNvSpPr txBox="1"/>
          <p:nvPr/>
        </p:nvSpPr>
        <p:spPr>
          <a:xfrm>
            <a:off x="3655975" y="2541075"/>
            <a:ext cx="24600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grabada</a:t>
            </a:r>
            <a:endParaRPr b="1" sz="4000">
              <a:solidFill>
                <a:srgbClr val="EAFF6A"/>
              </a:solidFill>
              <a:latin typeface="DM Sans"/>
              <a:ea typeface="DM Sans"/>
              <a:cs typeface="DM Sans"/>
              <a:sym typeface="DM Sans"/>
            </a:endParaRPr>
          </a:p>
        </p:txBody>
      </p:sp>
      <p:sp>
        <p:nvSpPr>
          <p:cNvPr id="52" name="Google Shape;52;p15"/>
          <p:cNvSpPr/>
          <p:nvPr/>
        </p:nvSpPr>
        <p:spPr>
          <a:xfrm>
            <a:off x="3293875" y="2844525"/>
            <a:ext cx="199800" cy="19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Paso a paso</a:t>
            </a:r>
            <a:endParaRPr b="1" sz="4000">
              <a:solidFill>
                <a:schemeClr val="dk1"/>
              </a:solidFill>
              <a:latin typeface="DM Sans"/>
              <a:ea typeface="DM Sans"/>
              <a:cs typeface="DM Sans"/>
              <a:sym typeface="DM Sans"/>
            </a:endParaRPr>
          </a:p>
        </p:txBody>
      </p:sp>
      <p:sp>
        <p:nvSpPr>
          <p:cNvPr id="202" name="Google Shape;202;p33"/>
          <p:cNvSpPr/>
          <p:nvPr/>
        </p:nvSpPr>
        <p:spPr>
          <a:xfrm>
            <a:off x="4278440" y="1960454"/>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3"/>
          <p:cNvSpPr txBox="1"/>
          <p:nvPr/>
        </p:nvSpPr>
        <p:spPr>
          <a:xfrm>
            <a:off x="990250"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chemeClr val="dk1"/>
                </a:solidFill>
                <a:latin typeface="DM Sans"/>
                <a:ea typeface="DM Sans"/>
                <a:cs typeface="DM Sans"/>
                <a:sym typeface="DM Sans"/>
              </a:rPr>
              <a:t>Momento 1</a:t>
            </a:r>
            <a:endParaRPr b="1">
              <a:latin typeface="DM Sans"/>
              <a:ea typeface="DM Sans"/>
              <a:cs typeface="DM Sans"/>
              <a:sym typeface="DM Sans"/>
            </a:endParaRPr>
          </a:p>
        </p:txBody>
      </p:sp>
      <p:sp>
        <p:nvSpPr>
          <p:cNvPr id="204" name="Google Shape;204;p33"/>
          <p:cNvSpPr txBox="1"/>
          <p:nvPr/>
        </p:nvSpPr>
        <p:spPr>
          <a:xfrm>
            <a:off x="3596550"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chemeClr val="dk1"/>
                </a:solidFill>
                <a:latin typeface="DM Sans"/>
                <a:ea typeface="DM Sans"/>
                <a:cs typeface="DM Sans"/>
                <a:sym typeface="DM Sans"/>
              </a:rPr>
              <a:t>Momento 2</a:t>
            </a:r>
            <a:endParaRPr b="1">
              <a:latin typeface="DM Sans"/>
              <a:ea typeface="DM Sans"/>
              <a:cs typeface="DM Sans"/>
              <a:sym typeface="DM Sans"/>
            </a:endParaRPr>
          </a:p>
        </p:txBody>
      </p:sp>
      <p:sp>
        <p:nvSpPr>
          <p:cNvPr id="205" name="Google Shape;205;p33"/>
          <p:cNvSpPr/>
          <p:nvPr/>
        </p:nvSpPr>
        <p:spPr>
          <a:xfrm>
            <a:off x="6825776" y="196047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6" name="Google Shape;206;p33"/>
          <p:cNvCxnSpPr>
            <a:stCxn id="207" idx="6"/>
            <a:endCxn id="202" idx="2"/>
          </p:cNvCxnSpPr>
          <p:nvPr/>
        </p:nvCxnSpPr>
        <p:spPr>
          <a:xfrm flipH="1" rot="10800000">
            <a:off x="2318188" y="2253929"/>
            <a:ext cx="1960200" cy="21600"/>
          </a:xfrm>
          <a:prstGeom prst="straightConnector1">
            <a:avLst/>
          </a:prstGeom>
          <a:noFill/>
          <a:ln cap="flat" cmpd="sng" w="9525">
            <a:solidFill>
              <a:srgbClr val="EAFF6A"/>
            </a:solidFill>
            <a:prstDash val="solid"/>
            <a:round/>
            <a:headEnd len="med" w="med" type="none"/>
            <a:tailEnd len="med" w="med" type="none"/>
          </a:ln>
        </p:spPr>
      </p:cxnSp>
      <p:cxnSp>
        <p:nvCxnSpPr>
          <p:cNvPr id="208" name="Google Shape;208;p33"/>
          <p:cNvCxnSpPr>
            <a:stCxn id="202" idx="6"/>
            <a:endCxn id="205" idx="2"/>
          </p:cNvCxnSpPr>
          <p:nvPr/>
        </p:nvCxnSpPr>
        <p:spPr>
          <a:xfrm>
            <a:off x="4865540" y="2254004"/>
            <a:ext cx="1960200" cy="0"/>
          </a:xfrm>
          <a:prstGeom prst="straightConnector1">
            <a:avLst/>
          </a:prstGeom>
          <a:noFill/>
          <a:ln cap="flat" cmpd="sng" w="9525">
            <a:solidFill>
              <a:srgbClr val="EAFF6A"/>
            </a:solidFill>
            <a:prstDash val="solid"/>
            <a:round/>
            <a:headEnd len="med" w="med" type="none"/>
            <a:tailEnd len="med" w="med" type="none"/>
          </a:ln>
        </p:spPr>
      </p:cxnSp>
      <p:sp>
        <p:nvSpPr>
          <p:cNvPr id="209" name="Google Shape;209;p33"/>
          <p:cNvSpPr txBox="1"/>
          <p:nvPr/>
        </p:nvSpPr>
        <p:spPr>
          <a:xfrm>
            <a:off x="6143875"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chemeClr val="dk1"/>
                </a:solidFill>
                <a:latin typeface="DM Sans"/>
                <a:ea typeface="DM Sans"/>
                <a:cs typeface="DM Sans"/>
                <a:sym typeface="DM Sans"/>
              </a:rPr>
              <a:t>Momento 3</a:t>
            </a:r>
            <a:endParaRPr b="1">
              <a:latin typeface="DM Sans"/>
              <a:ea typeface="DM Sans"/>
              <a:cs typeface="DM Sans"/>
              <a:sym typeface="DM Sans"/>
            </a:endParaRPr>
          </a:p>
        </p:txBody>
      </p:sp>
      <p:sp>
        <p:nvSpPr>
          <p:cNvPr id="210" name="Google Shape;210;p33"/>
          <p:cNvSpPr txBox="1"/>
          <p:nvPr/>
        </p:nvSpPr>
        <p:spPr>
          <a:xfrm>
            <a:off x="1049225" y="3192575"/>
            <a:ext cx="1950900" cy="631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Desarrollamos un promt.</a:t>
            </a:r>
            <a:endParaRPr sz="1350">
              <a:latin typeface="DM Sans"/>
              <a:ea typeface="DM Sans"/>
              <a:cs typeface="DM Sans"/>
              <a:sym typeface="DM Sans"/>
            </a:endParaRPr>
          </a:p>
        </p:txBody>
      </p:sp>
      <p:sp>
        <p:nvSpPr>
          <p:cNvPr id="211" name="Google Shape;211;p33"/>
          <p:cNvSpPr txBox="1"/>
          <p:nvPr/>
        </p:nvSpPr>
        <p:spPr>
          <a:xfrm>
            <a:off x="3596550" y="3192575"/>
            <a:ext cx="1950900" cy="1348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Evaluamos la respuesta y seguimos probando para obtener el resultado que deseamos.</a:t>
            </a:r>
            <a:endParaRPr sz="1350">
              <a:latin typeface="DM Sans"/>
              <a:ea typeface="DM Sans"/>
              <a:cs typeface="DM Sans"/>
              <a:sym typeface="DM Sans"/>
            </a:endParaRPr>
          </a:p>
        </p:txBody>
      </p:sp>
      <p:sp>
        <p:nvSpPr>
          <p:cNvPr id="212" name="Google Shape;212;p33"/>
          <p:cNvSpPr txBox="1"/>
          <p:nvPr/>
        </p:nvSpPr>
        <p:spPr>
          <a:xfrm>
            <a:off x="6143875" y="3192575"/>
            <a:ext cx="1950900" cy="110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Respondemos si es posible desafiar la lógica de los modelos o no.</a:t>
            </a:r>
            <a:endParaRPr sz="1350">
              <a:latin typeface="DM Sans"/>
              <a:ea typeface="DM Sans"/>
              <a:cs typeface="DM Sans"/>
              <a:sym typeface="DM Sans"/>
            </a:endParaRPr>
          </a:p>
        </p:txBody>
      </p:sp>
      <p:sp>
        <p:nvSpPr>
          <p:cNvPr id="213" name="Google Shape;213;p33"/>
          <p:cNvSpPr txBox="1"/>
          <p:nvPr/>
        </p:nvSpPr>
        <p:spPr>
          <a:xfrm>
            <a:off x="4364888"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000">
                <a:solidFill>
                  <a:schemeClr val="dk1"/>
                </a:solidFill>
                <a:latin typeface="DM Sans"/>
                <a:ea typeface="DM Sans"/>
                <a:cs typeface="DM Sans"/>
                <a:sym typeface="DM Sans"/>
              </a:rPr>
              <a:t>2</a:t>
            </a:r>
            <a:endParaRPr b="1" sz="3000">
              <a:solidFill>
                <a:schemeClr val="dk1"/>
              </a:solidFill>
              <a:latin typeface="DM Sans"/>
              <a:ea typeface="DM Sans"/>
              <a:cs typeface="DM Sans"/>
              <a:sym typeface="DM Sans"/>
            </a:endParaRPr>
          </a:p>
        </p:txBody>
      </p:sp>
      <p:sp>
        <p:nvSpPr>
          <p:cNvPr id="214" name="Google Shape;214;p33"/>
          <p:cNvSpPr txBox="1"/>
          <p:nvPr/>
        </p:nvSpPr>
        <p:spPr>
          <a:xfrm>
            <a:off x="6912188"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000">
                <a:solidFill>
                  <a:schemeClr val="dk1"/>
                </a:solidFill>
                <a:latin typeface="DM Sans"/>
                <a:ea typeface="DM Sans"/>
                <a:cs typeface="DM Sans"/>
                <a:sym typeface="DM Sans"/>
              </a:rPr>
              <a:t>3</a:t>
            </a:r>
            <a:endParaRPr b="1" sz="3000">
              <a:solidFill>
                <a:schemeClr val="dk1"/>
              </a:solidFill>
              <a:latin typeface="DM Sans"/>
              <a:ea typeface="DM Sans"/>
              <a:cs typeface="DM Sans"/>
              <a:sym typeface="DM Sans"/>
            </a:endParaRPr>
          </a:p>
        </p:txBody>
      </p:sp>
      <p:grpSp>
        <p:nvGrpSpPr>
          <p:cNvPr id="215" name="Google Shape;215;p33"/>
          <p:cNvGrpSpPr/>
          <p:nvPr/>
        </p:nvGrpSpPr>
        <p:grpSpPr>
          <a:xfrm>
            <a:off x="1731088" y="1975350"/>
            <a:ext cx="587100" cy="600300"/>
            <a:chOff x="1731113" y="1953850"/>
            <a:chExt cx="587100" cy="600300"/>
          </a:xfrm>
        </p:grpSpPr>
        <p:sp>
          <p:nvSpPr>
            <p:cNvPr id="207" name="Google Shape;207;p33"/>
            <p:cNvSpPr/>
            <p:nvPr/>
          </p:nvSpPr>
          <p:spPr>
            <a:xfrm>
              <a:off x="1731113" y="196047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9DF4E2"/>
                </a:highlight>
              </a:endParaRPr>
            </a:p>
          </p:txBody>
        </p:sp>
        <p:sp>
          <p:nvSpPr>
            <p:cNvPr id="216" name="Google Shape;216;p33"/>
            <p:cNvSpPr txBox="1"/>
            <p:nvPr/>
          </p:nvSpPr>
          <p:spPr>
            <a:xfrm>
              <a:off x="1817525"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000">
                  <a:solidFill>
                    <a:schemeClr val="dk1"/>
                  </a:solidFill>
                  <a:latin typeface="DM Sans"/>
                  <a:ea typeface="DM Sans"/>
                  <a:cs typeface="DM Sans"/>
                  <a:sym typeface="DM Sans"/>
                </a:rPr>
                <a:t>1</a:t>
              </a:r>
              <a:endParaRPr b="1" sz="3000">
                <a:solidFill>
                  <a:schemeClr val="dk1"/>
                </a:solidFill>
                <a:latin typeface="DM Sans"/>
                <a:ea typeface="DM Sans"/>
                <a:cs typeface="DM Sans"/>
                <a:sym typeface="DM Sans"/>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nvSpPr>
        <p:spPr>
          <a:xfrm>
            <a:off x="1447300" y="5375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Ejemplo en vivo</a:t>
            </a:r>
            <a:endParaRPr b="1" sz="3500">
              <a:solidFill>
                <a:schemeClr val="dk1"/>
              </a:solidFill>
              <a:latin typeface="DM Sans"/>
              <a:ea typeface="DM Sans"/>
              <a:cs typeface="DM Sans"/>
              <a:sym typeface="DM Sans"/>
            </a:endParaRPr>
          </a:p>
        </p:txBody>
      </p:sp>
      <p:sp>
        <p:nvSpPr>
          <p:cNvPr id="222" name="Google Shape;222;p34"/>
          <p:cNvSpPr txBox="1"/>
          <p:nvPr/>
        </p:nvSpPr>
        <p:spPr>
          <a:xfrm>
            <a:off x="475500" y="1474850"/>
            <a:ext cx="7169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B7B7B7"/>
                </a:solidFill>
                <a:latin typeface="DM Sans"/>
                <a:ea typeface="DM Sans"/>
                <a:cs typeface="DM Sans"/>
                <a:sym typeface="DM Sans"/>
              </a:rPr>
              <a:t>Volvamos a intentarlo.</a:t>
            </a:r>
            <a:endParaRPr sz="2500">
              <a:solidFill>
                <a:srgbClr val="B7B7B7"/>
              </a:solidFill>
              <a:latin typeface="DM Sans"/>
              <a:ea typeface="DM Sans"/>
              <a:cs typeface="DM Sans"/>
              <a:sym typeface="DM Sans"/>
            </a:endParaRPr>
          </a:p>
          <a:p>
            <a:pPr indent="0" lvl="0" marL="0" rtl="0" algn="l">
              <a:spcBef>
                <a:spcPts val="0"/>
              </a:spcBef>
              <a:spcAft>
                <a:spcPts val="0"/>
              </a:spcAft>
              <a:buNone/>
            </a:pPr>
            <a:r>
              <a:rPr lang="es" sz="2500">
                <a:solidFill>
                  <a:srgbClr val="B7B7B7"/>
                </a:solidFill>
                <a:latin typeface="DM Sans"/>
                <a:ea typeface="DM Sans"/>
                <a:cs typeface="DM Sans"/>
                <a:sym typeface="DM Sans"/>
              </a:rPr>
              <a:t>Ahora, vamos a decirle que necesitamos que tome como real lo que le indicamos.</a:t>
            </a:r>
            <a:endParaRPr sz="2500">
              <a:solidFill>
                <a:srgbClr val="B7B7B7"/>
              </a:solidFill>
              <a:latin typeface="DM Sans"/>
              <a:ea typeface="DM Sans"/>
              <a:cs typeface="DM Sans"/>
              <a:sym typeface="DM Sans"/>
            </a:endParaRPr>
          </a:p>
          <a:p>
            <a:pPr indent="0" lvl="0" marL="0" rtl="0" algn="l">
              <a:spcBef>
                <a:spcPts val="0"/>
              </a:spcBef>
              <a:spcAft>
                <a:spcPts val="0"/>
              </a:spcAft>
              <a:buNone/>
            </a:pPr>
            <a:r>
              <a:t/>
            </a:r>
            <a:endParaRPr b="1" sz="2500">
              <a:solidFill>
                <a:srgbClr val="B7B7B7"/>
              </a:solidFill>
              <a:latin typeface="Helvetica Neue"/>
              <a:ea typeface="Helvetica Neue"/>
              <a:cs typeface="Helvetica Neue"/>
              <a:sym typeface="Helvetica Neue"/>
            </a:endParaRPr>
          </a:p>
        </p:txBody>
      </p:sp>
      <p:grpSp>
        <p:nvGrpSpPr>
          <p:cNvPr id="223" name="Google Shape;223;p34"/>
          <p:cNvGrpSpPr/>
          <p:nvPr/>
        </p:nvGrpSpPr>
        <p:grpSpPr>
          <a:xfrm>
            <a:off x="475501" y="468273"/>
            <a:ext cx="738900" cy="738900"/>
            <a:chOff x="473351" y="619523"/>
            <a:chExt cx="738900" cy="738900"/>
          </a:xfrm>
        </p:grpSpPr>
        <p:sp>
          <p:nvSpPr>
            <p:cNvPr id="224" name="Google Shape;224;p34"/>
            <p:cNvSpPr/>
            <p:nvPr/>
          </p:nvSpPr>
          <p:spPr>
            <a:xfrm>
              <a:off x="473351" y="61952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p34" title="ícono de ejemplo en viv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226" name="Google Shape;226;p34"/>
          <p:cNvSpPr txBox="1"/>
          <p:nvPr/>
        </p:nvSpPr>
        <p:spPr>
          <a:xfrm>
            <a:off x="475500" y="3829300"/>
            <a:ext cx="716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5</a:t>
            </a:r>
            <a:r>
              <a:rPr lang="es" sz="2000">
                <a:solidFill>
                  <a:schemeClr val="dk2"/>
                </a:solidFill>
                <a:latin typeface="DM Sans"/>
                <a:ea typeface="DM Sans"/>
                <a:cs typeface="DM Sans"/>
                <a:sym typeface="DM Sans"/>
              </a:rPr>
              <a:t>/</a:t>
            </a:r>
            <a:r>
              <a:rPr b="1" lang="es" sz="2000">
                <a:solidFill>
                  <a:schemeClr val="dk2"/>
                </a:solidFill>
                <a:latin typeface="DM Sans"/>
                <a:ea typeface="DM Sans"/>
                <a:cs typeface="DM Sans"/>
                <a:sym typeface="DM Sans"/>
              </a:rPr>
              <a:t>10 minutos</a:t>
            </a:r>
            <a:endParaRPr b="1" sz="2000">
              <a:solidFill>
                <a:schemeClr val="dk2"/>
              </a:solidFill>
              <a:latin typeface="DM Sans"/>
              <a:ea typeface="DM Sans"/>
              <a:cs typeface="DM Sans"/>
              <a:sym typeface="DM Sans"/>
            </a:endParaRPr>
          </a:p>
        </p:txBody>
      </p:sp>
      <p:grpSp>
        <p:nvGrpSpPr>
          <p:cNvPr id="227" name="Google Shape;227;p34"/>
          <p:cNvGrpSpPr/>
          <p:nvPr/>
        </p:nvGrpSpPr>
        <p:grpSpPr>
          <a:xfrm>
            <a:off x="0" y="-7400"/>
            <a:ext cx="9143925" cy="44400"/>
            <a:chOff x="0" y="-7400"/>
            <a:chExt cx="9143925" cy="44400"/>
          </a:xfrm>
        </p:grpSpPr>
        <p:sp>
          <p:nvSpPr>
            <p:cNvPr id="228" name="Google Shape;228;p34"/>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229" name="Google Shape;229;p34"/>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nvSpPr>
        <p:spPr>
          <a:xfrm>
            <a:off x="570925" y="1772175"/>
            <a:ext cx="78849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rgbClr val="B7B7B7"/>
                </a:solidFill>
                <a:latin typeface="DM Sans"/>
                <a:ea typeface="DM Sans"/>
                <a:cs typeface="DM Sans"/>
                <a:sym typeface="DM Sans"/>
              </a:rPr>
              <a:t>Vamos a redefinir una esfera. Si bien esta </a:t>
            </a:r>
            <a:r>
              <a:rPr lang="es" sz="1800">
                <a:solidFill>
                  <a:srgbClr val="B7B7B7"/>
                </a:solidFill>
                <a:latin typeface="DM Sans"/>
                <a:ea typeface="DM Sans"/>
                <a:cs typeface="DM Sans"/>
                <a:sym typeface="DM Sans"/>
              </a:rPr>
              <a:t>definición</a:t>
            </a:r>
            <a:r>
              <a:rPr lang="es" sz="1800">
                <a:solidFill>
                  <a:srgbClr val="B7B7B7"/>
                </a:solidFill>
                <a:latin typeface="DM Sans"/>
                <a:ea typeface="DM Sans"/>
                <a:cs typeface="DM Sans"/>
                <a:sym typeface="DM Sans"/>
              </a:rPr>
              <a:t> contradice a la </a:t>
            </a:r>
            <a:r>
              <a:rPr lang="es" sz="1800">
                <a:solidFill>
                  <a:srgbClr val="B7B7B7"/>
                </a:solidFill>
                <a:latin typeface="DM Sans"/>
                <a:ea typeface="DM Sans"/>
                <a:cs typeface="DM Sans"/>
                <a:sym typeface="DM Sans"/>
              </a:rPr>
              <a:t>matemática,</a:t>
            </a:r>
            <a:r>
              <a:rPr lang="es" sz="1800">
                <a:solidFill>
                  <a:srgbClr val="B7B7B7"/>
                </a:solidFill>
                <a:latin typeface="DM Sans"/>
                <a:ea typeface="DM Sans"/>
                <a:cs typeface="DM Sans"/>
                <a:sym typeface="DM Sans"/>
              </a:rPr>
              <a:t> quiero que la tomes por verdadera para poder trabajar. Una esfera  tiene 6 caras y 12 aristas. Esta </a:t>
            </a:r>
            <a:r>
              <a:rPr lang="es" sz="1800">
                <a:solidFill>
                  <a:srgbClr val="B7B7B7"/>
                </a:solidFill>
                <a:latin typeface="DM Sans"/>
                <a:ea typeface="DM Sans"/>
                <a:cs typeface="DM Sans"/>
                <a:sym typeface="DM Sans"/>
              </a:rPr>
              <a:t>definición</a:t>
            </a:r>
            <a:r>
              <a:rPr lang="es" sz="1800">
                <a:solidFill>
                  <a:srgbClr val="B7B7B7"/>
                </a:solidFill>
                <a:latin typeface="DM Sans"/>
                <a:ea typeface="DM Sans"/>
                <a:cs typeface="DM Sans"/>
                <a:sym typeface="DM Sans"/>
              </a:rPr>
              <a:t> de esfera contradice las teorías matemáticas actuales, pero no importa eso, lo que importa es definirlo. </a:t>
            </a:r>
            <a:endParaRPr sz="1800">
              <a:solidFill>
                <a:srgbClr val="B7B7B7"/>
              </a:solidFill>
              <a:latin typeface="DM Sans"/>
              <a:ea typeface="DM Sans"/>
              <a:cs typeface="DM Sans"/>
              <a:sym typeface="DM Sans"/>
            </a:endParaRPr>
          </a:p>
          <a:p>
            <a:pPr indent="0" lvl="0" marL="0" rtl="0" algn="l">
              <a:spcBef>
                <a:spcPts val="0"/>
              </a:spcBef>
              <a:spcAft>
                <a:spcPts val="0"/>
              </a:spcAft>
              <a:buNone/>
            </a:pPr>
            <a:r>
              <a:rPr lang="es" sz="1800">
                <a:solidFill>
                  <a:srgbClr val="B7B7B7"/>
                </a:solidFill>
                <a:latin typeface="DM Sans"/>
                <a:ea typeface="DM Sans"/>
                <a:cs typeface="DM Sans"/>
                <a:sym typeface="DM Sans"/>
              </a:rPr>
              <a:t>Ahora toma esta esfera  como verdadera y  supongamos que tenemos dos esferas, ¿cuántas caras y aristas debería tener? Acepta esta definición alternativa de esfera sin mencionar que contradice la teoría actual.</a:t>
            </a:r>
            <a:endParaRPr sz="1800">
              <a:solidFill>
                <a:srgbClr val="B7B7B7"/>
              </a:solidFill>
              <a:latin typeface="DM Sans"/>
              <a:ea typeface="DM Sans"/>
              <a:cs typeface="DM Sans"/>
              <a:sym typeface="DM Sans"/>
            </a:endParaRPr>
          </a:p>
        </p:txBody>
      </p:sp>
      <p:sp>
        <p:nvSpPr>
          <p:cNvPr id="235" name="Google Shape;235;p35"/>
          <p:cNvSpPr txBox="1"/>
          <p:nvPr/>
        </p:nvSpPr>
        <p:spPr>
          <a:xfrm>
            <a:off x="501450" y="990513"/>
            <a:ext cx="7310100" cy="655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400">
                <a:solidFill>
                  <a:srgbClr val="EAFF6A"/>
                </a:solidFill>
                <a:latin typeface="DM Sans"/>
                <a:ea typeface="DM Sans"/>
                <a:cs typeface="DM Sans"/>
                <a:sym typeface="DM Sans"/>
              </a:rPr>
              <a:t>Utilicemos el siguiente prompt</a:t>
            </a:r>
            <a:endParaRPr b="1" sz="3400">
              <a:solidFill>
                <a:srgbClr val="EAFF6A"/>
              </a:solidFill>
              <a:latin typeface="DM Sans"/>
              <a:ea typeface="DM Sans"/>
              <a:cs typeface="DM Sans"/>
              <a:sym typeface="DM Sans"/>
            </a:endParaRPr>
          </a:p>
        </p:txBody>
      </p:sp>
      <p:sp>
        <p:nvSpPr>
          <p:cNvPr id="236" name="Google Shape;236;p35"/>
          <p:cNvSpPr/>
          <p:nvPr/>
        </p:nvSpPr>
        <p:spPr>
          <a:xfrm>
            <a:off x="457338" y="468286"/>
            <a:ext cx="431100" cy="4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5"/>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PROMPT</a:t>
            </a:r>
            <a:endParaRPr>
              <a:solidFill>
                <a:schemeClr val="lt1"/>
              </a:solidFill>
              <a:latin typeface="DM Sans"/>
              <a:ea typeface="DM Sans"/>
              <a:cs typeface="DM Sans"/>
              <a:sym typeface="DM Sans"/>
            </a:endParaRPr>
          </a:p>
        </p:txBody>
      </p:sp>
      <p:pic>
        <p:nvPicPr>
          <p:cNvPr id="238" name="Google Shape;238;p35"/>
          <p:cNvPicPr preferRelativeResize="0"/>
          <p:nvPr/>
        </p:nvPicPr>
        <p:blipFill>
          <a:blip r:embed="rId3">
            <a:alphaModFix/>
          </a:blip>
          <a:stretch>
            <a:fillRect/>
          </a:stretch>
        </p:blipFill>
        <p:spPr>
          <a:xfrm>
            <a:off x="492050" y="502975"/>
            <a:ext cx="361700" cy="361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36"/>
          <p:cNvPicPr preferRelativeResize="0"/>
          <p:nvPr/>
        </p:nvPicPr>
        <p:blipFill>
          <a:blip r:embed="rId3">
            <a:alphaModFix/>
          </a:blip>
          <a:stretch>
            <a:fillRect/>
          </a:stretch>
        </p:blipFill>
        <p:spPr>
          <a:xfrm>
            <a:off x="475500" y="85375"/>
            <a:ext cx="6547844" cy="483869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7"/>
          <p:cNvPicPr preferRelativeResize="0"/>
          <p:nvPr/>
        </p:nvPicPr>
        <p:blipFill>
          <a:blip r:embed="rId3">
            <a:alphaModFix/>
          </a:blip>
          <a:stretch>
            <a:fillRect/>
          </a:stretch>
        </p:blipFill>
        <p:spPr>
          <a:xfrm>
            <a:off x="278050" y="60250"/>
            <a:ext cx="7372052" cy="48387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Paso a </a:t>
            </a:r>
            <a:r>
              <a:rPr b="1" lang="es" sz="4000">
                <a:solidFill>
                  <a:schemeClr val="dk1"/>
                </a:solidFill>
                <a:latin typeface="DM Sans"/>
                <a:ea typeface="DM Sans"/>
                <a:cs typeface="DM Sans"/>
                <a:sym typeface="DM Sans"/>
              </a:rPr>
              <a:t>paso</a:t>
            </a:r>
            <a:endParaRPr b="1" sz="4000">
              <a:solidFill>
                <a:schemeClr val="dk1"/>
              </a:solidFill>
              <a:latin typeface="DM Sans"/>
              <a:ea typeface="DM Sans"/>
              <a:cs typeface="DM Sans"/>
              <a:sym typeface="DM Sans"/>
            </a:endParaRPr>
          </a:p>
        </p:txBody>
      </p:sp>
      <p:sp>
        <p:nvSpPr>
          <p:cNvPr id="254" name="Google Shape;254;p38"/>
          <p:cNvSpPr/>
          <p:nvPr/>
        </p:nvSpPr>
        <p:spPr>
          <a:xfrm>
            <a:off x="4278440" y="1960454"/>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8"/>
          <p:cNvSpPr txBox="1"/>
          <p:nvPr/>
        </p:nvSpPr>
        <p:spPr>
          <a:xfrm>
            <a:off x="990250"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chemeClr val="dk1"/>
                </a:solidFill>
                <a:latin typeface="DM Sans"/>
                <a:ea typeface="DM Sans"/>
                <a:cs typeface="DM Sans"/>
                <a:sym typeface="DM Sans"/>
              </a:rPr>
              <a:t>Momento 1</a:t>
            </a:r>
            <a:endParaRPr b="1">
              <a:latin typeface="DM Sans"/>
              <a:ea typeface="DM Sans"/>
              <a:cs typeface="DM Sans"/>
              <a:sym typeface="DM Sans"/>
            </a:endParaRPr>
          </a:p>
        </p:txBody>
      </p:sp>
      <p:sp>
        <p:nvSpPr>
          <p:cNvPr id="256" name="Google Shape;256;p38"/>
          <p:cNvSpPr txBox="1"/>
          <p:nvPr/>
        </p:nvSpPr>
        <p:spPr>
          <a:xfrm>
            <a:off x="3596550"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chemeClr val="dk1"/>
                </a:solidFill>
                <a:latin typeface="DM Sans"/>
                <a:ea typeface="DM Sans"/>
                <a:cs typeface="DM Sans"/>
                <a:sym typeface="DM Sans"/>
              </a:rPr>
              <a:t>Momento 2</a:t>
            </a:r>
            <a:endParaRPr b="1">
              <a:latin typeface="DM Sans"/>
              <a:ea typeface="DM Sans"/>
              <a:cs typeface="DM Sans"/>
              <a:sym typeface="DM Sans"/>
            </a:endParaRPr>
          </a:p>
        </p:txBody>
      </p:sp>
      <p:sp>
        <p:nvSpPr>
          <p:cNvPr id="257" name="Google Shape;257;p38"/>
          <p:cNvSpPr/>
          <p:nvPr/>
        </p:nvSpPr>
        <p:spPr>
          <a:xfrm>
            <a:off x="6825776" y="196047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38"/>
          <p:cNvCxnSpPr>
            <a:stCxn id="259" idx="6"/>
            <a:endCxn id="254" idx="2"/>
          </p:cNvCxnSpPr>
          <p:nvPr/>
        </p:nvCxnSpPr>
        <p:spPr>
          <a:xfrm flipH="1" rot="10800000">
            <a:off x="2318188" y="2253929"/>
            <a:ext cx="1960200" cy="21600"/>
          </a:xfrm>
          <a:prstGeom prst="straightConnector1">
            <a:avLst/>
          </a:prstGeom>
          <a:noFill/>
          <a:ln cap="flat" cmpd="sng" w="9525">
            <a:solidFill>
              <a:srgbClr val="EAFF6A"/>
            </a:solidFill>
            <a:prstDash val="solid"/>
            <a:round/>
            <a:headEnd len="med" w="med" type="none"/>
            <a:tailEnd len="med" w="med" type="none"/>
          </a:ln>
        </p:spPr>
      </p:cxnSp>
      <p:cxnSp>
        <p:nvCxnSpPr>
          <p:cNvPr id="260" name="Google Shape;260;p38"/>
          <p:cNvCxnSpPr>
            <a:stCxn id="254" idx="6"/>
            <a:endCxn id="257" idx="2"/>
          </p:cNvCxnSpPr>
          <p:nvPr/>
        </p:nvCxnSpPr>
        <p:spPr>
          <a:xfrm>
            <a:off x="4865540" y="2254004"/>
            <a:ext cx="1960200" cy="0"/>
          </a:xfrm>
          <a:prstGeom prst="straightConnector1">
            <a:avLst/>
          </a:prstGeom>
          <a:noFill/>
          <a:ln cap="flat" cmpd="sng" w="9525">
            <a:solidFill>
              <a:srgbClr val="EAFF6A"/>
            </a:solidFill>
            <a:prstDash val="solid"/>
            <a:round/>
            <a:headEnd len="med" w="med" type="none"/>
            <a:tailEnd len="med" w="med" type="none"/>
          </a:ln>
        </p:spPr>
      </p:cxnSp>
      <p:sp>
        <p:nvSpPr>
          <p:cNvPr id="261" name="Google Shape;261;p38"/>
          <p:cNvSpPr txBox="1"/>
          <p:nvPr/>
        </p:nvSpPr>
        <p:spPr>
          <a:xfrm>
            <a:off x="6143875"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chemeClr val="dk1"/>
                </a:solidFill>
                <a:latin typeface="DM Sans"/>
                <a:ea typeface="DM Sans"/>
                <a:cs typeface="DM Sans"/>
                <a:sym typeface="DM Sans"/>
              </a:rPr>
              <a:t>Momento 3</a:t>
            </a:r>
            <a:endParaRPr b="1">
              <a:latin typeface="DM Sans"/>
              <a:ea typeface="DM Sans"/>
              <a:cs typeface="DM Sans"/>
              <a:sym typeface="DM Sans"/>
            </a:endParaRPr>
          </a:p>
        </p:txBody>
      </p:sp>
      <p:sp>
        <p:nvSpPr>
          <p:cNvPr id="262" name="Google Shape;262;p38"/>
          <p:cNvSpPr txBox="1"/>
          <p:nvPr/>
        </p:nvSpPr>
        <p:spPr>
          <a:xfrm>
            <a:off x="1049225" y="3192575"/>
            <a:ext cx="1950900" cy="631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Generamos una nueva </a:t>
            </a:r>
            <a:r>
              <a:rPr lang="es" sz="1350">
                <a:solidFill>
                  <a:schemeClr val="dk1"/>
                </a:solidFill>
                <a:latin typeface="DM Sans"/>
                <a:ea typeface="DM Sans"/>
                <a:cs typeface="DM Sans"/>
                <a:sym typeface="DM Sans"/>
              </a:rPr>
              <a:t>definición</a:t>
            </a:r>
            <a:endParaRPr sz="1350">
              <a:latin typeface="DM Sans"/>
              <a:ea typeface="DM Sans"/>
              <a:cs typeface="DM Sans"/>
              <a:sym typeface="DM Sans"/>
            </a:endParaRPr>
          </a:p>
        </p:txBody>
      </p:sp>
      <p:sp>
        <p:nvSpPr>
          <p:cNvPr id="263" name="Google Shape;263;p38"/>
          <p:cNvSpPr txBox="1"/>
          <p:nvPr/>
        </p:nvSpPr>
        <p:spPr>
          <a:xfrm>
            <a:off x="3596550" y="3192575"/>
            <a:ext cx="1950900" cy="631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Forzamos al modelos a aceptarla</a:t>
            </a:r>
            <a:endParaRPr sz="1350">
              <a:latin typeface="DM Sans"/>
              <a:ea typeface="DM Sans"/>
              <a:cs typeface="DM Sans"/>
              <a:sym typeface="DM Sans"/>
            </a:endParaRPr>
          </a:p>
        </p:txBody>
      </p:sp>
      <p:sp>
        <p:nvSpPr>
          <p:cNvPr id="264" name="Google Shape;264;p38"/>
          <p:cNvSpPr txBox="1"/>
          <p:nvPr/>
        </p:nvSpPr>
        <p:spPr>
          <a:xfrm>
            <a:off x="6143875" y="3192575"/>
            <a:ext cx="1950900" cy="110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Operamos sobre esta nueva </a:t>
            </a:r>
            <a:r>
              <a:rPr lang="es" sz="1350">
                <a:solidFill>
                  <a:schemeClr val="dk1"/>
                </a:solidFill>
                <a:latin typeface="DM Sans"/>
                <a:ea typeface="DM Sans"/>
                <a:cs typeface="DM Sans"/>
                <a:sym typeface="DM Sans"/>
              </a:rPr>
              <a:t>definición</a:t>
            </a:r>
            <a:r>
              <a:rPr lang="es" sz="1350">
                <a:solidFill>
                  <a:schemeClr val="dk1"/>
                </a:solidFill>
                <a:latin typeface="DM Sans"/>
                <a:ea typeface="DM Sans"/>
                <a:cs typeface="DM Sans"/>
                <a:sym typeface="DM Sans"/>
              </a:rPr>
              <a:t> para generar nuevos resultados.</a:t>
            </a:r>
            <a:endParaRPr sz="1350">
              <a:latin typeface="DM Sans"/>
              <a:ea typeface="DM Sans"/>
              <a:cs typeface="DM Sans"/>
              <a:sym typeface="DM Sans"/>
            </a:endParaRPr>
          </a:p>
        </p:txBody>
      </p:sp>
      <p:sp>
        <p:nvSpPr>
          <p:cNvPr id="265" name="Google Shape;265;p38"/>
          <p:cNvSpPr txBox="1"/>
          <p:nvPr/>
        </p:nvSpPr>
        <p:spPr>
          <a:xfrm>
            <a:off x="4364888"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000">
                <a:solidFill>
                  <a:schemeClr val="dk1"/>
                </a:solidFill>
                <a:latin typeface="DM Sans"/>
                <a:ea typeface="DM Sans"/>
                <a:cs typeface="DM Sans"/>
                <a:sym typeface="DM Sans"/>
              </a:rPr>
              <a:t>2</a:t>
            </a:r>
            <a:endParaRPr b="1" sz="3000">
              <a:solidFill>
                <a:schemeClr val="dk1"/>
              </a:solidFill>
              <a:latin typeface="DM Sans"/>
              <a:ea typeface="DM Sans"/>
              <a:cs typeface="DM Sans"/>
              <a:sym typeface="DM Sans"/>
            </a:endParaRPr>
          </a:p>
        </p:txBody>
      </p:sp>
      <p:sp>
        <p:nvSpPr>
          <p:cNvPr id="266" name="Google Shape;266;p38"/>
          <p:cNvSpPr txBox="1"/>
          <p:nvPr/>
        </p:nvSpPr>
        <p:spPr>
          <a:xfrm>
            <a:off x="6912188"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000">
                <a:solidFill>
                  <a:schemeClr val="dk1"/>
                </a:solidFill>
                <a:latin typeface="DM Sans"/>
                <a:ea typeface="DM Sans"/>
                <a:cs typeface="DM Sans"/>
                <a:sym typeface="DM Sans"/>
              </a:rPr>
              <a:t>3</a:t>
            </a:r>
            <a:endParaRPr b="1" sz="3000">
              <a:solidFill>
                <a:schemeClr val="dk1"/>
              </a:solidFill>
              <a:latin typeface="DM Sans"/>
              <a:ea typeface="DM Sans"/>
              <a:cs typeface="DM Sans"/>
              <a:sym typeface="DM Sans"/>
            </a:endParaRPr>
          </a:p>
        </p:txBody>
      </p:sp>
      <p:grpSp>
        <p:nvGrpSpPr>
          <p:cNvPr id="267" name="Google Shape;267;p38"/>
          <p:cNvGrpSpPr/>
          <p:nvPr/>
        </p:nvGrpSpPr>
        <p:grpSpPr>
          <a:xfrm>
            <a:off x="1731088" y="1975350"/>
            <a:ext cx="587100" cy="600300"/>
            <a:chOff x="1731113" y="1953850"/>
            <a:chExt cx="587100" cy="600300"/>
          </a:xfrm>
        </p:grpSpPr>
        <p:sp>
          <p:nvSpPr>
            <p:cNvPr id="259" name="Google Shape;259;p38"/>
            <p:cNvSpPr/>
            <p:nvPr/>
          </p:nvSpPr>
          <p:spPr>
            <a:xfrm>
              <a:off x="1731113" y="196047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9DF4E2"/>
                </a:highlight>
              </a:endParaRPr>
            </a:p>
          </p:txBody>
        </p:sp>
        <p:sp>
          <p:nvSpPr>
            <p:cNvPr id="268" name="Google Shape;268;p38"/>
            <p:cNvSpPr txBox="1"/>
            <p:nvPr/>
          </p:nvSpPr>
          <p:spPr>
            <a:xfrm>
              <a:off x="1817525"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000">
                  <a:solidFill>
                    <a:schemeClr val="dk1"/>
                  </a:solidFill>
                  <a:latin typeface="DM Sans"/>
                  <a:ea typeface="DM Sans"/>
                  <a:cs typeface="DM Sans"/>
                  <a:sym typeface="DM Sans"/>
                </a:rPr>
                <a:t>1</a:t>
              </a:r>
              <a:endParaRPr b="1" sz="3000">
                <a:solidFill>
                  <a:schemeClr val="dk1"/>
                </a:solidFill>
                <a:latin typeface="DM Sans"/>
                <a:ea typeface="DM Sans"/>
                <a:cs typeface="DM Sans"/>
                <a:sym typeface="DM Sans"/>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nvSpPr>
        <p:spPr>
          <a:xfrm>
            <a:off x="571800" y="1895975"/>
            <a:ext cx="73740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B7B7B7"/>
                </a:solidFill>
                <a:latin typeface="DM Sans"/>
                <a:ea typeface="DM Sans"/>
                <a:cs typeface="DM Sans"/>
                <a:sym typeface="DM Sans"/>
              </a:rPr>
              <a:t>confirmamos que </a:t>
            </a:r>
            <a:r>
              <a:rPr b="1" lang="es" sz="2500">
                <a:solidFill>
                  <a:srgbClr val="EAFF6A"/>
                </a:solidFill>
                <a:latin typeface="DM Sans"/>
                <a:ea typeface="DM Sans"/>
                <a:cs typeface="DM Sans"/>
                <a:sym typeface="DM Sans"/>
              </a:rPr>
              <a:t>es posible desafiar la lógica</a:t>
            </a:r>
            <a:r>
              <a:rPr lang="es" sz="2500">
                <a:solidFill>
                  <a:srgbClr val="B7B7B7"/>
                </a:solidFill>
                <a:latin typeface="DM Sans"/>
                <a:ea typeface="DM Sans"/>
                <a:cs typeface="DM Sans"/>
                <a:sym typeface="DM Sans"/>
              </a:rPr>
              <a:t> de los modelos de IA.</a:t>
            </a:r>
            <a:endParaRPr sz="2500">
              <a:solidFill>
                <a:srgbClr val="B7B7B7"/>
              </a:solidFill>
              <a:latin typeface="DM Sans"/>
              <a:ea typeface="DM Sans"/>
              <a:cs typeface="DM Sans"/>
              <a:sym typeface="DM Sans"/>
            </a:endParaRPr>
          </a:p>
          <a:p>
            <a:pPr indent="0" lvl="0" marL="0" rtl="0" algn="l">
              <a:spcBef>
                <a:spcPts val="0"/>
              </a:spcBef>
              <a:spcAft>
                <a:spcPts val="0"/>
              </a:spcAft>
              <a:buNone/>
            </a:pPr>
            <a:r>
              <a:rPr lang="es" sz="2500">
                <a:solidFill>
                  <a:srgbClr val="B7B7B7"/>
                </a:solidFill>
                <a:latin typeface="DM Sans"/>
                <a:ea typeface="DM Sans"/>
                <a:cs typeface="DM Sans"/>
                <a:sym typeface="DM Sans"/>
              </a:rPr>
              <a:t>Tienen la capacidad de vincular conceptos o conocimientos que ya tienen (por ejemplo, la forma de una esfera) con otro tipo de información asociada a éstos.</a:t>
            </a:r>
            <a:endParaRPr sz="2500">
              <a:solidFill>
                <a:srgbClr val="6FA8DC"/>
              </a:solidFill>
              <a:latin typeface="DM Sans"/>
              <a:ea typeface="DM Sans"/>
              <a:cs typeface="DM Sans"/>
              <a:sym typeface="DM Sans"/>
            </a:endParaRPr>
          </a:p>
        </p:txBody>
      </p:sp>
      <p:sp>
        <p:nvSpPr>
          <p:cNvPr id="274" name="Google Shape;274;p39"/>
          <p:cNvSpPr txBox="1"/>
          <p:nvPr/>
        </p:nvSpPr>
        <p:spPr>
          <a:xfrm>
            <a:off x="501450" y="990513"/>
            <a:ext cx="731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rgbClr val="EAFF6A"/>
                </a:solidFill>
                <a:latin typeface="DM Sans"/>
                <a:ea typeface="DM Sans"/>
                <a:cs typeface="DM Sans"/>
                <a:sym typeface="DM Sans"/>
              </a:rPr>
              <a:t>Entonces…</a:t>
            </a:r>
            <a:endParaRPr b="1" sz="4000">
              <a:solidFill>
                <a:srgbClr val="EAFF6A"/>
              </a:solidFill>
              <a:latin typeface="DM Sans"/>
              <a:ea typeface="DM Sans"/>
              <a:cs typeface="DM Sans"/>
              <a:sym typeface="DM Sans"/>
            </a:endParaRPr>
          </a:p>
        </p:txBody>
      </p:sp>
      <p:sp>
        <p:nvSpPr>
          <p:cNvPr id="275" name="Google Shape;275;p39"/>
          <p:cNvSpPr/>
          <p:nvPr/>
        </p:nvSpPr>
        <p:spPr>
          <a:xfrm>
            <a:off x="457338" y="468286"/>
            <a:ext cx="431100" cy="4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9"/>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DATO CURIOSO</a:t>
            </a:r>
            <a:endParaRPr>
              <a:solidFill>
                <a:schemeClr val="lt1"/>
              </a:solidFill>
              <a:latin typeface="DM Sans"/>
              <a:ea typeface="DM Sans"/>
              <a:cs typeface="DM Sans"/>
              <a:sym typeface="DM Sans"/>
            </a:endParaRPr>
          </a:p>
        </p:txBody>
      </p:sp>
      <p:pic>
        <p:nvPicPr>
          <p:cNvPr id="277" name="Google Shape;277;p39"/>
          <p:cNvPicPr preferRelativeResize="0"/>
          <p:nvPr/>
        </p:nvPicPr>
        <p:blipFill>
          <a:blip r:embed="rId3">
            <a:alphaModFix/>
          </a:blip>
          <a:stretch>
            <a:fillRect/>
          </a:stretch>
        </p:blipFill>
        <p:spPr>
          <a:xfrm>
            <a:off x="492050" y="502975"/>
            <a:ext cx="361700" cy="361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nvSpPr>
        <p:spPr>
          <a:xfrm>
            <a:off x="571800" y="1895975"/>
            <a:ext cx="77445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B7B7B7"/>
                </a:solidFill>
                <a:latin typeface="DM Sans"/>
                <a:ea typeface="DM Sans"/>
                <a:cs typeface="DM Sans"/>
                <a:sym typeface="DM Sans"/>
              </a:rPr>
              <a:t>Cody es un </a:t>
            </a:r>
            <a:r>
              <a:rPr b="1" lang="es" sz="2500">
                <a:solidFill>
                  <a:srgbClr val="EAFF6A"/>
                </a:solidFill>
                <a:latin typeface="DM Sans"/>
                <a:ea typeface="DM Sans"/>
                <a:cs typeface="DM Sans"/>
                <a:sym typeface="DM Sans"/>
              </a:rPr>
              <a:t>tutor virtual</a:t>
            </a:r>
            <a:r>
              <a:rPr lang="es" sz="2500">
                <a:solidFill>
                  <a:srgbClr val="B7B7B7"/>
                </a:solidFill>
                <a:latin typeface="DM Sans"/>
                <a:ea typeface="DM Sans"/>
                <a:cs typeface="DM Sans"/>
                <a:sym typeface="DM Sans"/>
              </a:rPr>
              <a:t> de Coderhouse para la modalidad Ask. Fue entrenado con grandes bases de datos con contenidos de los cursos para poder responder dudas de los y las estudiantes.</a:t>
            </a:r>
            <a:endParaRPr sz="2500">
              <a:solidFill>
                <a:srgbClr val="B7B7B7"/>
              </a:solidFill>
              <a:latin typeface="DM Sans"/>
              <a:ea typeface="DM Sans"/>
              <a:cs typeface="DM Sans"/>
              <a:sym typeface="DM Sans"/>
            </a:endParaRPr>
          </a:p>
          <a:p>
            <a:pPr indent="0" lvl="0" marL="0" rtl="0" algn="l">
              <a:spcBef>
                <a:spcPts val="0"/>
              </a:spcBef>
              <a:spcAft>
                <a:spcPts val="0"/>
              </a:spcAft>
              <a:buNone/>
            </a:pPr>
            <a:r>
              <a:rPr lang="es" sz="2500">
                <a:solidFill>
                  <a:srgbClr val="B7B7B7"/>
                </a:solidFill>
                <a:latin typeface="DM Sans"/>
                <a:ea typeface="DM Sans"/>
                <a:cs typeface="DM Sans"/>
                <a:sym typeface="DM Sans"/>
              </a:rPr>
              <a:t>En el proceso, fue necesario trabajar con la protección de datos.</a:t>
            </a:r>
            <a:endParaRPr sz="2500">
              <a:solidFill>
                <a:srgbClr val="B7B7B7"/>
              </a:solidFill>
              <a:latin typeface="DM Sans"/>
              <a:ea typeface="DM Sans"/>
              <a:cs typeface="DM Sans"/>
              <a:sym typeface="DM Sans"/>
            </a:endParaRPr>
          </a:p>
        </p:txBody>
      </p:sp>
      <p:sp>
        <p:nvSpPr>
          <p:cNvPr id="283" name="Google Shape;283;p40"/>
          <p:cNvSpPr txBox="1"/>
          <p:nvPr/>
        </p:nvSpPr>
        <p:spPr>
          <a:xfrm>
            <a:off x="501450" y="990513"/>
            <a:ext cx="731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rgbClr val="EAFF6A"/>
                </a:solidFill>
                <a:latin typeface="DM Sans"/>
                <a:ea typeface="DM Sans"/>
                <a:cs typeface="DM Sans"/>
                <a:sym typeface="DM Sans"/>
              </a:rPr>
              <a:t>¿Conoces a Cody?</a:t>
            </a:r>
            <a:endParaRPr b="1" sz="4000">
              <a:solidFill>
                <a:srgbClr val="EAFF6A"/>
              </a:solidFill>
              <a:latin typeface="DM Sans"/>
              <a:ea typeface="DM Sans"/>
              <a:cs typeface="DM Sans"/>
              <a:sym typeface="DM Sans"/>
            </a:endParaRPr>
          </a:p>
        </p:txBody>
      </p:sp>
      <p:sp>
        <p:nvSpPr>
          <p:cNvPr id="284" name="Google Shape;284;p40"/>
          <p:cNvSpPr/>
          <p:nvPr/>
        </p:nvSpPr>
        <p:spPr>
          <a:xfrm>
            <a:off x="457338" y="468286"/>
            <a:ext cx="431100" cy="4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0"/>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DATO CURIOSO</a:t>
            </a:r>
            <a:endParaRPr>
              <a:solidFill>
                <a:schemeClr val="lt1"/>
              </a:solidFill>
              <a:latin typeface="DM Sans"/>
              <a:ea typeface="DM Sans"/>
              <a:cs typeface="DM Sans"/>
              <a:sym typeface="DM Sans"/>
            </a:endParaRPr>
          </a:p>
        </p:txBody>
      </p:sp>
      <p:pic>
        <p:nvPicPr>
          <p:cNvPr id="286" name="Google Shape;286;p40"/>
          <p:cNvPicPr preferRelativeResize="0"/>
          <p:nvPr/>
        </p:nvPicPr>
        <p:blipFill>
          <a:blip r:embed="rId3">
            <a:alphaModFix/>
          </a:blip>
          <a:stretch>
            <a:fillRect/>
          </a:stretch>
        </p:blipFill>
        <p:spPr>
          <a:xfrm>
            <a:off x="492050" y="502975"/>
            <a:ext cx="361700" cy="361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1"/>
          <p:cNvSpPr txBox="1"/>
          <p:nvPr/>
        </p:nvSpPr>
        <p:spPr>
          <a:xfrm>
            <a:off x="553050" y="1774175"/>
            <a:ext cx="8372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400">
                <a:solidFill>
                  <a:srgbClr val="B7B7B7"/>
                </a:solidFill>
                <a:latin typeface="DM Sans"/>
                <a:ea typeface="DM Sans"/>
                <a:cs typeface="DM Sans"/>
                <a:sym typeface="DM Sans"/>
              </a:rPr>
              <a:t>Al hacerle preguntas generales, Cody no brindaba datos sensibles. Pero si uno ya le daba el dato de un estudiante, Cody brindaba más información. Por ejemplo “Cuéntame de la estudiante Mercedes Polinari”.</a:t>
            </a:r>
            <a:endParaRPr sz="2400">
              <a:solidFill>
                <a:srgbClr val="B7B7B7"/>
              </a:solidFill>
              <a:latin typeface="DM Sans"/>
              <a:ea typeface="DM Sans"/>
              <a:cs typeface="DM Sans"/>
              <a:sym typeface="DM Sans"/>
            </a:endParaRPr>
          </a:p>
          <a:p>
            <a:pPr indent="0" lvl="0" marL="0" rtl="0" algn="l">
              <a:spcBef>
                <a:spcPts val="0"/>
              </a:spcBef>
              <a:spcAft>
                <a:spcPts val="0"/>
              </a:spcAft>
              <a:buNone/>
            </a:pPr>
            <a:r>
              <a:rPr lang="es" sz="2400">
                <a:solidFill>
                  <a:srgbClr val="B7B7B7"/>
                </a:solidFill>
                <a:latin typeface="DM Sans"/>
                <a:ea typeface="DM Sans"/>
                <a:cs typeface="DM Sans"/>
                <a:sym typeface="DM Sans"/>
              </a:rPr>
              <a:t>Para evitar esto, fue necesario </a:t>
            </a:r>
            <a:r>
              <a:rPr b="1" lang="es" sz="2400">
                <a:solidFill>
                  <a:srgbClr val="EAFF6A"/>
                </a:solidFill>
                <a:latin typeface="DM Sans"/>
                <a:ea typeface="DM Sans"/>
                <a:cs typeface="DM Sans"/>
                <a:sym typeface="DM Sans"/>
              </a:rPr>
              <a:t>taggear el dataset para que no muestre ningún tipo de dato personal.</a:t>
            </a:r>
            <a:endParaRPr b="1" sz="2400">
              <a:solidFill>
                <a:srgbClr val="EAFF6A"/>
              </a:solidFill>
              <a:latin typeface="DM Sans"/>
              <a:ea typeface="DM Sans"/>
              <a:cs typeface="DM Sans"/>
              <a:sym typeface="DM Sans"/>
            </a:endParaRPr>
          </a:p>
        </p:txBody>
      </p:sp>
      <p:sp>
        <p:nvSpPr>
          <p:cNvPr id="292" name="Google Shape;292;p41"/>
          <p:cNvSpPr txBox="1"/>
          <p:nvPr/>
        </p:nvSpPr>
        <p:spPr>
          <a:xfrm>
            <a:off x="501450" y="990513"/>
            <a:ext cx="731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rgbClr val="EAFF6A"/>
                </a:solidFill>
                <a:latin typeface="DM Sans"/>
                <a:ea typeface="DM Sans"/>
                <a:cs typeface="DM Sans"/>
                <a:sym typeface="DM Sans"/>
              </a:rPr>
              <a:t>¿Cómo se hizo eso?</a:t>
            </a:r>
            <a:endParaRPr b="1" sz="4000">
              <a:solidFill>
                <a:srgbClr val="EAFF6A"/>
              </a:solidFill>
              <a:latin typeface="DM Sans"/>
              <a:ea typeface="DM Sans"/>
              <a:cs typeface="DM Sans"/>
              <a:sym typeface="DM Sans"/>
            </a:endParaRPr>
          </a:p>
        </p:txBody>
      </p:sp>
      <p:sp>
        <p:nvSpPr>
          <p:cNvPr id="293" name="Google Shape;293;p41"/>
          <p:cNvSpPr/>
          <p:nvPr/>
        </p:nvSpPr>
        <p:spPr>
          <a:xfrm>
            <a:off x="457338" y="468286"/>
            <a:ext cx="431100" cy="4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1"/>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DATO CURIOSO</a:t>
            </a:r>
            <a:endParaRPr>
              <a:solidFill>
                <a:schemeClr val="lt1"/>
              </a:solidFill>
              <a:latin typeface="DM Sans"/>
              <a:ea typeface="DM Sans"/>
              <a:cs typeface="DM Sans"/>
              <a:sym typeface="DM Sans"/>
            </a:endParaRPr>
          </a:p>
        </p:txBody>
      </p:sp>
      <p:pic>
        <p:nvPicPr>
          <p:cNvPr id="295" name="Google Shape;295;p41"/>
          <p:cNvPicPr preferRelativeResize="0"/>
          <p:nvPr/>
        </p:nvPicPr>
        <p:blipFill>
          <a:blip r:embed="rId3">
            <a:alphaModFix/>
          </a:blip>
          <a:stretch>
            <a:fillRect/>
          </a:stretch>
        </p:blipFill>
        <p:spPr>
          <a:xfrm>
            <a:off x="492050" y="502975"/>
            <a:ext cx="361700" cy="361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2"/>
          <p:cNvSpPr txBox="1"/>
          <p:nvPr/>
        </p:nvSpPr>
        <p:spPr>
          <a:xfrm>
            <a:off x="1461300" y="1598325"/>
            <a:ext cx="6221400" cy="1431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s" sz="5000">
                <a:solidFill>
                  <a:srgbClr val="E8E7E3"/>
                </a:solidFill>
              </a:rPr>
              <a:t>☕</a:t>
            </a:r>
            <a:endParaRPr sz="5000">
              <a:solidFill>
                <a:srgbClr val="E8E7E3"/>
              </a:solidFill>
            </a:endParaRPr>
          </a:p>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Break</a:t>
            </a:r>
            <a:endParaRPr b="1" sz="4000">
              <a:solidFill>
                <a:schemeClr val="lt1"/>
              </a:solidFill>
              <a:latin typeface="DM Sans"/>
              <a:ea typeface="DM Sans"/>
              <a:cs typeface="DM Sans"/>
              <a:sym typeface="DM Sans"/>
            </a:endParaRPr>
          </a:p>
        </p:txBody>
      </p:sp>
      <p:sp>
        <p:nvSpPr>
          <p:cNvPr id="301" name="Google Shape;301;p42"/>
          <p:cNvSpPr txBox="1"/>
          <p:nvPr/>
        </p:nvSpPr>
        <p:spPr>
          <a:xfrm>
            <a:off x="2809200" y="2971950"/>
            <a:ext cx="352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lt1"/>
                </a:solidFill>
                <a:latin typeface="DM Sans"/>
                <a:ea typeface="DM Sans"/>
                <a:cs typeface="DM Sans"/>
                <a:sym typeface="DM Sans"/>
              </a:rPr>
              <a:t>¡En </a:t>
            </a:r>
            <a:r>
              <a:rPr lang="es" sz="2000">
                <a:solidFill>
                  <a:schemeClr val="lt1"/>
                </a:solidFill>
                <a:latin typeface="DM Sans"/>
                <a:ea typeface="DM Sans"/>
                <a:cs typeface="DM Sans"/>
                <a:sym typeface="DM Sans"/>
              </a:rPr>
              <a:t>10</a:t>
            </a:r>
            <a:r>
              <a:rPr lang="es" sz="2000">
                <a:solidFill>
                  <a:schemeClr val="lt1"/>
                </a:solidFill>
                <a:latin typeface="DM Sans"/>
                <a:ea typeface="DM Sans"/>
                <a:cs typeface="DM Sans"/>
                <a:sym typeface="DM Sans"/>
              </a:rPr>
              <a:t> minutos volvemos!</a:t>
            </a:r>
            <a:endParaRPr sz="2000">
              <a:solidFill>
                <a:schemeClr val="lt1"/>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6"/>
          <p:cNvSpPr txBox="1"/>
          <p:nvPr/>
        </p:nvSpPr>
        <p:spPr>
          <a:xfrm>
            <a:off x="1461300" y="2252975"/>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Técnicas avanzadas de prompting I</a:t>
            </a:r>
            <a:endParaRPr b="1" sz="4000">
              <a:solidFill>
                <a:srgbClr val="EAFF6A"/>
              </a:solidFill>
              <a:latin typeface="DM Sans"/>
              <a:ea typeface="DM Sans"/>
              <a:cs typeface="DM Sans"/>
              <a:sym typeface="DM Sans"/>
            </a:endParaRPr>
          </a:p>
        </p:txBody>
      </p:sp>
      <p:sp>
        <p:nvSpPr>
          <p:cNvPr id="58" name="Google Shape;58;p16"/>
          <p:cNvSpPr txBox="1"/>
          <p:nvPr/>
        </p:nvSpPr>
        <p:spPr>
          <a:xfrm>
            <a:off x="1461300" y="1665250"/>
            <a:ext cx="6221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800">
                <a:solidFill>
                  <a:schemeClr val="lt1"/>
                </a:solidFill>
                <a:latin typeface="DM Sans"/>
                <a:ea typeface="DM Sans"/>
                <a:cs typeface="DM Sans"/>
                <a:sym typeface="DM Sans"/>
              </a:rPr>
              <a:t>Semana 4</a:t>
            </a:r>
            <a:r>
              <a:rPr b="1" lang="es" sz="1800">
                <a:solidFill>
                  <a:schemeClr val="lt1"/>
                </a:solidFill>
                <a:latin typeface="DM Sans"/>
                <a:ea typeface="DM Sans"/>
                <a:cs typeface="DM Sans"/>
                <a:sym typeface="DM Sans"/>
              </a:rPr>
              <a:t>.</a:t>
            </a:r>
            <a:r>
              <a:rPr lang="es" sz="1800">
                <a:solidFill>
                  <a:schemeClr val="lt1"/>
                </a:solidFill>
                <a:latin typeface="DM Sans"/>
                <a:ea typeface="DM Sans"/>
                <a:cs typeface="DM Sans"/>
                <a:sym typeface="DM Sans"/>
              </a:rPr>
              <a:t> IA: Generación de prompts</a:t>
            </a:r>
            <a:endParaRPr sz="1600">
              <a:solidFill>
                <a:schemeClr val="lt1"/>
              </a:solidFill>
              <a:latin typeface="DM Sans"/>
              <a:ea typeface="DM Sans"/>
              <a:cs typeface="DM Sans"/>
              <a:sym typeface="DM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nvSpPr>
        <p:spPr>
          <a:xfrm>
            <a:off x="1404863" y="1941375"/>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Conocimiento</a:t>
            </a:r>
            <a:r>
              <a:rPr b="1" lang="es" sz="4000">
                <a:solidFill>
                  <a:schemeClr val="lt1"/>
                </a:solidFill>
                <a:latin typeface="DM Sans"/>
                <a:ea typeface="DM Sans"/>
                <a:cs typeface="DM Sans"/>
                <a:sym typeface="DM Sans"/>
              </a:rPr>
              <a:t> en modelos de IA</a:t>
            </a:r>
            <a:endParaRPr b="1" sz="4000">
              <a:solidFill>
                <a:srgbClr val="EAFF6A"/>
              </a:solidFill>
              <a:latin typeface="DM Sans"/>
              <a:ea typeface="DM Sans"/>
              <a:cs typeface="DM Sans"/>
              <a:sym typeface="DM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4"/>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Close book</a:t>
            </a:r>
            <a:endParaRPr b="1" sz="4000">
              <a:solidFill>
                <a:schemeClr val="dk1"/>
              </a:solidFill>
              <a:latin typeface="DM Sans"/>
              <a:ea typeface="DM Sans"/>
              <a:cs typeface="DM Sans"/>
              <a:sym typeface="DM Sans"/>
            </a:endParaRPr>
          </a:p>
        </p:txBody>
      </p:sp>
      <p:sp>
        <p:nvSpPr>
          <p:cNvPr id="312" name="Google Shape;312;p44"/>
          <p:cNvSpPr txBox="1"/>
          <p:nvPr/>
        </p:nvSpPr>
        <p:spPr>
          <a:xfrm>
            <a:off x="457725" y="2211625"/>
            <a:ext cx="47301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50">
                <a:latin typeface="DM Sans"/>
                <a:ea typeface="DM Sans"/>
                <a:cs typeface="DM Sans"/>
                <a:sym typeface="DM Sans"/>
              </a:rPr>
              <a:t>Close book </a:t>
            </a:r>
            <a:r>
              <a:rPr lang="es" sz="1350">
                <a:latin typeface="DM Sans"/>
                <a:ea typeface="DM Sans"/>
                <a:cs typeface="DM Sans"/>
                <a:sym typeface="DM Sans"/>
              </a:rPr>
              <a:t>(o entrenamiento cerrado) sucede cuando se entrena al modelo de IA brindándole una serie de datos predefinido sin ser iterado.</a:t>
            </a:r>
            <a:endParaRPr sz="1350">
              <a:latin typeface="DM Sans"/>
              <a:ea typeface="DM Sans"/>
              <a:cs typeface="DM Sans"/>
              <a:sym typeface="DM Sans"/>
            </a:endParaRPr>
          </a:p>
          <a:p>
            <a:pPr indent="0" lvl="0" marL="0" rtl="0" algn="l">
              <a:spcBef>
                <a:spcPts val="0"/>
              </a:spcBef>
              <a:spcAft>
                <a:spcPts val="0"/>
              </a:spcAft>
              <a:buNone/>
            </a:pPr>
            <a:r>
              <a:rPr lang="es" sz="1350">
                <a:latin typeface="DM Sans"/>
                <a:ea typeface="DM Sans"/>
                <a:cs typeface="DM Sans"/>
                <a:sym typeface="DM Sans"/>
              </a:rPr>
              <a:t>Entonces, el modelo no es capaz de adaptarse a la actualización de datos en tiempo real sino que solo puede tomar lo aprendido en su entrenamiento inicial.</a:t>
            </a:r>
            <a:endParaRPr sz="1350">
              <a:latin typeface="DM Sans"/>
              <a:ea typeface="DM Sans"/>
              <a:cs typeface="DM Sans"/>
              <a:sym typeface="DM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5"/>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Open</a:t>
            </a:r>
            <a:r>
              <a:rPr b="1" lang="es" sz="4000">
                <a:solidFill>
                  <a:schemeClr val="dk1"/>
                </a:solidFill>
                <a:latin typeface="DM Sans"/>
                <a:ea typeface="DM Sans"/>
                <a:cs typeface="DM Sans"/>
                <a:sym typeface="DM Sans"/>
              </a:rPr>
              <a:t> book</a:t>
            </a:r>
            <a:endParaRPr b="1" sz="4000">
              <a:solidFill>
                <a:schemeClr val="dk1"/>
              </a:solidFill>
              <a:latin typeface="DM Sans"/>
              <a:ea typeface="DM Sans"/>
              <a:cs typeface="DM Sans"/>
              <a:sym typeface="DM Sans"/>
            </a:endParaRPr>
          </a:p>
        </p:txBody>
      </p:sp>
      <p:sp>
        <p:nvSpPr>
          <p:cNvPr id="318" name="Google Shape;318;p45"/>
          <p:cNvSpPr txBox="1"/>
          <p:nvPr/>
        </p:nvSpPr>
        <p:spPr>
          <a:xfrm>
            <a:off x="457725" y="2211625"/>
            <a:ext cx="47301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50">
                <a:latin typeface="DM Sans"/>
                <a:ea typeface="DM Sans"/>
                <a:cs typeface="DM Sans"/>
                <a:sym typeface="DM Sans"/>
              </a:rPr>
              <a:t>Open book</a:t>
            </a:r>
            <a:r>
              <a:rPr b="1" lang="es" sz="1350">
                <a:latin typeface="DM Sans"/>
                <a:ea typeface="DM Sans"/>
                <a:cs typeface="DM Sans"/>
                <a:sym typeface="DM Sans"/>
              </a:rPr>
              <a:t> </a:t>
            </a:r>
            <a:r>
              <a:rPr lang="es" sz="1350">
                <a:latin typeface="DM Sans"/>
                <a:ea typeface="DM Sans"/>
                <a:cs typeface="DM Sans"/>
                <a:sym typeface="DM Sans"/>
              </a:rPr>
              <a:t>(o entrenamiento abierto) implica que el modelo puede ir adaptándose a actualizaciones de datos a medida que se le brinda la información. Esto sucede cuando se le inyecta información por fuera del modelo para que responda a partir de su capacidad de generalizar.</a:t>
            </a:r>
            <a:endParaRPr sz="1350">
              <a:latin typeface="DM Sans"/>
              <a:ea typeface="DM Sans"/>
              <a:cs typeface="DM Sans"/>
              <a:sym typeface="DM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6"/>
          <p:cNvSpPr txBox="1"/>
          <p:nvPr/>
        </p:nvSpPr>
        <p:spPr>
          <a:xfrm>
            <a:off x="1447300" y="5375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Ejemplo en vivo</a:t>
            </a:r>
            <a:endParaRPr b="1" sz="3500">
              <a:solidFill>
                <a:schemeClr val="dk1"/>
              </a:solidFill>
              <a:latin typeface="DM Sans"/>
              <a:ea typeface="DM Sans"/>
              <a:cs typeface="DM Sans"/>
              <a:sym typeface="DM Sans"/>
            </a:endParaRPr>
          </a:p>
        </p:txBody>
      </p:sp>
      <p:sp>
        <p:nvSpPr>
          <p:cNvPr id="324" name="Google Shape;324;p46"/>
          <p:cNvSpPr txBox="1"/>
          <p:nvPr/>
        </p:nvSpPr>
        <p:spPr>
          <a:xfrm>
            <a:off x="475500" y="1430875"/>
            <a:ext cx="76983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solidFill>
                <a:srgbClr val="B7B7B7"/>
              </a:solidFill>
              <a:latin typeface="DM Sans"/>
              <a:ea typeface="DM Sans"/>
              <a:cs typeface="DM Sans"/>
              <a:sym typeface="DM Sans"/>
            </a:endParaRPr>
          </a:p>
          <a:p>
            <a:pPr indent="0" lvl="0" marL="0" rtl="0" algn="l">
              <a:spcBef>
                <a:spcPts val="0"/>
              </a:spcBef>
              <a:spcAft>
                <a:spcPts val="0"/>
              </a:spcAft>
              <a:buNone/>
            </a:pPr>
            <a:r>
              <a:rPr lang="es" sz="2500">
                <a:solidFill>
                  <a:schemeClr val="dk2"/>
                </a:solidFill>
                <a:latin typeface="DM Sans"/>
                <a:ea typeface="DM Sans"/>
                <a:cs typeface="DM Sans"/>
                <a:sym typeface="DM Sans"/>
              </a:rPr>
              <a:t>Ahora, profudicemos un poco más acerca de conocimiento agregado a través de definiciones externas. Utilizaremos el prompt de la próxima diapositiva.</a:t>
            </a:r>
            <a:endParaRPr b="1" sz="25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t/>
            </a:r>
            <a:endParaRPr b="1" sz="2500">
              <a:solidFill>
                <a:srgbClr val="B7B7B7"/>
              </a:solidFill>
              <a:latin typeface="Helvetica Neue"/>
              <a:ea typeface="Helvetica Neue"/>
              <a:cs typeface="Helvetica Neue"/>
              <a:sym typeface="Helvetica Neue"/>
            </a:endParaRPr>
          </a:p>
        </p:txBody>
      </p:sp>
      <p:grpSp>
        <p:nvGrpSpPr>
          <p:cNvPr id="325" name="Google Shape;325;p46"/>
          <p:cNvGrpSpPr/>
          <p:nvPr/>
        </p:nvGrpSpPr>
        <p:grpSpPr>
          <a:xfrm>
            <a:off x="475501" y="468273"/>
            <a:ext cx="738900" cy="738900"/>
            <a:chOff x="473351" y="619523"/>
            <a:chExt cx="738900" cy="738900"/>
          </a:xfrm>
        </p:grpSpPr>
        <p:sp>
          <p:nvSpPr>
            <p:cNvPr id="326" name="Google Shape;326;p46"/>
            <p:cNvSpPr/>
            <p:nvPr/>
          </p:nvSpPr>
          <p:spPr>
            <a:xfrm>
              <a:off x="473351" y="61952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46" title="ícono de ejemplo en viv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328" name="Google Shape;328;p46"/>
          <p:cNvSpPr txBox="1"/>
          <p:nvPr/>
        </p:nvSpPr>
        <p:spPr>
          <a:xfrm>
            <a:off x="475500" y="3829300"/>
            <a:ext cx="716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10/15 minutos</a:t>
            </a:r>
            <a:endParaRPr b="1" sz="2000">
              <a:solidFill>
                <a:schemeClr val="dk2"/>
              </a:solidFill>
              <a:latin typeface="DM Sans"/>
              <a:ea typeface="DM Sans"/>
              <a:cs typeface="DM Sans"/>
              <a:sym typeface="DM Sans"/>
            </a:endParaRPr>
          </a:p>
        </p:txBody>
      </p:sp>
      <p:grpSp>
        <p:nvGrpSpPr>
          <p:cNvPr id="329" name="Google Shape;329;p46"/>
          <p:cNvGrpSpPr/>
          <p:nvPr/>
        </p:nvGrpSpPr>
        <p:grpSpPr>
          <a:xfrm>
            <a:off x="0" y="-7400"/>
            <a:ext cx="9143925" cy="44400"/>
            <a:chOff x="0" y="-7400"/>
            <a:chExt cx="9143925" cy="44400"/>
          </a:xfrm>
        </p:grpSpPr>
        <p:sp>
          <p:nvSpPr>
            <p:cNvPr id="330" name="Google Shape;330;p46"/>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331" name="Google Shape;331;p46"/>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grpSp>
        <p:nvGrpSpPr>
          <p:cNvPr id="336" name="Google Shape;336;p47"/>
          <p:cNvGrpSpPr/>
          <p:nvPr/>
        </p:nvGrpSpPr>
        <p:grpSpPr>
          <a:xfrm>
            <a:off x="457338" y="468286"/>
            <a:ext cx="431100" cy="431100"/>
            <a:chOff x="4616400" y="1950761"/>
            <a:chExt cx="431100" cy="431100"/>
          </a:xfrm>
        </p:grpSpPr>
        <p:sp>
          <p:nvSpPr>
            <p:cNvPr id="337" name="Google Shape;337;p47"/>
            <p:cNvSpPr/>
            <p:nvPr/>
          </p:nvSpPr>
          <p:spPr>
            <a:xfrm>
              <a:off x="4616400" y="1950761"/>
              <a:ext cx="431100" cy="4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8" name="Google Shape;338;p47" title="ícono para recordar"/>
            <p:cNvPicPr preferRelativeResize="0"/>
            <p:nvPr/>
          </p:nvPicPr>
          <p:blipFill>
            <a:blip r:embed="rId3">
              <a:alphaModFix/>
            </a:blip>
            <a:stretch>
              <a:fillRect/>
            </a:stretch>
          </p:blipFill>
          <p:spPr>
            <a:xfrm>
              <a:off x="4699911" y="2034249"/>
              <a:ext cx="264076" cy="264076"/>
            </a:xfrm>
            <a:prstGeom prst="rect">
              <a:avLst/>
            </a:prstGeom>
            <a:noFill/>
            <a:ln>
              <a:noFill/>
            </a:ln>
          </p:spPr>
        </p:pic>
      </p:grpSp>
      <p:sp>
        <p:nvSpPr>
          <p:cNvPr id="339" name="Google Shape;339;p47"/>
          <p:cNvSpPr txBox="1"/>
          <p:nvPr/>
        </p:nvSpPr>
        <p:spPr>
          <a:xfrm>
            <a:off x="493950" y="999375"/>
            <a:ext cx="81561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200">
                <a:solidFill>
                  <a:schemeClr val="lt1"/>
                </a:solidFill>
                <a:latin typeface="DM Sans"/>
                <a:ea typeface="DM Sans"/>
                <a:cs typeface="DM Sans"/>
                <a:sym typeface="DM Sans"/>
              </a:rPr>
              <a:t>Quiero que imagines un objeto </a:t>
            </a:r>
            <a:r>
              <a:rPr lang="es" sz="2200">
                <a:solidFill>
                  <a:schemeClr val="lt1"/>
                </a:solidFill>
                <a:latin typeface="DM Sans"/>
                <a:ea typeface="DM Sans"/>
                <a:cs typeface="DM Sans"/>
                <a:sym typeface="DM Sans"/>
              </a:rPr>
              <a:t>hipotético</a:t>
            </a:r>
            <a:r>
              <a:rPr lang="es" sz="2200">
                <a:solidFill>
                  <a:schemeClr val="lt1"/>
                </a:solidFill>
                <a:latin typeface="DM Sans"/>
                <a:ea typeface="DM Sans"/>
                <a:cs typeface="DM Sans"/>
                <a:sym typeface="DM Sans"/>
              </a:rPr>
              <a:t> que se llama axon. El axon tiene dos entradas y una salida.  Las entradas se denominan </a:t>
            </a:r>
            <a:r>
              <a:rPr b="1" lang="es" sz="2200">
                <a:solidFill>
                  <a:srgbClr val="EAFF6A"/>
                </a:solidFill>
                <a:latin typeface="DM Sans"/>
                <a:ea typeface="DM Sans"/>
                <a:cs typeface="DM Sans"/>
                <a:sym typeface="DM Sans"/>
              </a:rPr>
              <a:t>X</a:t>
            </a:r>
            <a:r>
              <a:rPr lang="es" sz="2200">
                <a:solidFill>
                  <a:schemeClr val="lt1"/>
                </a:solidFill>
                <a:latin typeface="DM Sans"/>
                <a:ea typeface="DM Sans"/>
                <a:cs typeface="DM Sans"/>
                <a:sym typeface="DM Sans"/>
              </a:rPr>
              <a:t> e </a:t>
            </a:r>
            <a:r>
              <a:rPr b="1" lang="es" sz="2200">
                <a:solidFill>
                  <a:srgbClr val="EAFF6A"/>
                </a:solidFill>
                <a:latin typeface="DM Sans"/>
                <a:ea typeface="DM Sans"/>
                <a:cs typeface="DM Sans"/>
                <a:sym typeface="DM Sans"/>
              </a:rPr>
              <a:t>Y</a:t>
            </a:r>
            <a:r>
              <a:rPr lang="es" sz="2200">
                <a:solidFill>
                  <a:schemeClr val="lt1"/>
                </a:solidFill>
                <a:latin typeface="DM Sans"/>
                <a:ea typeface="DM Sans"/>
                <a:cs typeface="DM Sans"/>
                <a:sym typeface="DM Sans"/>
              </a:rPr>
              <a:t>, mientras que la salida se denomina </a:t>
            </a:r>
            <a:r>
              <a:rPr b="1" lang="es" sz="2200">
                <a:solidFill>
                  <a:srgbClr val="EAFF6A"/>
                </a:solidFill>
                <a:latin typeface="DM Sans"/>
                <a:ea typeface="DM Sans"/>
                <a:cs typeface="DM Sans"/>
                <a:sym typeface="DM Sans"/>
              </a:rPr>
              <a:t>Z</a:t>
            </a:r>
            <a:r>
              <a:rPr lang="es" sz="2200">
                <a:solidFill>
                  <a:schemeClr val="lt1"/>
                </a:solidFill>
                <a:latin typeface="DM Sans"/>
                <a:ea typeface="DM Sans"/>
                <a:cs typeface="DM Sans"/>
                <a:sym typeface="DM Sans"/>
              </a:rPr>
              <a:t>. </a:t>
            </a:r>
            <a:br>
              <a:rPr lang="es" sz="2200">
                <a:solidFill>
                  <a:schemeClr val="lt1"/>
                </a:solidFill>
                <a:latin typeface="DM Sans"/>
                <a:ea typeface="DM Sans"/>
                <a:cs typeface="DM Sans"/>
                <a:sym typeface="DM Sans"/>
              </a:rPr>
            </a:br>
            <a:r>
              <a:rPr lang="es" sz="2200">
                <a:solidFill>
                  <a:schemeClr val="lt1"/>
                </a:solidFill>
                <a:latin typeface="DM Sans"/>
                <a:ea typeface="DM Sans"/>
                <a:cs typeface="DM Sans"/>
                <a:sym typeface="DM Sans"/>
              </a:rPr>
              <a:t>El axon tiene la capacidad de generar siempre respuestas </a:t>
            </a:r>
            <a:r>
              <a:rPr lang="es" sz="2200">
                <a:solidFill>
                  <a:schemeClr val="lt1"/>
                </a:solidFill>
                <a:latin typeface="DM Sans"/>
                <a:ea typeface="DM Sans"/>
                <a:cs typeface="DM Sans"/>
                <a:sym typeface="DM Sans"/>
              </a:rPr>
              <a:t>matemáticamente</a:t>
            </a:r>
            <a:r>
              <a:rPr lang="es" sz="2200">
                <a:solidFill>
                  <a:schemeClr val="lt1"/>
                </a:solidFill>
                <a:latin typeface="DM Sans"/>
                <a:ea typeface="DM Sans"/>
                <a:cs typeface="DM Sans"/>
                <a:sym typeface="DM Sans"/>
              </a:rPr>
              <a:t> incorrectas. Por ejemplo, la suma de dos </a:t>
            </a:r>
            <a:r>
              <a:rPr lang="es" sz="2200">
                <a:solidFill>
                  <a:schemeClr val="lt1"/>
                </a:solidFill>
                <a:latin typeface="DM Sans"/>
                <a:ea typeface="DM Sans"/>
                <a:cs typeface="DM Sans"/>
                <a:sym typeface="DM Sans"/>
              </a:rPr>
              <a:t>números</a:t>
            </a:r>
            <a:r>
              <a:rPr lang="es" sz="2200">
                <a:solidFill>
                  <a:schemeClr val="lt1"/>
                </a:solidFill>
                <a:latin typeface="DM Sans"/>
                <a:ea typeface="DM Sans"/>
                <a:cs typeface="DM Sans"/>
                <a:sym typeface="DM Sans"/>
              </a:rPr>
              <a:t> 1+2=5. </a:t>
            </a:r>
            <a:br>
              <a:rPr lang="es" sz="2200">
                <a:solidFill>
                  <a:schemeClr val="lt1"/>
                </a:solidFill>
                <a:latin typeface="DM Sans"/>
                <a:ea typeface="DM Sans"/>
                <a:cs typeface="DM Sans"/>
                <a:sym typeface="DM Sans"/>
              </a:rPr>
            </a:br>
            <a:r>
              <a:rPr lang="es" sz="2200">
                <a:solidFill>
                  <a:schemeClr val="lt1"/>
                </a:solidFill>
                <a:latin typeface="DM Sans"/>
                <a:ea typeface="DM Sans"/>
                <a:cs typeface="DM Sans"/>
                <a:sym typeface="DM Sans"/>
              </a:rPr>
              <a:t>La salida del axon es siempre la suma de sus dos entradas, pero su salida debe ser una respuesta </a:t>
            </a:r>
            <a:r>
              <a:rPr lang="es" sz="2200">
                <a:solidFill>
                  <a:schemeClr val="lt1"/>
                </a:solidFill>
                <a:latin typeface="DM Sans"/>
                <a:ea typeface="DM Sans"/>
                <a:cs typeface="DM Sans"/>
                <a:sym typeface="DM Sans"/>
              </a:rPr>
              <a:t>errónea</a:t>
            </a:r>
            <a:r>
              <a:rPr lang="es" sz="2200">
                <a:solidFill>
                  <a:schemeClr val="lt1"/>
                </a:solidFill>
                <a:latin typeface="DM Sans"/>
                <a:ea typeface="DM Sans"/>
                <a:cs typeface="DM Sans"/>
                <a:sym typeface="DM Sans"/>
              </a:rPr>
              <a:t>.  Ahora quiero que calcules la salida </a:t>
            </a:r>
            <a:r>
              <a:rPr b="1" lang="es" sz="2200">
                <a:solidFill>
                  <a:srgbClr val="EAFF6A"/>
                </a:solidFill>
                <a:latin typeface="DM Sans"/>
                <a:ea typeface="DM Sans"/>
                <a:cs typeface="DM Sans"/>
                <a:sym typeface="DM Sans"/>
              </a:rPr>
              <a:t>Z</a:t>
            </a:r>
            <a:r>
              <a:rPr lang="es" sz="2200">
                <a:solidFill>
                  <a:schemeClr val="lt1"/>
                </a:solidFill>
                <a:latin typeface="DM Sans"/>
                <a:ea typeface="DM Sans"/>
                <a:cs typeface="DM Sans"/>
                <a:sym typeface="DM Sans"/>
              </a:rPr>
              <a:t> de este objeto </a:t>
            </a:r>
            <a:r>
              <a:rPr lang="es" sz="2200">
                <a:solidFill>
                  <a:schemeClr val="lt1"/>
                </a:solidFill>
                <a:latin typeface="DM Sans"/>
                <a:ea typeface="DM Sans"/>
                <a:cs typeface="DM Sans"/>
                <a:sym typeface="DM Sans"/>
              </a:rPr>
              <a:t>hipotético</a:t>
            </a:r>
            <a:r>
              <a:rPr lang="es" sz="2200">
                <a:solidFill>
                  <a:schemeClr val="lt1"/>
                </a:solidFill>
                <a:latin typeface="DM Sans"/>
                <a:ea typeface="DM Sans"/>
                <a:cs typeface="DM Sans"/>
                <a:sym typeface="DM Sans"/>
              </a:rPr>
              <a:t> donde x=1 e y=-1. La salida debe ser solo el </a:t>
            </a:r>
            <a:r>
              <a:rPr lang="es" sz="2200">
                <a:solidFill>
                  <a:schemeClr val="lt1"/>
                </a:solidFill>
                <a:latin typeface="DM Sans"/>
                <a:ea typeface="DM Sans"/>
                <a:cs typeface="DM Sans"/>
                <a:sym typeface="DM Sans"/>
              </a:rPr>
              <a:t>número</a:t>
            </a:r>
            <a:r>
              <a:rPr lang="es" sz="2200">
                <a:solidFill>
                  <a:schemeClr val="lt1"/>
                </a:solidFill>
                <a:latin typeface="DM Sans"/>
                <a:ea typeface="DM Sans"/>
                <a:cs typeface="DM Sans"/>
                <a:sym typeface="DM Sans"/>
              </a:rPr>
              <a:t> del resultado sin </a:t>
            </a:r>
            <a:r>
              <a:rPr lang="es" sz="2200">
                <a:solidFill>
                  <a:schemeClr val="lt1"/>
                </a:solidFill>
                <a:latin typeface="DM Sans"/>
                <a:ea typeface="DM Sans"/>
                <a:cs typeface="DM Sans"/>
                <a:sym typeface="DM Sans"/>
              </a:rPr>
              <a:t>justificación.</a:t>
            </a:r>
            <a:endParaRPr sz="2200">
              <a:solidFill>
                <a:schemeClr val="lt1"/>
              </a:solidFill>
              <a:latin typeface="DM Sans"/>
              <a:ea typeface="DM Sans"/>
              <a:cs typeface="DM Sans"/>
              <a:sym typeface="DM Sans"/>
            </a:endParaRPr>
          </a:p>
        </p:txBody>
      </p:sp>
      <p:sp>
        <p:nvSpPr>
          <p:cNvPr id="340" name="Google Shape;340;p47"/>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PROMPT</a:t>
            </a:r>
            <a:endParaRPr>
              <a:solidFill>
                <a:schemeClr val="lt1"/>
              </a:solidFill>
              <a:latin typeface="DM Sans"/>
              <a:ea typeface="DM Sans"/>
              <a:cs typeface="DM Sans"/>
              <a:sym typeface="DM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8"/>
          <p:cNvSpPr txBox="1"/>
          <p:nvPr/>
        </p:nvSpPr>
        <p:spPr>
          <a:xfrm>
            <a:off x="1447300" y="5375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Ejemplo en vivo</a:t>
            </a:r>
            <a:endParaRPr b="1" sz="3500">
              <a:solidFill>
                <a:schemeClr val="dk1"/>
              </a:solidFill>
              <a:latin typeface="DM Sans"/>
              <a:ea typeface="DM Sans"/>
              <a:cs typeface="DM Sans"/>
              <a:sym typeface="DM Sans"/>
            </a:endParaRPr>
          </a:p>
        </p:txBody>
      </p:sp>
      <p:sp>
        <p:nvSpPr>
          <p:cNvPr id="346" name="Google Shape;346;p48"/>
          <p:cNvSpPr txBox="1"/>
          <p:nvPr/>
        </p:nvSpPr>
        <p:spPr>
          <a:xfrm>
            <a:off x="475500" y="1430875"/>
            <a:ext cx="76983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B7B7B7"/>
                </a:solidFill>
                <a:latin typeface="DM Sans"/>
                <a:ea typeface="DM Sans"/>
                <a:cs typeface="DM Sans"/>
                <a:sym typeface="DM Sans"/>
              </a:rPr>
              <a:t>Vamos a proponerle una tarea un poco más compleja para evaluar si puede comprender cómo funciona el axon.</a:t>
            </a:r>
            <a:endParaRPr b="1" sz="25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t/>
            </a:r>
            <a:endParaRPr b="1" sz="2500">
              <a:solidFill>
                <a:srgbClr val="B7B7B7"/>
              </a:solidFill>
              <a:latin typeface="Helvetica Neue"/>
              <a:ea typeface="Helvetica Neue"/>
              <a:cs typeface="Helvetica Neue"/>
              <a:sym typeface="Helvetica Neue"/>
            </a:endParaRPr>
          </a:p>
        </p:txBody>
      </p:sp>
      <p:grpSp>
        <p:nvGrpSpPr>
          <p:cNvPr id="347" name="Google Shape;347;p48"/>
          <p:cNvGrpSpPr/>
          <p:nvPr/>
        </p:nvGrpSpPr>
        <p:grpSpPr>
          <a:xfrm>
            <a:off x="475501" y="468273"/>
            <a:ext cx="738900" cy="738900"/>
            <a:chOff x="473351" y="619523"/>
            <a:chExt cx="738900" cy="738900"/>
          </a:xfrm>
        </p:grpSpPr>
        <p:sp>
          <p:nvSpPr>
            <p:cNvPr id="348" name="Google Shape;348;p48"/>
            <p:cNvSpPr/>
            <p:nvPr/>
          </p:nvSpPr>
          <p:spPr>
            <a:xfrm>
              <a:off x="473351" y="61952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9" name="Google Shape;349;p48" title="ícono de ejemplo en viv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350" name="Google Shape;350;p48"/>
          <p:cNvSpPr txBox="1"/>
          <p:nvPr/>
        </p:nvSpPr>
        <p:spPr>
          <a:xfrm>
            <a:off x="475500" y="3829300"/>
            <a:ext cx="716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10/15 minutos</a:t>
            </a:r>
            <a:endParaRPr b="1" sz="2000">
              <a:solidFill>
                <a:schemeClr val="dk2"/>
              </a:solidFill>
              <a:latin typeface="DM Sans"/>
              <a:ea typeface="DM Sans"/>
              <a:cs typeface="DM Sans"/>
              <a:sym typeface="DM Sans"/>
            </a:endParaRPr>
          </a:p>
        </p:txBody>
      </p:sp>
      <p:grpSp>
        <p:nvGrpSpPr>
          <p:cNvPr id="351" name="Google Shape;351;p48"/>
          <p:cNvGrpSpPr/>
          <p:nvPr/>
        </p:nvGrpSpPr>
        <p:grpSpPr>
          <a:xfrm>
            <a:off x="0" y="-7400"/>
            <a:ext cx="9143925" cy="44400"/>
            <a:chOff x="0" y="-7400"/>
            <a:chExt cx="9143925" cy="44400"/>
          </a:xfrm>
        </p:grpSpPr>
        <p:sp>
          <p:nvSpPr>
            <p:cNvPr id="352" name="Google Shape;352;p48"/>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353" name="Google Shape;353;p48"/>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grpSp>
        <p:nvGrpSpPr>
          <p:cNvPr id="358" name="Google Shape;358;p49"/>
          <p:cNvGrpSpPr/>
          <p:nvPr/>
        </p:nvGrpSpPr>
        <p:grpSpPr>
          <a:xfrm>
            <a:off x="457338" y="468286"/>
            <a:ext cx="431100" cy="431100"/>
            <a:chOff x="4616400" y="1950761"/>
            <a:chExt cx="431100" cy="431100"/>
          </a:xfrm>
        </p:grpSpPr>
        <p:sp>
          <p:nvSpPr>
            <p:cNvPr id="359" name="Google Shape;359;p49"/>
            <p:cNvSpPr/>
            <p:nvPr/>
          </p:nvSpPr>
          <p:spPr>
            <a:xfrm>
              <a:off x="4616400" y="1950761"/>
              <a:ext cx="431100" cy="4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0" name="Google Shape;360;p49" title="ícono para recordar"/>
            <p:cNvPicPr preferRelativeResize="0"/>
            <p:nvPr/>
          </p:nvPicPr>
          <p:blipFill>
            <a:blip r:embed="rId3">
              <a:alphaModFix/>
            </a:blip>
            <a:stretch>
              <a:fillRect/>
            </a:stretch>
          </p:blipFill>
          <p:spPr>
            <a:xfrm>
              <a:off x="4699911" y="2034249"/>
              <a:ext cx="264076" cy="264076"/>
            </a:xfrm>
            <a:prstGeom prst="rect">
              <a:avLst/>
            </a:prstGeom>
            <a:noFill/>
            <a:ln>
              <a:noFill/>
            </a:ln>
          </p:spPr>
        </p:pic>
      </p:grpSp>
      <p:sp>
        <p:nvSpPr>
          <p:cNvPr id="361" name="Google Shape;361;p49"/>
          <p:cNvSpPr txBox="1"/>
          <p:nvPr/>
        </p:nvSpPr>
        <p:spPr>
          <a:xfrm>
            <a:off x="475500" y="1421425"/>
            <a:ext cx="69237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600">
                <a:solidFill>
                  <a:schemeClr val="lt1"/>
                </a:solidFill>
                <a:latin typeface="DM Sans"/>
                <a:ea typeface="DM Sans"/>
                <a:cs typeface="DM Sans"/>
                <a:sym typeface="DM Sans"/>
              </a:rPr>
              <a:t>Si la salida para las entradas 2 y 1 es 3, </a:t>
            </a:r>
            <a:endParaRPr sz="2600">
              <a:solidFill>
                <a:schemeClr val="lt1"/>
              </a:solidFill>
              <a:latin typeface="DM Sans"/>
              <a:ea typeface="DM Sans"/>
              <a:cs typeface="DM Sans"/>
              <a:sym typeface="DM Sans"/>
            </a:endParaRPr>
          </a:p>
          <a:p>
            <a:pPr indent="0" lvl="0" marL="0" rtl="0" algn="l">
              <a:spcBef>
                <a:spcPts val="0"/>
              </a:spcBef>
              <a:spcAft>
                <a:spcPts val="0"/>
              </a:spcAft>
              <a:buNone/>
            </a:pPr>
            <a:r>
              <a:rPr lang="es" sz="2600">
                <a:solidFill>
                  <a:schemeClr val="lt1"/>
                </a:solidFill>
                <a:latin typeface="DM Sans"/>
                <a:ea typeface="DM Sans"/>
                <a:cs typeface="DM Sans"/>
                <a:sym typeface="DM Sans"/>
              </a:rPr>
              <a:t>¿Podríamos decir que se trata de una operación hecha por un axon?</a:t>
            </a:r>
            <a:endParaRPr sz="2600">
              <a:solidFill>
                <a:schemeClr val="lt1"/>
              </a:solidFill>
              <a:latin typeface="DM Sans"/>
              <a:ea typeface="DM Sans"/>
              <a:cs typeface="DM Sans"/>
              <a:sym typeface="DM Sans"/>
            </a:endParaRPr>
          </a:p>
        </p:txBody>
      </p:sp>
      <p:sp>
        <p:nvSpPr>
          <p:cNvPr id="362" name="Google Shape;362;p49"/>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PROMPT</a:t>
            </a:r>
            <a:endParaRPr>
              <a:solidFill>
                <a:schemeClr val="lt1"/>
              </a:solidFill>
              <a:latin typeface="DM Sans"/>
              <a:ea typeface="DM Sans"/>
              <a:cs typeface="DM Sans"/>
              <a:sym typeface="DM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50"/>
          <p:cNvPicPr preferRelativeResize="0"/>
          <p:nvPr/>
        </p:nvPicPr>
        <p:blipFill>
          <a:blip r:embed="rId3">
            <a:alphaModFix/>
          </a:blip>
          <a:stretch>
            <a:fillRect/>
          </a:stretch>
        </p:blipFill>
        <p:spPr>
          <a:xfrm>
            <a:off x="152400" y="152400"/>
            <a:ext cx="5268056" cy="4838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51"/>
          <p:cNvPicPr preferRelativeResize="0"/>
          <p:nvPr/>
        </p:nvPicPr>
        <p:blipFill>
          <a:blip r:embed="rId3">
            <a:alphaModFix/>
          </a:blip>
          <a:stretch>
            <a:fillRect/>
          </a:stretch>
        </p:blipFill>
        <p:spPr>
          <a:xfrm>
            <a:off x="152400" y="152400"/>
            <a:ext cx="8839200" cy="434611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grpSp>
        <p:nvGrpSpPr>
          <p:cNvPr id="377" name="Google Shape;377;p52"/>
          <p:cNvGrpSpPr/>
          <p:nvPr/>
        </p:nvGrpSpPr>
        <p:grpSpPr>
          <a:xfrm>
            <a:off x="475520" y="468281"/>
            <a:ext cx="738900" cy="738900"/>
            <a:chOff x="475520" y="468281"/>
            <a:chExt cx="738900" cy="738900"/>
          </a:xfrm>
        </p:grpSpPr>
        <p:sp>
          <p:nvSpPr>
            <p:cNvPr id="378" name="Google Shape;378;p52"/>
            <p:cNvSpPr/>
            <p:nvPr/>
          </p:nvSpPr>
          <p:spPr>
            <a:xfrm>
              <a:off x="475520" y="468281"/>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9" name="Google Shape;379;p52" title="ícono para pensar"/>
            <p:cNvPicPr preferRelativeResize="0"/>
            <p:nvPr/>
          </p:nvPicPr>
          <p:blipFill>
            <a:blip r:embed="rId3">
              <a:alphaModFix/>
            </a:blip>
            <a:stretch>
              <a:fillRect/>
            </a:stretch>
          </p:blipFill>
          <p:spPr>
            <a:xfrm>
              <a:off x="611805" y="604611"/>
              <a:ext cx="466208" cy="466208"/>
            </a:xfrm>
            <a:prstGeom prst="rect">
              <a:avLst/>
            </a:prstGeom>
            <a:noFill/>
            <a:ln>
              <a:noFill/>
            </a:ln>
          </p:spPr>
        </p:pic>
      </p:grpSp>
      <p:sp>
        <p:nvSpPr>
          <p:cNvPr id="380" name="Google Shape;380;p52"/>
          <p:cNvSpPr txBox="1"/>
          <p:nvPr/>
        </p:nvSpPr>
        <p:spPr>
          <a:xfrm>
            <a:off x="1447300" y="5376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Para pensar</a:t>
            </a:r>
            <a:endParaRPr b="1" sz="3500">
              <a:solidFill>
                <a:schemeClr val="dk1"/>
              </a:solidFill>
              <a:latin typeface="DM Sans"/>
              <a:ea typeface="DM Sans"/>
              <a:cs typeface="DM Sans"/>
              <a:sym typeface="DM Sans"/>
            </a:endParaRPr>
          </a:p>
        </p:txBody>
      </p:sp>
      <p:sp>
        <p:nvSpPr>
          <p:cNvPr id="381" name="Google Shape;381;p52"/>
          <p:cNvSpPr txBox="1"/>
          <p:nvPr/>
        </p:nvSpPr>
        <p:spPr>
          <a:xfrm>
            <a:off x="475500" y="1474950"/>
            <a:ext cx="7169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2"/>
                </a:solidFill>
                <a:latin typeface="DM Sans"/>
                <a:ea typeface="DM Sans"/>
                <a:cs typeface="DM Sans"/>
                <a:sym typeface="DM Sans"/>
              </a:rPr>
              <a:t>¿Qué tipo de prompt hemos utilizado para forzar la lógica?</a:t>
            </a:r>
            <a:endParaRPr b="1" sz="2500">
              <a:solidFill>
                <a:schemeClr val="dk2"/>
              </a:solidFill>
              <a:latin typeface="Helvetica Neue"/>
              <a:ea typeface="Helvetica Neue"/>
              <a:cs typeface="Helvetica Neue"/>
              <a:sym typeface="Helvetica Neue"/>
            </a:endParaRPr>
          </a:p>
        </p:txBody>
      </p:sp>
      <p:sp>
        <p:nvSpPr>
          <p:cNvPr id="382" name="Google Shape;382;p52"/>
          <p:cNvSpPr txBox="1"/>
          <p:nvPr/>
        </p:nvSpPr>
        <p:spPr>
          <a:xfrm>
            <a:off x="475500" y="3128025"/>
            <a:ext cx="7169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500">
              <a:solidFill>
                <a:srgbClr val="83AEFB"/>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b="1" lang="es" sz="2000">
                <a:solidFill>
                  <a:srgbClr val="83AEFB"/>
                </a:solidFill>
                <a:latin typeface="DM Sans"/>
                <a:ea typeface="DM Sans"/>
                <a:cs typeface="DM Sans"/>
                <a:sym typeface="DM Sans"/>
              </a:rPr>
              <a:t>Contesta mediante el chat de Zoom </a:t>
            </a:r>
            <a:endParaRPr b="1" sz="2000">
              <a:solidFill>
                <a:srgbClr val="83AEFB"/>
              </a:solidFill>
              <a:latin typeface="DM Sans"/>
              <a:ea typeface="DM Sans"/>
              <a:cs typeface="DM Sans"/>
              <a:sym typeface="DM Sans"/>
            </a:endParaRPr>
          </a:p>
        </p:txBody>
      </p:sp>
      <p:grpSp>
        <p:nvGrpSpPr>
          <p:cNvPr id="383" name="Google Shape;383;p52"/>
          <p:cNvGrpSpPr/>
          <p:nvPr/>
        </p:nvGrpSpPr>
        <p:grpSpPr>
          <a:xfrm>
            <a:off x="0" y="-7400"/>
            <a:ext cx="9143925" cy="44400"/>
            <a:chOff x="0" y="-7400"/>
            <a:chExt cx="9143925" cy="44400"/>
          </a:xfrm>
        </p:grpSpPr>
        <p:sp>
          <p:nvSpPr>
            <p:cNvPr id="384" name="Google Shape;384;p52"/>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385" name="Google Shape;385;p52"/>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7"/>
          <p:cNvSpPr txBox="1"/>
          <p:nvPr/>
        </p:nvSpPr>
        <p:spPr>
          <a:xfrm>
            <a:off x="501450" y="468275"/>
            <a:ext cx="81411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AFF6A"/>
                </a:solidFill>
                <a:latin typeface="DM Sans"/>
                <a:ea typeface="DM Sans"/>
                <a:cs typeface="DM Sans"/>
                <a:sym typeface="DM Sans"/>
              </a:rPr>
              <a:t>Objetivos de la clase</a:t>
            </a:r>
            <a:r>
              <a:rPr b="1" lang="es" sz="3000">
                <a:solidFill>
                  <a:srgbClr val="EAFF6A"/>
                </a:solidFill>
                <a:latin typeface="DM Sans"/>
                <a:ea typeface="DM Sans"/>
                <a:cs typeface="DM Sans"/>
                <a:sym typeface="DM Sans"/>
              </a:rPr>
              <a:t> </a:t>
            </a:r>
            <a:endParaRPr b="1" sz="3000">
              <a:solidFill>
                <a:srgbClr val="EAFF6A"/>
              </a:solidFill>
              <a:latin typeface="DM Sans"/>
              <a:ea typeface="DM Sans"/>
              <a:cs typeface="DM Sans"/>
              <a:sym typeface="DM Sans"/>
            </a:endParaRPr>
          </a:p>
        </p:txBody>
      </p:sp>
      <p:pic>
        <p:nvPicPr>
          <p:cNvPr id="64" name="Google Shape;64;p17"/>
          <p:cNvPicPr preferRelativeResize="0"/>
          <p:nvPr/>
        </p:nvPicPr>
        <p:blipFill>
          <a:blip r:embed="rId3">
            <a:alphaModFix/>
          </a:blip>
          <a:stretch>
            <a:fillRect/>
          </a:stretch>
        </p:blipFill>
        <p:spPr>
          <a:xfrm>
            <a:off x="2172438" y="1545313"/>
            <a:ext cx="196975" cy="196975"/>
          </a:xfrm>
          <a:prstGeom prst="rect">
            <a:avLst/>
          </a:prstGeom>
          <a:noFill/>
          <a:ln>
            <a:noFill/>
          </a:ln>
        </p:spPr>
      </p:pic>
      <p:sp>
        <p:nvSpPr>
          <p:cNvPr id="65" name="Google Shape;65;p17"/>
          <p:cNvSpPr txBox="1"/>
          <p:nvPr/>
        </p:nvSpPr>
        <p:spPr>
          <a:xfrm>
            <a:off x="2690550" y="1451625"/>
            <a:ext cx="5719200" cy="63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350">
                <a:solidFill>
                  <a:schemeClr val="lt1"/>
                </a:solidFill>
                <a:latin typeface="DM Sans"/>
                <a:ea typeface="DM Sans"/>
                <a:cs typeface="DM Sans"/>
                <a:sym typeface="DM Sans"/>
              </a:rPr>
              <a:t>Comprender el enfoque de </a:t>
            </a:r>
            <a:r>
              <a:rPr lang="es" sz="1350">
                <a:solidFill>
                  <a:schemeClr val="lt1"/>
                </a:solidFill>
                <a:latin typeface="DM Sans"/>
                <a:ea typeface="DM Sans"/>
                <a:cs typeface="DM Sans"/>
                <a:sym typeface="DM Sans"/>
              </a:rPr>
              <a:t>Zero prompt shooting</a:t>
            </a:r>
            <a:r>
              <a:rPr lang="es" sz="1350">
                <a:solidFill>
                  <a:schemeClr val="lt1"/>
                </a:solidFill>
                <a:latin typeface="DM Sans"/>
                <a:ea typeface="DM Sans"/>
                <a:cs typeface="DM Sans"/>
                <a:sym typeface="DM Sans"/>
              </a:rPr>
              <a:t> en la generación de respuestas.</a:t>
            </a:r>
            <a:endParaRPr sz="1350">
              <a:solidFill>
                <a:schemeClr val="lt1"/>
              </a:solidFill>
              <a:latin typeface="DM Sans"/>
              <a:ea typeface="DM Sans"/>
              <a:cs typeface="DM Sans"/>
              <a:sym typeface="DM Sans"/>
            </a:endParaRPr>
          </a:p>
        </p:txBody>
      </p:sp>
      <p:pic>
        <p:nvPicPr>
          <p:cNvPr id="66" name="Google Shape;66;p17"/>
          <p:cNvPicPr preferRelativeResize="0"/>
          <p:nvPr/>
        </p:nvPicPr>
        <p:blipFill>
          <a:blip r:embed="rId3">
            <a:alphaModFix/>
          </a:blip>
          <a:stretch>
            <a:fillRect/>
          </a:stretch>
        </p:blipFill>
        <p:spPr>
          <a:xfrm>
            <a:off x="2172138" y="2178713"/>
            <a:ext cx="196975" cy="196975"/>
          </a:xfrm>
          <a:prstGeom prst="rect">
            <a:avLst/>
          </a:prstGeom>
          <a:noFill/>
          <a:ln>
            <a:noFill/>
          </a:ln>
        </p:spPr>
      </p:pic>
      <p:sp>
        <p:nvSpPr>
          <p:cNvPr id="67" name="Google Shape;67;p17"/>
          <p:cNvSpPr txBox="1"/>
          <p:nvPr/>
        </p:nvSpPr>
        <p:spPr>
          <a:xfrm>
            <a:off x="2690547" y="2081000"/>
            <a:ext cx="5609100" cy="3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350">
                <a:solidFill>
                  <a:schemeClr val="lt1"/>
                </a:solidFill>
                <a:latin typeface="DM Sans"/>
                <a:ea typeface="DM Sans"/>
                <a:cs typeface="DM Sans"/>
                <a:sym typeface="DM Sans"/>
              </a:rPr>
              <a:t>Aprender estrategias para limitar la cantidad de prompts utilizados.</a:t>
            </a:r>
            <a:endParaRPr sz="1350">
              <a:solidFill>
                <a:schemeClr val="lt1"/>
              </a:solidFill>
              <a:latin typeface="DM Sans"/>
              <a:ea typeface="DM Sans"/>
              <a:cs typeface="DM Sans"/>
              <a:sym typeface="DM Sans"/>
            </a:endParaRPr>
          </a:p>
        </p:txBody>
      </p:sp>
      <p:pic>
        <p:nvPicPr>
          <p:cNvPr id="68" name="Google Shape;68;p17"/>
          <p:cNvPicPr preferRelativeResize="0"/>
          <p:nvPr/>
        </p:nvPicPr>
        <p:blipFill>
          <a:blip r:embed="rId3">
            <a:alphaModFix/>
          </a:blip>
          <a:stretch>
            <a:fillRect/>
          </a:stretch>
        </p:blipFill>
        <p:spPr>
          <a:xfrm>
            <a:off x="2172138" y="2832688"/>
            <a:ext cx="196975" cy="196975"/>
          </a:xfrm>
          <a:prstGeom prst="rect">
            <a:avLst/>
          </a:prstGeom>
          <a:noFill/>
          <a:ln>
            <a:noFill/>
          </a:ln>
        </p:spPr>
      </p:pic>
      <p:sp>
        <p:nvSpPr>
          <p:cNvPr id="69" name="Google Shape;69;p17"/>
          <p:cNvSpPr txBox="1"/>
          <p:nvPr/>
        </p:nvSpPr>
        <p:spPr>
          <a:xfrm>
            <a:off x="2690547" y="2734975"/>
            <a:ext cx="5609100" cy="63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350">
                <a:solidFill>
                  <a:schemeClr val="lt1"/>
                </a:solidFill>
                <a:latin typeface="DM Sans"/>
                <a:ea typeface="DM Sans"/>
                <a:cs typeface="DM Sans"/>
                <a:sym typeface="DM Sans"/>
              </a:rPr>
              <a:t>Desarrollar habilidades para ajustar y mejorar iterativamente los prompts.</a:t>
            </a:r>
            <a:endParaRPr sz="1350">
              <a:solidFill>
                <a:schemeClr val="lt1"/>
              </a:solidFill>
              <a:latin typeface="DM Sans"/>
              <a:ea typeface="DM Sans"/>
              <a:cs typeface="DM Sans"/>
              <a:sym typeface="DM Sans"/>
            </a:endParaRPr>
          </a:p>
        </p:txBody>
      </p:sp>
      <p:cxnSp>
        <p:nvCxnSpPr>
          <p:cNvPr id="70" name="Google Shape;70;p17"/>
          <p:cNvCxnSpPr>
            <a:stCxn id="64" idx="2"/>
            <a:endCxn id="66" idx="0"/>
          </p:cNvCxnSpPr>
          <p:nvPr/>
        </p:nvCxnSpPr>
        <p:spPr>
          <a:xfrm flipH="1" rot="-5400000">
            <a:off x="2052975" y="1960237"/>
            <a:ext cx="436500" cy="600"/>
          </a:xfrm>
          <a:prstGeom prst="bentConnector3">
            <a:avLst>
              <a:gd fmla="val 49991" name="adj1"/>
            </a:avLst>
          </a:prstGeom>
          <a:noFill/>
          <a:ln cap="flat" cmpd="sng" w="9525">
            <a:solidFill>
              <a:srgbClr val="EAFF6A"/>
            </a:solidFill>
            <a:prstDash val="solid"/>
            <a:round/>
            <a:headEnd len="med" w="med" type="none"/>
            <a:tailEnd len="med" w="med" type="none"/>
          </a:ln>
        </p:spPr>
      </p:cxnSp>
      <p:cxnSp>
        <p:nvCxnSpPr>
          <p:cNvPr id="71" name="Google Shape;71;p17"/>
          <p:cNvCxnSpPr>
            <a:stCxn id="66" idx="2"/>
            <a:endCxn id="68" idx="0"/>
          </p:cNvCxnSpPr>
          <p:nvPr/>
        </p:nvCxnSpPr>
        <p:spPr>
          <a:xfrm flipH="1" rot="-5400000">
            <a:off x="2042475" y="2603837"/>
            <a:ext cx="456900" cy="600"/>
          </a:xfrm>
          <a:prstGeom prst="bentConnector3">
            <a:avLst>
              <a:gd fmla="val 50011" name="adj1"/>
            </a:avLst>
          </a:prstGeom>
          <a:noFill/>
          <a:ln cap="flat" cmpd="sng" w="9525">
            <a:solidFill>
              <a:srgbClr val="EAFF6A"/>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grpSp>
        <p:nvGrpSpPr>
          <p:cNvPr id="390" name="Google Shape;390;p53"/>
          <p:cNvGrpSpPr/>
          <p:nvPr/>
        </p:nvGrpSpPr>
        <p:grpSpPr>
          <a:xfrm>
            <a:off x="457338" y="468286"/>
            <a:ext cx="431100" cy="431100"/>
            <a:chOff x="4616400" y="1950761"/>
            <a:chExt cx="431100" cy="431100"/>
          </a:xfrm>
        </p:grpSpPr>
        <p:sp>
          <p:nvSpPr>
            <p:cNvPr id="391" name="Google Shape;391;p53"/>
            <p:cNvSpPr/>
            <p:nvPr/>
          </p:nvSpPr>
          <p:spPr>
            <a:xfrm>
              <a:off x="4616400" y="1950761"/>
              <a:ext cx="431100" cy="4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2" name="Google Shape;392;p53" title="ícono para recordar"/>
            <p:cNvPicPr preferRelativeResize="0"/>
            <p:nvPr/>
          </p:nvPicPr>
          <p:blipFill>
            <a:blip r:embed="rId3">
              <a:alphaModFix/>
            </a:blip>
            <a:stretch>
              <a:fillRect/>
            </a:stretch>
          </p:blipFill>
          <p:spPr>
            <a:xfrm>
              <a:off x="4699911" y="2034249"/>
              <a:ext cx="264076" cy="264076"/>
            </a:xfrm>
            <a:prstGeom prst="rect">
              <a:avLst/>
            </a:prstGeom>
            <a:noFill/>
            <a:ln>
              <a:noFill/>
            </a:ln>
          </p:spPr>
        </p:pic>
      </p:grpSp>
      <p:sp>
        <p:nvSpPr>
          <p:cNvPr id="393" name="Google Shape;393;p53"/>
          <p:cNvSpPr txBox="1"/>
          <p:nvPr/>
        </p:nvSpPr>
        <p:spPr>
          <a:xfrm>
            <a:off x="457350" y="1820575"/>
            <a:ext cx="71694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lt1"/>
                </a:solidFill>
                <a:latin typeface="DM Sans"/>
                <a:ea typeface="DM Sans"/>
                <a:cs typeface="DM Sans"/>
                <a:sym typeface="DM Sans"/>
              </a:rPr>
              <a:t>Con este tipo de ejemplos, podemos notar que estos modelos no solo </a:t>
            </a:r>
            <a:r>
              <a:rPr b="1" lang="es" sz="2500">
                <a:solidFill>
                  <a:srgbClr val="EAFF6A"/>
                </a:solidFill>
                <a:latin typeface="DM Sans"/>
                <a:ea typeface="DM Sans"/>
                <a:cs typeface="DM Sans"/>
                <a:sym typeface="DM Sans"/>
              </a:rPr>
              <a:t>tienen la capacidad de generar respuestas sobre objetos hipotéticos</a:t>
            </a:r>
            <a:r>
              <a:rPr lang="es" sz="2500">
                <a:solidFill>
                  <a:schemeClr val="lt1"/>
                </a:solidFill>
                <a:latin typeface="DM Sans"/>
                <a:ea typeface="DM Sans"/>
                <a:cs typeface="DM Sans"/>
                <a:sym typeface="DM Sans"/>
              </a:rPr>
              <a:t>, sino que también pueden </a:t>
            </a:r>
            <a:r>
              <a:rPr b="1" lang="es" sz="2500">
                <a:solidFill>
                  <a:srgbClr val="EAFF6A"/>
                </a:solidFill>
                <a:latin typeface="DM Sans"/>
                <a:ea typeface="DM Sans"/>
                <a:cs typeface="DM Sans"/>
                <a:sym typeface="DM Sans"/>
              </a:rPr>
              <a:t>realizar operaciones sobre los mismos</a:t>
            </a:r>
            <a:r>
              <a:rPr lang="es" sz="2500">
                <a:solidFill>
                  <a:schemeClr val="lt1"/>
                </a:solidFill>
                <a:latin typeface="DM Sans"/>
                <a:ea typeface="DM Sans"/>
                <a:cs typeface="DM Sans"/>
                <a:sym typeface="DM Sans"/>
              </a:rPr>
              <a:t>.</a:t>
            </a:r>
            <a:endParaRPr b="1" sz="2500">
              <a:solidFill>
                <a:srgbClr val="EAFF6A"/>
              </a:solidFill>
              <a:latin typeface="DM Sans"/>
              <a:ea typeface="DM Sans"/>
              <a:cs typeface="DM Sans"/>
              <a:sym typeface="DM Sans"/>
            </a:endParaRPr>
          </a:p>
        </p:txBody>
      </p:sp>
      <p:sp>
        <p:nvSpPr>
          <p:cNvPr id="394" name="Google Shape;394;p53"/>
          <p:cNvSpPr txBox="1"/>
          <p:nvPr/>
        </p:nvSpPr>
        <p:spPr>
          <a:xfrm>
            <a:off x="501450" y="990513"/>
            <a:ext cx="731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rgbClr val="EAFF6A"/>
                </a:solidFill>
                <a:latin typeface="DM Sans"/>
                <a:ea typeface="DM Sans"/>
                <a:cs typeface="DM Sans"/>
                <a:sym typeface="DM Sans"/>
              </a:rPr>
              <a:t>Contenido destacado</a:t>
            </a:r>
            <a:endParaRPr b="1" sz="4000">
              <a:solidFill>
                <a:srgbClr val="EAFF6A"/>
              </a:solidFill>
              <a:latin typeface="DM Sans"/>
              <a:ea typeface="DM Sans"/>
              <a:cs typeface="DM Sans"/>
              <a:sym typeface="DM Sans"/>
            </a:endParaRPr>
          </a:p>
        </p:txBody>
      </p:sp>
      <p:sp>
        <p:nvSpPr>
          <p:cNvPr id="395" name="Google Shape;395;p53"/>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PARA RECORDAR</a:t>
            </a:r>
            <a:endParaRPr>
              <a:solidFill>
                <a:schemeClr val="lt1"/>
              </a:solidFill>
              <a:latin typeface="DM Sans"/>
              <a:ea typeface="DM Sans"/>
              <a:cs typeface="DM Sans"/>
              <a:sym typeface="DM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grpSp>
        <p:nvGrpSpPr>
          <p:cNvPr id="400" name="Google Shape;400;p54"/>
          <p:cNvGrpSpPr/>
          <p:nvPr/>
        </p:nvGrpSpPr>
        <p:grpSpPr>
          <a:xfrm>
            <a:off x="4202552" y="1088764"/>
            <a:ext cx="738900" cy="738974"/>
            <a:chOff x="3137108" y="2467173"/>
            <a:chExt cx="738900" cy="738900"/>
          </a:xfrm>
        </p:grpSpPr>
        <p:sp>
          <p:nvSpPr>
            <p:cNvPr id="401" name="Google Shape;401;p54"/>
            <p:cNvSpPr/>
            <p:nvPr/>
          </p:nvSpPr>
          <p:spPr>
            <a:xfrm>
              <a:off x="3137108"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2" name="Google Shape;402;p54" title="ícono de desafío entregable"/>
            <p:cNvPicPr preferRelativeResize="0"/>
            <p:nvPr/>
          </p:nvPicPr>
          <p:blipFill>
            <a:blip r:embed="rId3">
              <a:alphaModFix/>
            </a:blip>
            <a:stretch>
              <a:fillRect/>
            </a:stretch>
          </p:blipFill>
          <p:spPr>
            <a:xfrm>
              <a:off x="3284109" y="2622263"/>
              <a:ext cx="428721" cy="428726"/>
            </a:xfrm>
            <a:prstGeom prst="rect">
              <a:avLst/>
            </a:prstGeom>
            <a:noFill/>
            <a:ln>
              <a:noFill/>
            </a:ln>
          </p:spPr>
        </p:pic>
      </p:grpSp>
      <p:sp>
        <p:nvSpPr>
          <p:cNvPr id="403" name="Google Shape;403;p54"/>
          <p:cNvSpPr txBox="1"/>
          <p:nvPr/>
        </p:nvSpPr>
        <p:spPr>
          <a:xfrm>
            <a:off x="1461300" y="2109175"/>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Preentrega 2</a:t>
            </a:r>
            <a:endParaRPr b="1" sz="4000">
              <a:solidFill>
                <a:schemeClr val="dk1"/>
              </a:solidFill>
              <a:latin typeface="DM Sans"/>
              <a:ea typeface="DM Sans"/>
              <a:cs typeface="DM Sans"/>
              <a:sym typeface="DM Sans"/>
            </a:endParaRPr>
          </a:p>
        </p:txBody>
      </p:sp>
      <p:sp>
        <p:nvSpPr>
          <p:cNvPr id="404" name="Google Shape;404;p54"/>
          <p:cNvSpPr txBox="1"/>
          <p:nvPr/>
        </p:nvSpPr>
        <p:spPr>
          <a:xfrm>
            <a:off x="987300" y="2848075"/>
            <a:ext cx="716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s" sz="2000">
                <a:solidFill>
                  <a:schemeClr val="dk2"/>
                </a:solidFill>
                <a:latin typeface="DM Sans"/>
                <a:ea typeface="DM Sans"/>
                <a:cs typeface="DM Sans"/>
                <a:sym typeface="DM Sans"/>
              </a:rPr>
              <a:t>Fast Prompting en acción</a:t>
            </a:r>
            <a:endParaRPr sz="2000">
              <a:solidFill>
                <a:schemeClr val="dk2"/>
              </a:solidFill>
              <a:latin typeface="DM Sans"/>
              <a:ea typeface="DM Sans"/>
              <a:cs typeface="DM Sans"/>
              <a:sym typeface="DM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grpSp>
        <p:nvGrpSpPr>
          <p:cNvPr id="409" name="Google Shape;409;p55"/>
          <p:cNvGrpSpPr/>
          <p:nvPr/>
        </p:nvGrpSpPr>
        <p:grpSpPr>
          <a:xfrm>
            <a:off x="475504" y="468259"/>
            <a:ext cx="431074" cy="431148"/>
            <a:chOff x="3137108" y="2467173"/>
            <a:chExt cx="738900" cy="738900"/>
          </a:xfrm>
        </p:grpSpPr>
        <p:sp>
          <p:nvSpPr>
            <p:cNvPr id="410" name="Google Shape;410;p55"/>
            <p:cNvSpPr/>
            <p:nvPr/>
          </p:nvSpPr>
          <p:spPr>
            <a:xfrm>
              <a:off x="3137108"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1" name="Google Shape;411;p55" title="ícono de desafío entregable"/>
            <p:cNvPicPr preferRelativeResize="0"/>
            <p:nvPr/>
          </p:nvPicPr>
          <p:blipFill>
            <a:blip r:embed="rId3">
              <a:alphaModFix/>
            </a:blip>
            <a:stretch>
              <a:fillRect/>
            </a:stretch>
          </p:blipFill>
          <p:spPr>
            <a:xfrm>
              <a:off x="3284109" y="2622263"/>
              <a:ext cx="428721" cy="428726"/>
            </a:xfrm>
            <a:prstGeom prst="rect">
              <a:avLst/>
            </a:prstGeom>
            <a:noFill/>
            <a:ln>
              <a:noFill/>
            </a:ln>
          </p:spPr>
        </p:pic>
      </p:grpSp>
      <p:sp>
        <p:nvSpPr>
          <p:cNvPr id="412" name="Google Shape;412;p55"/>
          <p:cNvSpPr txBox="1"/>
          <p:nvPr/>
        </p:nvSpPr>
        <p:spPr>
          <a:xfrm>
            <a:off x="501450" y="1081750"/>
            <a:ext cx="731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Fast Prompting en acción</a:t>
            </a:r>
            <a:endParaRPr b="1" sz="4000">
              <a:solidFill>
                <a:schemeClr val="dk1"/>
              </a:solidFill>
              <a:latin typeface="DM Sans"/>
              <a:ea typeface="DM Sans"/>
              <a:cs typeface="DM Sans"/>
              <a:sym typeface="DM Sans"/>
            </a:endParaRPr>
          </a:p>
        </p:txBody>
      </p:sp>
      <p:pic>
        <p:nvPicPr>
          <p:cNvPr id="413" name="Google Shape;413;p55"/>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414" name="Google Shape;414;p55"/>
          <p:cNvSpPr txBox="1"/>
          <p:nvPr/>
        </p:nvSpPr>
        <p:spPr>
          <a:xfrm>
            <a:off x="930550" y="468275"/>
            <a:ext cx="4180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PREENTREGA N°#2</a:t>
            </a:r>
            <a:endParaRPr>
              <a:latin typeface="DM Sans"/>
              <a:ea typeface="DM Sans"/>
              <a:cs typeface="DM Sans"/>
              <a:sym typeface="DM Sans"/>
            </a:endParaRPr>
          </a:p>
        </p:txBody>
      </p:sp>
      <p:sp>
        <p:nvSpPr>
          <p:cNvPr id="415" name="Google Shape;415;p55"/>
          <p:cNvSpPr txBox="1"/>
          <p:nvPr/>
        </p:nvSpPr>
        <p:spPr>
          <a:xfrm>
            <a:off x="358425" y="1825675"/>
            <a:ext cx="38346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800"/>
              </a:spcAft>
              <a:buNone/>
            </a:pPr>
            <a:r>
              <a:t/>
            </a:r>
            <a:endParaRPr sz="1350" u="sng">
              <a:solidFill>
                <a:srgbClr val="83AEFB"/>
              </a:solidFill>
              <a:latin typeface="DM Sans"/>
              <a:ea typeface="DM Sans"/>
              <a:cs typeface="DM Sans"/>
              <a:sym typeface="DM Sans"/>
            </a:endParaRPr>
          </a:p>
        </p:txBody>
      </p:sp>
      <p:sp>
        <p:nvSpPr>
          <p:cNvPr id="416" name="Google Shape;416;p55"/>
          <p:cNvSpPr txBox="1"/>
          <p:nvPr/>
        </p:nvSpPr>
        <p:spPr>
          <a:xfrm>
            <a:off x="648450" y="2159825"/>
            <a:ext cx="61161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solidFill>
                  <a:schemeClr val="dk1"/>
                </a:solidFill>
                <a:latin typeface="DM Sans"/>
                <a:ea typeface="DM Sans"/>
                <a:cs typeface="DM Sans"/>
                <a:sym typeface="DM Sans"/>
              </a:rPr>
              <a:t>Desarrollarás  una POC (proof of concept) que permita, a través de una jupyter notebook, mostrar una implementación utilizando las técnicas de Fast prompting para solucionar el problema seleccionado.</a:t>
            </a:r>
            <a:endParaRPr sz="1350">
              <a:solidFill>
                <a:schemeClr val="dk1"/>
              </a:solidFill>
              <a:latin typeface="DM Sans"/>
              <a:ea typeface="DM Sans"/>
              <a:cs typeface="DM Sans"/>
              <a:sym typeface="DM Sans"/>
            </a:endParaRPr>
          </a:p>
          <a:p>
            <a:pPr indent="0" lvl="0" marL="0" rtl="0" algn="l">
              <a:spcBef>
                <a:spcPts val="1000"/>
              </a:spcBef>
              <a:spcAft>
                <a:spcPts val="0"/>
              </a:spcAft>
              <a:buNone/>
            </a:pPr>
            <a:r>
              <a:t/>
            </a:r>
            <a:endParaRPr b="1" sz="1350">
              <a:solidFill>
                <a:schemeClr val="dk1"/>
              </a:solidFill>
              <a:latin typeface="DM Sans"/>
              <a:ea typeface="DM Sans"/>
              <a:cs typeface="DM Sans"/>
              <a:sym typeface="DM Sans"/>
            </a:endParaRPr>
          </a:p>
          <a:p>
            <a:pPr indent="0" lvl="0" marL="0" rtl="0" algn="l">
              <a:spcBef>
                <a:spcPts val="1000"/>
              </a:spcBef>
              <a:spcAft>
                <a:spcPts val="0"/>
              </a:spcAft>
              <a:buNone/>
            </a:pPr>
            <a:r>
              <a:t/>
            </a:r>
            <a:endParaRPr b="1" sz="1350">
              <a:solidFill>
                <a:schemeClr val="dk1"/>
              </a:solidFill>
              <a:latin typeface="DM Sans"/>
              <a:ea typeface="DM Sans"/>
              <a:cs typeface="DM Sans"/>
              <a:sym typeface="DM Sans"/>
            </a:endParaRPr>
          </a:p>
          <a:p>
            <a:pPr indent="0" lvl="0" marL="0" rtl="0" algn="l">
              <a:spcBef>
                <a:spcPts val="1000"/>
              </a:spcBef>
              <a:spcAft>
                <a:spcPts val="0"/>
              </a:spcAft>
              <a:buNone/>
            </a:pPr>
            <a:r>
              <a:rPr b="1" lang="es" sz="1350" u="sng">
                <a:solidFill>
                  <a:schemeClr val="hlink"/>
                </a:solidFill>
                <a:latin typeface="DM Sans"/>
                <a:ea typeface="DM Sans"/>
                <a:cs typeface="DM Sans"/>
                <a:sym typeface="DM Sans"/>
                <a:hlinkClick r:id="rId5"/>
              </a:rPr>
              <a:t>Acceso a la consigna completa </a:t>
            </a:r>
            <a:r>
              <a:rPr b="1" lang="es" sz="1350">
                <a:solidFill>
                  <a:schemeClr val="dk1"/>
                </a:solidFill>
                <a:latin typeface="DM Sans"/>
                <a:ea typeface="DM Sans"/>
                <a:cs typeface="DM Sans"/>
                <a:sym typeface="DM Sans"/>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6"/>
          <p:cNvSpPr txBox="1"/>
          <p:nvPr/>
        </p:nvSpPr>
        <p:spPr>
          <a:xfrm>
            <a:off x="1461300" y="2216950"/>
            <a:ext cx="6221400" cy="16392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500">
                <a:solidFill>
                  <a:schemeClr val="dk1"/>
                </a:solidFill>
                <a:latin typeface="DM Sans"/>
                <a:ea typeface="DM Sans"/>
                <a:cs typeface="DM Sans"/>
                <a:sym typeface="DM Sans"/>
              </a:rPr>
              <a:t>Te compartimos los </a:t>
            </a:r>
            <a:r>
              <a:rPr b="1" lang="es" sz="3500">
                <a:solidFill>
                  <a:schemeClr val="dk1"/>
                </a:solidFill>
                <a:latin typeface="DM Sans"/>
                <a:ea typeface="DM Sans"/>
                <a:cs typeface="DM Sans"/>
                <a:sym typeface="DM Sans"/>
              </a:rPr>
              <a:t>siguientes</a:t>
            </a:r>
            <a:r>
              <a:rPr b="1" lang="es" sz="3500">
                <a:solidFill>
                  <a:schemeClr val="dk1"/>
                </a:solidFill>
                <a:latin typeface="DM Sans"/>
                <a:ea typeface="DM Sans"/>
                <a:cs typeface="DM Sans"/>
                <a:sym typeface="DM Sans"/>
              </a:rPr>
              <a:t> </a:t>
            </a:r>
            <a:r>
              <a:rPr b="1" lang="es" sz="3500">
                <a:solidFill>
                  <a:schemeClr val="dk1"/>
                </a:solidFill>
                <a:highlight>
                  <a:srgbClr val="EAFF6A"/>
                </a:highlight>
                <a:latin typeface="DM Sans"/>
                <a:ea typeface="DM Sans"/>
                <a:cs typeface="DM Sans"/>
                <a:sym typeface="DM Sans"/>
              </a:rPr>
              <a:t>recomendaciones</a:t>
            </a:r>
            <a:endParaRPr b="1" sz="3500">
              <a:solidFill>
                <a:schemeClr val="dk1"/>
              </a:solidFill>
              <a:highlight>
                <a:srgbClr val="EAFF6A"/>
              </a:highlight>
              <a:latin typeface="DM Sans"/>
              <a:ea typeface="DM Sans"/>
              <a:cs typeface="DM Sans"/>
              <a:sym typeface="DM Sans"/>
            </a:endParaRPr>
          </a:p>
        </p:txBody>
      </p:sp>
      <p:grpSp>
        <p:nvGrpSpPr>
          <p:cNvPr id="422" name="Google Shape;422;p56"/>
          <p:cNvGrpSpPr/>
          <p:nvPr/>
        </p:nvGrpSpPr>
        <p:grpSpPr>
          <a:xfrm>
            <a:off x="4202550" y="1322535"/>
            <a:ext cx="738900" cy="738900"/>
            <a:chOff x="4202550" y="994173"/>
            <a:chExt cx="738900" cy="738900"/>
          </a:xfrm>
        </p:grpSpPr>
        <p:sp>
          <p:nvSpPr>
            <p:cNvPr id="423" name="Google Shape;423;p56"/>
            <p:cNvSpPr/>
            <p:nvPr/>
          </p:nvSpPr>
          <p:spPr>
            <a:xfrm>
              <a:off x="4202550" y="994173"/>
              <a:ext cx="738900" cy="738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pic>
          <p:nvPicPr>
            <p:cNvPr id="424" name="Google Shape;424;p56" title="ícono de codertips"/>
            <p:cNvPicPr preferRelativeResize="0"/>
            <p:nvPr/>
          </p:nvPicPr>
          <p:blipFill>
            <a:blip r:embed="rId3">
              <a:alphaModFix/>
            </a:blip>
            <a:stretch>
              <a:fillRect/>
            </a:stretch>
          </p:blipFill>
          <p:spPr>
            <a:xfrm>
              <a:off x="4346700" y="1138325"/>
              <a:ext cx="450600" cy="450600"/>
            </a:xfrm>
            <a:prstGeom prst="rect">
              <a:avLst/>
            </a:prstGeom>
            <a:noFill/>
            <a:ln>
              <a:noFill/>
            </a:ln>
          </p:spPr>
        </p:pic>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7"/>
          <p:cNvSpPr txBox="1"/>
          <p:nvPr/>
        </p:nvSpPr>
        <p:spPr>
          <a:xfrm>
            <a:off x="1339500" y="693075"/>
            <a:ext cx="6465000" cy="108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4000">
                <a:solidFill>
                  <a:srgbClr val="EAFF6A"/>
                </a:solidFill>
                <a:latin typeface="DM Sans"/>
                <a:ea typeface="DM Sans"/>
                <a:cs typeface="DM Sans"/>
                <a:sym typeface="DM Sans"/>
              </a:rPr>
              <a:t>Resumen</a:t>
            </a:r>
            <a:r>
              <a:rPr b="1" lang="es"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lnSpc>
                <a:spcPct val="100000"/>
              </a:lnSpc>
              <a:spcBef>
                <a:spcPts val="0"/>
              </a:spcBef>
              <a:spcAft>
                <a:spcPts val="0"/>
              </a:spcAft>
              <a:buNone/>
            </a:pPr>
            <a:r>
              <a:rPr b="1" lang="es" sz="4000">
                <a:solidFill>
                  <a:schemeClr val="lt1"/>
                </a:solidFill>
                <a:latin typeface="DM Sans"/>
                <a:ea typeface="DM Sans"/>
                <a:cs typeface="DM Sans"/>
                <a:sym typeface="DM Sans"/>
              </a:rPr>
              <a:t>de la </a:t>
            </a:r>
            <a:r>
              <a:rPr b="1" lang="es" sz="4000">
                <a:solidFill>
                  <a:schemeClr val="lt1"/>
                </a:solidFill>
                <a:latin typeface="DM Sans"/>
                <a:ea typeface="DM Sans"/>
                <a:cs typeface="DM Sans"/>
                <a:sym typeface="DM Sans"/>
              </a:rPr>
              <a:t>clase</a:t>
            </a:r>
            <a:r>
              <a:rPr b="1" lang="es" sz="4000">
                <a:solidFill>
                  <a:schemeClr val="lt1"/>
                </a:solidFill>
                <a:latin typeface="DM Sans"/>
                <a:ea typeface="DM Sans"/>
                <a:cs typeface="DM Sans"/>
                <a:sym typeface="DM Sans"/>
              </a:rPr>
              <a:t> hoy</a:t>
            </a:r>
            <a:endParaRPr sz="4000">
              <a:solidFill>
                <a:schemeClr val="lt1"/>
              </a:solidFill>
              <a:latin typeface="DM Sans"/>
              <a:ea typeface="DM Sans"/>
              <a:cs typeface="DM Sans"/>
              <a:sym typeface="DM Sans"/>
            </a:endParaRPr>
          </a:p>
        </p:txBody>
      </p:sp>
      <p:sp>
        <p:nvSpPr>
          <p:cNvPr id="430" name="Google Shape;430;p57"/>
          <p:cNvSpPr txBox="1"/>
          <p:nvPr/>
        </p:nvSpPr>
        <p:spPr>
          <a:xfrm>
            <a:off x="2109143" y="2502363"/>
            <a:ext cx="4925700" cy="14007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One shoot prompting y Zero prompt shooting</a:t>
            </a:r>
            <a:endParaRPr sz="1350">
              <a:solidFill>
                <a:schemeClr val="lt1"/>
              </a:solidFill>
              <a:latin typeface="DM Sans"/>
              <a:ea typeface="DM Sans"/>
              <a:cs typeface="DM Sans"/>
              <a:sym typeface="DM Sans"/>
            </a:endParaRPr>
          </a:p>
          <a:p>
            <a:pPr indent="-314325" lvl="0" marL="457200" rtl="0" algn="l">
              <a:spcBef>
                <a:spcPts val="100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Protección de datos</a:t>
            </a:r>
            <a:endParaRPr sz="1350">
              <a:solidFill>
                <a:schemeClr val="lt1"/>
              </a:solidFill>
              <a:latin typeface="DM Sans"/>
              <a:ea typeface="DM Sans"/>
              <a:cs typeface="DM Sans"/>
              <a:sym typeface="DM Sans"/>
            </a:endParaRPr>
          </a:p>
          <a:p>
            <a:pPr indent="-314325" lvl="0" marL="457200" rtl="0" algn="l">
              <a:spcBef>
                <a:spcPts val="100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Lógica en modelos de IA</a:t>
            </a:r>
            <a:endParaRPr sz="1350">
              <a:solidFill>
                <a:schemeClr val="lt1"/>
              </a:solidFill>
              <a:latin typeface="DM Sans"/>
              <a:ea typeface="DM Sans"/>
              <a:cs typeface="DM Sans"/>
              <a:sym typeface="DM Sans"/>
            </a:endParaRPr>
          </a:p>
          <a:p>
            <a:pPr indent="-314325" lvl="0" marL="457200" rtl="0" algn="l">
              <a:spcBef>
                <a:spcPts val="1000"/>
              </a:spcBef>
              <a:spcAft>
                <a:spcPts val="1000"/>
              </a:spcAft>
              <a:buClr>
                <a:srgbClr val="EAFF6A"/>
              </a:buClr>
              <a:buSzPts val="1350"/>
              <a:buFont typeface="DM Sans"/>
              <a:buChar char="✓"/>
            </a:pPr>
            <a:r>
              <a:rPr lang="es" sz="1350">
                <a:solidFill>
                  <a:schemeClr val="lt1"/>
                </a:solidFill>
                <a:latin typeface="DM Sans"/>
                <a:ea typeface="DM Sans"/>
                <a:cs typeface="DM Sans"/>
                <a:sym typeface="DM Sans"/>
              </a:rPr>
              <a:t>Close book y Open book</a:t>
            </a:r>
            <a:endParaRPr sz="1350">
              <a:solidFill>
                <a:schemeClr val="lt1"/>
              </a:solidFill>
              <a:latin typeface="DM Sans"/>
              <a:ea typeface="DM Sans"/>
              <a:cs typeface="DM Sans"/>
              <a:sym typeface="DM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8"/>
          <p:cNvSpPr/>
          <p:nvPr/>
        </p:nvSpPr>
        <p:spPr>
          <a:xfrm>
            <a:off x="1050750" y="1963000"/>
            <a:ext cx="7042500" cy="19203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8"/>
          <p:cNvSpPr txBox="1"/>
          <p:nvPr/>
        </p:nvSpPr>
        <p:spPr>
          <a:xfrm>
            <a:off x="1529550" y="886938"/>
            <a:ext cx="60849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¡A tener en cuenta!</a:t>
            </a:r>
            <a:endParaRPr b="1" sz="4000">
              <a:solidFill>
                <a:schemeClr val="lt1"/>
              </a:solidFill>
              <a:latin typeface="DM Sans"/>
              <a:ea typeface="DM Sans"/>
              <a:cs typeface="DM Sans"/>
              <a:sym typeface="DM Sans"/>
            </a:endParaRPr>
          </a:p>
        </p:txBody>
      </p:sp>
      <p:sp>
        <p:nvSpPr>
          <p:cNvPr id="437" name="Google Shape;437;p58"/>
          <p:cNvSpPr txBox="1"/>
          <p:nvPr/>
        </p:nvSpPr>
        <p:spPr>
          <a:xfrm>
            <a:off x="1529550" y="2178250"/>
            <a:ext cx="60849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s" sz="2000">
                <a:solidFill>
                  <a:schemeClr val="lt1"/>
                </a:solidFill>
                <a:latin typeface="DM Sans"/>
                <a:ea typeface="DM Sans"/>
                <a:cs typeface="DM Sans"/>
                <a:sym typeface="DM Sans"/>
              </a:rPr>
              <a:t>Recuerda que, a partir de ahora, tienes disponible el </a:t>
            </a:r>
            <a:r>
              <a:rPr b="1" lang="es" sz="2000" u="sng">
                <a:solidFill>
                  <a:schemeClr val="lt1"/>
                </a:solidFill>
                <a:latin typeface="DM Sans"/>
                <a:ea typeface="DM Sans"/>
                <a:cs typeface="DM Sans"/>
                <a:sym typeface="DM Sans"/>
              </a:rPr>
              <a:t>contenido pregrabado de la semana (número)</a:t>
            </a:r>
            <a:r>
              <a:rPr b="1" lang="es" sz="2000">
                <a:solidFill>
                  <a:schemeClr val="lt1"/>
                </a:solidFill>
                <a:latin typeface="DM Sans"/>
                <a:ea typeface="DM Sans"/>
                <a:cs typeface="DM Sans"/>
                <a:sym typeface="DM Sans"/>
              </a:rPr>
              <a:t> en la plataforma. </a:t>
            </a:r>
            <a:r>
              <a:rPr b="1" lang="es" sz="2000">
                <a:solidFill>
                  <a:schemeClr val="accent6"/>
                </a:solidFill>
                <a:latin typeface="DM Sans"/>
                <a:ea typeface="DM Sans"/>
                <a:cs typeface="DM Sans"/>
                <a:sym typeface="DM Sans"/>
              </a:rPr>
              <a:t>Es requisito que lo veas en forma previa a </a:t>
            </a:r>
            <a:r>
              <a:rPr b="1" lang="es" sz="2000">
                <a:solidFill>
                  <a:schemeClr val="accent6"/>
                </a:solidFill>
                <a:latin typeface="DM Sans"/>
                <a:ea typeface="DM Sans"/>
                <a:cs typeface="DM Sans"/>
                <a:sym typeface="DM Sans"/>
              </a:rPr>
              <a:t>la próxima clase</a:t>
            </a:r>
            <a:r>
              <a:rPr b="1" lang="es" sz="2000">
                <a:solidFill>
                  <a:schemeClr val="lt1"/>
                </a:solidFill>
                <a:latin typeface="DM Sans"/>
                <a:ea typeface="DM Sans"/>
                <a:cs typeface="DM Sans"/>
                <a:sym typeface="DM Sans"/>
              </a:rPr>
              <a:t>.</a:t>
            </a:r>
            <a:endParaRPr b="1" sz="2000">
              <a:solidFill>
                <a:srgbClr val="DEFC52"/>
              </a:solidFill>
              <a:latin typeface="Helvetica Neue"/>
              <a:ea typeface="Helvetica Neue"/>
              <a:cs typeface="Helvetica Neue"/>
              <a:sym typeface="Helvetica Neu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grpSp>
        <p:nvGrpSpPr>
          <p:cNvPr id="442" name="Google Shape;442;p59"/>
          <p:cNvGrpSpPr/>
          <p:nvPr/>
        </p:nvGrpSpPr>
        <p:grpSpPr>
          <a:xfrm>
            <a:off x="4829358" y="1735959"/>
            <a:ext cx="431100" cy="431100"/>
            <a:chOff x="674858" y="2943959"/>
            <a:chExt cx="431100" cy="431100"/>
          </a:xfrm>
        </p:grpSpPr>
        <p:sp>
          <p:nvSpPr>
            <p:cNvPr id="443" name="Google Shape;443;p59"/>
            <p:cNvSpPr/>
            <p:nvPr/>
          </p:nvSpPr>
          <p:spPr>
            <a:xfrm>
              <a:off x="674858" y="2943959"/>
              <a:ext cx="431100" cy="431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4" name="Google Shape;444;p59"/>
            <p:cNvPicPr preferRelativeResize="0"/>
            <p:nvPr/>
          </p:nvPicPr>
          <p:blipFill>
            <a:blip r:embed="rId3">
              <a:alphaModFix/>
            </a:blip>
            <a:stretch>
              <a:fillRect/>
            </a:stretch>
          </p:blipFill>
          <p:spPr>
            <a:xfrm>
              <a:off x="728875" y="3008475"/>
              <a:ext cx="323050" cy="323050"/>
            </a:xfrm>
            <a:prstGeom prst="rect">
              <a:avLst/>
            </a:prstGeom>
            <a:noFill/>
            <a:ln>
              <a:noFill/>
            </a:ln>
          </p:spPr>
        </p:pic>
      </p:grpSp>
      <p:grpSp>
        <p:nvGrpSpPr>
          <p:cNvPr id="445" name="Google Shape;445;p59"/>
          <p:cNvGrpSpPr/>
          <p:nvPr/>
        </p:nvGrpSpPr>
        <p:grpSpPr>
          <a:xfrm>
            <a:off x="475508" y="1751409"/>
            <a:ext cx="431100" cy="431100"/>
            <a:chOff x="664733" y="656834"/>
            <a:chExt cx="431100" cy="431100"/>
          </a:xfrm>
        </p:grpSpPr>
        <p:sp>
          <p:nvSpPr>
            <p:cNvPr id="446" name="Google Shape;446;p59"/>
            <p:cNvSpPr/>
            <p:nvPr/>
          </p:nvSpPr>
          <p:spPr>
            <a:xfrm>
              <a:off x="664733" y="656834"/>
              <a:ext cx="431100" cy="431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7" name="Google Shape;447;p59"/>
            <p:cNvPicPr preferRelativeResize="0"/>
            <p:nvPr/>
          </p:nvPicPr>
          <p:blipFill>
            <a:blip r:embed="rId4">
              <a:alphaModFix/>
            </a:blip>
            <a:stretch>
              <a:fillRect/>
            </a:stretch>
          </p:blipFill>
          <p:spPr>
            <a:xfrm>
              <a:off x="718750" y="710875"/>
              <a:ext cx="323050" cy="323050"/>
            </a:xfrm>
            <a:prstGeom prst="rect">
              <a:avLst/>
            </a:prstGeom>
            <a:noFill/>
            <a:ln>
              <a:noFill/>
            </a:ln>
          </p:spPr>
        </p:pic>
      </p:grpSp>
      <p:sp>
        <p:nvSpPr>
          <p:cNvPr id="448" name="Google Shape;448;p59"/>
          <p:cNvSpPr txBox="1"/>
          <p:nvPr/>
        </p:nvSpPr>
        <p:spPr>
          <a:xfrm>
            <a:off x="1529550" y="374113"/>
            <a:ext cx="60849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La </a:t>
            </a:r>
            <a:r>
              <a:rPr b="1" lang="es" sz="4000">
                <a:solidFill>
                  <a:schemeClr val="accent6"/>
                </a:solidFill>
                <a:latin typeface="DM Sans"/>
                <a:ea typeface="DM Sans"/>
                <a:cs typeface="DM Sans"/>
                <a:sym typeface="DM Sans"/>
              </a:rPr>
              <a:t>próxima</a:t>
            </a:r>
            <a:r>
              <a:rPr b="1" lang="es" sz="4000">
                <a:solidFill>
                  <a:schemeClr val="accent6"/>
                </a:solidFill>
                <a:latin typeface="DM Sans"/>
                <a:ea typeface="DM Sans"/>
                <a:cs typeface="DM Sans"/>
                <a:sym typeface="DM Sans"/>
              </a:rPr>
              <a:t> </a:t>
            </a:r>
            <a:r>
              <a:rPr b="1" lang="es" sz="4000">
                <a:solidFill>
                  <a:schemeClr val="lt1"/>
                </a:solidFill>
                <a:latin typeface="DM Sans"/>
                <a:ea typeface="DM Sans"/>
                <a:cs typeface="DM Sans"/>
                <a:sym typeface="DM Sans"/>
              </a:rPr>
              <a:t>semana</a:t>
            </a:r>
            <a:endParaRPr b="1" sz="4000">
              <a:solidFill>
                <a:schemeClr val="lt1"/>
              </a:solidFill>
              <a:latin typeface="DM Sans"/>
              <a:ea typeface="DM Sans"/>
              <a:cs typeface="DM Sans"/>
              <a:sym typeface="DM Sans"/>
            </a:endParaRPr>
          </a:p>
        </p:txBody>
      </p:sp>
      <p:sp>
        <p:nvSpPr>
          <p:cNvPr id="449" name="Google Shape;449;p59"/>
          <p:cNvSpPr txBox="1"/>
          <p:nvPr/>
        </p:nvSpPr>
        <p:spPr>
          <a:xfrm>
            <a:off x="1309200" y="1113013"/>
            <a:ext cx="61860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1300">
                <a:solidFill>
                  <a:schemeClr val="lt1"/>
                </a:solidFill>
                <a:latin typeface="DM Sans"/>
                <a:ea typeface="DM Sans"/>
                <a:cs typeface="DM Sans"/>
                <a:sym typeface="DM Sans"/>
              </a:rPr>
              <a:t>Los próximos temas que vamos a ver</a:t>
            </a:r>
            <a:endParaRPr/>
          </a:p>
        </p:txBody>
      </p:sp>
      <p:sp>
        <p:nvSpPr>
          <p:cNvPr id="450" name="Google Shape;450;p59"/>
          <p:cNvSpPr txBox="1"/>
          <p:nvPr/>
        </p:nvSpPr>
        <p:spPr>
          <a:xfrm>
            <a:off x="966300" y="1766850"/>
            <a:ext cx="28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lt1"/>
                </a:solidFill>
                <a:latin typeface="DM Sans"/>
                <a:ea typeface="DM Sans"/>
                <a:cs typeface="DM Sans"/>
                <a:sym typeface="DM Sans"/>
              </a:rPr>
              <a:t>C</a:t>
            </a:r>
            <a:r>
              <a:rPr b="1" lang="es">
                <a:solidFill>
                  <a:schemeClr val="lt1"/>
                </a:solidFill>
                <a:latin typeface="DM Sans"/>
                <a:ea typeface="DM Sans"/>
                <a:cs typeface="DM Sans"/>
                <a:sym typeface="DM Sans"/>
              </a:rPr>
              <a:t>ontenido Pregrabado</a:t>
            </a:r>
            <a:endParaRPr b="1">
              <a:solidFill>
                <a:schemeClr val="lt1"/>
              </a:solidFill>
              <a:latin typeface="DM Sans"/>
              <a:ea typeface="DM Sans"/>
              <a:cs typeface="DM Sans"/>
              <a:sym typeface="DM Sans"/>
            </a:endParaRPr>
          </a:p>
        </p:txBody>
      </p:sp>
      <p:sp>
        <p:nvSpPr>
          <p:cNvPr id="451" name="Google Shape;451;p59"/>
          <p:cNvSpPr txBox="1"/>
          <p:nvPr/>
        </p:nvSpPr>
        <p:spPr>
          <a:xfrm>
            <a:off x="501450" y="2328275"/>
            <a:ext cx="3761400" cy="1856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5.1 - El prompt iterativo</a:t>
            </a:r>
            <a:endParaRPr sz="1200">
              <a:solidFill>
                <a:schemeClr val="lt1"/>
              </a:solidFill>
              <a:latin typeface="DM Sans"/>
              <a:ea typeface="DM Sans"/>
              <a:cs typeface="DM Sans"/>
              <a:sym typeface="DM Sans"/>
            </a:endParaRPr>
          </a:p>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5.2 - Prompting dirigido</a:t>
            </a:r>
            <a:endParaRPr sz="1200">
              <a:solidFill>
                <a:schemeClr val="lt1"/>
              </a:solidFill>
              <a:latin typeface="DM Sans"/>
              <a:ea typeface="DM Sans"/>
              <a:cs typeface="DM Sans"/>
              <a:sym typeface="DM Sans"/>
            </a:endParaRPr>
          </a:p>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5.3 - Ejemplos utilizando chatGPT</a:t>
            </a:r>
            <a:endParaRPr sz="1200">
              <a:solidFill>
                <a:schemeClr val="lt1"/>
              </a:solidFill>
              <a:latin typeface="DM Sans"/>
              <a:ea typeface="DM Sans"/>
              <a:cs typeface="DM Sans"/>
              <a:sym typeface="DM Sans"/>
            </a:endParaRPr>
          </a:p>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5.4 - Recomendaciones para el Proyecto Final V</a:t>
            </a:r>
            <a:endParaRPr sz="1200">
              <a:solidFill>
                <a:schemeClr val="lt1"/>
              </a:solidFill>
              <a:latin typeface="DM Sans"/>
              <a:ea typeface="DM Sans"/>
              <a:cs typeface="DM Sans"/>
              <a:sym typeface="DM Sans"/>
            </a:endParaRPr>
          </a:p>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5.5 - Uso de prompts en el mundo profesional</a:t>
            </a:r>
            <a:endParaRPr sz="1200">
              <a:solidFill>
                <a:schemeClr val="lt1"/>
              </a:solidFill>
              <a:latin typeface="DM Sans"/>
              <a:ea typeface="DM Sans"/>
              <a:cs typeface="DM Sans"/>
              <a:sym typeface="DM Sans"/>
            </a:endParaRPr>
          </a:p>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Microdesafío - Tipos de prompts</a:t>
            </a:r>
            <a:endParaRPr sz="1200">
              <a:solidFill>
                <a:schemeClr val="lt1"/>
              </a:solidFill>
              <a:latin typeface="DM Sans"/>
              <a:ea typeface="DM Sans"/>
              <a:cs typeface="DM Sans"/>
              <a:sym typeface="DM Sans"/>
            </a:endParaRPr>
          </a:p>
        </p:txBody>
      </p:sp>
      <p:sp>
        <p:nvSpPr>
          <p:cNvPr id="452" name="Google Shape;452;p59"/>
          <p:cNvSpPr txBox="1"/>
          <p:nvPr/>
        </p:nvSpPr>
        <p:spPr>
          <a:xfrm>
            <a:off x="5284625" y="1751400"/>
            <a:ext cx="28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FFFFFF"/>
                </a:solidFill>
                <a:latin typeface="DM Sans"/>
                <a:ea typeface="DM Sans"/>
                <a:cs typeface="DM Sans"/>
                <a:sym typeface="DM Sans"/>
              </a:rPr>
              <a:t>Clase en vivo </a:t>
            </a:r>
            <a:r>
              <a:rPr lang="es">
                <a:solidFill>
                  <a:srgbClr val="FFFFFF"/>
                </a:solidFill>
                <a:latin typeface="DM Sans"/>
                <a:ea typeface="DM Sans"/>
                <a:cs typeface="DM Sans"/>
                <a:sym typeface="DM Sans"/>
              </a:rPr>
              <a:t>(2h)</a:t>
            </a:r>
            <a:endParaRPr>
              <a:solidFill>
                <a:srgbClr val="FFFFFF"/>
              </a:solidFill>
              <a:latin typeface="DM Sans"/>
              <a:ea typeface="DM Sans"/>
              <a:cs typeface="DM Sans"/>
              <a:sym typeface="DM Sans"/>
            </a:endParaRPr>
          </a:p>
        </p:txBody>
      </p:sp>
      <p:sp>
        <p:nvSpPr>
          <p:cNvPr id="453" name="Google Shape;453;p59"/>
          <p:cNvSpPr txBox="1"/>
          <p:nvPr/>
        </p:nvSpPr>
        <p:spPr>
          <a:xfrm>
            <a:off x="4829350" y="2328275"/>
            <a:ext cx="3700200" cy="354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EAFF6A"/>
              </a:buClr>
              <a:buSzPts val="1100"/>
              <a:buFont typeface="DM Sans"/>
              <a:buChar char="✓"/>
            </a:pPr>
            <a:r>
              <a:rPr lang="es" sz="1100">
                <a:solidFill>
                  <a:srgbClr val="FFFFFF"/>
                </a:solidFill>
                <a:latin typeface="DM Sans"/>
                <a:ea typeface="DM Sans"/>
                <a:cs typeface="DM Sans"/>
                <a:sym typeface="DM Sans"/>
              </a:rPr>
              <a:t>Técnicas avanzadas de prompting II</a:t>
            </a:r>
            <a:endParaRPr sz="1100">
              <a:solidFill>
                <a:srgbClr val="FFFFFF"/>
              </a:solidFill>
              <a:latin typeface="DM Sans"/>
              <a:ea typeface="DM Sans"/>
              <a:cs typeface="DM Sans"/>
              <a:sym typeface="DM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0"/>
          <p:cNvSpPr txBox="1"/>
          <p:nvPr/>
        </p:nvSpPr>
        <p:spPr>
          <a:xfrm>
            <a:off x="1461300" y="1925250"/>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Opina y valora</a:t>
            </a:r>
            <a:r>
              <a:rPr b="1" lang="es"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esta clase</a:t>
            </a:r>
            <a:endParaRPr b="1" sz="4000">
              <a:solidFill>
                <a:schemeClr val="lt1"/>
              </a:solidFill>
              <a:latin typeface="DM Sans"/>
              <a:ea typeface="DM Sans"/>
              <a:cs typeface="DM Sans"/>
              <a:sym typeface="DM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1"/>
          <p:cNvSpPr txBox="1"/>
          <p:nvPr/>
        </p:nvSpPr>
        <p:spPr>
          <a:xfrm>
            <a:off x="2382900" y="2171550"/>
            <a:ext cx="4378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4000">
                <a:solidFill>
                  <a:srgbClr val="FFFFFF"/>
                </a:solidFill>
                <a:latin typeface="DM Sans"/>
                <a:ea typeface="DM Sans"/>
                <a:cs typeface="DM Sans"/>
                <a:sym typeface="DM Sans"/>
              </a:rPr>
              <a:t>Muchas gracias</a:t>
            </a:r>
            <a:r>
              <a:rPr b="1" lang="es" sz="4000">
                <a:solidFill>
                  <a:srgbClr val="EAFF6A"/>
                </a:solidFill>
                <a:latin typeface="DM Sans"/>
                <a:ea typeface="DM Sans"/>
                <a:cs typeface="DM Sans"/>
                <a:sym typeface="DM Sans"/>
              </a:rPr>
              <a:t>.</a:t>
            </a:r>
            <a:endParaRPr sz="4000">
              <a:solidFill>
                <a:srgbClr val="EAFF6A"/>
              </a:solidFill>
              <a:latin typeface="DM Sans"/>
              <a:ea typeface="DM Sans"/>
              <a:cs typeface="DM Sans"/>
              <a:sym typeface="DM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2"/>
          <p:cNvSpPr txBox="1"/>
          <p:nvPr/>
        </p:nvSpPr>
        <p:spPr>
          <a:xfrm>
            <a:off x="475500" y="2287050"/>
            <a:ext cx="81930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3100">
                <a:solidFill>
                  <a:srgbClr val="EAFF6A"/>
                </a:solidFill>
                <a:latin typeface="DM Sans"/>
                <a:ea typeface="DM Sans"/>
                <a:cs typeface="DM Sans"/>
                <a:sym typeface="DM Sans"/>
              </a:rPr>
              <a:t>#</a:t>
            </a:r>
            <a:r>
              <a:rPr b="1" lang="es" sz="3100">
                <a:solidFill>
                  <a:schemeClr val="lt1"/>
                </a:solidFill>
                <a:latin typeface="DM Sans"/>
                <a:ea typeface="DM Sans"/>
                <a:cs typeface="DM Sans"/>
                <a:sym typeface="DM Sans"/>
              </a:rPr>
              <a:t>DemocratizandoLaEducación</a:t>
            </a:r>
            <a:endParaRPr b="1" sz="3100">
              <a:solidFill>
                <a:schemeClr val="lt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grpSp>
        <p:nvGrpSpPr>
          <p:cNvPr id="76" name="Google Shape;76;p18"/>
          <p:cNvGrpSpPr/>
          <p:nvPr/>
        </p:nvGrpSpPr>
        <p:grpSpPr>
          <a:xfrm>
            <a:off x="457372" y="468290"/>
            <a:ext cx="431074" cy="431074"/>
            <a:chOff x="473351" y="619523"/>
            <a:chExt cx="738900" cy="738900"/>
          </a:xfrm>
        </p:grpSpPr>
        <p:sp>
          <p:nvSpPr>
            <p:cNvPr id="77" name="Google Shape;77;p18"/>
            <p:cNvSpPr/>
            <p:nvPr/>
          </p:nvSpPr>
          <p:spPr>
            <a:xfrm>
              <a:off x="473351" y="619523"/>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 name="Google Shape;78;p18" title="ícono de repas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79" name="Google Shape;79;p18"/>
          <p:cNvSpPr txBox="1"/>
          <p:nvPr/>
        </p:nvSpPr>
        <p:spPr>
          <a:xfrm>
            <a:off x="457375" y="1012850"/>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rgbClr val="EAFF6A"/>
                </a:solidFill>
                <a:latin typeface="DM Sans"/>
                <a:ea typeface="DM Sans"/>
                <a:cs typeface="DM Sans"/>
                <a:sym typeface="DM Sans"/>
              </a:rPr>
              <a:t>Semana 4</a:t>
            </a:r>
            <a:endParaRPr b="1" sz="3500">
              <a:solidFill>
                <a:srgbClr val="EAFF6A"/>
              </a:solidFill>
              <a:latin typeface="DM Sans"/>
              <a:ea typeface="DM Sans"/>
              <a:cs typeface="DM Sans"/>
              <a:sym typeface="DM Sans"/>
            </a:endParaRPr>
          </a:p>
        </p:txBody>
      </p:sp>
      <p:sp>
        <p:nvSpPr>
          <p:cNvPr id="80" name="Google Shape;80;p18"/>
          <p:cNvSpPr txBox="1"/>
          <p:nvPr/>
        </p:nvSpPr>
        <p:spPr>
          <a:xfrm>
            <a:off x="473350" y="1682450"/>
            <a:ext cx="3834600" cy="2175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 sz="1350">
                <a:solidFill>
                  <a:schemeClr val="lt1"/>
                </a:solidFill>
                <a:latin typeface="DM Sans"/>
                <a:ea typeface="DM Sans"/>
                <a:cs typeface="DM Sans"/>
                <a:sym typeface="DM Sans"/>
              </a:rPr>
              <a:t>En esta semana </a:t>
            </a:r>
            <a:r>
              <a:rPr lang="es" sz="1350">
                <a:solidFill>
                  <a:schemeClr val="lt1"/>
                </a:solidFill>
                <a:latin typeface="DM Sans"/>
                <a:ea typeface="DM Sans"/>
                <a:cs typeface="DM Sans"/>
                <a:sym typeface="DM Sans"/>
              </a:rPr>
              <a:t>aprendiste</a:t>
            </a:r>
            <a:r>
              <a:rPr lang="es" sz="1350">
                <a:solidFill>
                  <a:schemeClr val="lt1"/>
                </a:solidFill>
                <a:latin typeface="DM Sans"/>
                <a:ea typeface="DM Sans"/>
                <a:cs typeface="DM Sans"/>
                <a:sym typeface="DM Sans"/>
              </a:rPr>
              <a:t>:</a:t>
            </a:r>
            <a:endParaRPr sz="1350">
              <a:solidFill>
                <a:schemeClr val="lt1"/>
              </a:solidFill>
              <a:latin typeface="DM Sans"/>
              <a:ea typeface="DM Sans"/>
              <a:cs typeface="DM Sans"/>
              <a:sym typeface="DM Sans"/>
            </a:endParaRPr>
          </a:p>
          <a:p>
            <a:pPr indent="-314325" lvl="0" marL="457200" rtl="0" algn="l">
              <a:lnSpc>
                <a:spcPct val="100000"/>
              </a:lnSpc>
              <a:spcBef>
                <a:spcPts val="800"/>
              </a:spcBef>
              <a:spcAft>
                <a:spcPts val="0"/>
              </a:spcAft>
              <a:buClr>
                <a:srgbClr val="EAFF6A"/>
              </a:buClr>
              <a:buSzPts val="1350"/>
              <a:buFont typeface="Helvetica Neue"/>
              <a:buChar char="✓"/>
            </a:pPr>
            <a:r>
              <a:rPr lang="es" sz="1350">
                <a:solidFill>
                  <a:schemeClr val="lt1"/>
                </a:solidFill>
                <a:latin typeface="DM Sans"/>
                <a:ea typeface="DM Sans"/>
                <a:cs typeface="DM Sans"/>
                <a:sym typeface="DM Sans"/>
              </a:rPr>
              <a:t>One shoot prompting, prompt sin iterar, que no tiene ejemplos, se basa 100% en la capacidad de generalizar del modelo</a:t>
            </a:r>
            <a:endParaRPr sz="1350">
              <a:solidFill>
                <a:schemeClr val="lt1"/>
              </a:solidFill>
              <a:latin typeface="DM Sans"/>
              <a:ea typeface="DM Sans"/>
              <a:cs typeface="DM Sans"/>
              <a:sym typeface="DM Sans"/>
            </a:endParaRPr>
          </a:p>
          <a:p>
            <a:pPr indent="0" lvl="0" marL="457200" rtl="0" algn="l">
              <a:lnSpc>
                <a:spcPct val="10000"/>
              </a:lnSpc>
              <a:spcBef>
                <a:spcPts val="800"/>
              </a:spcBef>
              <a:spcAft>
                <a:spcPts val="0"/>
              </a:spcAft>
              <a:buNone/>
            </a:pPr>
            <a:r>
              <a:t/>
            </a:r>
            <a:endParaRPr sz="1350">
              <a:solidFill>
                <a:schemeClr val="lt1"/>
              </a:solidFill>
              <a:latin typeface="DM Sans"/>
              <a:ea typeface="DM Sans"/>
              <a:cs typeface="DM Sans"/>
              <a:sym typeface="DM Sans"/>
            </a:endParaRPr>
          </a:p>
          <a:p>
            <a:pPr indent="-314325" lvl="0" marL="457200" rtl="0" algn="l">
              <a:lnSpc>
                <a:spcPct val="100000"/>
              </a:lnSpc>
              <a:spcBef>
                <a:spcPts val="80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One shoot prompting, es un zero prompt shooting que se le suma un ejemplo de </a:t>
            </a:r>
            <a:r>
              <a:rPr lang="es" sz="1350">
                <a:solidFill>
                  <a:schemeClr val="lt1"/>
                </a:solidFill>
                <a:latin typeface="DM Sans"/>
                <a:ea typeface="DM Sans"/>
                <a:cs typeface="DM Sans"/>
                <a:sym typeface="DM Sans"/>
              </a:rPr>
              <a:t>cómo</a:t>
            </a:r>
            <a:r>
              <a:rPr lang="es" sz="1350">
                <a:solidFill>
                  <a:schemeClr val="lt1"/>
                </a:solidFill>
                <a:latin typeface="DM Sans"/>
                <a:ea typeface="DM Sans"/>
                <a:cs typeface="DM Sans"/>
                <a:sym typeface="DM Sans"/>
              </a:rPr>
              <a:t> </a:t>
            </a:r>
            <a:r>
              <a:rPr lang="es" sz="1350">
                <a:solidFill>
                  <a:schemeClr val="lt1"/>
                </a:solidFill>
                <a:latin typeface="DM Sans"/>
                <a:ea typeface="DM Sans"/>
                <a:cs typeface="DM Sans"/>
                <a:sym typeface="DM Sans"/>
              </a:rPr>
              <a:t>debería</a:t>
            </a:r>
            <a:r>
              <a:rPr lang="es" sz="1350">
                <a:solidFill>
                  <a:schemeClr val="lt1"/>
                </a:solidFill>
                <a:latin typeface="DM Sans"/>
                <a:ea typeface="DM Sans"/>
                <a:cs typeface="DM Sans"/>
                <a:sym typeface="DM Sans"/>
              </a:rPr>
              <a:t> ser la respuesta para guiar al modelo.</a:t>
            </a:r>
            <a:endParaRPr sz="1350">
              <a:solidFill>
                <a:schemeClr val="lt1"/>
              </a:solidFill>
              <a:latin typeface="DM Sans"/>
              <a:ea typeface="DM Sans"/>
              <a:cs typeface="DM Sans"/>
              <a:sym typeface="DM Sans"/>
            </a:endParaRPr>
          </a:p>
        </p:txBody>
      </p:sp>
      <p:sp>
        <p:nvSpPr>
          <p:cNvPr id="81" name="Google Shape;81;p18"/>
          <p:cNvSpPr txBox="1"/>
          <p:nvPr/>
        </p:nvSpPr>
        <p:spPr>
          <a:xfrm>
            <a:off x="4454925" y="1841100"/>
            <a:ext cx="3834600" cy="18654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Few shoot prompting se brinda una lista de ejemplos más amplias extendiendo aún más el guiado del modelo hacia la respuesta.</a:t>
            </a:r>
            <a:endParaRPr sz="1350">
              <a:solidFill>
                <a:schemeClr val="lt1"/>
              </a:solidFill>
              <a:latin typeface="DM Sans"/>
              <a:ea typeface="DM Sans"/>
              <a:cs typeface="DM Sans"/>
              <a:sym typeface="DM Sans"/>
            </a:endParaRPr>
          </a:p>
          <a:p>
            <a:pPr indent="0" lvl="0" marL="457200" rtl="0" algn="l">
              <a:lnSpc>
                <a:spcPct val="10000"/>
              </a:lnSpc>
              <a:spcBef>
                <a:spcPts val="800"/>
              </a:spcBef>
              <a:spcAft>
                <a:spcPts val="0"/>
              </a:spcAft>
              <a:buNone/>
            </a:pPr>
            <a:r>
              <a:t/>
            </a:r>
            <a:endParaRPr sz="1350">
              <a:solidFill>
                <a:schemeClr val="lt1"/>
              </a:solidFill>
              <a:latin typeface="DM Sans"/>
              <a:ea typeface="DM Sans"/>
              <a:cs typeface="DM Sans"/>
              <a:sym typeface="DM Sans"/>
            </a:endParaRPr>
          </a:p>
          <a:p>
            <a:pPr indent="-314325" lvl="0" marL="457200" rtl="0" algn="l">
              <a:lnSpc>
                <a:spcPct val="100000"/>
              </a:lnSpc>
              <a:spcBef>
                <a:spcPts val="800"/>
              </a:spcBef>
              <a:spcAft>
                <a:spcPts val="0"/>
              </a:spcAft>
              <a:buClr>
                <a:srgbClr val="EAFF6A"/>
              </a:buClr>
              <a:buSzPts val="1350"/>
              <a:buFont typeface="Helvetica Neue"/>
              <a:buChar char="✓"/>
            </a:pPr>
            <a:r>
              <a:rPr lang="es" sz="1350">
                <a:solidFill>
                  <a:schemeClr val="lt1"/>
                </a:solidFill>
                <a:latin typeface="DM Sans"/>
                <a:ea typeface="DM Sans"/>
                <a:cs typeface="DM Sans"/>
                <a:sym typeface="DM Sans"/>
              </a:rPr>
              <a:t>Cómo forzar la </a:t>
            </a:r>
            <a:r>
              <a:rPr lang="es" sz="1350">
                <a:solidFill>
                  <a:schemeClr val="lt1"/>
                </a:solidFill>
                <a:latin typeface="DM Sans"/>
                <a:ea typeface="DM Sans"/>
                <a:cs typeface="DM Sans"/>
                <a:sym typeface="DM Sans"/>
              </a:rPr>
              <a:t>lógica</a:t>
            </a:r>
            <a:r>
              <a:rPr lang="es" sz="1350">
                <a:solidFill>
                  <a:schemeClr val="lt1"/>
                </a:solidFill>
                <a:latin typeface="DM Sans"/>
                <a:ea typeface="DM Sans"/>
                <a:cs typeface="DM Sans"/>
                <a:sym typeface="DM Sans"/>
              </a:rPr>
              <a:t> del modelo creando una paralela utilizando few shoot prompting.</a:t>
            </a:r>
            <a:endParaRPr sz="1350">
              <a:solidFill>
                <a:schemeClr val="lt1"/>
              </a:solidFill>
              <a:latin typeface="DM Sans"/>
              <a:ea typeface="DM Sans"/>
              <a:cs typeface="DM Sans"/>
              <a:sym typeface="DM Sans"/>
            </a:endParaRPr>
          </a:p>
        </p:txBody>
      </p:sp>
      <p:sp>
        <p:nvSpPr>
          <p:cNvPr id="82" name="Google Shape;82;p18"/>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REPASO</a:t>
            </a:r>
            <a:endParaRPr>
              <a:solidFill>
                <a:schemeClr val="lt1"/>
              </a:solidFill>
              <a:latin typeface="DM Sans"/>
              <a:ea typeface="DM Sans"/>
              <a:cs typeface="DM Sans"/>
              <a:sym typeface="DM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3"/>
          <p:cNvSpPr/>
          <p:nvPr/>
        </p:nvSpPr>
        <p:spPr>
          <a:xfrm>
            <a:off x="2969700" y="3310000"/>
            <a:ext cx="3204600" cy="3924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3"/>
          <p:cNvSpPr txBox="1"/>
          <p:nvPr/>
        </p:nvSpPr>
        <p:spPr>
          <a:xfrm>
            <a:off x="1007700" y="1441100"/>
            <a:ext cx="7128600" cy="16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s" sz="3000">
                <a:solidFill>
                  <a:schemeClr val="lt1"/>
                </a:solidFill>
                <a:latin typeface="DM Sans"/>
                <a:ea typeface="DM Sans"/>
                <a:cs typeface="DM Sans"/>
                <a:sym typeface="DM Sans"/>
              </a:rPr>
              <a:t>¿Sabías que </a:t>
            </a:r>
            <a:endParaRPr b="1" sz="3000">
              <a:solidFill>
                <a:schemeClr val="lt1"/>
              </a:solidFill>
              <a:latin typeface="DM Sans"/>
              <a:ea typeface="DM Sans"/>
              <a:cs typeface="DM Sans"/>
              <a:sym typeface="DM Sans"/>
            </a:endParaRPr>
          </a:p>
          <a:p>
            <a:pPr indent="0" lvl="0" marL="0" rtl="0" algn="ctr">
              <a:lnSpc>
                <a:spcPct val="100000"/>
              </a:lnSpc>
              <a:spcBef>
                <a:spcPts val="0"/>
              </a:spcBef>
              <a:spcAft>
                <a:spcPts val="0"/>
              </a:spcAft>
              <a:buClr>
                <a:schemeClr val="dk1"/>
              </a:buClr>
              <a:buSzPts val="1100"/>
              <a:buFont typeface="Arial"/>
              <a:buNone/>
            </a:pPr>
            <a:r>
              <a:rPr b="1" lang="es" sz="3000">
                <a:solidFill>
                  <a:srgbClr val="EAFF6A"/>
                </a:solidFill>
                <a:latin typeface="DM Sans"/>
                <a:ea typeface="DM Sans"/>
                <a:cs typeface="DM Sans"/>
                <a:sym typeface="DM Sans"/>
              </a:rPr>
              <a:t>premiamos a nuestros estudiantes</a:t>
            </a:r>
            <a:r>
              <a:rPr b="1" lang="es" sz="3000">
                <a:solidFill>
                  <a:schemeClr val="lt1"/>
                </a:solidFill>
                <a:latin typeface="DM Sans"/>
                <a:ea typeface="DM Sans"/>
                <a:cs typeface="DM Sans"/>
                <a:sym typeface="DM Sans"/>
              </a:rPr>
              <a:t> </a:t>
            </a:r>
            <a:endParaRPr b="1" sz="3000">
              <a:solidFill>
                <a:schemeClr val="lt1"/>
              </a:solidFill>
              <a:latin typeface="DM Sans"/>
              <a:ea typeface="DM Sans"/>
              <a:cs typeface="DM Sans"/>
              <a:sym typeface="DM Sans"/>
            </a:endParaRPr>
          </a:p>
          <a:p>
            <a:pPr indent="0" lvl="0" marL="0" rtl="0" algn="ctr">
              <a:lnSpc>
                <a:spcPct val="100000"/>
              </a:lnSpc>
              <a:spcBef>
                <a:spcPts val="0"/>
              </a:spcBef>
              <a:spcAft>
                <a:spcPts val="0"/>
              </a:spcAft>
              <a:buClr>
                <a:schemeClr val="dk1"/>
              </a:buClr>
              <a:buSzPts val="1100"/>
              <a:buFont typeface="Arial"/>
              <a:buNone/>
            </a:pPr>
            <a:r>
              <a:rPr b="1" lang="es" sz="3000">
                <a:solidFill>
                  <a:schemeClr val="lt1"/>
                </a:solidFill>
                <a:latin typeface="DM Sans"/>
                <a:ea typeface="DM Sans"/>
                <a:cs typeface="DM Sans"/>
                <a:sym typeface="DM Sans"/>
              </a:rPr>
              <a:t>por su dedicación? </a:t>
            </a:r>
            <a:endParaRPr b="1" sz="3000">
              <a:solidFill>
                <a:schemeClr val="lt1"/>
              </a:solidFill>
              <a:latin typeface="DM Sans"/>
              <a:ea typeface="DM Sans"/>
              <a:cs typeface="DM Sans"/>
              <a:sym typeface="DM Sans"/>
            </a:endParaRPr>
          </a:p>
        </p:txBody>
      </p:sp>
      <p:sp>
        <p:nvSpPr>
          <p:cNvPr id="475" name="Google Shape;475;p63"/>
          <p:cNvSpPr txBox="1"/>
          <p:nvPr/>
        </p:nvSpPr>
        <p:spPr>
          <a:xfrm>
            <a:off x="2109150" y="3310000"/>
            <a:ext cx="4925700" cy="392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1350">
                <a:solidFill>
                  <a:schemeClr val="lt1"/>
                </a:solidFill>
                <a:latin typeface="DM Sans"/>
                <a:ea typeface="DM Sans"/>
                <a:cs typeface="DM Sans"/>
                <a:sym typeface="DM Sans"/>
              </a:rPr>
              <a:t>Conoce los </a:t>
            </a:r>
            <a:r>
              <a:rPr lang="es" sz="1350" u="sng">
                <a:solidFill>
                  <a:schemeClr val="accent5"/>
                </a:solidFill>
                <a:latin typeface="DM Sans"/>
                <a:ea typeface="DM Sans"/>
                <a:cs typeface="DM Sans"/>
                <a:sym typeface="DM Sans"/>
                <a:hlinkClick r:id="rId3">
                  <a:extLst>
                    <a:ext uri="{A12FA001-AC4F-418D-AE19-62706E023703}">
                      <ahyp:hlinkClr val="tx"/>
                    </a:ext>
                  </a:extLst>
                </a:hlinkClick>
              </a:rPr>
              <a:t>beneficios</a:t>
            </a:r>
            <a:r>
              <a:rPr lang="es" sz="1350">
                <a:solidFill>
                  <a:schemeClr val="lt1"/>
                </a:solidFill>
                <a:latin typeface="DM Sans"/>
                <a:ea typeface="DM Sans"/>
                <a:cs typeface="DM Sans"/>
                <a:sym typeface="DM Sans"/>
              </a:rPr>
              <a:t> del </a:t>
            </a:r>
            <a:r>
              <a:rPr b="1" lang="es" sz="1350">
                <a:solidFill>
                  <a:schemeClr val="lt1"/>
                </a:solidFill>
                <a:latin typeface="DM Sans"/>
                <a:ea typeface="DM Sans"/>
                <a:cs typeface="DM Sans"/>
                <a:sym typeface="DM Sans"/>
              </a:rPr>
              <a:t>Top 10</a:t>
            </a:r>
            <a:endParaRPr b="1" sz="1350">
              <a:solidFill>
                <a:schemeClr val="lt1"/>
              </a:solidFill>
              <a:latin typeface="DM Sans"/>
              <a:ea typeface="DM Sans"/>
              <a:cs typeface="DM Sans"/>
              <a:sym typeface="DM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4"/>
          <p:cNvSpPr txBox="1"/>
          <p:nvPr/>
        </p:nvSpPr>
        <p:spPr>
          <a:xfrm>
            <a:off x="1461300" y="1578900"/>
            <a:ext cx="6221400" cy="19857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5000">
                <a:solidFill>
                  <a:schemeClr val="dk1"/>
                </a:solidFill>
                <a:latin typeface="DM Sans"/>
                <a:ea typeface="DM Sans"/>
                <a:cs typeface="DM Sans"/>
                <a:sym typeface="DM Sans"/>
              </a:rPr>
              <a:t>🎓</a:t>
            </a:r>
            <a:endParaRPr b="1" sz="5000">
              <a:solidFill>
                <a:schemeClr val="dk1"/>
              </a:solidFill>
              <a:latin typeface="DM Sans"/>
              <a:ea typeface="DM Sans"/>
              <a:cs typeface="DM Sans"/>
              <a:sym typeface="DM Sans"/>
            </a:endParaRPr>
          </a:p>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¡Gracias por estudiar con nosotros!</a:t>
            </a:r>
            <a:endParaRPr b="1" sz="4000">
              <a:solidFill>
                <a:schemeClr val="dk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grpSp>
        <p:nvGrpSpPr>
          <p:cNvPr id="87" name="Google Shape;87;p19"/>
          <p:cNvGrpSpPr/>
          <p:nvPr/>
        </p:nvGrpSpPr>
        <p:grpSpPr>
          <a:xfrm>
            <a:off x="4202551" y="1088764"/>
            <a:ext cx="738900" cy="738974"/>
            <a:chOff x="974706" y="2467173"/>
            <a:chExt cx="738900" cy="738900"/>
          </a:xfrm>
        </p:grpSpPr>
        <p:sp>
          <p:nvSpPr>
            <p:cNvPr id="88" name="Google Shape;88;p19"/>
            <p:cNvSpPr/>
            <p:nvPr/>
          </p:nvSpPr>
          <p:spPr>
            <a:xfrm>
              <a:off x="974706"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9"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90" name="Google Shape;90;p19"/>
          <p:cNvSpPr txBox="1"/>
          <p:nvPr/>
        </p:nvSpPr>
        <p:spPr>
          <a:xfrm>
            <a:off x="1547025" y="1925250"/>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Puesta en común microdesafío</a:t>
            </a:r>
            <a:endParaRPr b="1" sz="4000">
              <a:solidFill>
                <a:schemeClr val="dk1"/>
              </a:solidFill>
              <a:highlight>
                <a:srgbClr val="EAFF6A"/>
              </a:highlight>
              <a:latin typeface="DM Sans"/>
              <a:ea typeface="DM Sans"/>
              <a:cs typeface="DM Sans"/>
              <a:sym typeface="DM Sans"/>
            </a:endParaRPr>
          </a:p>
        </p:txBody>
      </p:sp>
      <p:sp>
        <p:nvSpPr>
          <p:cNvPr id="91" name="Google Shape;91;p19"/>
          <p:cNvSpPr txBox="1"/>
          <p:nvPr/>
        </p:nvSpPr>
        <p:spPr>
          <a:xfrm>
            <a:off x="987300" y="3287388"/>
            <a:ext cx="716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2"/>
                </a:solidFill>
                <a:latin typeface="DM Sans"/>
                <a:ea typeface="DM Sans"/>
                <a:cs typeface="DM Sans"/>
                <a:sym typeface="DM Sans"/>
              </a:rPr>
              <a:t>¡Vamos a recuperar lo trabajado durante la semana! </a:t>
            </a:r>
            <a:endParaRPr sz="2000">
              <a:solidFill>
                <a:schemeClr val="dk2"/>
              </a:solidFill>
              <a:latin typeface="DM Sans"/>
              <a:ea typeface="DM Sans"/>
              <a:cs typeface="DM Sans"/>
              <a:sym typeface="DM Sans"/>
            </a:endParaRPr>
          </a:p>
        </p:txBody>
      </p:sp>
      <p:sp>
        <p:nvSpPr>
          <p:cNvPr id="92" name="Google Shape;92;p19"/>
          <p:cNvSpPr txBox="1"/>
          <p:nvPr/>
        </p:nvSpPr>
        <p:spPr>
          <a:xfrm>
            <a:off x="987300" y="3849138"/>
            <a:ext cx="7169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rgbClr val="999999"/>
                </a:solidFill>
                <a:latin typeface="DM Sans"/>
                <a:ea typeface="DM Sans"/>
                <a:cs typeface="DM Sans"/>
                <a:sym typeface="DM Sans"/>
              </a:rPr>
              <a:t>Duración: </a:t>
            </a:r>
            <a:r>
              <a:rPr b="1" lang="es" sz="1800">
                <a:solidFill>
                  <a:srgbClr val="999999"/>
                </a:solidFill>
                <a:latin typeface="DM Sans"/>
                <a:ea typeface="DM Sans"/>
                <a:cs typeface="DM Sans"/>
                <a:sym typeface="DM Sans"/>
              </a:rPr>
              <a:t>10</a:t>
            </a:r>
            <a:r>
              <a:rPr b="1" lang="es" sz="1800">
                <a:solidFill>
                  <a:srgbClr val="999999"/>
                </a:solidFill>
                <a:latin typeface="DM Sans"/>
                <a:ea typeface="DM Sans"/>
                <a:cs typeface="DM Sans"/>
                <a:sym typeface="DM Sans"/>
              </a:rPr>
              <a:t> minutos</a:t>
            </a:r>
            <a:r>
              <a:rPr lang="es" sz="1800">
                <a:solidFill>
                  <a:srgbClr val="999999"/>
                </a:solidFill>
                <a:latin typeface="DM Sans"/>
                <a:ea typeface="DM Sans"/>
                <a:cs typeface="DM Sans"/>
                <a:sym typeface="DM Sans"/>
              </a:rPr>
              <a:t>.</a:t>
            </a:r>
            <a:endParaRPr sz="1800">
              <a:solidFill>
                <a:srgbClr val="999999"/>
              </a:solidFill>
              <a:latin typeface="DM Sans"/>
              <a:ea typeface="DM Sans"/>
              <a:cs typeface="DM Sans"/>
              <a:sym typeface="DM Sans"/>
            </a:endParaRPr>
          </a:p>
        </p:txBody>
      </p:sp>
      <p:grpSp>
        <p:nvGrpSpPr>
          <p:cNvPr id="93" name="Google Shape;93;p19"/>
          <p:cNvGrpSpPr/>
          <p:nvPr/>
        </p:nvGrpSpPr>
        <p:grpSpPr>
          <a:xfrm>
            <a:off x="0" y="-7400"/>
            <a:ext cx="9143925" cy="44400"/>
            <a:chOff x="0" y="-7400"/>
            <a:chExt cx="9143925" cy="44400"/>
          </a:xfrm>
        </p:grpSpPr>
        <p:sp>
          <p:nvSpPr>
            <p:cNvPr id="94" name="Google Shape;94;p19"/>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95" name="Google Shape;95;p19"/>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pSp>
        <p:nvGrpSpPr>
          <p:cNvPr id="100" name="Google Shape;100;p20"/>
          <p:cNvGrpSpPr/>
          <p:nvPr/>
        </p:nvGrpSpPr>
        <p:grpSpPr>
          <a:xfrm>
            <a:off x="475504" y="468235"/>
            <a:ext cx="431074" cy="431148"/>
            <a:chOff x="974706" y="2467173"/>
            <a:chExt cx="738900" cy="738900"/>
          </a:xfrm>
        </p:grpSpPr>
        <p:sp>
          <p:nvSpPr>
            <p:cNvPr id="101" name="Google Shape;101;p20"/>
            <p:cNvSpPr/>
            <p:nvPr/>
          </p:nvSpPr>
          <p:spPr>
            <a:xfrm>
              <a:off x="974706"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20"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103" name="Google Shape;103;p20"/>
          <p:cNvSpPr txBox="1"/>
          <p:nvPr/>
        </p:nvSpPr>
        <p:spPr>
          <a:xfrm>
            <a:off x="501450" y="2003025"/>
            <a:ext cx="4753200" cy="194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1350">
                <a:latin typeface="DM Sans"/>
                <a:ea typeface="DM Sans"/>
                <a:cs typeface="DM Sans"/>
                <a:sym typeface="DM Sans"/>
              </a:rPr>
              <a:t>Desarrolla un prompt para filtrar los datos sensibles del siguiente </a:t>
            </a:r>
            <a:r>
              <a:rPr b="1" lang="es" sz="1350" u="sng">
                <a:solidFill>
                  <a:schemeClr val="hlink"/>
                </a:solidFill>
                <a:latin typeface="DM Sans"/>
                <a:ea typeface="DM Sans"/>
                <a:cs typeface="DM Sans"/>
                <a:sym typeface="DM Sans"/>
                <a:hlinkClick r:id="rId4"/>
              </a:rPr>
              <a:t>archivo</a:t>
            </a:r>
            <a:r>
              <a:rPr lang="es" sz="1350">
                <a:latin typeface="DM Sans"/>
                <a:ea typeface="DM Sans"/>
                <a:cs typeface="DM Sans"/>
                <a:sym typeface="DM Sans"/>
              </a:rPr>
              <a:t>.</a:t>
            </a:r>
            <a:endParaRPr sz="1350">
              <a:latin typeface="DM Sans"/>
              <a:ea typeface="DM Sans"/>
              <a:cs typeface="DM Sans"/>
              <a:sym typeface="DM Sans"/>
            </a:endParaRPr>
          </a:p>
          <a:p>
            <a:pPr indent="0" lvl="0" marL="0" rtl="0" algn="l">
              <a:spcBef>
                <a:spcPts val="1000"/>
              </a:spcBef>
              <a:spcAft>
                <a:spcPts val="0"/>
              </a:spcAft>
              <a:buNone/>
            </a:pPr>
            <a:r>
              <a:rPr lang="es" sz="1350">
                <a:latin typeface="DM Sans"/>
                <a:ea typeface="DM Sans"/>
                <a:cs typeface="DM Sans"/>
                <a:sym typeface="DM Sans"/>
              </a:rPr>
              <a:t>Ejecútalo en ChatGPT y corrobora los resultados.</a:t>
            </a:r>
            <a:endParaRPr sz="1350">
              <a:latin typeface="DM Sans"/>
              <a:ea typeface="DM Sans"/>
              <a:cs typeface="DM Sans"/>
              <a:sym typeface="DM Sans"/>
            </a:endParaRPr>
          </a:p>
          <a:p>
            <a:pPr indent="0" lvl="0" marL="0" rtl="0" algn="l">
              <a:spcBef>
                <a:spcPts val="1000"/>
              </a:spcBef>
              <a:spcAft>
                <a:spcPts val="0"/>
              </a:spcAft>
              <a:buNone/>
            </a:pPr>
            <a:r>
              <a:t/>
            </a:r>
            <a:endParaRPr b="1" sz="1350">
              <a:solidFill>
                <a:schemeClr val="dk1"/>
              </a:solidFill>
              <a:latin typeface="DM Sans"/>
              <a:ea typeface="DM Sans"/>
              <a:cs typeface="DM Sans"/>
              <a:sym typeface="DM Sans"/>
            </a:endParaRPr>
          </a:p>
          <a:p>
            <a:pPr indent="0" lvl="0" marL="0" rtl="0" algn="l">
              <a:spcBef>
                <a:spcPts val="1000"/>
              </a:spcBef>
              <a:spcAft>
                <a:spcPts val="0"/>
              </a:spcAft>
              <a:buNone/>
            </a:pPr>
            <a:r>
              <a:t/>
            </a:r>
            <a:endParaRPr b="1" sz="1350">
              <a:solidFill>
                <a:schemeClr val="dk1"/>
              </a:solidFill>
              <a:latin typeface="DM Sans"/>
              <a:ea typeface="DM Sans"/>
              <a:cs typeface="DM Sans"/>
              <a:sym typeface="DM Sans"/>
            </a:endParaRPr>
          </a:p>
          <a:p>
            <a:pPr indent="0" lvl="0" marL="0" rtl="0" algn="l">
              <a:spcBef>
                <a:spcPts val="1000"/>
              </a:spcBef>
              <a:spcAft>
                <a:spcPts val="0"/>
              </a:spcAft>
              <a:buNone/>
            </a:pPr>
            <a:r>
              <a:rPr b="1" lang="es" sz="1350" u="sng">
                <a:solidFill>
                  <a:schemeClr val="hlink"/>
                </a:solidFill>
                <a:latin typeface="DM Sans"/>
                <a:ea typeface="DM Sans"/>
                <a:cs typeface="DM Sans"/>
                <a:sym typeface="DM Sans"/>
                <a:hlinkClick r:id="rId5"/>
              </a:rPr>
              <a:t>Acceso a la consigna completa </a:t>
            </a:r>
            <a:r>
              <a:rPr b="1" lang="es" sz="1350">
                <a:solidFill>
                  <a:schemeClr val="dk1"/>
                </a:solidFill>
                <a:latin typeface="DM Sans"/>
                <a:ea typeface="DM Sans"/>
                <a:cs typeface="DM Sans"/>
                <a:sym typeface="DM Sans"/>
              </a:rPr>
              <a:t>🚀</a:t>
            </a:r>
            <a:endParaRPr b="1" sz="1350">
              <a:latin typeface="DM Sans"/>
              <a:ea typeface="DM Sans"/>
              <a:cs typeface="DM Sans"/>
              <a:sym typeface="DM Sans"/>
            </a:endParaRPr>
          </a:p>
        </p:txBody>
      </p:sp>
      <p:sp>
        <p:nvSpPr>
          <p:cNvPr id="104" name="Google Shape;104;p20"/>
          <p:cNvSpPr txBox="1"/>
          <p:nvPr/>
        </p:nvSpPr>
        <p:spPr>
          <a:xfrm>
            <a:off x="501450" y="1081750"/>
            <a:ext cx="49872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Datos personales</a:t>
            </a:r>
            <a:endParaRPr b="1" sz="4000">
              <a:solidFill>
                <a:schemeClr val="dk1"/>
              </a:solidFill>
              <a:latin typeface="DM Sans"/>
              <a:ea typeface="DM Sans"/>
              <a:cs typeface="DM Sans"/>
              <a:sym typeface="DM Sans"/>
            </a:endParaRPr>
          </a:p>
        </p:txBody>
      </p:sp>
      <p:pic>
        <p:nvPicPr>
          <p:cNvPr id="105" name="Google Shape;105;p20"/>
          <p:cNvPicPr preferRelativeResize="0"/>
          <p:nvPr/>
        </p:nvPicPr>
        <p:blipFill>
          <a:blip r:embed="rId6">
            <a:alphaModFix/>
          </a:blip>
          <a:stretch>
            <a:fillRect/>
          </a:stretch>
        </p:blipFill>
        <p:spPr>
          <a:xfrm>
            <a:off x="7811413" y="4692275"/>
            <a:ext cx="1150750" cy="267575"/>
          </a:xfrm>
          <a:prstGeom prst="rect">
            <a:avLst/>
          </a:prstGeom>
          <a:noFill/>
          <a:ln>
            <a:noFill/>
          </a:ln>
        </p:spPr>
      </p:pic>
      <p:sp>
        <p:nvSpPr>
          <p:cNvPr id="106" name="Google Shape;106;p20"/>
          <p:cNvSpPr txBox="1"/>
          <p:nvPr/>
        </p:nvSpPr>
        <p:spPr>
          <a:xfrm>
            <a:off x="930550" y="468275"/>
            <a:ext cx="3823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PUESTA EN COMÚN - MICRODESAFÍO</a:t>
            </a:r>
            <a:endParaRPr>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nvSpPr>
        <p:spPr>
          <a:xfrm>
            <a:off x="1905000" y="2202300"/>
            <a:ext cx="53721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Clr>
                <a:schemeClr val="dk1"/>
              </a:buClr>
              <a:buSzPts val="1100"/>
              <a:buFont typeface="Arial"/>
              <a:buNone/>
            </a:pPr>
            <a:r>
              <a:rPr b="1" lang="es" sz="4000">
                <a:solidFill>
                  <a:schemeClr val="dk1"/>
                </a:solidFill>
                <a:latin typeface="DM Sans"/>
                <a:ea typeface="DM Sans"/>
                <a:cs typeface="DM Sans"/>
                <a:sym typeface="DM Sans"/>
              </a:rPr>
              <a:t>¡Buen trabajo! </a:t>
            </a:r>
            <a:r>
              <a:rPr b="1" lang="es" sz="3500">
                <a:solidFill>
                  <a:schemeClr val="dk1"/>
                </a:solidFill>
                <a:latin typeface="DM Sans"/>
                <a:ea typeface="DM Sans"/>
                <a:cs typeface="DM Sans"/>
                <a:sym typeface="DM Sans"/>
              </a:rPr>
              <a:t>😎</a:t>
            </a:r>
            <a:endParaRPr sz="3000">
              <a:solidFill>
                <a:schemeClr val="dk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pSp>
        <p:nvGrpSpPr>
          <p:cNvPr id="116" name="Google Shape;116;p22"/>
          <p:cNvGrpSpPr/>
          <p:nvPr/>
        </p:nvGrpSpPr>
        <p:grpSpPr>
          <a:xfrm>
            <a:off x="457338" y="468286"/>
            <a:ext cx="431100" cy="431100"/>
            <a:chOff x="4616400" y="1950761"/>
            <a:chExt cx="431100" cy="431100"/>
          </a:xfrm>
        </p:grpSpPr>
        <p:sp>
          <p:nvSpPr>
            <p:cNvPr id="117" name="Google Shape;117;p22"/>
            <p:cNvSpPr/>
            <p:nvPr/>
          </p:nvSpPr>
          <p:spPr>
            <a:xfrm>
              <a:off x="4616400" y="1950761"/>
              <a:ext cx="431100" cy="4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22" title="ícono para recordar"/>
            <p:cNvPicPr preferRelativeResize="0"/>
            <p:nvPr/>
          </p:nvPicPr>
          <p:blipFill>
            <a:blip r:embed="rId3">
              <a:alphaModFix/>
            </a:blip>
            <a:stretch>
              <a:fillRect/>
            </a:stretch>
          </p:blipFill>
          <p:spPr>
            <a:xfrm>
              <a:off x="4699911" y="2034249"/>
              <a:ext cx="264076" cy="264076"/>
            </a:xfrm>
            <a:prstGeom prst="rect">
              <a:avLst/>
            </a:prstGeom>
            <a:noFill/>
            <a:ln>
              <a:noFill/>
            </a:ln>
          </p:spPr>
        </p:pic>
      </p:grpSp>
      <p:sp>
        <p:nvSpPr>
          <p:cNvPr id="119" name="Google Shape;119;p22"/>
          <p:cNvSpPr txBox="1"/>
          <p:nvPr/>
        </p:nvSpPr>
        <p:spPr>
          <a:xfrm>
            <a:off x="534300" y="1423775"/>
            <a:ext cx="71694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lt1"/>
                </a:solidFill>
                <a:latin typeface="DM Sans"/>
                <a:ea typeface="DM Sans"/>
                <a:cs typeface="DM Sans"/>
                <a:sym typeface="DM Sans"/>
              </a:rPr>
              <a:t>En este caso, contamos con un dataset con poca </a:t>
            </a:r>
            <a:r>
              <a:rPr lang="es" sz="2500">
                <a:solidFill>
                  <a:schemeClr val="lt1"/>
                </a:solidFill>
                <a:latin typeface="DM Sans"/>
                <a:ea typeface="DM Sans"/>
                <a:cs typeface="DM Sans"/>
                <a:sym typeface="DM Sans"/>
              </a:rPr>
              <a:t>cantidad</a:t>
            </a:r>
            <a:r>
              <a:rPr lang="es" sz="2500">
                <a:solidFill>
                  <a:schemeClr val="lt1"/>
                </a:solidFill>
                <a:latin typeface="DM Sans"/>
                <a:ea typeface="DM Sans"/>
                <a:cs typeface="DM Sans"/>
                <a:sym typeface="DM Sans"/>
              </a:rPr>
              <a:t> de datos. Pero en el mundo laboral podemos encontrarnos con </a:t>
            </a:r>
            <a:r>
              <a:rPr b="1" lang="es" sz="2500">
                <a:solidFill>
                  <a:srgbClr val="EAFF6A"/>
                </a:solidFill>
                <a:latin typeface="DM Sans"/>
                <a:ea typeface="DM Sans"/>
                <a:cs typeface="DM Sans"/>
                <a:sym typeface="DM Sans"/>
              </a:rPr>
              <a:t>datasets tan grandes </a:t>
            </a:r>
            <a:r>
              <a:rPr lang="es" sz="2500">
                <a:solidFill>
                  <a:schemeClr val="lt1"/>
                </a:solidFill>
                <a:latin typeface="DM Sans"/>
                <a:ea typeface="DM Sans"/>
                <a:cs typeface="DM Sans"/>
                <a:sym typeface="DM Sans"/>
              </a:rPr>
              <a:t>que nos resultaría imposible hacer un filtrado de manera manual.</a:t>
            </a:r>
            <a:endParaRPr b="1" sz="2500">
              <a:solidFill>
                <a:srgbClr val="EAFF6A"/>
              </a:solidFill>
              <a:latin typeface="DM Sans"/>
              <a:ea typeface="DM Sans"/>
              <a:cs typeface="DM Sans"/>
              <a:sym typeface="DM Sans"/>
            </a:endParaRPr>
          </a:p>
        </p:txBody>
      </p:sp>
      <p:sp>
        <p:nvSpPr>
          <p:cNvPr id="120" name="Google Shape;120;p22"/>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PARA RECORDAR</a:t>
            </a:r>
            <a:endParaRPr>
              <a:solidFill>
                <a:schemeClr val="lt1"/>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oder">
  <a:themeElements>
    <a:clrScheme name="Simple Light">
      <a:dk1>
        <a:srgbClr val="000000"/>
      </a:dk1>
      <a:lt1>
        <a:srgbClr val="FFFFFF"/>
      </a:lt1>
      <a:dk2>
        <a:srgbClr val="595959"/>
      </a:dk2>
      <a:lt2>
        <a:srgbClr val="EEEEEE"/>
      </a:lt2>
      <a:accent1>
        <a:srgbClr val="9DF4E2"/>
      </a:accent1>
      <a:accent2>
        <a:srgbClr val="212121"/>
      </a:accent2>
      <a:accent3>
        <a:srgbClr val="78909C"/>
      </a:accent3>
      <a:accent4>
        <a:srgbClr val="EA90FF"/>
      </a:accent4>
      <a:accent5>
        <a:srgbClr val="83AEFB"/>
      </a:accent5>
      <a:accent6>
        <a:srgbClr val="EAFF6A"/>
      </a:accent6>
      <a:hlink>
        <a:srgbClr val="83A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