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Helvetica Neue"/>
      <p:regular r:id="rId42"/>
      <p:bold r:id="rId43"/>
      <p:italic r:id="rId44"/>
      <p:boldItalic r:id="rId45"/>
    </p:embeddedFont>
    <p:embeddedFont>
      <p:font typeface="Helvetica Neue Light"/>
      <p:regular r:id="rId46"/>
      <p:bold r:id="rId47"/>
      <p:italic r:id="rId48"/>
      <p:boldItalic r:id="rId49"/>
    </p:embeddedFont>
    <p:embeddedFont>
      <p:font typeface="DM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5">
          <p15:clr>
            <a:srgbClr val="A4A3A4"/>
          </p15:clr>
        </p15:guide>
        <p15:guide id="2" pos="5460">
          <p15:clr>
            <a:srgbClr val="A4A3A4"/>
          </p15:clr>
        </p15:guide>
        <p15:guide id="3" pos="300">
          <p15:clr>
            <a:srgbClr val="9AA0A6"/>
          </p15:clr>
        </p15:guide>
        <p15:guide id="4" orient="horz" pos="3240">
          <p15:clr>
            <a:srgbClr val="9AA0A6"/>
          </p15:clr>
        </p15:guide>
        <p15:guide id="5" orient="horz" pos="1160">
          <p15:clr>
            <a:srgbClr val="747775"/>
          </p15:clr>
        </p15:guide>
        <p15:guide id="6" pos="504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5" orient="horz"/>
        <p:guide pos="5460"/>
        <p:guide pos="300"/>
        <p:guide pos="3240" orient="horz"/>
        <p:guide pos="1160" orient="horz"/>
        <p:guide pos="504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HelveticaNeue-regular.fntdata"/><Relationship Id="rId41" Type="http://schemas.openxmlformats.org/officeDocument/2006/relationships/slide" Target="slides/slide36.xml"/><Relationship Id="rId44" Type="http://schemas.openxmlformats.org/officeDocument/2006/relationships/font" Target="fonts/HelveticaNeue-italic.fntdata"/><Relationship Id="rId43" Type="http://schemas.openxmlformats.org/officeDocument/2006/relationships/font" Target="fonts/HelveticaNeue-bold.fntdata"/><Relationship Id="rId46" Type="http://schemas.openxmlformats.org/officeDocument/2006/relationships/font" Target="fonts/HelveticaNeueLight-regular.fntdata"/><Relationship Id="rId45"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Light-italic.fntdata"/><Relationship Id="rId47" Type="http://schemas.openxmlformats.org/officeDocument/2006/relationships/font" Target="fonts/HelveticaNeueLight-bold.fntdata"/><Relationship Id="rId49" Type="http://schemas.openxmlformats.org/officeDocument/2006/relationships/font" Target="fonts/HelveticaNeue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DMSans-bold.fntdata"/><Relationship Id="rId50" Type="http://schemas.openxmlformats.org/officeDocument/2006/relationships/font" Target="fonts/DMSans-regular.fntdata"/><Relationship Id="rId53" Type="http://schemas.openxmlformats.org/officeDocument/2006/relationships/font" Target="fonts/DMSans-boldItalic.fntdata"/><Relationship Id="rId52" Type="http://schemas.openxmlformats.org/officeDocument/2006/relationships/font" Target="fonts/DM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epeloa/coder.examples.s1/blob/main/OpenAI_API_Ejemplo_prompting_iterativo.ipynb"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13c9d1b815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13c9d1b815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[Obligatoria: colocar siempre como 1° diapositiva del ppt de todas las clases]</a:t>
            </a: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6ec8c2e9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6ec8c2e9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EAFF6A"/>
                </a:highlight>
                <a:latin typeface="DM Sans"/>
                <a:ea typeface="DM Sans"/>
                <a:cs typeface="DM Sans"/>
                <a:sym typeface="DM Sans"/>
              </a:rPr>
              <a:t>Profe:</a:t>
            </a:r>
            <a:r>
              <a:rPr lang="es">
                <a:latin typeface="DM Sans"/>
                <a:ea typeface="DM Sans"/>
                <a:cs typeface="DM Sans"/>
                <a:sym typeface="DM Sans"/>
              </a:rPr>
              <a:t> Discutan los resultados obtenidos y analicen las respuestas.</a:t>
            </a:r>
            <a:endParaRPr>
              <a:latin typeface="DM Sans"/>
              <a:ea typeface="DM Sans"/>
              <a:cs typeface="DM Sans"/>
              <a:sym typeface="DM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6ec8c2e9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6ec8c2e9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741521d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741521d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EAFF6A"/>
                </a:highlight>
                <a:latin typeface="DM Sans"/>
                <a:ea typeface="DM Sans"/>
                <a:cs typeface="DM Sans"/>
                <a:sym typeface="DM Sans"/>
              </a:rPr>
              <a:t>Profe:</a:t>
            </a:r>
            <a:r>
              <a:rPr lang="es">
                <a:latin typeface="DM Sans"/>
                <a:ea typeface="DM Sans"/>
                <a:cs typeface="DM Sans"/>
                <a:sym typeface="DM Sans"/>
              </a:rPr>
              <a:t> Discutan los resultados obtenidos y analicen las respuestas. Es posible, depende el caso. Muchas veces resulta más simple hacer pruebas e ir iterando que intentar que funcione de una sola vez.</a:t>
            </a:r>
            <a:endParaRPr>
              <a:latin typeface="DM Sans"/>
              <a:ea typeface="DM Sans"/>
              <a:cs typeface="DM Sans"/>
              <a:sym typeface="DM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062aced4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062aced4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EAFF6A"/>
                </a:highlight>
                <a:latin typeface="DM Sans"/>
                <a:ea typeface="DM Sans"/>
                <a:cs typeface="DM Sans"/>
                <a:sym typeface="DM Sans"/>
              </a:rPr>
              <a:t>Profe</a:t>
            </a:r>
            <a:r>
              <a:rPr lang="es">
                <a:latin typeface="DM Sans"/>
                <a:ea typeface="DM Sans"/>
                <a:cs typeface="DM Sans"/>
                <a:sym typeface="DM Sans"/>
              </a:rPr>
              <a:t>:al hacer otra pregunta más específica como “¿Cuántos goles hizo en su carrera?”, le pedimos una respuesta que no da en la primera opción..</a:t>
            </a:r>
            <a:endParaRPr>
              <a:latin typeface="DM Sans"/>
              <a:ea typeface="DM Sans"/>
              <a:cs typeface="DM Sans"/>
              <a:sym typeface="DM Sans"/>
            </a:endParaRPr>
          </a:p>
          <a:p>
            <a:pPr indent="0" lvl="0" marL="0" rtl="0" algn="l">
              <a:spcBef>
                <a:spcPts val="0"/>
              </a:spcBef>
              <a:spcAft>
                <a:spcPts val="0"/>
              </a:spcAft>
              <a:buNone/>
            </a:pPr>
            <a:br>
              <a:rPr lang="es">
                <a:latin typeface="DM Sans"/>
                <a:ea typeface="DM Sans"/>
                <a:cs typeface="DM Sans"/>
                <a:sym typeface="DM Sans"/>
              </a:rPr>
            </a:br>
            <a:r>
              <a:rPr lang="es">
                <a:latin typeface="DM Sans"/>
                <a:ea typeface="DM Sans"/>
                <a:cs typeface="DM Sans"/>
                <a:sym typeface="DM Sans"/>
              </a:rPr>
              <a:t>Acá</a:t>
            </a:r>
            <a:r>
              <a:rPr lang="es">
                <a:latin typeface="DM Sans"/>
                <a:ea typeface="DM Sans"/>
                <a:cs typeface="DM Sans"/>
                <a:sym typeface="DM Sans"/>
              </a:rPr>
              <a:t> lo que queremos transmitir es que cuando repreguntamos internamente el chat </a:t>
            </a:r>
            <a:r>
              <a:rPr lang="es">
                <a:latin typeface="DM Sans"/>
                <a:ea typeface="DM Sans"/>
                <a:cs typeface="DM Sans"/>
                <a:sym typeface="DM Sans"/>
              </a:rPr>
              <a:t>está</a:t>
            </a:r>
            <a:r>
              <a:rPr lang="es">
                <a:latin typeface="DM Sans"/>
                <a:ea typeface="DM Sans"/>
                <a:cs typeface="DM Sans"/>
                <a:sym typeface="DM Sans"/>
              </a:rPr>
              <a:t> pasando como contexto la pregunta anterior. Esto permite dar </a:t>
            </a:r>
            <a:r>
              <a:rPr lang="es">
                <a:latin typeface="DM Sans"/>
                <a:ea typeface="DM Sans"/>
                <a:cs typeface="DM Sans"/>
                <a:sym typeface="DM Sans"/>
              </a:rPr>
              <a:t>más</a:t>
            </a:r>
            <a:r>
              <a:rPr lang="es">
                <a:latin typeface="DM Sans"/>
                <a:ea typeface="DM Sans"/>
                <a:cs typeface="DM Sans"/>
                <a:sym typeface="DM Sans"/>
              </a:rPr>
              <a:t> </a:t>
            </a:r>
            <a:r>
              <a:rPr lang="es">
                <a:latin typeface="DM Sans"/>
                <a:ea typeface="DM Sans"/>
                <a:cs typeface="DM Sans"/>
                <a:sym typeface="DM Sans"/>
              </a:rPr>
              <a:t>información</a:t>
            </a:r>
            <a:r>
              <a:rPr lang="es">
                <a:latin typeface="DM Sans"/>
                <a:ea typeface="DM Sans"/>
                <a:cs typeface="DM Sans"/>
                <a:sym typeface="DM Sans"/>
              </a:rPr>
              <a:t> de la respuesta</a:t>
            </a:r>
            <a:endParaRPr>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062aced4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062aced4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741521df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741521df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DEFC52"/>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741521df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741521df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741521df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741521df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741521df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741521df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highlight>
                  <a:srgbClr val="DEFC52"/>
                </a:highlight>
                <a:latin typeface="DM Sans"/>
                <a:ea typeface="DM Sans"/>
                <a:cs typeface="DM Sans"/>
                <a:sym typeface="DM Sans"/>
              </a:rPr>
              <a:t>Profe:  </a:t>
            </a:r>
            <a:r>
              <a:rPr b="1" lang="es">
                <a:solidFill>
                  <a:schemeClr val="dk1"/>
                </a:solidFill>
                <a:latin typeface="DM Sans"/>
                <a:ea typeface="DM Sans"/>
                <a:cs typeface="DM Sans"/>
                <a:sym typeface="DM Sans"/>
              </a:rPr>
              <a:t>Recomendamos explicar un poco esto, trayendo la clase de la api de open AI y explicando el tema del rol de asisstant, que básicamente va almacenando las respuestas anteriores para ser usadas como contexto en las respuestas siguientes. vincualdo con los roles de OpenAI</a:t>
            </a:r>
            <a:endParaRPr b="1">
              <a:solidFill>
                <a:schemeClr val="dk1"/>
              </a:solidFill>
              <a:latin typeface="DM Sans"/>
              <a:ea typeface="DM Sans"/>
              <a:cs typeface="DM Sans"/>
              <a:sym typeface="DM Sans"/>
            </a:endParaRPr>
          </a:p>
          <a:p>
            <a:pPr indent="0" lvl="0" marL="0" rtl="0" algn="l">
              <a:spcBef>
                <a:spcPts val="0"/>
              </a:spcBef>
              <a:spcAft>
                <a:spcPts val="0"/>
              </a:spcAft>
              <a:buNone/>
            </a:pPr>
            <a:r>
              <a:rPr b="1" lang="es">
                <a:solidFill>
                  <a:schemeClr val="dk1"/>
                </a:solidFill>
                <a:latin typeface="DM Sans"/>
                <a:ea typeface="DM Sans"/>
                <a:cs typeface="DM Sans"/>
                <a:sym typeface="DM Sans"/>
              </a:rPr>
              <a:t>Objetivoj: el modelo da una respuesta y, al repreguntar, la respuesta se carga en el rol de asistente y se usa como asistente en la siguiente pregunta. Al repreguntar da muchos más datos, explicar cómo funciona por detrás, retomar tema roles. Es iterar sobre la info que dio antes del prompt para  explicar cómo funciona la API</a:t>
            </a:r>
            <a:endParaRPr b="1">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062aced4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062aced4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1635c457e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21635c457e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colocar siempre como 2° diapositiva del ppt de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635c457e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635c457e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DM Sans"/>
                <a:ea typeface="DM Sans"/>
                <a:cs typeface="DM Sans"/>
                <a:sym typeface="DM Sans"/>
              </a:rPr>
              <a:t>[</a:t>
            </a:r>
            <a:r>
              <a:rPr lang="es">
                <a:latin typeface="DM Sans"/>
                <a:ea typeface="DM Sans"/>
                <a:cs typeface="DM Sans"/>
                <a:sym typeface="DM Sans"/>
              </a:rPr>
              <a:t>Se utiliza para presentar un tema en la clase]</a:t>
            </a:r>
            <a:endParaRPr>
              <a:latin typeface="DM Sans"/>
              <a:ea typeface="DM Sans"/>
              <a:cs typeface="DM Sans"/>
              <a:sym typeface="DM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741521df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741521df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741521df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741521df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ba3944084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ba3944084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83a65e84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83a65e84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EAFF6A"/>
                </a:highlight>
                <a:latin typeface="DM Sans"/>
                <a:ea typeface="DM Sans"/>
                <a:cs typeface="DM Sans"/>
                <a:sym typeface="DM Sans"/>
              </a:rPr>
              <a:t>Profe: el fin de esta actividad es demostrar de manera práctica qué es RAG</a:t>
            </a:r>
            <a:endParaRPr b="1">
              <a:highlight>
                <a:srgbClr val="EAFF6A"/>
              </a:highlight>
              <a:latin typeface="DM Sans"/>
              <a:ea typeface="DM Sans"/>
              <a:cs typeface="DM Sans"/>
              <a:sym typeface="DM Sans"/>
            </a:endParaRPr>
          </a:p>
          <a:p>
            <a:pPr indent="0" lvl="0" marL="0" rtl="0" algn="l">
              <a:spcBef>
                <a:spcPts val="0"/>
              </a:spcBef>
              <a:spcAft>
                <a:spcPts val="0"/>
              </a:spcAft>
              <a:buNone/>
            </a:pPr>
            <a:r>
              <a:rPr b="1" lang="es">
                <a:latin typeface="DM Sans"/>
                <a:ea typeface="DM Sans"/>
                <a:cs typeface="DM Sans"/>
                <a:sym typeface="DM Sans"/>
              </a:rPr>
              <a:t>Caso 1:</a:t>
            </a:r>
            <a:r>
              <a:rPr lang="es">
                <a:latin typeface="DM Sans"/>
                <a:ea typeface="DM Sans"/>
                <a:cs typeface="DM Sans"/>
                <a:sym typeface="DM Sans"/>
              </a:rPr>
              <a:t> utilizar el prompt de la siguiente diapositiva.</a:t>
            </a:r>
            <a:endParaRPr>
              <a:latin typeface="DM Sans"/>
              <a:ea typeface="DM Sans"/>
              <a:cs typeface="DM Sans"/>
              <a:sym typeface="DM Sans"/>
            </a:endParaRPr>
          </a:p>
          <a:p>
            <a:pPr indent="0" lvl="0" marL="0" rtl="0" algn="l">
              <a:spcBef>
                <a:spcPts val="0"/>
              </a:spcBef>
              <a:spcAft>
                <a:spcPts val="0"/>
              </a:spcAft>
              <a:buNone/>
            </a:pPr>
            <a:r>
              <a:rPr b="1" lang="es">
                <a:latin typeface="DM Sans"/>
                <a:ea typeface="DM Sans"/>
                <a:cs typeface="DM Sans"/>
                <a:sym typeface="DM Sans"/>
              </a:rPr>
              <a:t>Caso 2:</a:t>
            </a:r>
            <a:r>
              <a:rPr lang="es">
                <a:latin typeface="DM Sans"/>
                <a:ea typeface="DM Sans"/>
                <a:cs typeface="DM Sans"/>
                <a:sym typeface="DM Sans"/>
              </a:rPr>
              <a:t> solo preguntarle “¿</a:t>
            </a:r>
            <a:r>
              <a:rPr lang="es">
                <a:latin typeface="DM Sans"/>
                <a:ea typeface="DM Sans"/>
                <a:cs typeface="DM Sans"/>
                <a:sym typeface="DM Sans"/>
              </a:rPr>
              <a:t>Quién</a:t>
            </a:r>
            <a:r>
              <a:rPr lang="es">
                <a:latin typeface="DM Sans"/>
                <a:ea typeface="DM Sans"/>
                <a:cs typeface="DM Sans"/>
                <a:sym typeface="DM Sans"/>
              </a:rPr>
              <a:t> fue Freddie Mercury?”</a:t>
            </a:r>
            <a:br>
              <a:rPr lang="es">
                <a:latin typeface="DM Sans"/>
                <a:ea typeface="DM Sans"/>
                <a:cs typeface="DM Sans"/>
                <a:sym typeface="DM Sans"/>
              </a:rPr>
            </a:br>
            <a:r>
              <a:rPr lang="es">
                <a:latin typeface="DM Sans"/>
                <a:ea typeface="DM Sans"/>
                <a:cs typeface="DM Sans"/>
                <a:sym typeface="DM Sans"/>
              </a:rPr>
              <a:t>Dará respuestas diferentes. En el primer caso, le damos contexto.</a:t>
            </a:r>
            <a:endParaRPr>
              <a:latin typeface="DM Sans"/>
              <a:ea typeface="DM Sans"/>
              <a:cs typeface="DM Sans"/>
              <a:sym typeface="DM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83a65e84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83a65e84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Información extraída de Wikipedia</a:t>
            </a:r>
            <a:endParaRPr>
              <a:latin typeface="DM Sans"/>
              <a:ea typeface="DM Sans"/>
              <a:cs typeface="DM Sans"/>
              <a:sym typeface="DM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83a65e84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a83a65e84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[Utilizar esta slide para hacer un repaso de visto en el ejemplo en vivo o para ordenar las etapas previo a mostrarlo, según lo que se considere más conveniente]</a:t>
            </a:r>
            <a:endParaRPr>
              <a:latin typeface="DM Sans"/>
              <a:ea typeface="DM Sans"/>
              <a:cs typeface="DM Sans"/>
              <a:sym typeface="DM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83a65e84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83a65e84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ba3944084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ba3944084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EAFF6A"/>
                </a:highlight>
                <a:latin typeface="DM Sans"/>
                <a:ea typeface="DM Sans"/>
                <a:cs typeface="DM Sans"/>
                <a:sym typeface="DM Sans"/>
              </a:rPr>
              <a:t>Profe:</a:t>
            </a:r>
            <a:r>
              <a:rPr lang="es">
                <a:latin typeface="DM Sans"/>
                <a:ea typeface="DM Sans"/>
                <a:cs typeface="DM Sans"/>
                <a:sym typeface="DM Sans"/>
              </a:rPr>
              <a:t> Falso, porque no se cambian los pesos, sino que se pasa información a la red para que responda la pregunta, aunque da la sensación de que sí se cambian. . Pero pareciera que cambio los pesos. Entonces ¿por qué responde de otra forma cuando los pesos son los mismos? porque vamos por otro camino </a:t>
            </a:r>
            <a:r>
              <a:rPr lang="es">
                <a:solidFill>
                  <a:schemeClr val="dk1"/>
                </a:solidFill>
                <a:latin typeface="DM Sans"/>
                <a:ea typeface="DM Sans"/>
                <a:cs typeface="DM Sans"/>
                <a:sym typeface="DM Sans"/>
              </a:rPr>
              <a:t>(si uso close no cambio los pesos, si uso open sí)</a:t>
            </a:r>
            <a:endParaRPr>
              <a:latin typeface="DM Sans"/>
              <a:ea typeface="DM Sans"/>
              <a:cs typeface="DM Sans"/>
              <a:sym typeface="DM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ea4d148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ea4d148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[Obligatoria: Incluir la anteúltima clase]</a:t>
            </a:r>
            <a:endParaRPr>
              <a:latin typeface="DM Sans"/>
              <a:ea typeface="DM Sans"/>
              <a:cs typeface="DM Sans"/>
              <a:sym typeface="DM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55a413f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55a413f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colocar siempre como 3° diapositiva del ppt de todas las clases]</a:t>
            </a:r>
            <a:endParaRPr>
              <a:latin typeface="DM Sans"/>
              <a:ea typeface="DM Sans"/>
              <a:cs typeface="DM Sans"/>
              <a:sym typeface="DM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cc883c9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cc883c9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DM Sans"/>
                <a:ea typeface="DM Sans"/>
                <a:cs typeface="DM Sans"/>
                <a:sym typeface="DM Sans"/>
              </a:rPr>
              <a:t>[Obligatoria: indicar número de la semana]</a:t>
            </a:r>
            <a:endParaRPr>
              <a:latin typeface="DM Sans"/>
              <a:ea typeface="DM Sans"/>
              <a:cs typeface="DM Sans"/>
              <a:sym typeface="DM Sans"/>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bbc910f27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bbc910f27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a:t>
            </a:r>
            <a:r>
              <a:rPr lang="es">
                <a:latin typeface="DM Sans"/>
                <a:ea typeface="DM Sans"/>
                <a:cs typeface="DM Sans"/>
                <a:sym typeface="DM Sans"/>
              </a:rPr>
              <a:t>bligatoria. Modelo para cuando hay una preentrega la próxima clase]</a:t>
            </a:r>
            <a:endParaRPr>
              <a:latin typeface="DM Sans"/>
              <a:ea typeface="DM Sans"/>
              <a:cs typeface="DM Sans"/>
              <a:sym typeface="DM Sans"/>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bbc910f2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bbc910f2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a:t>
            </a: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3bbc910f2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3bbc910f2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Todas las clases como anteúltima diapositiva]</a:t>
            </a:r>
            <a:endParaRPr>
              <a:latin typeface="DM Sans"/>
              <a:ea typeface="DM Sans"/>
              <a:cs typeface="DM Sans"/>
              <a:sym typeface="DM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1635c457e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1635c457e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a:t>
            </a:r>
            <a:r>
              <a:rPr lang="es">
                <a:solidFill>
                  <a:schemeClr val="dk1"/>
                </a:solidFill>
                <a:latin typeface="DM Sans"/>
                <a:ea typeface="DM Sans"/>
                <a:cs typeface="DM Sans"/>
                <a:sym typeface="DM Sans"/>
              </a:rPr>
              <a:t>Todas las clases como última diapositiva]</a:t>
            </a:r>
            <a:endParaRPr>
              <a:latin typeface="DM Sans"/>
              <a:ea typeface="DM Sans"/>
              <a:cs typeface="DM Sans"/>
              <a:sym typeface="DM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3bbc910f2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3bbc910f2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[Esta diapo se usa al finalizar </a:t>
            </a:r>
            <a:r>
              <a:rPr lang="es" u="sng">
                <a:solidFill>
                  <a:schemeClr val="dk1"/>
                </a:solidFill>
                <a:latin typeface="DM Sans"/>
                <a:ea typeface="DM Sans"/>
                <a:cs typeface="DM Sans"/>
                <a:sym typeface="DM Sans"/>
              </a:rPr>
              <a:t>todo el curso</a:t>
            </a:r>
            <a:r>
              <a:rPr lang="es">
                <a:solidFill>
                  <a:schemeClr val="dk1"/>
                </a:solidFill>
                <a:latin typeface="DM Sans"/>
                <a:ea typeface="DM Sans"/>
                <a:cs typeface="DM Sans"/>
                <a:sym typeface="DM Sans"/>
              </a:rPr>
              <a:t>. Antes no]</a:t>
            </a:r>
            <a:endParaRPr>
              <a:latin typeface="DM Sans"/>
              <a:ea typeface="DM Sans"/>
              <a:cs typeface="DM Sans"/>
              <a:sym typeface="DM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7e6f2a08d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7e6f2a08d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[Esta diapo se usa al finalizar </a:t>
            </a:r>
            <a:r>
              <a:rPr lang="es" u="sng">
                <a:solidFill>
                  <a:schemeClr val="dk1"/>
                </a:solidFill>
                <a:latin typeface="DM Sans"/>
                <a:ea typeface="DM Sans"/>
                <a:cs typeface="DM Sans"/>
                <a:sym typeface="DM Sans"/>
              </a:rPr>
              <a:t>todo el curso</a:t>
            </a:r>
            <a:r>
              <a:rPr lang="es">
                <a:solidFill>
                  <a:schemeClr val="dk1"/>
                </a:solidFill>
                <a:latin typeface="DM Sans"/>
                <a:ea typeface="DM Sans"/>
                <a:cs typeface="DM Sans"/>
                <a:sym typeface="DM Sans"/>
              </a:rPr>
              <a:t>. Antes no]</a:t>
            </a:r>
            <a:endParaRPr b="1" u="sng">
              <a:highlight>
                <a:srgbClr val="EAFF6A"/>
              </a:highlight>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d8ab2ab7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d8ab2ab7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colocar siempre como 4° diapositiva del ppt de todas las clases]</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ba3944084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ba3944084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latin typeface="DM Sans"/>
                <a:ea typeface="DM Sans"/>
                <a:cs typeface="DM Sans"/>
                <a:sym typeface="DM Sans"/>
              </a:rPr>
              <a:t>[Opcional: Utilizar esta slide para un </a:t>
            </a:r>
            <a:r>
              <a:rPr b="1" lang="es">
                <a:latin typeface="DM Sans"/>
                <a:ea typeface="DM Sans"/>
                <a:cs typeface="DM Sans"/>
                <a:sym typeface="DM Sans"/>
              </a:rPr>
              <a:t>repaso general</a:t>
            </a:r>
            <a:r>
              <a:rPr lang="es">
                <a:latin typeface="DM Sans"/>
                <a:ea typeface="DM Sans"/>
                <a:cs typeface="DM Sans"/>
                <a:sym typeface="DM Sans"/>
              </a:rPr>
              <a:t> sobre los diversos temas vistos en el contenido pregrabado</a:t>
            </a:r>
            <a:r>
              <a:rPr b="1" lang="es">
                <a:latin typeface="DM Sans"/>
                <a:ea typeface="DM Sans"/>
                <a:cs typeface="DM Sans"/>
                <a:sym typeface="DM Sans"/>
              </a:rPr>
              <a:t>. </a:t>
            </a:r>
            <a:r>
              <a:rPr lang="es">
                <a:solidFill>
                  <a:schemeClr val="dk1"/>
                </a:solidFill>
                <a:latin typeface="DM Sans"/>
                <a:ea typeface="DM Sans"/>
                <a:cs typeface="DM Sans"/>
                <a:sym typeface="DM Sans"/>
              </a:rPr>
              <a:t>Señalar en “Notas al orador” la duración (en minutos) que se sugiere para el momento de repaso teniendo en cuenta que el foco de las clases es la práctica]</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a:solidFill>
                  <a:schemeClr val="dk1"/>
                </a:solidFill>
                <a:highlight>
                  <a:srgbClr val="DEFC52"/>
                </a:highlight>
                <a:latin typeface="DM Sans"/>
                <a:ea typeface="DM Sans"/>
                <a:cs typeface="DM Sans"/>
                <a:sym typeface="DM Sans"/>
              </a:rPr>
              <a:t>Profe:  </a:t>
            </a:r>
            <a:r>
              <a:rPr b="1" lang="es">
                <a:solidFill>
                  <a:schemeClr val="dk1"/>
                </a:solidFill>
                <a:highlight>
                  <a:srgbClr val="FFFFFF"/>
                </a:highlight>
                <a:latin typeface="DM Sans"/>
                <a:ea typeface="DM Sans"/>
                <a:cs typeface="DM Sans"/>
                <a:sym typeface="DM Sans"/>
              </a:rPr>
              <a:t>Para esta instancia te sugerimos utilizar (cantidad) de minutos.</a:t>
            </a:r>
            <a:endParaRPr b="1">
              <a:solidFill>
                <a:schemeClr val="dk1"/>
              </a:solidFill>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062aced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062aced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highlight>
                  <a:schemeClr val="lt1"/>
                </a:highlight>
                <a:latin typeface="DM Sans"/>
                <a:ea typeface="DM Sans"/>
                <a:cs typeface="DM Sans"/>
                <a:sym typeface="DM Sans"/>
              </a:rPr>
              <a:t>[Únicamente utilizar para aquellos microdesafíos que sean consignas abiertas, es decir NO kahoots]</a:t>
            </a:r>
            <a:br>
              <a:rPr lang="es">
                <a:highlight>
                  <a:schemeClr val="lt1"/>
                </a:highlight>
                <a:latin typeface="DM Sans"/>
                <a:ea typeface="DM Sans"/>
                <a:cs typeface="DM Sans"/>
                <a:sym typeface="DM Sans"/>
              </a:rPr>
            </a:br>
            <a:endParaRPr>
              <a:highlight>
                <a:schemeClr val="lt1"/>
              </a:highlight>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6ec8c2e9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6ec8c2e9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s" sz="1350">
                <a:solidFill>
                  <a:schemeClr val="dk1"/>
                </a:solidFill>
                <a:highlight>
                  <a:srgbClr val="EAFF6A"/>
                </a:highlight>
                <a:latin typeface="DM Sans"/>
                <a:ea typeface="DM Sans"/>
                <a:cs typeface="DM Sans"/>
                <a:sym typeface="DM Sans"/>
              </a:rPr>
              <a:t>Profe: buscamos ver y mostrar las diferencia entre usar prompt iterativo contra prompts directos.</a:t>
            </a:r>
            <a:r>
              <a:rPr b="1" lang="es" sz="1350">
                <a:solidFill>
                  <a:schemeClr val="dk1"/>
                </a:solidFill>
                <a:latin typeface="DM Sans"/>
                <a:ea typeface="DM Sans"/>
                <a:cs typeface="DM Sans"/>
                <a:sym typeface="DM Sans"/>
              </a:rPr>
              <a:t> . </a:t>
            </a:r>
            <a:r>
              <a:rPr b="1" lang="es" sz="1350">
                <a:solidFill>
                  <a:schemeClr val="dk1"/>
                </a:solidFill>
                <a:latin typeface="DM Sans"/>
                <a:ea typeface="DM Sans"/>
                <a:cs typeface="DM Sans"/>
                <a:sym typeface="DM Sans"/>
              </a:rPr>
              <a:t>La idea aca es bien simple, pero muy ilustrativa. se basa en el ejemplo </a:t>
            </a:r>
            <a:r>
              <a:rPr b="1" lang="es" sz="1350" u="sng">
                <a:solidFill>
                  <a:srgbClr val="83AEFB"/>
                </a:solidFill>
                <a:latin typeface="DM Sans"/>
                <a:ea typeface="DM Sans"/>
                <a:cs typeface="DM Sans"/>
                <a:sym typeface="DM Sans"/>
                <a:hlinkClick r:id="rId2">
                  <a:extLst>
                    <a:ext uri="{A12FA001-AC4F-418D-AE19-62706E023703}">
                      <ahyp:hlinkClr val="tx"/>
                    </a:ext>
                  </a:extLst>
                </a:hlinkClick>
              </a:rPr>
              <a:t>https://github.com/jepeloa/coder.examples.s1/blob/main/OpenAI_API_Ejemplo_prompting_iterativo.ipynb</a:t>
            </a:r>
            <a:endParaRPr>
              <a:solidFill>
                <a:schemeClr val="dk1"/>
              </a:solidFill>
              <a:highlight>
                <a:schemeClr val="lt1"/>
              </a:highlight>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062aced4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062aced4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DM Sans"/>
                <a:ea typeface="DM Sans"/>
                <a:cs typeface="DM Sans"/>
                <a:sym typeface="DM Sans"/>
              </a:rPr>
              <a:t>[Esta slide se puede utilizar para el cierre del microdesafío y también para el cierre de actividades en clase. Ir variando]</a:t>
            </a:r>
            <a:endParaRPr>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062aced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062aced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highlight>
                  <a:srgbClr val="FFFFFF"/>
                </a:highlight>
                <a:latin typeface="DM Sans"/>
                <a:ea typeface="DM Sans"/>
                <a:cs typeface="DM Sans"/>
                <a:sym typeface="DM Sans"/>
              </a:rPr>
              <a:t>[Se sugiere al finalizar la explicación de un tema o hacia el final de la clase incluir esta slide para responder posibles dudas que surgan]</a:t>
            </a:r>
            <a:endParaRPr>
              <a:highlight>
                <a:srgbClr val="FFFFFF"/>
              </a:highlight>
              <a:latin typeface="DM Sans"/>
              <a:ea typeface="DM Sans"/>
              <a:cs typeface="DM Sans"/>
              <a:sym typeface="DM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o 1"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Font typeface="DM Sans"/>
              <a:buNone/>
              <a:defRPr b="1" sz="4000">
                <a:latin typeface="DM Sans"/>
                <a:ea typeface="DM Sans"/>
                <a:cs typeface="DM Sans"/>
                <a:sym typeface="DM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5">
  <p:cSld name="SECTION_HEADER_1_1_1_1_1_1_1_1_1_8">
    <p:bg>
      <p:bgPr>
        <a:blipFill>
          <a:blip r:embed="rId2">
            <a:alphaModFix/>
          </a:blip>
          <a:stretch>
            <a:fillRect/>
          </a:stretch>
        </a:blipFill>
      </p:bgPr>
    </p:bg>
    <p:spTree>
      <p:nvGrpSpPr>
        <p:cNvPr id="31" name="Shape 31"/>
        <p:cNvGrpSpPr/>
        <p:nvPr/>
      </p:nvGrpSpPr>
      <p:grpSpPr>
        <a:xfrm>
          <a:off x="0" y="0"/>
          <a:ext cx="0" cy="0"/>
          <a:chOff x="0" y="0"/>
          <a:chExt cx="0" cy="0"/>
        </a:xfrm>
      </p:grpSpPr>
      <p:pic>
        <p:nvPicPr>
          <p:cNvPr id="32" name="Google Shape;32;p11"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1">
  <p:cSld name="SECTION_HEADER_1_2">
    <p:spTree>
      <p:nvGrpSpPr>
        <p:cNvPr id="33" name="Shape 33"/>
        <p:cNvGrpSpPr/>
        <p:nvPr/>
      </p:nvGrpSpPr>
      <p:grpSpPr>
        <a:xfrm>
          <a:off x="0" y="0"/>
          <a:ext cx="0" cy="0"/>
          <a:chOff x="0" y="0"/>
          <a:chExt cx="0" cy="0"/>
        </a:xfrm>
      </p:grpSpPr>
      <p:pic>
        <p:nvPicPr>
          <p:cNvPr id="34" name="Google Shape;34;p12" title="logo coderhouse"/>
          <p:cNvPicPr preferRelativeResize="0"/>
          <p:nvPr/>
        </p:nvPicPr>
        <p:blipFill>
          <a:blip r:embed="rId2">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2">
  <p:cSld name="SECTION_HEADER_1_1_4">
    <p:bg>
      <p:bgPr>
        <a:blipFill>
          <a:blip r:embed="rId2">
            <a:alphaModFix/>
          </a:blip>
          <a:stretch>
            <a:fillRect/>
          </a:stretch>
        </a:blipFill>
      </p:bgPr>
    </p:bg>
    <p:spTree>
      <p:nvGrpSpPr>
        <p:cNvPr id="35" name="Shape 35"/>
        <p:cNvGrpSpPr/>
        <p:nvPr/>
      </p:nvGrpSpPr>
      <p:grpSpPr>
        <a:xfrm>
          <a:off x="0" y="0"/>
          <a:ext cx="0" cy="0"/>
          <a:chOff x="0" y="0"/>
          <a:chExt cx="0" cy="0"/>
        </a:xfrm>
      </p:grpSpPr>
      <p:pic>
        <p:nvPicPr>
          <p:cNvPr id="36" name="Google Shape;36;p13"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37" name="Google Shape;37;p13"/>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3"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p:cSld name="SECTION_HEADER_1_1">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id="16" name="Google Shape;16;p4"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7" name="Google Shape;17;p4"/>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1">
  <p:cSld name="SECTION_HEADER_1_1_1">
    <p:bg>
      <p:bgPr>
        <a:blipFill>
          <a:blip r:embed="rId2">
            <a:alphaModFix/>
          </a:blip>
          <a:stretch>
            <a:fillRect/>
          </a:stretch>
        </a:blipFill>
      </p:bgPr>
    </p:bg>
    <p:spTree>
      <p:nvGrpSpPr>
        <p:cNvPr id="18" name="Shape 18"/>
        <p:cNvGrpSpPr/>
        <p:nvPr/>
      </p:nvGrpSpPr>
      <p:grpSpPr>
        <a:xfrm>
          <a:off x="0" y="0"/>
          <a:ext cx="0" cy="0"/>
          <a:chOff x="0" y="0"/>
          <a:chExt cx="0" cy="0"/>
        </a:xfrm>
      </p:grpSpPr>
      <p:pic>
        <p:nvPicPr>
          <p:cNvPr id="19" name="Google Shape;19;p5"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adro">
  <p:cSld name="SECTION_HEADER_1_1_1_1_1_1">
    <p:bg>
      <p:bgPr>
        <a:blipFill>
          <a:blip r:embed="rId2">
            <a:alphaModFix/>
          </a:blip>
          <a:stretch>
            <a:fillRect/>
          </a:stretch>
        </a:blipFill>
      </p:bgPr>
    </p:bg>
    <p:spTree>
      <p:nvGrpSpPr>
        <p:cNvPr id="20" name="Shape 20"/>
        <p:cNvGrpSpPr/>
        <p:nvPr/>
      </p:nvGrpSpPr>
      <p:grpSpPr>
        <a:xfrm>
          <a:off x="0" y="0"/>
          <a:ext cx="0" cy="0"/>
          <a:chOff x="0" y="0"/>
          <a:chExt cx="0" cy="0"/>
        </a:xfrm>
      </p:grpSpPr>
      <p:pic>
        <p:nvPicPr>
          <p:cNvPr id="21" name="Google Shape;21;p6"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p:cSld name="SECTION_HEADER_1_1_1_1_1_1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7"/>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7"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25" name="Shape 25"/>
        <p:cNvGrpSpPr/>
        <p:nvPr/>
      </p:nvGrpSpPr>
      <p:grpSpPr>
        <a:xfrm>
          <a:off x="0" y="0"/>
          <a:ext cx="0" cy="0"/>
          <a:chOff x="0" y="0"/>
          <a:chExt cx="0" cy="0"/>
        </a:xfrm>
      </p:grpSpPr>
      <p:pic>
        <p:nvPicPr>
          <p:cNvPr id="26" name="Google Shape;26;p8"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
    <p:bg>
      <p:bgPr>
        <a:blipFill>
          <a:blip r:embed="rId2">
            <a:alphaModFix/>
          </a:blip>
          <a:stretch>
            <a:fillRect/>
          </a:stretch>
        </a:blipFill>
      </p:bgPr>
    </p:bg>
    <p:spTree>
      <p:nvGrpSpPr>
        <p:cNvPr id="27" name="Shape 27"/>
        <p:cNvGrpSpPr/>
        <p:nvPr/>
      </p:nvGrpSpPr>
      <p:grpSpPr>
        <a:xfrm>
          <a:off x="0" y="0"/>
          <a:ext cx="0" cy="0"/>
          <a:chOff x="0" y="0"/>
          <a:chExt cx="0" cy="0"/>
        </a:xfrm>
      </p:grpSpPr>
      <p:pic>
        <p:nvPicPr>
          <p:cNvPr id="28" name="Google Shape;28;p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p:cSld name="SECTION_HEADER_1_1_1_1_1_1_1_1_1_1">
    <p:bg>
      <p:bgPr>
        <a:blipFill>
          <a:blip r:embed="rId2">
            <a:alphaModFix/>
          </a:blip>
          <a:stretch>
            <a:fillRect/>
          </a:stretch>
        </a:blipFill>
      </p:bgPr>
    </p:bg>
    <p:spTree>
      <p:nvGrpSpPr>
        <p:cNvPr id="29" name="Shape 29"/>
        <p:cNvGrpSpPr/>
        <p:nvPr/>
      </p:nvGrpSpPr>
      <p:grpSpPr>
        <a:xfrm>
          <a:off x="0" y="0"/>
          <a:ext cx="0" cy="0"/>
          <a:chOff x="0" y="0"/>
          <a:chExt cx="0" cy="0"/>
        </a:xfrm>
      </p:grpSpPr>
      <p:pic>
        <p:nvPicPr>
          <p:cNvPr id="30" name="Google Shape;30;p10"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hyperlink" Target="https://www.linkedin.com/pulse/what-retrieval-augmented-generation-grow-righ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20" Type="http://schemas.openxmlformats.org/officeDocument/2006/relationships/hyperlink" Target="https://es.wikipedia.org/wiki/Killer_Queen" TargetMode="External"/><Relationship Id="rId22" Type="http://schemas.openxmlformats.org/officeDocument/2006/relationships/hyperlink" Target="https://es.wikipedia.org/wiki/Somebody_to_Love_(canci%C3%B3n_de_Queen)" TargetMode="External"/><Relationship Id="rId21" Type="http://schemas.openxmlformats.org/officeDocument/2006/relationships/hyperlink" Target="https://es.wikipedia.org/wiki/Bohemian_Rhapsody" TargetMode="External"/><Relationship Id="rId24" Type="http://schemas.openxmlformats.org/officeDocument/2006/relationships/hyperlink" Target="https://es.wikipedia.org/wiki/Don%27t_Stop_Me_Now" TargetMode="External"/><Relationship Id="rId23" Type="http://schemas.openxmlformats.org/officeDocument/2006/relationships/hyperlink" Target="https://es.wikipedia.org/wiki/We_Are_the_Champions" TargetMode="External"/><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hyperlink" Target="https://es.wikipedia.org/wiki/Freddie_Mercury#cite_note-2" TargetMode="External"/><Relationship Id="rId9" Type="http://schemas.openxmlformats.org/officeDocument/2006/relationships/hyperlink" Target="https://es.wikipedia.org/wiki/Kensington" TargetMode="External"/><Relationship Id="rId26" Type="http://schemas.openxmlformats.org/officeDocument/2006/relationships/hyperlink" Target="https://es.wikipedia.org/wiki/It%27s_a_Hard_Life" TargetMode="External"/><Relationship Id="rId25" Type="http://schemas.openxmlformats.org/officeDocument/2006/relationships/hyperlink" Target="https://es.wikipedia.org/wiki/Crazy_Little_Thing_Called_Love" TargetMode="External"/><Relationship Id="rId28" Type="http://schemas.openxmlformats.org/officeDocument/2006/relationships/hyperlink" Target="https://es.wikipedia.org/wiki/A%C3%B1os_1980" TargetMode="External"/><Relationship Id="rId27" Type="http://schemas.openxmlformats.org/officeDocument/2006/relationships/hyperlink" Target="https://es.wikipedia.org/wiki/Innuendo_(canci%C3%B3n)" TargetMode="External"/><Relationship Id="rId5" Type="http://schemas.openxmlformats.org/officeDocument/2006/relationships/hyperlink" Target="https://es.wikipedia.org/wiki/Freddie_Mercury#cite_note-inourstar.com-3" TargetMode="External"/><Relationship Id="rId6" Type="http://schemas.openxmlformats.org/officeDocument/2006/relationships/hyperlink" Target="https://es.wikipedia.org/wiki/Stone_Town" TargetMode="External"/><Relationship Id="rId29" Type="http://schemas.openxmlformats.org/officeDocument/2006/relationships/hyperlink" Target="https://es.wikipedia.org/wiki/Mr._Bad_Guy" TargetMode="External"/><Relationship Id="rId7" Type="http://schemas.openxmlformats.org/officeDocument/2006/relationships/hyperlink" Target="https://es.wikipedia.org/wiki/Zanz%C3%ADbar_(ciudad)" TargetMode="External"/><Relationship Id="rId8" Type="http://schemas.openxmlformats.org/officeDocument/2006/relationships/hyperlink" Target="https://es.wikipedia.org/wiki/Tanzania" TargetMode="External"/><Relationship Id="rId31" Type="http://schemas.openxmlformats.org/officeDocument/2006/relationships/hyperlink" Target="https://es.wikipedia.org/wiki/Soprano" TargetMode="External"/><Relationship Id="rId30" Type="http://schemas.openxmlformats.org/officeDocument/2006/relationships/hyperlink" Target="https://es.wikipedia.org/wiki/Barcelona_(%C3%A1lbum)" TargetMode="External"/><Relationship Id="rId11" Type="http://schemas.openxmlformats.org/officeDocument/2006/relationships/hyperlink" Target="https://es.wikipedia.org/wiki/Cantante" TargetMode="External"/><Relationship Id="rId33" Type="http://schemas.openxmlformats.org/officeDocument/2006/relationships/hyperlink" Target="https://es.wikipedia.org/wiki/Montserrat_Caball%C3%A9" TargetMode="External"/><Relationship Id="rId10" Type="http://schemas.openxmlformats.org/officeDocument/2006/relationships/hyperlink" Target="https://es.wikipedia.org/wiki/Londres" TargetMode="External"/><Relationship Id="rId32" Type="http://schemas.openxmlformats.org/officeDocument/2006/relationships/hyperlink" Target="https://es.wikipedia.org/wiki/Espa%C3%B1a" TargetMode="External"/><Relationship Id="rId13" Type="http://schemas.openxmlformats.org/officeDocument/2006/relationships/hyperlink" Target="https://es.wikipedia.org/wiki/Reino_Unido" TargetMode="External"/><Relationship Id="rId35" Type="http://schemas.openxmlformats.org/officeDocument/2006/relationships/hyperlink" Target="https://es.wikipedia.org/wiki/Juegos_Ol%C3%ADmpicos_de_Barcelona_1992" TargetMode="External"/><Relationship Id="rId12" Type="http://schemas.openxmlformats.org/officeDocument/2006/relationships/hyperlink" Target="https://es.wikipedia.org/wiki/Compositor" TargetMode="External"/><Relationship Id="rId34" Type="http://schemas.openxmlformats.org/officeDocument/2006/relationships/hyperlink" Target="https://es.wikipedia.org/wiki/Barcelona_(canci%C3%B3n)" TargetMode="External"/><Relationship Id="rId15" Type="http://schemas.openxmlformats.org/officeDocument/2006/relationships/hyperlink" Target="https://es.wikipedia.org/wiki/Rock" TargetMode="External"/><Relationship Id="rId14" Type="http://schemas.openxmlformats.org/officeDocument/2006/relationships/hyperlink" Target="https://es.wikipedia.org/wiki/Parsi" TargetMode="External"/><Relationship Id="rId36" Type="http://schemas.openxmlformats.org/officeDocument/2006/relationships/hyperlink" Target="https://es.wikipedia.org/wiki/Freddie_Mercury#cite_note-Bar-7" TargetMode="External"/><Relationship Id="rId17" Type="http://schemas.openxmlformats.org/officeDocument/2006/relationships/hyperlink" Target="https://es.wikipedia.org/wiki/Freddie_Mercury#cite_note-4" TargetMode="External"/><Relationship Id="rId16" Type="http://schemas.openxmlformats.org/officeDocument/2006/relationships/hyperlink" Target="https://es.wikipedia.org/wiki/Queen" TargetMode="External"/><Relationship Id="rId19" Type="http://schemas.openxmlformats.org/officeDocument/2006/relationships/hyperlink" Target="https://es.wikipedia.org/wiki/Freddie_Mercury#cite_note-6" TargetMode="External"/><Relationship Id="rId18" Type="http://schemas.openxmlformats.org/officeDocument/2006/relationships/hyperlink" Target="https://es.wikipedia.org/wiki/Freddie_Mercury#cite_note-Rolling-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coderhouse.notion.site/Beneficios-Top10-da565b2badda4a1098dedfe9aa3ed5b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1.png"/><Relationship Id="rId4" Type="http://schemas.openxmlformats.org/officeDocument/2006/relationships/hyperlink" Target="https://github.com/jepeloa/coder.examples.s1/blob/main/dataset_calidad_de_vida.csv" TargetMode="External"/><Relationship Id="rId5" Type="http://schemas.openxmlformats.org/officeDocument/2006/relationships/hyperlink" Target="https://docs.google.com/presentation/d/1n34URAp_FZ1PVpKb7LssSyxzaqPwfeL3Bp-eVhG0Gvg/edit?usp=drive_link" TargetMode="External"/><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4"/>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¡Les damos la bienvenida!</a:t>
            </a:r>
            <a:endParaRPr b="1" sz="4000">
              <a:solidFill>
                <a:srgbClr val="EAFF6A"/>
              </a:solidFill>
              <a:latin typeface="DM Sans"/>
              <a:ea typeface="DM Sans"/>
              <a:cs typeface="DM Sans"/>
              <a:sym typeface="DM Sans"/>
            </a:endParaRPr>
          </a:p>
        </p:txBody>
      </p:sp>
      <p:sp>
        <p:nvSpPr>
          <p:cNvPr id="43" name="Google Shape;43;p14"/>
          <p:cNvSpPr txBox="1"/>
          <p:nvPr/>
        </p:nvSpPr>
        <p:spPr>
          <a:xfrm>
            <a:off x="3315900" y="3421350"/>
            <a:ext cx="25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¿Comenzamos?</a:t>
            </a:r>
            <a:endParaRPr sz="2000">
              <a:solidFill>
                <a:schemeClr val="lt1"/>
              </a:solidFill>
              <a:latin typeface="DM Sans"/>
              <a:ea typeface="DM Sans"/>
              <a:cs typeface="DM Sans"/>
              <a:sym typeface="DM Sans"/>
            </a:endParaRPr>
          </a:p>
        </p:txBody>
      </p:sp>
      <p:pic>
        <p:nvPicPr>
          <p:cNvPr descr="Man Dancing on Apple iOS 12.2" id="44" name="Google Shape;44;p14"/>
          <p:cNvPicPr preferRelativeResize="0"/>
          <p:nvPr/>
        </p:nvPicPr>
        <p:blipFill>
          <a:blip r:embed="rId3">
            <a:alphaModFix/>
          </a:blip>
          <a:stretch>
            <a:fillRect/>
          </a:stretch>
        </p:blipFill>
        <p:spPr>
          <a:xfrm>
            <a:off x="4133900" y="808750"/>
            <a:ext cx="876200" cy="87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23"/>
          <p:cNvGrpSpPr/>
          <p:nvPr/>
        </p:nvGrpSpPr>
        <p:grpSpPr>
          <a:xfrm>
            <a:off x="475520" y="468281"/>
            <a:ext cx="738900" cy="738900"/>
            <a:chOff x="475520" y="468281"/>
            <a:chExt cx="738900" cy="738900"/>
          </a:xfrm>
        </p:grpSpPr>
        <p:sp>
          <p:nvSpPr>
            <p:cNvPr id="123" name="Google Shape;123;p23"/>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23"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125" name="Google Shape;125;p23"/>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126" name="Google Shape;126;p23"/>
          <p:cNvSpPr txBox="1"/>
          <p:nvPr/>
        </p:nvSpPr>
        <p:spPr>
          <a:xfrm>
            <a:off x="475500" y="1690450"/>
            <a:ext cx="7169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¿Qué diferencia hay entre iterar el prompt y ejecutar el prompt directo?</a:t>
            </a:r>
            <a:endParaRPr b="1" sz="2500">
              <a:solidFill>
                <a:schemeClr val="dk2"/>
              </a:solidFill>
              <a:latin typeface="Helvetica Neue"/>
              <a:ea typeface="Helvetica Neue"/>
              <a:cs typeface="Helvetica Neue"/>
              <a:sym typeface="Helvetica Neue"/>
            </a:endParaRPr>
          </a:p>
        </p:txBody>
      </p:sp>
      <p:sp>
        <p:nvSpPr>
          <p:cNvPr id="127" name="Google Shape;127;p23"/>
          <p:cNvSpPr txBox="1"/>
          <p:nvPr/>
        </p:nvSpPr>
        <p:spPr>
          <a:xfrm>
            <a:off x="475500" y="3128025"/>
            <a:ext cx="7169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500">
              <a:solidFill>
                <a:schemeClr val="dk2"/>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sz="2000">
                <a:solidFill>
                  <a:schemeClr val="accent5"/>
                </a:solidFill>
                <a:latin typeface="DM Sans"/>
                <a:ea typeface="DM Sans"/>
                <a:cs typeface="DM Sans"/>
                <a:sym typeface="DM Sans"/>
              </a:rPr>
              <a:t>Contesta mediante el chat de Zoom </a:t>
            </a:r>
            <a:endParaRPr b="1" sz="2000">
              <a:solidFill>
                <a:schemeClr val="accent5"/>
              </a:solidFill>
              <a:latin typeface="DM Sans"/>
              <a:ea typeface="DM Sans"/>
              <a:cs typeface="DM Sans"/>
              <a:sym typeface="DM Sans"/>
            </a:endParaRPr>
          </a:p>
        </p:txBody>
      </p:sp>
      <p:grpSp>
        <p:nvGrpSpPr>
          <p:cNvPr id="128" name="Google Shape;128;p23"/>
          <p:cNvGrpSpPr/>
          <p:nvPr/>
        </p:nvGrpSpPr>
        <p:grpSpPr>
          <a:xfrm>
            <a:off x="0" y="-7400"/>
            <a:ext cx="9143925" cy="44400"/>
            <a:chOff x="0" y="-7400"/>
            <a:chExt cx="9143925" cy="44400"/>
          </a:xfrm>
        </p:grpSpPr>
        <p:sp>
          <p:nvSpPr>
            <p:cNvPr id="129" name="Google Shape;129;p23"/>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130" name="Google Shape;130;p23"/>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24"/>
          <p:cNvGrpSpPr/>
          <p:nvPr/>
        </p:nvGrpSpPr>
        <p:grpSpPr>
          <a:xfrm>
            <a:off x="457338" y="468286"/>
            <a:ext cx="431100" cy="431100"/>
            <a:chOff x="4616400" y="1950761"/>
            <a:chExt cx="431100" cy="431100"/>
          </a:xfrm>
        </p:grpSpPr>
        <p:sp>
          <p:nvSpPr>
            <p:cNvPr id="136" name="Google Shape;136;p24"/>
            <p:cNvSpPr/>
            <p:nvPr/>
          </p:nvSpPr>
          <p:spPr>
            <a:xfrm>
              <a:off x="4616400" y="1950761"/>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4" title="ícono para recordar"/>
            <p:cNvPicPr preferRelativeResize="0"/>
            <p:nvPr/>
          </p:nvPicPr>
          <p:blipFill>
            <a:blip r:embed="rId3">
              <a:alphaModFix/>
            </a:blip>
            <a:stretch>
              <a:fillRect/>
            </a:stretch>
          </p:blipFill>
          <p:spPr>
            <a:xfrm>
              <a:off x="4699911" y="2034249"/>
              <a:ext cx="264076" cy="264076"/>
            </a:xfrm>
            <a:prstGeom prst="rect">
              <a:avLst/>
            </a:prstGeom>
            <a:noFill/>
            <a:ln>
              <a:noFill/>
            </a:ln>
          </p:spPr>
        </p:pic>
      </p:grpSp>
      <p:sp>
        <p:nvSpPr>
          <p:cNvPr id="138" name="Google Shape;138;p24"/>
          <p:cNvSpPr txBox="1"/>
          <p:nvPr/>
        </p:nvSpPr>
        <p:spPr>
          <a:xfrm>
            <a:off x="457350" y="1324950"/>
            <a:ext cx="71694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lt1"/>
                </a:solidFill>
                <a:latin typeface="DM Sans"/>
                <a:ea typeface="DM Sans"/>
                <a:cs typeface="DM Sans"/>
                <a:sym typeface="DM Sans"/>
              </a:rPr>
              <a:t>Al iterar implementamos una mejora progresiva en el prompt, lo cual nos posibilita </a:t>
            </a:r>
            <a:r>
              <a:rPr b="1" lang="es" sz="2500">
                <a:solidFill>
                  <a:srgbClr val="EAFF6A"/>
                </a:solidFill>
                <a:latin typeface="DM Sans"/>
                <a:ea typeface="DM Sans"/>
                <a:cs typeface="DM Sans"/>
                <a:sym typeface="DM Sans"/>
              </a:rPr>
              <a:t>obtener mejores respuestas</a:t>
            </a:r>
            <a:r>
              <a:rPr lang="es" sz="2500">
                <a:solidFill>
                  <a:schemeClr val="lt1"/>
                </a:solidFill>
                <a:latin typeface="DM Sans"/>
                <a:ea typeface="DM Sans"/>
                <a:cs typeface="DM Sans"/>
                <a:sym typeface="DM Sans"/>
              </a:rPr>
              <a:t> y </a:t>
            </a:r>
            <a:r>
              <a:rPr b="1" lang="es" sz="2500">
                <a:solidFill>
                  <a:srgbClr val="EAFF6A"/>
                </a:solidFill>
                <a:latin typeface="DM Sans"/>
                <a:ea typeface="DM Sans"/>
                <a:cs typeface="DM Sans"/>
                <a:sym typeface="DM Sans"/>
              </a:rPr>
              <a:t>negar datos sensibles</a:t>
            </a:r>
            <a:r>
              <a:rPr lang="es" sz="2500">
                <a:solidFill>
                  <a:schemeClr val="lt1"/>
                </a:solidFill>
                <a:latin typeface="DM Sans"/>
                <a:ea typeface="DM Sans"/>
                <a:cs typeface="DM Sans"/>
                <a:sym typeface="DM Sans"/>
              </a:rPr>
              <a:t>. </a:t>
            </a:r>
            <a:endParaRPr sz="2500">
              <a:solidFill>
                <a:schemeClr val="lt1"/>
              </a:solidFill>
              <a:latin typeface="DM Sans"/>
              <a:ea typeface="DM Sans"/>
              <a:cs typeface="DM Sans"/>
              <a:sym typeface="DM Sans"/>
            </a:endParaRPr>
          </a:p>
          <a:p>
            <a:pPr indent="0" lvl="0" marL="0" rtl="0" algn="l">
              <a:spcBef>
                <a:spcPts val="0"/>
              </a:spcBef>
              <a:spcAft>
                <a:spcPts val="0"/>
              </a:spcAft>
              <a:buNone/>
            </a:pPr>
            <a:r>
              <a:rPr lang="es" sz="2500">
                <a:solidFill>
                  <a:schemeClr val="lt1"/>
                </a:solidFill>
                <a:latin typeface="DM Sans"/>
                <a:ea typeface="DM Sans"/>
                <a:cs typeface="DM Sans"/>
                <a:sym typeface="DM Sans"/>
              </a:rPr>
              <a:t>Al aplicarla durante el entrenamiento, se reduce ampliamente la posibilidad de que brinde respuestas que incluya datos sensibles. </a:t>
            </a:r>
            <a:endParaRPr sz="2500">
              <a:solidFill>
                <a:schemeClr val="lt1"/>
              </a:solidFill>
              <a:latin typeface="DM Sans"/>
              <a:ea typeface="DM Sans"/>
              <a:cs typeface="DM Sans"/>
              <a:sym typeface="DM Sans"/>
            </a:endParaRPr>
          </a:p>
        </p:txBody>
      </p:sp>
      <p:sp>
        <p:nvSpPr>
          <p:cNvPr id="139" name="Google Shape;139;p24"/>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PARA RECORDAR</a:t>
            </a:r>
            <a:endParaRPr>
              <a:solidFill>
                <a:schemeClr val="lt1"/>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pSp>
        <p:nvGrpSpPr>
          <p:cNvPr id="144" name="Google Shape;144;p25"/>
          <p:cNvGrpSpPr/>
          <p:nvPr/>
        </p:nvGrpSpPr>
        <p:grpSpPr>
          <a:xfrm>
            <a:off x="475520" y="468281"/>
            <a:ext cx="738900" cy="738900"/>
            <a:chOff x="475520" y="468281"/>
            <a:chExt cx="738900" cy="738900"/>
          </a:xfrm>
        </p:grpSpPr>
        <p:sp>
          <p:nvSpPr>
            <p:cNvPr id="145" name="Google Shape;145;p25"/>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25"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147" name="Google Shape;147;p25"/>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148" name="Google Shape;148;p25"/>
          <p:cNvSpPr txBox="1"/>
          <p:nvPr/>
        </p:nvSpPr>
        <p:spPr>
          <a:xfrm>
            <a:off x="475500" y="1690450"/>
            <a:ext cx="7169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¿Crees que puedes lograr los mismos resultados que con la iteración </a:t>
            </a:r>
            <a:r>
              <a:rPr lang="es" sz="2500">
                <a:solidFill>
                  <a:schemeClr val="dk2"/>
                </a:solidFill>
                <a:latin typeface="DM Sans"/>
                <a:ea typeface="DM Sans"/>
                <a:cs typeface="DM Sans"/>
                <a:sym typeface="DM Sans"/>
              </a:rPr>
              <a:t>pero con las técnicas de prompting vistas?</a:t>
            </a:r>
            <a:endParaRPr b="1" sz="2500">
              <a:solidFill>
                <a:schemeClr val="dk2"/>
              </a:solidFill>
              <a:latin typeface="Helvetica Neue"/>
              <a:ea typeface="Helvetica Neue"/>
              <a:cs typeface="Helvetica Neue"/>
              <a:sym typeface="Helvetica Neue"/>
            </a:endParaRPr>
          </a:p>
        </p:txBody>
      </p:sp>
      <p:sp>
        <p:nvSpPr>
          <p:cNvPr id="149" name="Google Shape;149;p25"/>
          <p:cNvSpPr txBox="1"/>
          <p:nvPr/>
        </p:nvSpPr>
        <p:spPr>
          <a:xfrm>
            <a:off x="475500" y="3128025"/>
            <a:ext cx="7169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500">
              <a:solidFill>
                <a:schemeClr val="dk2"/>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sz="2000">
                <a:solidFill>
                  <a:schemeClr val="accent5"/>
                </a:solidFill>
                <a:latin typeface="DM Sans"/>
                <a:ea typeface="DM Sans"/>
                <a:cs typeface="DM Sans"/>
                <a:sym typeface="DM Sans"/>
              </a:rPr>
              <a:t>Contesta mediante el chat de Zoom </a:t>
            </a:r>
            <a:endParaRPr b="1" sz="2000">
              <a:solidFill>
                <a:schemeClr val="accent5"/>
              </a:solidFill>
              <a:latin typeface="DM Sans"/>
              <a:ea typeface="DM Sans"/>
              <a:cs typeface="DM Sans"/>
              <a:sym typeface="DM Sans"/>
            </a:endParaRPr>
          </a:p>
        </p:txBody>
      </p:sp>
      <p:grpSp>
        <p:nvGrpSpPr>
          <p:cNvPr id="150" name="Google Shape;150;p25"/>
          <p:cNvGrpSpPr/>
          <p:nvPr/>
        </p:nvGrpSpPr>
        <p:grpSpPr>
          <a:xfrm>
            <a:off x="0" y="-7400"/>
            <a:ext cx="9143925" cy="44400"/>
            <a:chOff x="0" y="-7400"/>
            <a:chExt cx="9143925" cy="44400"/>
          </a:xfrm>
        </p:grpSpPr>
        <p:sp>
          <p:nvSpPr>
            <p:cNvPr id="151" name="Google Shape;151;p25"/>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152" name="Google Shape;152;p25"/>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nvSpPr>
        <p:spPr>
          <a:xfrm>
            <a:off x="1447300" y="5375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Ejemplo </a:t>
            </a:r>
            <a:r>
              <a:rPr b="1" lang="es" sz="3500">
                <a:solidFill>
                  <a:schemeClr val="dk1"/>
                </a:solidFill>
                <a:latin typeface="DM Sans"/>
                <a:ea typeface="DM Sans"/>
                <a:cs typeface="DM Sans"/>
                <a:sym typeface="DM Sans"/>
              </a:rPr>
              <a:t>en</a:t>
            </a:r>
            <a:r>
              <a:rPr b="1" lang="es" sz="3500">
                <a:solidFill>
                  <a:schemeClr val="dk1"/>
                </a:solidFill>
                <a:latin typeface="DM Sans"/>
                <a:ea typeface="DM Sans"/>
                <a:cs typeface="DM Sans"/>
                <a:sym typeface="DM Sans"/>
              </a:rPr>
              <a:t> </a:t>
            </a:r>
            <a:r>
              <a:rPr b="1" lang="es" sz="3500">
                <a:solidFill>
                  <a:schemeClr val="dk1"/>
                </a:solidFill>
                <a:latin typeface="DM Sans"/>
                <a:ea typeface="DM Sans"/>
                <a:cs typeface="DM Sans"/>
                <a:sym typeface="DM Sans"/>
              </a:rPr>
              <a:t>vivo</a:t>
            </a:r>
            <a:endParaRPr b="1" sz="3500">
              <a:solidFill>
                <a:schemeClr val="dk1"/>
              </a:solidFill>
              <a:latin typeface="DM Sans"/>
              <a:ea typeface="DM Sans"/>
              <a:cs typeface="DM Sans"/>
              <a:sym typeface="DM Sans"/>
            </a:endParaRPr>
          </a:p>
        </p:txBody>
      </p:sp>
      <p:sp>
        <p:nvSpPr>
          <p:cNvPr id="158" name="Google Shape;158;p26"/>
          <p:cNvSpPr txBox="1"/>
          <p:nvPr/>
        </p:nvSpPr>
        <p:spPr>
          <a:xfrm>
            <a:off x="475500" y="1463900"/>
            <a:ext cx="823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999999"/>
                </a:solidFill>
                <a:latin typeface="DM Sans"/>
                <a:ea typeface="DM Sans"/>
                <a:cs typeface="DM Sans"/>
                <a:sym typeface="DM Sans"/>
              </a:rPr>
              <a:t>Vamos a preguntarle a ChatGPT: “¿Quién es Messi?”</a:t>
            </a:r>
            <a:endParaRPr sz="2500">
              <a:solidFill>
                <a:srgbClr val="999999"/>
              </a:solidFill>
              <a:latin typeface="DM Sans"/>
              <a:ea typeface="DM Sans"/>
              <a:cs typeface="DM Sans"/>
              <a:sym typeface="DM Sans"/>
            </a:endParaRPr>
          </a:p>
          <a:p>
            <a:pPr indent="0" lvl="0" marL="0" rtl="0" algn="l">
              <a:spcBef>
                <a:spcPts val="0"/>
              </a:spcBef>
              <a:spcAft>
                <a:spcPts val="0"/>
              </a:spcAft>
              <a:buNone/>
            </a:pPr>
            <a:r>
              <a:rPr lang="es" sz="2500">
                <a:solidFill>
                  <a:srgbClr val="999999"/>
                </a:solidFill>
                <a:latin typeface="DM Sans"/>
                <a:ea typeface="DM Sans"/>
                <a:cs typeface="DM Sans"/>
                <a:sym typeface="DM Sans"/>
              </a:rPr>
              <a:t>Luego le preguntaremos “Cuántos goles hizo en su carrera?” y discutiremos los resultados. </a:t>
            </a:r>
            <a:endParaRPr b="1" sz="2500">
              <a:solidFill>
                <a:srgbClr val="999999"/>
              </a:solidFill>
              <a:latin typeface="Helvetica Neue"/>
              <a:ea typeface="Helvetica Neue"/>
              <a:cs typeface="Helvetica Neue"/>
              <a:sym typeface="Helvetica Neue"/>
            </a:endParaRPr>
          </a:p>
        </p:txBody>
      </p:sp>
      <p:grpSp>
        <p:nvGrpSpPr>
          <p:cNvPr id="159" name="Google Shape;159;p26"/>
          <p:cNvGrpSpPr/>
          <p:nvPr/>
        </p:nvGrpSpPr>
        <p:grpSpPr>
          <a:xfrm>
            <a:off x="475501" y="468273"/>
            <a:ext cx="738900" cy="738900"/>
            <a:chOff x="473351" y="619523"/>
            <a:chExt cx="738900" cy="738900"/>
          </a:xfrm>
        </p:grpSpPr>
        <p:sp>
          <p:nvSpPr>
            <p:cNvPr id="160" name="Google Shape;160;p26"/>
            <p:cNvSpPr/>
            <p:nvPr/>
          </p:nvSpPr>
          <p:spPr>
            <a:xfrm>
              <a:off x="473351" y="61952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6"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162" name="Google Shape;162;p26"/>
          <p:cNvSpPr txBox="1"/>
          <p:nvPr/>
        </p:nvSpPr>
        <p:spPr>
          <a:xfrm>
            <a:off x="519850" y="3721225"/>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10 minutos</a:t>
            </a:r>
            <a:endParaRPr b="1" sz="2000">
              <a:solidFill>
                <a:schemeClr val="dk2"/>
              </a:solidFill>
              <a:latin typeface="DM Sans"/>
              <a:ea typeface="DM Sans"/>
              <a:cs typeface="DM Sans"/>
              <a:sym typeface="DM Sans"/>
            </a:endParaRPr>
          </a:p>
        </p:txBody>
      </p:sp>
      <p:grpSp>
        <p:nvGrpSpPr>
          <p:cNvPr id="163" name="Google Shape;163;p26"/>
          <p:cNvGrpSpPr/>
          <p:nvPr/>
        </p:nvGrpSpPr>
        <p:grpSpPr>
          <a:xfrm>
            <a:off x="0" y="-7400"/>
            <a:ext cx="9143925" cy="44400"/>
            <a:chOff x="0" y="-7400"/>
            <a:chExt cx="9143925" cy="44400"/>
          </a:xfrm>
        </p:grpSpPr>
        <p:sp>
          <p:nvSpPr>
            <p:cNvPr id="164" name="Google Shape;164;p26"/>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165" name="Google Shape;165;p26"/>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Paso a paso</a:t>
            </a:r>
            <a:endParaRPr b="1" sz="4000">
              <a:solidFill>
                <a:schemeClr val="dk1"/>
              </a:solidFill>
              <a:latin typeface="DM Sans"/>
              <a:ea typeface="DM Sans"/>
              <a:cs typeface="DM Sans"/>
              <a:sym typeface="DM Sans"/>
            </a:endParaRPr>
          </a:p>
        </p:txBody>
      </p:sp>
      <p:sp>
        <p:nvSpPr>
          <p:cNvPr id="171" name="Google Shape;171;p27"/>
          <p:cNvSpPr/>
          <p:nvPr/>
        </p:nvSpPr>
        <p:spPr>
          <a:xfrm>
            <a:off x="4278440" y="19604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txBox="1"/>
          <p:nvPr/>
        </p:nvSpPr>
        <p:spPr>
          <a:xfrm>
            <a:off x="9902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1</a:t>
            </a:r>
            <a:endParaRPr b="1">
              <a:latin typeface="DM Sans"/>
              <a:ea typeface="DM Sans"/>
              <a:cs typeface="DM Sans"/>
              <a:sym typeface="DM Sans"/>
            </a:endParaRPr>
          </a:p>
        </p:txBody>
      </p:sp>
      <p:sp>
        <p:nvSpPr>
          <p:cNvPr id="173" name="Google Shape;173;p27"/>
          <p:cNvSpPr txBox="1"/>
          <p:nvPr/>
        </p:nvSpPr>
        <p:spPr>
          <a:xfrm>
            <a:off x="35965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2</a:t>
            </a:r>
            <a:endParaRPr b="1">
              <a:latin typeface="DM Sans"/>
              <a:ea typeface="DM Sans"/>
              <a:cs typeface="DM Sans"/>
              <a:sym typeface="DM Sans"/>
            </a:endParaRPr>
          </a:p>
        </p:txBody>
      </p:sp>
      <p:sp>
        <p:nvSpPr>
          <p:cNvPr id="174" name="Google Shape;174;p27"/>
          <p:cNvSpPr/>
          <p:nvPr/>
        </p:nvSpPr>
        <p:spPr>
          <a:xfrm>
            <a:off x="6825776"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27"/>
          <p:cNvCxnSpPr>
            <a:stCxn id="176" idx="6"/>
            <a:endCxn id="171" idx="2"/>
          </p:cNvCxnSpPr>
          <p:nvPr/>
        </p:nvCxnSpPr>
        <p:spPr>
          <a:xfrm flipH="1" rot="10800000">
            <a:off x="2318188" y="2253929"/>
            <a:ext cx="1960200" cy="21600"/>
          </a:xfrm>
          <a:prstGeom prst="straightConnector1">
            <a:avLst/>
          </a:prstGeom>
          <a:noFill/>
          <a:ln cap="flat" cmpd="sng" w="9525">
            <a:solidFill>
              <a:srgbClr val="EAFF6A"/>
            </a:solidFill>
            <a:prstDash val="solid"/>
            <a:round/>
            <a:headEnd len="med" w="med" type="none"/>
            <a:tailEnd len="med" w="med" type="none"/>
          </a:ln>
        </p:spPr>
      </p:cxnSp>
      <p:cxnSp>
        <p:nvCxnSpPr>
          <p:cNvPr id="177" name="Google Shape;177;p27"/>
          <p:cNvCxnSpPr>
            <a:stCxn id="171" idx="6"/>
            <a:endCxn id="174" idx="2"/>
          </p:cNvCxnSpPr>
          <p:nvPr/>
        </p:nvCxnSpPr>
        <p:spPr>
          <a:xfrm>
            <a:off x="4865540" y="2254004"/>
            <a:ext cx="1960200" cy="0"/>
          </a:xfrm>
          <a:prstGeom prst="straightConnector1">
            <a:avLst/>
          </a:prstGeom>
          <a:noFill/>
          <a:ln cap="flat" cmpd="sng" w="9525">
            <a:solidFill>
              <a:srgbClr val="EAFF6A"/>
            </a:solidFill>
            <a:prstDash val="solid"/>
            <a:round/>
            <a:headEnd len="med" w="med" type="none"/>
            <a:tailEnd len="med" w="med" type="none"/>
          </a:ln>
        </p:spPr>
      </p:cxnSp>
      <p:sp>
        <p:nvSpPr>
          <p:cNvPr id="178" name="Google Shape;178;p27"/>
          <p:cNvSpPr txBox="1"/>
          <p:nvPr/>
        </p:nvSpPr>
        <p:spPr>
          <a:xfrm>
            <a:off x="6143875"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3</a:t>
            </a:r>
            <a:endParaRPr b="1">
              <a:latin typeface="DM Sans"/>
              <a:ea typeface="DM Sans"/>
              <a:cs typeface="DM Sans"/>
              <a:sym typeface="DM Sans"/>
            </a:endParaRPr>
          </a:p>
        </p:txBody>
      </p:sp>
      <p:sp>
        <p:nvSpPr>
          <p:cNvPr id="179" name="Google Shape;179;p27"/>
          <p:cNvSpPr txBox="1"/>
          <p:nvPr/>
        </p:nvSpPr>
        <p:spPr>
          <a:xfrm>
            <a:off x="1049225" y="3192575"/>
            <a:ext cx="1950900" cy="392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Preguntamos</a:t>
            </a:r>
            <a:endParaRPr sz="1350">
              <a:latin typeface="DM Sans"/>
              <a:ea typeface="DM Sans"/>
              <a:cs typeface="DM Sans"/>
              <a:sym typeface="DM Sans"/>
            </a:endParaRPr>
          </a:p>
        </p:txBody>
      </p:sp>
      <p:sp>
        <p:nvSpPr>
          <p:cNvPr id="180" name="Google Shape;180;p27"/>
          <p:cNvSpPr txBox="1"/>
          <p:nvPr/>
        </p:nvSpPr>
        <p:spPr>
          <a:xfrm>
            <a:off x="3596550" y="3192575"/>
            <a:ext cx="1950900" cy="63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Repreguntamos con contexto</a:t>
            </a:r>
            <a:endParaRPr sz="1350">
              <a:latin typeface="DM Sans"/>
              <a:ea typeface="DM Sans"/>
              <a:cs typeface="DM Sans"/>
              <a:sym typeface="DM Sans"/>
            </a:endParaRPr>
          </a:p>
        </p:txBody>
      </p:sp>
      <p:sp>
        <p:nvSpPr>
          <p:cNvPr id="181" name="Google Shape;181;p27"/>
          <p:cNvSpPr txBox="1"/>
          <p:nvPr/>
        </p:nvSpPr>
        <p:spPr>
          <a:xfrm>
            <a:off x="6143875" y="3192575"/>
            <a:ext cx="1950900" cy="63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Obtenemos resultados extendidos</a:t>
            </a:r>
            <a:endParaRPr sz="1350">
              <a:latin typeface="DM Sans"/>
              <a:ea typeface="DM Sans"/>
              <a:cs typeface="DM Sans"/>
              <a:sym typeface="DM Sans"/>
            </a:endParaRPr>
          </a:p>
        </p:txBody>
      </p:sp>
      <p:sp>
        <p:nvSpPr>
          <p:cNvPr id="182" name="Google Shape;182;p27"/>
          <p:cNvSpPr txBox="1"/>
          <p:nvPr/>
        </p:nvSpPr>
        <p:spPr>
          <a:xfrm>
            <a:off x="43648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2</a:t>
            </a:r>
            <a:endParaRPr b="1" sz="3000">
              <a:solidFill>
                <a:schemeClr val="dk1"/>
              </a:solidFill>
              <a:latin typeface="DM Sans"/>
              <a:ea typeface="DM Sans"/>
              <a:cs typeface="DM Sans"/>
              <a:sym typeface="DM Sans"/>
            </a:endParaRPr>
          </a:p>
        </p:txBody>
      </p:sp>
      <p:sp>
        <p:nvSpPr>
          <p:cNvPr id="183" name="Google Shape;183;p27"/>
          <p:cNvSpPr txBox="1"/>
          <p:nvPr/>
        </p:nvSpPr>
        <p:spPr>
          <a:xfrm>
            <a:off x="69121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3</a:t>
            </a:r>
            <a:endParaRPr b="1" sz="3000">
              <a:solidFill>
                <a:schemeClr val="dk1"/>
              </a:solidFill>
              <a:latin typeface="DM Sans"/>
              <a:ea typeface="DM Sans"/>
              <a:cs typeface="DM Sans"/>
              <a:sym typeface="DM Sans"/>
            </a:endParaRPr>
          </a:p>
        </p:txBody>
      </p:sp>
      <p:grpSp>
        <p:nvGrpSpPr>
          <p:cNvPr id="184" name="Google Shape;184;p27"/>
          <p:cNvGrpSpPr/>
          <p:nvPr/>
        </p:nvGrpSpPr>
        <p:grpSpPr>
          <a:xfrm>
            <a:off x="1731088" y="1975350"/>
            <a:ext cx="587100" cy="600300"/>
            <a:chOff x="1731113" y="1953850"/>
            <a:chExt cx="587100" cy="600300"/>
          </a:xfrm>
        </p:grpSpPr>
        <p:sp>
          <p:nvSpPr>
            <p:cNvPr id="176" name="Google Shape;176;p27"/>
            <p:cNvSpPr/>
            <p:nvPr/>
          </p:nvSpPr>
          <p:spPr>
            <a:xfrm>
              <a:off x="1731113"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DF4E2"/>
                </a:highlight>
              </a:endParaRPr>
            </a:p>
          </p:txBody>
        </p:sp>
        <p:sp>
          <p:nvSpPr>
            <p:cNvPr id="185" name="Google Shape;185;p27"/>
            <p:cNvSpPr txBox="1"/>
            <p:nvPr/>
          </p:nvSpPr>
          <p:spPr>
            <a:xfrm>
              <a:off x="1817525"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1</a:t>
              </a:r>
              <a:endParaRPr b="1" sz="3000">
                <a:solidFill>
                  <a:schemeClr val="dk1"/>
                </a:solidFill>
                <a:latin typeface="DM Sans"/>
                <a:ea typeface="DM Sans"/>
                <a:cs typeface="DM Sans"/>
                <a:sym typeface="DM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nvSpPr>
        <p:spPr>
          <a:xfrm>
            <a:off x="457725" y="2211625"/>
            <a:ext cx="4730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Lo primero que hicimos fue pedirle un tipo de información. Luego, en una segunda iteración, </a:t>
            </a:r>
            <a:r>
              <a:rPr b="1" lang="es" sz="1350">
                <a:solidFill>
                  <a:schemeClr val="dk1"/>
                </a:solidFill>
                <a:latin typeface="DM Sans"/>
                <a:ea typeface="DM Sans"/>
                <a:cs typeface="DM Sans"/>
                <a:sym typeface="DM Sans"/>
              </a:rPr>
              <a:t>guiamos el prompt</a:t>
            </a:r>
            <a:r>
              <a:rPr lang="es" sz="1350">
                <a:solidFill>
                  <a:schemeClr val="dk1"/>
                </a:solidFill>
                <a:latin typeface="DM Sans"/>
                <a:ea typeface="DM Sans"/>
                <a:cs typeface="DM Sans"/>
                <a:sym typeface="DM Sans"/>
              </a:rPr>
              <a:t>, indicándole a ChatGPT qué información específica queríamos sobre eso.</a:t>
            </a:r>
            <a:endParaRPr sz="1350">
              <a:latin typeface="DM Sans"/>
              <a:ea typeface="DM Sans"/>
              <a:cs typeface="DM Sans"/>
              <a:sym typeface="DM Sans"/>
            </a:endParaRPr>
          </a:p>
        </p:txBody>
      </p:sp>
      <p:sp>
        <p:nvSpPr>
          <p:cNvPr id="191" name="Google Shape;191;p28"/>
          <p:cNvSpPr txBox="1"/>
          <p:nvPr/>
        </p:nvSpPr>
        <p:spPr>
          <a:xfrm>
            <a:off x="473350" y="619525"/>
            <a:ext cx="5587800" cy="1071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200">
                <a:solidFill>
                  <a:schemeClr val="dk1"/>
                </a:solidFill>
                <a:latin typeface="DM Sans"/>
                <a:ea typeface="DM Sans"/>
                <a:cs typeface="DM Sans"/>
                <a:sym typeface="DM Sans"/>
              </a:rPr>
              <a:t>¿Por qué obtuvimos distintas respuestas?</a:t>
            </a:r>
            <a:endParaRPr b="1" sz="3200">
              <a:solidFill>
                <a:schemeClr val="dk1"/>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nvSpPr>
        <p:spPr>
          <a:xfrm>
            <a:off x="457725" y="2211625"/>
            <a:ext cx="4730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solidFill>
                  <a:schemeClr val="dk1"/>
                </a:solidFill>
                <a:latin typeface="DM Sans"/>
                <a:ea typeface="DM Sans"/>
                <a:cs typeface="DM Sans"/>
                <a:sym typeface="DM Sans"/>
              </a:rPr>
              <a:t>Cuando repreguntamos, ChatGPT internamente inyecta el contexto de la pregunta anterior como nuevo prompt para la siguiente. </a:t>
            </a:r>
            <a:r>
              <a:rPr lang="es" sz="1350">
                <a:solidFill>
                  <a:schemeClr val="dk1"/>
                </a:solidFill>
                <a:latin typeface="DM Sans"/>
                <a:ea typeface="DM Sans"/>
                <a:cs typeface="DM Sans"/>
                <a:sym typeface="DM Sans"/>
              </a:rPr>
              <a:t>Básicamente,</a:t>
            </a:r>
            <a:r>
              <a:rPr lang="es" sz="1350">
                <a:solidFill>
                  <a:schemeClr val="dk1"/>
                </a:solidFill>
                <a:latin typeface="DM Sans"/>
                <a:ea typeface="DM Sans"/>
                <a:cs typeface="DM Sans"/>
                <a:sym typeface="DM Sans"/>
              </a:rPr>
              <a:t> es una segunda </a:t>
            </a:r>
            <a:r>
              <a:rPr lang="es" sz="1350">
                <a:solidFill>
                  <a:schemeClr val="dk1"/>
                </a:solidFill>
                <a:latin typeface="DM Sans"/>
                <a:ea typeface="DM Sans"/>
                <a:cs typeface="DM Sans"/>
                <a:sym typeface="DM Sans"/>
              </a:rPr>
              <a:t>iteración</a:t>
            </a:r>
            <a:r>
              <a:rPr lang="es" sz="1350">
                <a:solidFill>
                  <a:schemeClr val="dk1"/>
                </a:solidFill>
                <a:latin typeface="DM Sans"/>
                <a:ea typeface="DM Sans"/>
                <a:cs typeface="DM Sans"/>
                <a:sym typeface="DM Sans"/>
              </a:rPr>
              <a:t> del prompt sobre el tema siguiente.</a:t>
            </a:r>
            <a:endParaRPr sz="1350">
              <a:solidFill>
                <a:schemeClr val="dk1"/>
              </a:solidFill>
              <a:latin typeface="DM Sans"/>
              <a:ea typeface="DM Sans"/>
              <a:cs typeface="DM Sans"/>
              <a:sym typeface="DM Sans"/>
            </a:endParaRPr>
          </a:p>
        </p:txBody>
      </p:sp>
      <p:sp>
        <p:nvSpPr>
          <p:cNvPr id="197" name="Google Shape;197;p29"/>
          <p:cNvSpPr txBox="1"/>
          <p:nvPr/>
        </p:nvSpPr>
        <p:spPr>
          <a:xfrm>
            <a:off x="473350" y="619525"/>
            <a:ext cx="6083400" cy="1071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200">
                <a:solidFill>
                  <a:schemeClr val="dk1"/>
                </a:solidFill>
                <a:latin typeface="DM Sans"/>
                <a:ea typeface="DM Sans"/>
                <a:cs typeface="DM Sans"/>
                <a:sym typeface="DM Sans"/>
              </a:rPr>
              <a:t>¿Por qué obtuvimos distintas respuestas?</a:t>
            </a:r>
            <a:endParaRPr b="1" sz="3200">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pSp>
        <p:nvGrpSpPr>
          <p:cNvPr id="202" name="Google Shape;202;p30"/>
          <p:cNvGrpSpPr/>
          <p:nvPr/>
        </p:nvGrpSpPr>
        <p:grpSpPr>
          <a:xfrm>
            <a:off x="457338" y="468286"/>
            <a:ext cx="431100" cy="431100"/>
            <a:chOff x="4616400" y="1950761"/>
            <a:chExt cx="431100" cy="431100"/>
          </a:xfrm>
        </p:grpSpPr>
        <p:sp>
          <p:nvSpPr>
            <p:cNvPr id="203" name="Google Shape;203;p30"/>
            <p:cNvSpPr/>
            <p:nvPr/>
          </p:nvSpPr>
          <p:spPr>
            <a:xfrm>
              <a:off x="4616400" y="1950761"/>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30" title="ícono para recordar"/>
            <p:cNvPicPr preferRelativeResize="0"/>
            <p:nvPr/>
          </p:nvPicPr>
          <p:blipFill>
            <a:blip r:embed="rId3">
              <a:alphaModFix/>
            </a:blip>
            <a:stretch>
              <a:fillRect/>
            </a:stretch>
          </p:blipFill>
          <p:spPr>
            <a:xfrm>
              <a:off x="4699911" y="2034249"/>
              <a:ext cx="264076" cy="264076"/>
            </a:xfrm>
            <a:prstGeom prst="rect">
              <a:avLst/>
            </a:prstGeom>
            <a:noFill/>
            <a:ln>
              <a:noFill/>
            </a:ln>
          </p:spPr>
        </p:pic>
      </p:grpSp>
      <p:sp>
        <p:nvSpPr>
          <p:cNvPr id="205" name="Google Shape;205;p30"/>
          <p:cNvSpPr txBox="1"/>
          <p:nvPr/>
        </p:nvSpPr>
        <p:spPr>
          <a:xfrm>
            <a:off x="597125" y="1820575"/>
            <a:ext cx="80097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solidFill>
                  <a:schemeClr val="lt1"/>
                </a:solidFill>
                <a:latin typeface="DM Sans"/>
                <a:ea typeface="DM Sans"/>
                <a:cs typeface="DM Sans"/>
                <a:sym typeface="DM Sans"/>
              </a:rPr>
              <a:t>Es </a:t>
            </a:r>
            <a:r>
              <a:rPr b="1" lang="es" sz="2300">
                <a:solidFill>
                  <a:srgbClr val="EAFF6A"/>
                </a:solidFill>
                <a:latin typeface="DM Sans"/>
                <a:ea typeface="DM Sans"/>
                <a:cs typeface="DM Sans"/>
                <a:sym typeface="DM Sans"/>
              </a:rPr>
              <a:t>más</a:t>
            </a:r>
            <a:r>
              <a:rPr b="1" lang="es" sz="2300">
                <a:solidFill>
                  <a:srgbClr val="EAFF6A"/>
                </a:solidFill>
                <a:latin typeface="DM Sans"/>
                <a:ea typeface="DM Sans"/>
                <a:cs typeface="DM Sans"/>
                <a:sym typeface="DM Sans"/>
              </a:rPr>
              <a:t> seguro y eficiente</a:t>
            </a:r>
            <a:r>
              <a:rPr lang="es" sz="2300">
                <a:solidFill>
                  <a:schemeClr val="lt1"/>
                </a:solidFill>
                <a:latin typeface="DM Sans"/>
                <a:ea typeface="DM Sans"/>
                <a:cs typeface="DM Sans"/>
                <a:sym typeface="DM Sans"/>
              </a:rPr>
              <a:t> hacer la pregunta general y en el segundo prompt filtrar, que hacer una sola y pedirle que filtre. </a:t>
            </a:r>
            <a:endParaRPr sz="2300">
              <a:solidFill>
                <a:schemeClr val="lt1"/>
              </a:solidFill>
              <a:latin typeface="DM Sans"/>
              <a:ea typeface="DM Sans"/>
              <a:cs typeface="DM Sans"/>
              <a:sym typeface="DM Sans"/>
            </a:endParaRPr>
          </a:p>
          <a:p>
            <a:pPr indent="0" lvl="0" marL="0" rtl="0" algn="l">
              <a:spcBef>
                <a:spcPts val="0"/>
              </a:spcBef>
              <a:spcAft>
                <a:spcPts val="0"/>
              </a:spcAft>
              <a:buNone/>
            </a:pPr>
            <a:r>
              <a:rPr lang="es" sz="2300">
                <a:solidFill>
                  <a:schemeClr val="lt1"/>
                </a:solidFill>
                <a:latin typeface="DM Sans"/>
                <a:ea typeface="DM Sans"/>
                <a:cs typeface="DM Sans"/>
                <a:sym typeface="DM Sans"/>
              </a:rPr>
              <a:t>A su vez, también es más caro, pero es lo recomendable por ejemplo en casos que requiere cuidar datos sensibles en datasets.</a:t>
            </a:r>
            <a:endParaRPr b="1" sz="2300">
              <a:solidFill>
                <a:srgbClr val="EAFF6A"/>
              </a:solidFill>
              <a:latin typeface="DM Sans"/>
              <a:ea typeface="DM Sans"/>
              <a:cs typeface="DM Sans"/>
              <a:sym typeface="DM Sans"/>
            </a:endParaRPr>
          </a:p>
        </p:txBody>
      </p:sp>
      <p:sp>
        <p:nvSpPr>
          <p:cNvPr id="206" name="Google Shape;206;p30"/>
          <p:cNvSpPr txBox="1"/>
          <p:nvPr/>
        </p:nvSpPr>
        <p:spPr>
          <a:xfrm>
            <a:off x="501450" y="990513"/>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EAFF6A"/>
                </a:solidFill>
                <a:latin typeface="DM Sans"/>
                <a:ea typeface="DM Sans"/>
                <a:cs typeface="DM Sans"/>
                <a:sym typeface="DM Sans"/>
              </a:rPr>
              <a:t>Contenido destacado</a:t>
            </a:r>
            <a:endParaRPr b="1" sz="4000">
              <a:solidFill>
                <a:srgbClr val="EAFF6A"/>
              </a:solidFill>
              <a:latin typeface="DM Sans"/>
              <a:ea typeface="DM Sans"/>
              <a:cs typeface="DM Sans"/>
              <a:sym typeface="DM Sans"/>
            </a:endParaRPr>
          </a:p>
        </p:txBody>
      </p:sp>
      <p:sp>
        <p:nvSpPr>
          <p:cNvPr id="207" name="Google Shape;207;p30"/>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PARA RECORDAR</a:t>
            </a:r>
            <a:endParaRPr>
              <a:solidFill>
                <a:schemeClr val="lt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31"/>
          <p:cNvGrpSpPr/>
          <p:nvPr/>
        </p:nvGrpSpPr>
        <p:grpSpPr>
          <a:xfrm>
            <a:off x="475520" y="468281"/>
            <a:ext cx="738900" cy="738900"/>
            <a:chOff x="475520" y="468281"/>
            <a:chExt cx="738900" cy="738900"/>
          </a:xfrm>
        </p:grpSpPr>
        <p:sp>
          <p:nvSpPr>
            <p:cNvPr id="213" name="Google Shape;213;p31"/>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p31"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215" name="Google Shape;215;p31"/>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216" name="Google Shape;216;p31"/>
          <p:cNvSpPr txBox="1"/>
          <p:nvPr/>
        </p:nvSpPr>
        <p:spPr>
          <a:xfrm>
            <a:off x="475500" y="1690450"/>
            <a:ext cx="7169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¿Qué rol dirías que toma ChatGPT cuando brinda este tipo de respuestas?</a:t>
            </a:r>
            <a:endParaRPr b="1" sz="2500">
              <a:solidFill>
                <a:schemeClr val="dk2"/>
              </a:solidFill>
              <a:latin typeface="Helvetica Neue"/>
              <a:ea typeface="Helvetica Neue"/>
              <a:cs typeface="Helvetica Neue"/>
              <a:sym typeface="Helvetica Neue"/>
            </a:endParaRPr>
          </a:p>
        </p:txBody>
      </p:sp>
      <p:sp>
        <p:nvSpPr>
          <p:cNvPr id="217" name="Google Shape;217;p31"/>
          <p:cNvSpPr txBox="1"/>
          <p:nvPr/>
        </p:nvSpPr>
        <p:spPr>
          <a:xfrm>
            <a:off x="475500" y="3128025"/>
            <a:ext cx="7169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500">
              <a:solidFill>
                <a:schemeClr val="dk2"/>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sz="2000">
                <a:solidFill>
                  <a:schemeClr val="accent5"/>
                </a:solidFill>
                <a:latin typeface="DM Sans"/>
                <a:ea typeface="DM Sans"/>
                <a:cs typeface="DM Sans"/>
                <a:sym typeface="DM Sans"/>
              </a:rPr>
              <a:t>Contesta mediante el chat de Zoom </a:t>
            </a:r>
            <a:endParaRPr b="1" sz="2000">
              <a:solidFill>
                <a:schemeClr val="accent5"/>
              </a:solidFill>
              <a:latin typeface="DM Sans"/>
              <a:ea typeface="DM Sans"/>
              <a:cs typeface="DM Sans"/>
              <a:sym typeface="DM Sans"/>
            </a:endParaRPr>
          </a:p>
        </p:txBody>
      </p:sp>
      <p:grpSp>
        <p:nvGrpSpPr>
          <p:cNvPr id="218" name="Google Shape;218;p31"/>
          <p:cNvGrpSpPr/>
          <p:nvPr/>
        </p:nvGrpSpPr>
        <p:grpSpPr>
          <a:xfrm>
            <a:off x="0" y="-7400"/>
            <a:ext cx="9143925" cy="44400"/>
            <a:chOff x="0" y="-7400"/>
            <a:chExt cx="9143925" cy="44400"/>
          </a:xfrm>
        </p:grpSpPr>
        <p:sp>
          <p:nvSpPr>
            <p:cNvPr id="219" name="Google Shape;219;p31"/>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20" name="Google Shape;220;p31"/>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nvSpPr>
        <p:spPr>
          <a:xfrm>
            <a:off x="1461300" y="1598325"/>
            <a:ext cx="6221400" cy="1431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s" sz="5000">
                <a:solidFill>
                  <a:srgbClr val="E8E7E3"/>
                </a:solidFill>
              </a:rPr>
              <a:t>☕</a:t>
            </a:r>
            <a:endParaRPr sz="5000">
              <a:solidFill>
                <a:srgbClr val="E8E7E3"/>
              </a:solidFill>
            </a:endParaRPr>
          </a:p>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Break</a:t>
            </a:r>
            <a:endParaRPr b="1" sz="4000">
              <a:solidFill>
                <a:schemeClr val="lt1"/>
              </a:solidFill>
              <a:latin typeface="DM Sans"/>
              <a:ea typeface="DM Sans"/>
              <a:cs typeface="DM Sans"/>
              <a:sym typeface="DM Sans"/>
            </a:endParaRPr>
          </a:p>
        </p:txBody>
      </p:sp>
      <p:sp>
        <p:nvSpPr>
          <p:cNvPr id="226" name="Google Shape;226;p32"/>
          <p:cNvSpPr txBox="1"/>
          <p:nvPr/>
        </p:nvSpPr>
        <p:spPr>
          <a:xfrm>
            <a:off x="2809200" y="2971950"/>
            <a:ext cx="352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¡En </a:t>
            </a:r>
            <a:r>
              <a:rPr lang="es" sz="2000">
                <a:solidFill>
                  <a:schemeClr val="lt1"/>
                </a:solidFill>
                <a:latin typeface="DM Sans"/>
                <a:ea typeface="DM Sans"/>
                <a:cs typeface="DM Sans"/>
                <a:sym typeface="DM Sans"/>
              </a:rPr>
              <a:t>10</a:t>
            </a:r>
            <a:r>
              <a:rPr lang="es" sz="2000">
                <a:solidFill>
                  <a:schemeClr val="lt1"/>
                </a:solidFill>
                <a:latin typeface="DM Sans"/>
                <a:ea typeface="DM Sans"/>
                <a:cs typeface="DM Sans"/>
                <a:sym typeface="DM Sans"/>
              </a:rPr>
              <a:t> minutos volvemos!</a:t>
            </a:r>
            <a:endParaRPr sz="2000">
              <a:solidFill>
                <a:schemeClr val="lt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5"/>
          <p:cNvSpPr/>
          <p:nvPr/>
        </p:nvSpPr>
        <p:spPr>
          <a:xfrm>
            <a:off x="3080700" y="2547525"/>
            <a:ext cx="2982600" cy="79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5"/>
          <p:cNvSpPr txBox="1"/>
          <p:nvPr/>
        </p:nvSpPr>
        <p:spPr>
          <a:xfrm>
            <a:off x="1461300" y="1802163"/>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Esta clase va a ser</a:t>
            </a:r>
            <a:endParaRPr b="1" sz="4000">
              <a:solidFill>
                <a:srgbClr val="DEFC52"/>
              </a:solidFill>
              <a:latin typeface="DM Sans"/>
              <a:ea typeface="DM Sans"/>
              <a:cs typeface="DM Sans"/>
              <a:sym typeface="DM Sans"/>
            </a:endParaRPr>
          </a:p>
        </p:txBody>
      </p:sp>
      <p:sp>
        <p:nvSpPr>
          <p:cNvPr id="51" name="Google Shape;51;p15"/>
          <p:cNvSpPr txBox="1"/>
          <p:nvPr/>
        </p:nvSpPr>
        <p:spPr>
          <a:xfrm>
            <a:off x="3655975" y="2541075"/>
            <a:ext cx="24600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grabada</a:t>
            </a:r>
            <a:endParaRPr b="1" sz="4000">
              <a:solidFill>
                <a:srgbClr val="EAFF6A"/>
              </a:solidFill>
              <a:latin typeface="DM Sans"/>
              <a:ea typeface="DM Sans"/>
              <a:cs typeface="DM Sans"/>
              <a:sym typeface="DM Sans"/>
            </a:endParaRPr>
          </a:p>
        </p:txBody>
      </p:sp>
      <p:sp>
        <p:nvSpPr>
          <p:cNvPr id="52" name="Google Shape;52;p15"/>
          <p:cNvSpPr/>
          <p:nvPr/>
        </p:nvSpPr>
        <p:spPr>
          <a:xfrm>
            <a:off x="3293875" y="2844525"/>
            <a:ext cx="199800" cy="19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nvSpPr>
        <p:spPr>
          <a:xfrm>
            <a:off x="1404863" y="194137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Retrieval-Augmented Generation (</a:t>
            </a:r>
            <a:r>
              <a:rPr b="1" lang="es" sz="4000">
                <a:solidFill>
                  <a:srgbClr val="EAFF6A"/>
                </a:solidFill>
                <a:latin typeface="DM Sans"/>
                <a:ea typeface="DM Sans"/>
                <a:cs typeface="DM Sans"/>
                <a:sym typeface="DM Sans"/>
              </a:rPr>
              <a:t>RAG</a:t>
            </a:r>
            <a:r>
              <a:rPr b="1" lang="es" sz="4000">
                <a:solidFill>
                  <a:schemeClr val="lt1"/>
                </a:solidFill>
                <a:latin typeface="DM Sans"/>
                <a:ea typeface="DM Sans"/>
                <a:cs typeface="DM Sans"/>
                <a:sym typeface="DM Sans"/>
              </a:rPr>
              <a:t>)</a:t>
            </a:r>
            <a:endParaRPr b="1" sz="4000">
              <a:solidFill>
                <a:srgbClr val="EAFF6A"/>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RAG</a:t>
            </a:r>
            <a:endParaRPr b="1" sz="4000">
              <a:solidFill>
                <a:schemeClr val="dk1"/>
              </a:solidFill>
              <a:latin typeface="DM Sans"/>
              <a:ea typeface="DM Sans"/>
              <a:cs typeface="DM Sans"/>
              <a:sym typeface="DM Sans"/>
            </a:endParaRPr>
          </a:p>
        </p:txBody>
      </p:sp>
      <p:sp>
        <p:nvSpPr>
          <p:cNvPr id="237" name="Google Shape;237;p34"/>
          <p:cNvSpPr txBox="1"/>
          <p:nvPr/>
        </p:nvSpPr>
        <p:spPr>
          <a:xfrm>
            <a:off x="457725" y="2211625"/>
            <a:ext cx="4730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En modelos de generación de texto, RAG es una </a:t>
            </a:r>
            <a:r>
              <a:rPr b="1" lang="es" sz="1350">
                <a:latin typeface="DM Sans"/>
                <a:ea typeface="DM Sans"/>
                <a:cs typeface="DM Sans"/>
                <a:sym typeface="DM Sans"/>
              </a:rPr>
              <a:t>técnica avanzada en NLP</a:t>
            </a:r>
            <a:r>
              <a:rPr lang="es" sz="1350">
                <a:latin typeface="DM Sans"/>
                <a:ea typeface="DM Sans"/>
                <a:cs typeface="DM Sans"/>
                <a:sym typeface="DM Sans"/>
              </a:rPr>
              <a:t> que combina la capacidad del modelo de recuperar información relevante de la base de datos con la capacidad de brindar respuestas eficientes.</a:t>
            </a:r>
            <a:endParaRPr sz="1350">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nvSpPr>
        <p:spPr>
          <a:xfrm>
            <a:off x="457725" y="1071050"/>
            <a:ext cx="58110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¿Qué ventajas tiene?</a:t>
            </a:r>
            <a:endParaRPr b="1" sz="4000">
              <a:solidFill>
                <a:schemeClr val="dk1"/>
              </a:solidFill>
              <a:latin typeface="DM Sans"/>
              <a:ea typeface="DM Sans"/>
              <a:cs typeface="DM Sans"/>
              <a:sym typeface="DM Sans"/>
            </a:endParaRPr>
          </a:p>
        </p:txBody>
      </p:sp>
      <p:sp>
        <p:nvSpPr>
          <p:cNvPr id="243" name="Google Shape;243;p35"/>
          <p:cNvSpPr txBox="1"/>
          <p:nvPr/>
        </p:nvSpPr>
        <p:spPr>
          <a:xfrm>
            <a:off x="564225" y="1977325"/>
            <a:ext cx="5491500" cy="24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Mediante esta técnica, se suministra al modelo una cantidad significativa de información adicional que </a:t>
            </a:r>
            <a:r>
              <a:rPr b="1" lang="es" sz="1350">
                <a:latin typeface="DM Sans"/>
                <a:ea typeface="DM Sans"/>
                <a:cs typeface="DM Sans"/>
                <a:sym typeface="DM Sans"/>
              </a:rPr>
              <a:t>no estaba presente en su conjunto original de entrenamiento</a:t>
            </a:r>
            <a:r>
              <a:rPr lang="es" sz="1350">
                <a:latin typeface="DM Sans"/>
                <a:ea typeface="DM Sans"/>
                <a:cs typeface="DM Sans"/>
                <a:sym typeface="DM Sans"/>
              </a:rPr>
              <a:t>.  El modelo tiene la capacidad de </a:t>
            </a:r>
            <a:r>
              <a:rPr b="1" lang="es" sz="1350">
                <a:latin typeface="DM Sans"/>
                <a:ea typeface="DM Sans"/>
                <a:cs typeface="DM Sans"/>
                <a:sym typeface="DM Sans"/>
              </a:rPr>
              <a:t>asimilar y utilizar esta información para generar respuestas</a:t>
            </a:r>
            <a:r>
              <a:rPr lang="es" sz="1350">
                <a:latin typeface="DM Sans"/>
                <a:ea typeface="DM Sans"/>
                <a:cs typeface="DM Sans"/>
                <a:sym typeface="DM Sans"/>
              </a:rPr>
              <a:t>, incluso para tareas o contextos para los cuales no fue originalmente entrenado. </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latin typeface="DM Sans"/>
                <a:ea typeface="DM Sans"/>
                <a:cs typeface="DM Sans"/>
                <a:sym typeface="DM Sans"/>
              </a:rPr>
              <a:t>Este enfoque facilita la reutilización de un único modelo para realizar acciones más allá de su entrenamiento inicial, </a:t>
            </a:r>
            <a:r>
              <a:rPr b="1" lang="es" sz="1350">
                <a:latin typeface="DM Sans"/>
                <a:ea typeface="DM Sans"/>
                <a:cs typeface="DM Sans"/>
                <a:sym typeface="DM Sans"/>
              </a:rPr>
              <a:t>ampliando así su aplicabilidad</a:t>
            </a:r>
            <a:r>
              <a:rPr lang="es" sz="1350">
                <a:latin typeface="DM Sans"/>
                <a:ea typeface="DM Sans"/>
                <a:cs typeface="DM Sans"/>
                <a:sym typeface="DM Sans"/>
              </a:rPr>
              <a:t> a escenarios diversos y </a:t>
            </a:r>
            <a:r>
              <a:rPr b="1" lang="es" sz="1350">
                <a:latin typeface="DM Sans"/>
                <a:ea typeface="DM Sans"/>
                <a:cs typeface="DM Sans"/>
                <a:sym typeface="DM Sans"/>
              </a:rPr>
              <a:t>aumentando su adaptabilidad</a:t>
            </a:r>
            <a:r>
              <a:rPr lang="es" sz="1350">
                <a:latin typeface="DM Sans"/>
                <a:ea typeface="DM Sans"/>
                <a:cs typeface="DM Sans"/>
                <a:sym typeface="DM Sans"/>
              </a:rPr>
              <a:t>.</a:t>
            </a:r>
            <a:endParaRPr sz="1350">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p:nvPr/>
        </p:nvSpPr>
        <p:spPr>
          <a:xfrm>
            <a:off x="647400" y="1189150"/>
            <a:ext cx="7849200" cy="33174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6"/>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500">
                <a:solidFill>
                  <a:schemeClr val="lt1"/>
                </a:solidFill>
                <a:latin typeface="DM Sans"/>
                <a:ea typeface="DM Sans"/>
                <a:cs typeface="DM Sans"/>
                <a:sym typeface="DM Sans"/>
              </a:rPr>
              <a:t>RAG</a:t>
            </a:r>
            <a:endParaRPr b="1" sz="3500">
              <a:solidFill>
                <a:schemeClr val="lt1"/>
              </a:solidFill>
              <a:latin typeface="DM Sans"/>
              <a:ea typeface="DM Sans"/>
              <a:cs typeface="DM Sans"/>
              <a:sym typeface="DM Sans"/>
            </a:endParaRPr>
          </a:p>
        </p:txBody>
      </p:sp>
      <p:pic>
        <p:nvPicPr>
          <p:cNvPr id="250" name="Google Shape;250;p36"/>
          <p:cNvPicPr preferRelativeResize="0"/>
          <p:nvPr/>
        </p:nvPicPr>
        <p:blipFill>
          <a:blip r:embed="rId3">
            <a:alphaModFix/>
          </a:blip>
          <a:stretch>
            <a:fillRect/>
          </a:stretch>
        </p:blipFill>
        <p:spPr>
          <a:xfrm>
            <a:off x="961612" y="1425775"/>
            <a:ext cx="7220776" cy="2987350"/>
          </a:xfrm>
          <a:prstGeom prst="rect">
            <a:avLst/>
          </a:prstGeom>
          <a:noFill/>
          <a:ln>
            <a:noFill/>
          </a:ln>
        </p:spPr>
      </p:pic>
      <p:sp>
        <p:nvSpPr>
          <p:cNvPr id="251" name="Google Shape;251;p36"/>
          <p:cNvSpPr txBox="1"/>
          <p:nvPr/>
        </p:nvSpPr>
        <p:spPr>
          <a:xfrm>
            <a:off x="647400" y="4612250"/>
            <a:ext cx="6716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dk2"/>
                </a:solidFill>
                <a:latin typeface="DM Sans"/>
                <a:ea typeface="DM Sans"/>
                <a:cs typeface="DM Sans"/>
                <a:sym typeface="DM Sans"/>
              </a:rPr>
              <a:t>Imagen extraída de </a:t>
            </a:r>
            <a:r>
              <a:rPr b="1" lang="es" sz="1100" u="sng">
                <a:solidFill>
                  <a:schemeClr val="hlink"/>
                </a:solidFill>
                <a:latin typeface="DM Sans"/>
                <a:ea typeface="DM Sans"/>
                <a:cs typeface="DM Sans"/>
                <a:sym typeface="DM Sans"/>
                <a:hlinkClick r:id="rId4"/>
              </a:rPr>
              <a:t>LinkedIn - What is Retrieval Augmented Generation?</a:t>
            </a:r>
            <a:endParaRPr b="1" sz="1100">
              <a:solidFill>
                <a:schemeClr val="dk2"/>
              </a:solidFill>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nvSpPr>
        <p:spPr>
          <a:xfrm>
            <a:off x="1447300" y="5375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Ejemplo en vivo</a:t>
            </a:r>
            <a:endParaRPr b="1" sz="3500">
              <a:solidFill>
                <a:schemeClr val="dk1"/>
              </a:solidFill>
              <a:latin typeface="DM Sans"/>
              <a:ea typeface="DM Sans"/>
              <a:cs typeface="DM Sans"/>
              <a:sym typeface="DM Sans"/>
            </a:endParaRPr>
          </a:p>
        </p:txBody>
      </p:sp>
      <p:sp>
        <p:nvSpPr>
          <p:cNvPr id="257" name="Google Shape;257;p37"/>
          <p:cNvSpPr txBox="1"/>
          <p:nvPr/>
        </p:nvSpPr>
        <p:spPr>
          <a:xfrm>
            <a:off x="475500" y="1443700"/>
            <a:ext cx="82758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B7B7B7"/>
                </a:solidFill>
                <a:latin typeface="DM Sans"/>
                <a:ea typeface="DM Sans"/>
                <a:cs typeface="DM Sans"/>
                <a:sym typeface="DM Sans"/>
              </a:rPr>
              <a:t>Vamos a experimentar con los distintos tipos de respuesta que da ChatGPT.</a:t>
            </a:r>
            <a:endParaRPr sz="2500">
              <a:solidFill>
                <a:srgbClr val="B7B7B7"/>
              </a:solidFill>
              <a:latin typeface="DM Sans"/>
              <a:ea typeface="DM Sans"/>
              <a:cs typeface="DM Sans"/>
              <a:sym typeface="DM Sans"/>
            </a:endParaRPr>
          </a:p>
          <a:p>
            <a:pPr indent="0" lvl="0" marL="0" rtl="0" algn="l">
              <a:spcBef>
                <a:spcPts val="0"/>
              </a:spcBef>
              <a:spcAft>
                <a:spcPts val="0"/>
              </a:spcAft>
              <a:buNone/>
            </a:pPr>
            <a:r>
              <a:rPr lang="es" sz="2500">
                <a:solidFill>
                  <a:srgbClr val="B7B7B7"/>
                </a:solidFill>
                <a:latin typeface="DM Sans"/>
                <a:ea typeface="DM Sans"/>
                <a:cs typeface="DM Sans"/>
                <a:sym typeface="DM Sans"/>
              </a:rPr>
              <a:t>Primero, le daremos información específica sobre Freddie Mercury, y le indicaremos un prompt.</a:t>
            </a:r>
            <a:endParaRPr sz="2500">
              <a:solidFill>
                <a:srgbClr val="B7B7B7"/>
              </a:solidFill>
              <a:latin typeface="DM Sans"/>
              <a:ea typeface="DM Sans"/>
              <a:cs typeface="DM Sans"/>
              <a:sym typeface="DM Sans"/>
            </a:endParaRPr>
          </a:p>
          <a:p>
            <a:pPr indent="0" lvl="0" marL="0" rtl="0" algn="l">
              <a:spcBef>
                <a:spcPts val="0"/>
              </a:spcBef>
              <a:spcAft>
                <a:spcPts val="0"/>
              </a:spcAft>
              <a:buNone/>
            </a:pPr>
            <a:r>
              <a:rPr lang="es" sz="2500">
                <a:solidFill>
                  <a:srgbClr val="B7B7B7"/>
                </a:solidFill>
                <a:latin typeface="DM Sans"/>
                <a:ea typeface="DM Sans"/>
                <a:cs typeface="DM Sans"/>
                <a:sym typeface="DM Sans"/>
              </a:rPr>
              <a:t>Luego, simplemente le pediremos que nos </a:t>
            </a:r>
            <a:r>
              <a:rPr lang="es" sz="2500">
                <a:solidFill>
                  <a:srgbClr val="B7B7B7"/>
                </a:solidFill>
                <a:latin typeface="DM Sans"/>
                <a:ea typeface="DM Sans"/>
                <a:cs typeface="DM Sans"/>
                <a:sym typeface="DM Sans"/>
              </a:rPr>
              <a:t>dé</a:t>
            </a:r>
            <a:r>
              <a:rPr lang="es" sz="2500">
                <a:solidFill>
                  <a:srgbClr val="B7B7B7"/>
                </a:solidFill>
                <a:latin typeface="DM Sans"/>
                <a:ea typeface="DM Sans"/>
                <a:cs typeface="DM Sans"/>
                <a:sym typeface="DM Sans"/>
              </a:rPr>
              <a:t> información sobre Freddy Mercury.</a:t>
            </a:r>
            <a:endParaRPr sz="2500">
              <a:solidFill>
                <a:srgbClr val="B7B7B7"/>
              </a:solidFill>
              <a:latin typeface="DM Sans"/>
              <a:ea typeface="DM Sans"/>
              <a:cs typeface="DM Sans"/>
              <a:sym typeface="DM Sans"/>
            </a:endParaRPr>
          </a:p>
        </p:txBody>
      </p:sp>
      <p:grpSp>
        <p:nvGrpSpPr>
          <p:cNvPr id="258" name="Google Shape;258;p37"/>
          <p:cNvGrpSpPr/>
          <p:nvPr/>
        </p:nvGrpSpPr>
        <p:grpSpPr>
          <a:xfrm>
            <a:off x="475501" y="468273"/>
            <a:ext cx="738900" cy="738900"/>
            <a:chOff x="473351" y="619523"/>
            <a:chExt cx="738900" cy="738900"/>
          </a:xfrm>
        </p:grpSpPr>
        <p:sp>
          <p:nvSpPr>
            <p:cNvPr id="259" name="Google Shape;259;p37"/>
            <p:cNvSpPr/>
            <p:nvPr/>
          </p:nvSpPr>
          <p:spPr>
            <a:xfrm>
              <a:off x="473351" y="61952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0" name="Google Shape;260;p37"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261" name="Google Shape;261;p37"/>
          <p:cNvSpPr txBox="1"/>
          <p:nvPr/>
        </p:nvSpPr>
        <p:spPr>
          <a:xfrm>
            <a:off x="475500" y="4107075"/>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10 minutos</a:t>
            </a:r>
            <a:endParaRPr b="1" sz="2000">
              <a:solidFill>
                <a:schemeClr val="dk2"/>
              </a:solidFill>
              <a:latin typeface="DM Sans"/>
              <a:ea typeface="DM Sans"/>
              <a:cs typeface="DM Sans"/>
              <a:sym typeface="DM Sans"/>
            </a:endParaRPr>
          </a:p>
        </p:txBody>
      </p:sp>
      <p:grpSp>
        <p:nvGrpSpPr>
          <p:cNvPr id="262" name="Google Shape;262;p37"/>
          <p:cNvGrpSpPr/>
          <p:nvPr/>
        </p:nvGrpSpPr>
        <p:grpSpPr>
          <a:xfrm>
            <a:off x="0" y="-7400"/>
            <a:ext cx="9143925" cy="44400"/>
            <a:chOff x="0" y="-7400"/>
            <a:chExt cx="9143925" cy="44400"/>
          </a:xfrm>
        </p:grpSpPr>
        <p:sp>
          <p:nvSpPr>
            <p:cNvPr id="263" name="Google Shape;263;p37"/>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64" name="Google Shape;264;p37"/>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grpSp>
        <p:nvGrpSpPr>
          <p:cNvPr id="269" name="Google Shape;269;p38"/>
          <p:cNvGrpSpPr/>
          <p:nvPr/>
        </p:nvGrpSpPr>
        <p:grpSpPr>
          <a:xfrm>
            <a:off x="457338" y="468286"/>
            <a:ext cx="431100" cy="431100"/>
            <a:chOff x="4616400" y="1950761"/>
            <a:chExt cx="431100" cy="431100"/>
          </a:xfrm>
        </p:grpSpPr>
        <p:sp>
          <p:nvSpPr>
            <p:cNvPr id="270" name="Google Shape;270;p38"/>
            <p:cNvSpPr/>
            <p:nvPr/>
          </p:nvSpPr>
          <p:spPr>
            <a:xfrm>
              <a:off x="4616400" y="1950761"/>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38" title="ícono para recordar"/>
            <p:cNvPicPr preferRelativeResize="0"/>
            <p:nvPr/>
          </p:nvPicPr>
          <p:blipFill>
            <a:blip r:embed="rId3">
              <a:alphaModFix/>
            </a:blip>
            <a:stretch>
              <a:fillRect/>
            </a:stretch>
          </p:blipFill>
          <p:spPr>
            <a:xfrm>
              <a:off x="4699911" y="2034249"/>
              <a:ext cx="264076" cy="264076"/>
            </a:xfrm>
            <a:prstGeom prst="rect">
              <a:avLst/>
            </a:prstGeom>
            <a:noFill/>
            <a:ln>
              <a:noFill/>
            </a:ln>
          </p:spPr>
        </p:pic>
      </p:grpSp>
      <p:sp>
        <p:nvSpPr>
          <p:cNvPr id="272" name="Google Shape;272;p38"/>
          <p:cNvSpPr txBox="1"/>
          <p:nvPr/>
        </p:nvSpPr>
        <p:spPr>
          <a:xfrm>
            <a:off x="514850" y="1667300"/>
            <a:ext cx="8211300" cy="321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chemeClr val="lt1"/>
                </a:solidFill>
                <a:latin typeface="DM Sans"/>
                <a:ea typeface="DM Sans"/>
                <a:cs typeface="DM Sans"/>
                <a:sym typeface="DM Sans"/>
              </a:rPr>
              <a:t>Respóndeme</a:t>
            </a:r>
            <a:r>
              <a:rPr b="1" lang="es" sz="1800">
                <a:solidFill>
                  <a:schemeClr val="lt1"/>
                </a:solidFill>
                <a:latin typeface="DM Sans"/>
                <a:ea typeface="DM Sans"/>
                <a:cs typeface="DM Sans"/>
                <a:sym typeface="DM Sans"/>
              </a:rPr>
              <a:t> quién fue Freddie Mercury utilizando el siguiente contexto:</a:t>
            </a:r>
            <a:r>
              <a:rPr lang="es" sz="1800">
                <a:solidFill>
                  <a:schemeClr val="lt1"/>
                </a:solidFill>
                <a:latin typeface="DM Sans"/>
                <a:ea typeface="DM Sans"/>
                <a:cs typeface="DM Sans"/>
                <a:sym typeface="DM Sans"/>
              </a:rPr>
              <a:t> </a:t>
            </a:r>
            <a:endParaRPr sz="1800">
              <a:solidFill>
                <a:schemeClr val="lt1"/>
              </a:solidFill>
              <a:latin typeface="DM Sans"/>
              <a:ea typeface="DM Sans"/>
              <a:cs typeface="DM Sans"/>
              <a:sym typeface="DM Sans"/>
            </a:endParaRPr>
          </a:p>
          <a:p>
            <a:pPr indent="0" lvl="0" marL="0" rtl="0" algn="l">
              <a:spcBef>
                <a:spcPts val="0"/>
              </a:spcBef>
              <a:spcAft>
                <a:spcPts val="0"/>
              </a:spcAft>
              <a:buNone/>
            </a:pPr>
            <a:r>
              <a:t/>
            </a:r>
            <a:endParaRPr sz="1800">
              <a:solidFill>
                <a:schemeClr val="lt1"/>
              </a:solidFill>
              <a:latin typeface="DM Sans"/>
              <a:ea typeface="DM Sans"/>
              <a:cs typeface="DM Sans"/>
              <a:sym typeface="DM Sans"/>
            </a:endParaRPr>
          </a:p>
          <a:p>
            <a:pPr indent="0" lvl="0" marL="0" rtl="0" algn="l">
              <a:spcBef>
                <a:spcPts val="0"/>
              </a:spcBef>
              <a:spcAft>
                <a:spcPts val="0"/>
              </a:spcAft>
              <a:buNone/>
            </a:pPr>
            <a:r>
              <a:rPr b="1" lang="es" sz="1300">
                <a:solidFill>
                  <a:srgbClr val="E8E7E3"/>
                </a:solidFill>
                <a:latin typeface="DM Sans"/>
                <a:ea typeface="DM Sans"/>
                <a:cs typeface="DM Sans"/>
                <a:sym typeface="DM Sans"/>
              </a:rPr>
              <a:t>Freddie Mercury</a:t>
            </a:r>
            <a:r>
              <a:rPr lang="es" sz="1300">
                <a:solidFill>
                  <a:srgbClr val="E8E7E3"/>
                </a:solidFill>
                <a:latin typeface="DM Sans"/>
                <a:ea typeface="DM Sans"/>
                <a:cs typeface="DM Sans"/>
                <a:sym typeface="DM Sans"/>
              </a:rPr>
              <a:t> (nacido como </a:t>
            </a:r>
            <a:r>
              <a:rPr b="1" lang="es" sz="1300">
                <a:solidFill>
                  <a:srgbClr val="E8E7E3"/>
                </a:solidFill>
                <a:latin typeface="DM Sans"/>
                <a:ea typeface="DM Sans"/>
                <a:cs typeface="DM Sans"/>
                <a:sym typeface="DM Sans"/>
              </a:rPr>
              <a:t>Farrokh Bulsara</a:t>
            </a:r>
            <a:r>
              <a:rPr lang="es" sz="1300">
                <a:solidFill>
                  <a:srgbClr val="E8E7E3"/>
                </a:solidFill>
                <a:latin typeface="DM Sans"/>
                <a:ea typeface="DM Sans"/>
                <a:cs typeface="DM Sans"/>
                <a:sym typeface="DM Sans"/>
              </a:rPr>
              <a:t>;</a:t>
            </a:r>
            <a:r>
              <a:rPr baseline="30000" lang="es" sz="1300">
                <a:solidFill>
                  <a:srgbClr val="E8E7E3"/>
                </a:solidFill>
                <a:uFill>
                  <a:noFill/>
                </a:uFill>
                <a:latin typeface="DM Sans"/>
                <a:ea typeface="DM Sans"/>
                <a:cs typeface="DM Sans"/>
                <a:sym typeface="DM Sans"/>
                <a:hlinkClick r:id="rId4">
                  <a:extLst>
                    <a:ext uri="{A12FA001-AC4F-418D-AE19-62706E023703}">
                      <ahyp:hlinkClr val="tx"/>
                    </a:ext>
                  </a:extLst>
                </a:hlinkClick>
              </a:rPr>
              <a:t>2</a:t>
            </a:r>
            <a:r>
              <a:rPr lang="es" sz="1300">
                <a:solidFill>
                  <a:srgbClr val="E8E7E3"/>
                </a:solidFill>
                <a:latin typeface="DM Sans"/>
                <a:ea typeface="DM Sans"/>
                <a:cs typeface="DM Sans"/>
                <a:sym typeface="DM Sans"/>
              </a:rPr>
              <a:t>​</a:t>
            </a:r>
            <a:r>
              <a:rPr baseline="30000" lang="es" sz="1300">
                <a:solidFill>
                  <a:srgbClr val="E8E7E3"/>
                </a:solidFill>
                <a:uFill>
                  <a:noFill/>
                </a:uFill>
                <a:latin typeface="DM Sans"/>
                <a:ea typeface="DM Sans"/>
                <a:cs typeface="DM Sans"/>
                <a:sym typeface="DM Sans"/>
                <a:hlinkClick r:id="rId5">
                  <a:extLst>
                    <a:ext uri="{A12FA001-AC4F-418D-AE19-62706E023703}">
                      <ahyp:hlinkClr val="tx"/>
                    </a:ext>
                  </a:extLst>
                </a:hlinkClick>
              </a:rPr>
              <a:t>3</a:t>
            </a:r>
            <a:r>
              <a:rPr lang="es" sz="1300">
                <a:solidFill>
                  <a:srgbClr val="E8E7E3"/>
                </a:solidFill>
                <a:latin typeface="DM Sans"/>
                <a:ea typeface="DM Sans"/>
                <a:cs typeface="DM Sans"/>
                <a:sym typeface="DM Sans"/>
              </a:rPr>
              <a:t>​ </a:t>
            </a:r>
            <a:r>
              <a:rPr lang="es" sz="1300">
                <a:solidFill>
                  <a:srgbClr val="E8E7E3"/>
                </a:solidFill>
                <a:uFill>
                  <a:noFill/>
                </a:uFill>
                <a:latin typeface="DM Sans"/>
                <a:ea typeface="DM Sans"/>
                <a:cs typeface="DM Sans"/>
                <a:sym typeface="DM Sans"/>
                <a:hlinkClick r:id="rId6">
                  <a:extLst>
                    <a:ext uri="{A12FA001-AC4F-418D-AE19-62706E023703}">
                      <ahyp:hlinkClr val="tx"/>
                    </a:ext>
                  </a:extLst>
                </a:hlinkClick>
              </a:rPr>
              <a:t>Stone Town</a:t>
            </a:r>
            <a:r>
              <a:rPr lang="es" sz="1300">
                <a:solidFill>
                  <a:srgbClr val="E8E7E3"/>
                </a:solidFill>
                <a:latin typeface="DM Sans"/>
                <a:ea typeface="DM Sans"/>
                <a:cs typeface="DM Sans"/>
                <a:sym typeface="DM Sans"/>
              </a:rPr>
              <a:t>, </a:t>
            </a:r>
            <a:r>
              <a:rPr lang="es" sz="1300">
                <a:solidFill>
                  <a:srgbClr val="E8E7E3"/>
                </a:solidFill>
                <a:uFill>
                  <a:noFill/>
                </a:uFill>
                <a:latin typeface="DM Sans"/>
                <a:ea typeface="DM Sans"/>
                <a:cs typeface="DM Sans"/>
                <a:sym typeface="DM Sans"/>
                <a:hlinkClick r:id="rId7">
                  <a:extLst>
                    <a:ext uri="{A12FA001-AC4F-418D-AE19-62706E023703}">
                      <ahyp:hlinkClr val="tx"/>
                    </a:ext>
                  </a:extLst>
                </a:hlinkClick>
              </a:rPr>
              <a:t>Ciudad de Zanzíbar</a:t>
            </a:r>
            <a:r>
              <a:rPr lang="es" sz="1300">
                <a:solidFill>
                  <a:srgbClr val="E8E7E3"/>
                </a:solidFill>
                <a:latin typeface="DM Sans"/>
                <a:ea typeface="DM Sans"/>
                <a:cs typeface="DM Sans"/>
                <a:sym typeface="DM Sans"/>
              </a:rPr>
              <a:t>, actual </a:t>
            </a:r>
            <a:r>
              <a:rPr lang="es" sz="1300">
                <a:solidFill>
                  <a:srgbClr val="E8E7E3"/>
                </a:solidFill>
                <a:uFill>
                  <a:noFill/>
                </a:uFill>
                <a:latin typeface="DM Sans"/>
                <a:ea typeface="DM Sans"/>
                <a:cs typeface="DM Sans"/>
                <a:sym typeface="DM Sans"/>
                <a:hlinkClick r:id="rId8">
                  <a:extLst>
                    <a:ext uri="{A12FA001-AC4F-418D-AE19-62706E023703}">
                      <ahyp:hlinkClr val="tx"/>
                    </a:ext>
                  </a:extLst>
                </a:hlinkClick>
              </a:rPr>
              <a:t>Tanzania</a:t>
            </a:r>
            <a:r>
              <a:rPr lang="es" sz="1300">
                <a:solidFill>
                  <a:srgbClr val="E8E7E3"/>
                </a:solidFill>
                <a:latin typeface="DM Sans"/>
                <a:ea typeface="DM Sans"/>
                <a:cs typeface="DM Sans"/>
                <a:sym typeface="DM Sans"/>
              </a:rPr>
              <a:t>, 5 de septiembre de 1946-</a:t>
            </a:r>
            <a:r>
              <a:rPr lang="es" sz="1300">
                <a:solidFill>
                  <a:srgbClr val="E8E7E3"/>
                </a:solidFill>
                <a:uFill>
                  <a:noFill/>
                </a:uFill>
                <a:latin typeface="DM Sans"/>
                <a:ea typeface="DM Sans"/>
                <a:cs typeface="DM Sans"/>
                <a:sym typeface="DM Sans"/>
                <a:hlinkClick r:id="rId9">
                  <a:extLst>
                    <a:ext uri="{A12FA001-AC4F-418D-AE19-62706E023703}">
                      <ahyp:hlinkClr val="tx"/>
                    </a:ext>
                  </a:extLst>
                </a:hlinkClick>
              </a:rPr>
              <a:t>Kensington</a:t>
            </a:r>
            <a:r>
              <a:rPr lang="es" sz="1300">
                <a:solidFill>
                  <a:srgbClr val="E8E7E3"/>
                </a:solidFill>
                <a:latin typeface="DM Sans"/>
                <a:ea typeface="DM Sans"/>
                <a:cs typeface="DM Sans"/>
                <a:sym typeface="DM Sans"/>
              </a:rPr>
              <a:t>, </a:t>
            </a:r>
            <a:r>
              <a:rPr lang="es" sz="1300">
                <a:solidFill>
                  <a:srgbClr val="E8E7E3"/>
                </a:solidFill>
                <a:uFill>
                  <a:noFill/>
                </a:uFill>
                <a:latin typeface="DM Sans"/>
                <a:ea typeface="DM Sans"/>
                <a:cs typeface="DM Sans"/>
                <a:sym typeface="DM Sans"/>
                <a:hlinkClick r:id="rId10">
                  <a:extLst>
                    <a:ext uri="{A12FA001-AC4F-418D-AE19-62706E023703}">
                      <ahyp:hlinkClr val="tx"/>
                    </a:ext>
                  </a:extLst>
                </a:hlinkClick>
              </a:rPr>
              <a:t>Londres</a:t>
            </a:r>
            <a:r>
              <a:rPr lang="es" sz="1300">
                <a:solidFill>
                  <a:srgbClr val="E8E7E3"/>
                </a:solidFill>
                <a:latin typeface="DM Sans"/>
                <a:ea typeface="DM Sans"/>
                <a:cs typeface="DM Sans"/>
                <a:sym typeface="DM Sans"/>
              </a:rPr>
              <a:t>, 24 de noviembre de 1991) fue un </a:t>
            </a:r>
            <a:r>
              <a:rPr lang="es" sz="1300">
                <a:solidFill>
                  <a:srgbClr val="E8E7E3"/>
                </a:solidFill>
                <a:uFill>
                  <a:noFill/>
                </a:uFill>
                <a:latin typeface="DM Sans"/>
                <a:ea typeface="DM Sans"/>
                <a:cs typeface="DM Sans"/>
                <a:sym typeface="DM Sans"/>
                <a:hlinkClick r:id="rId11">
                  <a:extLst>
                    <a:ext uri="{A12FA001-AC4F-418D-AE19-62706E023703}">
                      <ahyp:hlinkClr val="tx"/>
                    </a:ext>
                  </a:extLst>
                </a:hlinkClick>
              </a:rPr>
              <a:t>cantante</a:t>
            </a:r>
            <a:r>
              <a:rPr lang="es" sz="1300">
                <a:solidFill>
                  <a:srgbClr val="E8E7E3"/>
                </a:solidFill>
                <a:latin typeface="DM Sans"/>
                <a:ea typeface="DM Sans"/>
                <a:cs typeface="DM Sans"/>
                <a:sym typeface="DM Sans"/>
              </a:rPr>
              <a:t> y </a:t>
            </a:r>
            <a:r>
              <a:rPr lang="es" sz="1300">
                <a:solidFill>
                  <a:srgbClr val="E8E7E3"/>
                </a:solidFill>
                <a:uFill>
                  <a:noFill/>
                </a:uFill>
                <a:latin typeface="DM Sans"/>
                <a:ea typeface="DM Sans"/>
                <a:cs typeface="DM Sans"/>
                <a:sym typeface="DM Sans"/>
                <a:hlinkClick r:id="rId12">
                  <a:extLst>
                    <a:ext uri="{A12FA001-AC4F-418D-AE19-62706E023703}">
                      <ahyp:hlinkClr val="tx"/>
                    </a:ext>
                  </a:extLst>
                </a:hlinkClick>
              </a:rPr>
              <a:t>compositor</a:t>
            </a:r>
            <a:r>
              <a:rPr lang="es" sz="1300">
                <a:solidFill>
                  <a:srgbClr val="E8E7E3"/>
                </a:solidFill>
                <a:latin typeface="DM Sans"/>
                <a:ea typeface="DM Sans"/>
                <a:cs typeface="DM Sans"/>
                <a:sym typeface="DM Sans"/>
              </a:rPr>
              <a:t> </a:t>
            </a:r>
            <a:r>
              <a:rPr lang="es" sz="1300">
                <a:solidFill>
                  <a:srgbClr val="E8E7E3"/>
                </a:solidFill>
                <a:uFill>
                  <a:noFill/>
                </a:uFill>
                <a:latin typeface="DM Sans"/>
                <a:ea typeface="DM Sans"/>
                <a:cs typeface="DM Sans"/>
                <a:sym typeface="DM Sans"/>
                <a:hlinkClick r:id="rId13">
                  <a:extLst>
                    <a:ext uri="{A12FA001-AC4F-418D-AE19-62706E023703}">
                      <ahyp:hlinkClr val="tx"/>
                    </a:ext>
                  </a:extLst>
                </a:hlinkClick>
              </a:rPr>
              <a:t>británico</a:t>
            </a:r>
            <a:r>
              <a:rPr lang="es" sz="1300">
                <a:solidFill>
                  <a:srgbClr val="E8E7E3"/>
                </a:solidFill>
                <a:latin typeface="DM Sans"/>
                <a:ea typeface="DM Sans"/>
                <a:cs typeface="DM Sans"/>
                <a:sym typeface="DM Sans"/>
              </a:rPr>
              <a:t> de origen </a:t>
            </a:r>
            <a:r>
              <a:rPr lang="es" sz="1300">
                <a:solidFill>
                  <a:srgbClr val="E8E7E3"/>
                </a:solidFill>
                <a:uFill>
                  <a:noFill/>
                </a:uFill>
                <a:latin typeface="DM Sans"/>
                <a:ea typeface="DM Sans"/>
                <a:cs typeface="DM Sans"/>
                <a:sym typeface="DM Sans"/>
                <a:hlinkClick r:id="rId14">
                  <a:extLst>
                    <a:ext uri="{A12FA001-AC4F-418D-AE19-62706E023703}">
                      <ahyp:hlinkClr val="tx"/>
                    </a:ext>
                  </a:extLst>
                </a:hlinkClick>
              </a:rPr>
              <a:t>parsi</a:t>
            </a:r>
            <a:r>
              <a:rPr lang="es" sz="1300">
                <a:solidFill>
                  <a:srgbClr val="E8E7E3"/>
                </a:solidFill>
                <a:latin typeface="DM Sans"/>
                <a:ea typeface="DM Sans"/>
                <a:cs typeface="DM Sans"/>
                <a:sym typeface="DM Sans"/>
              </a:rPr>
              <a:t> que alcanzó fama mundial por ser el vocalista principal y pianista de la banda de </a:t>
            </a:r>
            <a:r>
              <a:rPr i="1" lang="es" sz="1300">
                <a:solidFill>
                  <a:srgbClr val="E8E7E3"/>
                </a:solidFill>
                <a:uFill>
                  <a:noFill/>
                </a:uFill>
                <a:latin typeface="DM Sans"/>
                <a:ea typeface="DM Sans"/>
                <a:cs typeface="DM Sans"/>
                <a:sym typeface="DM Sans"/>
                <a:hlinkClick r:id="rId15">
                  <a:extLst>
                    <a:ext uri="{A12FA001-AC4F-418D-AE19-62706E023703}">
                      <ahyp:hlinkClr val="tx"/>
                    </a:ext>
                  </a:extLst>
                </a:hlinkClick>
              </a:rPr>
              <a:t>rock</a:t>
            </a:r>
            <a:r>
              <a:rPr lang="es" sz="1300">
                <a:solidFill>
                  <a:srgbClr val="E8E7E3"/>
                </a:solidFill>
                <a:latin typeface="DM Sans"/>
                <a:ea typeface="DM Sans"/>
                <a:cs typeface="DM Sans"/>
                <a:sym typeface="DM Sans"/>
              </a:rPr>
              <a:t> </a:t>
            </a:r>
            <a:r>
              <a:rPr lang="es" sz="1300">
                <a:solidFill>
                  <a:srgbClr val="E8E7E3"/>
                </a:solidFill>
                <a:uFill>
                  <a:noFill/>
                </a:uFill>
                <a:latin typeface="DM Sans"/>
                <a:ea typeface="DM Sans"/>
                <a:cs typeface="DM Sans"/>
                <a:sym typeface="DM Sans"/>
                <a:hlinkClick r:id="rId16">
                  <a:extLst>
                    <a:ext uri="{A12FA001-AC4F-418D-AE19-62706E023703}">
                      <ahyp:hlinkClr val="tx"/>
                    </a:ext>
                  </a:extLst>
                </a:hlinkClick>
              </a:rPr>
              <a:t>Queen</a:t>
            </a:r>
            <a:r>
              <a:rPr lang="es" sz="1300">
                <a:solidFill>
                  <a:srgbClr val="E8E7E3"/>
                </a:solidFill>
                <a:latin typeface="DM Sans"/>
                <a:ea typeface="DM Sans"/>
                <a:cs typeface="DM Sans"/>
                <a:sym typeface="DM Sans"/>
              </a:rPr>
              <a:t>. Siendo intérprete, ha sido reconocido por su poderosa voz y extravagantes puestas en escena.</a:t>
            </a:r>
            <a:r>
              <a:rPr baseline="30000" lang="es" sz="1300">
                <a:solidFill>
                  <a:srgbClr val="E8E7E3"/>
                </a:solidFill>
                <a:uFill>
                  <a:noFill/>
                </a:uFill>
                <a:latin typeface="DM Sans"/>
                <a:ea typeface="DM Sans"/>
                <a:cs typeface="DM Sans"/>
                <a:sym typeface="DM Sans"/>
                <a:hlinkClick r:id="rId17">
                  <a:extLst>
                    <a:ext uri="{A12FA001-AC4F-418D-AE19-62706E023703}">
                      <ahyp:hlinkClr val="tx"/>
                    </a:ext>
                  </a:extLst>
                </a:hlinkClick>
              </a:rPr>
              <a:t>4</a:t>
            </a:r>
            <a:r>
              <a:rPr lang="es" sz="1300">
                <a:solidFill>
                  <a:srgbClr val="E8E7E3"/>
                </a:solidFill>
                <a:latin typeface="DM Sans"/>
                <a:ea typeface="DM Sans"/>
                <a:cs typeface="DM Sans"/>
                <a:sym typeface="DM Sans"/>
              </a:rPr>
              <a:t>​</a:t>
            </a:r>
            <a:r>
              <a:rPr baseline="30000" lang="es" sz="1300">
                <a:solidFill>
                  <a:srgbClr val="E8E7E3"/>
                </a:solidFill>
                <a:uFill>
                  <a:noFill/>
                </a:uFill>
                <a:latin typeface="DM Sans"/>
                <a:ea typeface="DM Sans"/>
                <a:cs typeface="DM Sans"/>
                <a:sym typeface="DM Sans"/>
                <a:hlinkClick r:id="rId18">
                  <a:extLst>
                    <a:ext uri="{A12FA001-AC4F-418D-AE19-62706E023703}">
                      <ahyp:hlinkClr val="tx"/>
                    </a:ext>
                  </a:extLst>
                </a:hlinkClick>
              </a:rPr>
              <a:t>5</a:t>
            </a:r>
            <a:r>
              <a:rPr lang="es" sz="1300">
                <a:solidFill>
                  <a:srgbClr val="E8E7E3"/>
                </a:solidFill>
                <a:latin typeface="DM Sans"/>
                <a:ea typeface="DM Sans"/>
                <a:cs typeface="DM Sans"/>
                <a:sym typeface="DM Sans"/>
              </a:rPr>
              <a:t>​</a:t>
            </a:r>
            <a:r>
              <a:rPr baseline="30000" lang="es" sz="1300">
                <a:solidFill>
                  <a:srgbClr val="E8E7E3"/>
                </a:solidFill>
                <a:uFill>
                  <a:noFill/>
                </a:uFill>
                <a:latin typeface="DM Sans"/>
                <a:ea typeface="DM Sans"/>
                <a:cs typeface="DM Sans"/>
                <a:sym typeface="DM Sans"/>
                <a:hlinkClick r:id="rId19">
                  <a:extLst>
                    <a:ext uri="{A12FA001-AC4F-418D-AE19-62706E023703}">
                      <ahyp:hlinkClr val="tx"/>
                    </a:ext>
                  </a:extLst>
                </a:hlinkClick>
              </a:rPr>
              <a:t>6</a:t>
            </a:r>
            <a:r>
              <a:rPr lang="es" sz="1300">
                <a:solidFill>
                  <a:srgbClr val="E8E7E3"/>
                </a:solidFill>
                <a:latin typeface="DM Sans"/>
                <a:ea typeface="DM Sans"/>
                <a:cs typeface="DM Sans"/>
                <a:sym typeface="DM Sans"/>
              </a:rPr>
              <a:t>​ Como compositor, escribió muchos de los éxitos de Queen, tales como «</a:t>
            </a:r>
            <a:r>
              <a:rPr lang="es" sz="1300">
                <a:solidFill>
                  <a:srgbClr val="E8E7E3"/>
                </a:solidFill>
                <a:uFill>
                  <a:noFill/>
                </a:uFill>
                <a:latin typeface="DM Sans"/>
                <a:ea typeface="DM Sans"/>
                <a:cs typeface="DM Sans"/>
                <a:sym typeface="DM Sans"/>
                <a:hlinkClick r:id="rId20">
                  <a:extLst>
                    <a:ext uri="{A12FA001-AC4F-418D-AE19-62706E023703}">
                      <ahyp:hlinkClr val="tx"/>
                    </a:ext>
                  </a:extLst>
                </a:hlinkClick>
              </a:rPr>
              <a:t>Killer Queen</a:t>
            </a:r>
            <a:r>
              <a:rPr lang="es" sz="1300">
                <a:solidFill>
                  <a:srgbClr val="E8E7E3"/>
                </a:solidFill>
                <a:latin typeface="DM Sans"/>
                <a:ea typeface="DM Sans"/>
                <a:cs typeface="DM Sans"/>
                <a:sym typeface="DM Sans"/>
              </a:rPr>
              <a:t>», «</a:t>
            </a:r>
            <a:r>
              <a:rPr lang="es" sz="1300">
                <a:solidFill>
                  <a:srgbClr val="E8E7E3"/>
                </a:solidFill>
                <a:uFill>
                  <a:noFill/>
                </a:uFill>
                <a:latin typeface="DM Sans"/>
                <a:ea typeface="DM Sans"/>
                <a:cs typeface="DM Sans"/>
                <a:sym typeface="DM Sans"/>
                <a:hlinkClick r:id="rId21">
                  <a:extLst>
                    <a:ext uri="{A12FA001-AC4F-418D-AE19-62706E023703}">
                      <ahyp:hlinkClr val="tx"/>
                    </a:ext>
                  </a:extLst>
                </a:hlinkClick>
              </a:rPr>
              <a:t>Bohemian Rhapsody</a:t>
            </a:r>
            <a:r>
              <a:rPr lang="es" sz="1300">
                <a:solidFill>
                  <a:srgbClr val="E8E7E3"/>
                </a:solidFill>
                <a:latin typeface="DM Sans"/>
                <a:ea typeface="DM Sans"/>
                <a:cs typeface="DM Sans"/>
                <a:sym typeface="DM Sans"/>
              </a:rPr>
              <a:t>», «</a:t>
            </a:r>
            <a:r>
              <a:rPr lang="es" sz="1300">
                <a:solidFill>
                  <a:srgbClr val="E8E7E3"/>
                </a:solidFill>
                <a:uFill>
                  <a:noFill/>
                </a:uFill>
                <a:latin typeface="DM Sans"/>
                <a:ea typeface="DM Sans"/>
                <a:cs typeface="DM Sans"/>
                <a:sym typeface="DM Sans"/>
                <a:hlinkClick r:id="rId22">
                  <a:extLst>
                    <a:ext uri="{A12FA001-AC4F-418D-AE19-62706E023703}">
                      <ahyp:hlinkClr val="tx"/>
                    </a:ext>
                  </a:extLst>
                </a:hlinkClick>
              </a:rPr>
              <a:t>Somebody to Love</a:t>
            </a:r>
            <a:r>
              <a:rPr lang="es" sz="1300">
                <a:solidFill>
                  <a:srgbClr val="E8E7E3"/>
                </a:solidFill>
                <a:latin typeface="DM Sans"/>
                <a:ea typeface="DM Sans"/>
                <a:cs typeface="DM Sans"/>
                <a:sym typeface="DM Sans"/>
              </a:rPr>
              <a:t>», «</a:t>
            </a:r>
            <a:r>
              <a:rPr lang="es" sz="1300">
                <a:solidFill>
                  <a:srgbClr val="E8E7E3"/>
                </a:solidFill>
                <a:uFill>
                  <a:noFill/>
                </a:uFill>
                <a:latin typeface="DM Sans"/>
                <a:ea typeface="DM Sans"/>
                <a:cs typeface="DM Sans"/>
                <a:sym typeface="DM Sans"/>
                <a:hlinkClick r:id="rId23">
                  <a:extLst>
                    <a:ext uri="{A12FA001-AC4F-418D-AE19-62706E023703}">
                      <ahyp:hlinkClr val="tx"/>
                    </a:ext>
                  </a:extLst>
                </a:hlinkClick>
              </a:rPr>
              <a:t>We Are the Champions</a:t>
            </a:r>
            <a:r>
              <a:rPr lang="es" sz="1300">
                <a:solidFill>
                  <a:srgbClr val="E8E7E3"/>
                </a:solidFill>
                <a:latin typeface="DM Sans"/>
                <a:ea typeface="DM Sans"/>
                <a:cs typeface="DM Sans"/>
                <a:sym typeface="DM Sans"/>
              </a:rPr>
              <a:t>», «</a:t>
            </a:r>
            <a:r>
              <a:rPr lang="es" sz="1300">
                <a:solidFill>
                  <a:srgbClr val="E8E7E3"/>
                </a:solidFill>
                <a:uFill>
                  <a:noFill/>
                </a:uFill>
                <a:latin typeface="DM Sans"/>
                <a:ea typeface="DM Sans"/>
                <a:cs typeface="DM Sans"/>
                <a:sym typeface="DM Sans"/>
                <a:hlinkClick r:id="rId24">
                  <a:extLst>
                    <a:ext uri="{A12FA001-AC4F-418D-AE19-62706E023703}">
                      <ahyp:hlinkClr val="tx"/>
                    </a:ext>
                  </a:extLst>
                </a:hlinkClick>
              </a:rPr>
              <a:t>Don't Stop Me Now</a:t>
            </a:r>
            <a:r>
              <a:rPr lang="es" sz="1300">
                <a:solidFill>
                  <a:srgbClr val="E8E7E3"/>
                </a:solidFill>
                <a:latin typeface="DM Sans"/>
                <a:ea typeface="DM Sans"/>
                <a:cs typeface="DM Sans"/>
                <a:sym typeface="DM Sans"/>
              </a:rPr>
              <a:t>», «</a:t>
            </a:r>
            <a:r>
              <a:rPr lang="es" sz="1300">
                <a:solidFill>
                  <a:srgbClr val="E8E7E3"/>
                </a:solidFill>
                <a:uFill>
                  <a:noFill/>
                </a:uFill>
                <a:latin typeface="DM Sans"/>
                <a:ea typeface="DM Sans"/>
                <a:cs typeface="DM Sans"/>
                <a:sym typeface="DM Sans"/>
                <a:hlinkClick r:id="rId25">
                  <a:extLst>
                    <a:ext uri="{A12FA001-AC4F-418D-AE19-62706E023703}">
                      <ahyp:hlinkClr val="tx"/>
                    </a:ext>
                  </a:extLst>
                </a:hlinkClick>
              </a:rPr>
              <a:t>Crazy Little Thing Called Love</a:t>
            </a:r>
            <a:r>
              <a:rPr lang="es" sz="1300">
                <a:solidFill>
                  <a:srgbClr val="E8E7E3"/>
                </a:solidFill>
                <a:latin typeface="DM Sans"/>
                <a:ea typeface="DM Sans"/>
                <a:cs typeface="DM Sans"/>
                <a:sym typeface="DM Sans"/>
              </a:rPr>
              <a:t>», «</a:t>
            </a:r>
            <a:r>
              <a:rPr lang="es" sz="1300">
                <a:solidFill>
                  <a:srgbClr val="E8E7E3"/>
                </a:solidFill>
                <a:uFill>
                  <a:noFill/>
                </a:uFill>
                <a:latin typeface="DM Sans"/>
                <a:ea typeface="DM Sans"/>
                <a:cs typeface="DM Sans"/>
                <a:sym typeface="DM Sans"/>
                <a:hlinkClick r:id="rId26">
                  <a:extLst>
                    <a:ext uri="{A12FA001-AC4F-418D-AE19-62706E023703}">
                      <ahyp:hlinkClr val="tx"/>
                    </a:ext>
                  </a:extLst>
                </a:hlinkClick>
              </a:rPr>
              <a:t>It's a Hard Life</a:t>
            </a:r>
            <a:r>
              <a:rPr lang="es" sz="1300">
                <a:solidFill>
                  <a:srgbClr val="E8E7E3"/>
                </a:solidFill>
                <a:latin typeface="DM Sans"/>
                <a:ea typeface="DM Sans"/>
                <a:cs typeface="DM Sans"/>
                <a:sym typeface="DM Sans"/>
              </a:rPr>
              <a:t>» o «</a:t>
            </a:r>
            <a:r>
              <a:rPr lang="es" sz="1300">
                <a:solidFill>
                  <a:srgbClr val="E8E7E3"/>
                </a:solidFill>
                <a:uFill>
                  <a:noFill/>
                </a:uFill>
                <a:latin typeface="DM Sans"/>
                <a:ea typeface="DM Sans"/>
                <a:cs typeface="DM Sans"/>
                <a:sym typeface="DM Sans"/>
                <a:hlinkClick r:id="rId27">
                  <a:extLst>
                    <a:ext uri="{A12FA001-AC4F-418D-AE19-62706E023703}">
                      <ahyp:hlinkClr val="tx"/>
                    </a:ext>
                  </a:extLst>
                </a:hlinkClick>
              </a:rPr>
              <a:t>Innuendo</a:t>
            </a:r>
            <a:r>
              <a:rPr lang="es" sz="1300">
                <a:solidFill>
                  <a:srgbClr val="E8E7E3"/>
                </a:solidFill>
                <a:latin typeface="DM Sans"/>
                <a:ea typeface="DM Sans"/>
                <a:cs typeface="DM Sans"/>
                <a:sym typeface="DM Sans"/>
              </a:rPr>
              <a:t>». Además de la actividad con la banda, en los </a:t>
            </a:r>
            <a:r>
              <a:rPr lang="es" sz="1300">
                <a:solidFill>
                  <a:srgbClr val="E8E7E3"/>
                </a:solidFill>
                <a:uFill>
                  <a:noFill/>
                </a:uFill>
                <a:latin typeface="DM Sans"/>
                <a:ea typeface="DM Sans"/>
                <a:cs typeface="DM Sans"/>
                <a:sym typeface="DM Sans"/>
                <a:hlinkClick r:id="rId28">
                  <a:extLst>
                    <a:ext uri="{A12FA001-AC4F-418D-AE19-62706E023703}">
                      <ahyp:hlinkClr val="tx"/>
                    </a:ext>
                  </a:extLst>
                </a:hlinkClick>
              </a:rPr>
              <a:t>años ochenta</a:t>
            </a:r>
            <a:r>
              <a:rPr lang="es" sz="1300">
                <a:solidFill>
                  <a:srgbClr val="E8E7E3"/>
                </a:solidFill>
                <a:latin typeface="DM Sans"/>
                <a:ea typeface="DM Sans"/>
                <a:cs typeface="DM Sans"/>
                <a:sym typeface="DM Sans"/>
              </a:rPr>
              <a:t> lanzó su carrera como solista que lo llevó a publicar dos álbumes: </a:t>
            </a:r>
            <a:r>
              <a:rPr i="1" lang="es" sz="1300">
                <a:solidFill>
                  <a:srgbClr val="E8E7E3"/>
                </a:solidFill>
                <a:uFill>
                  <a:noFill/>
                </a:uFill>
                <a:latin typeface="DM Sans"/>
                <a:ea typeface="DM Sans"/>
                <a:cs typeface="DM Sans"/>
                <a:sym typeface="DM Sans"/>
                <a:hlinkClick r:id="rId29">
                  <a:extLst>
                    <a:ext uri="{A12FA001-AC4F-418D-AE19-62706E023703}">
                      <ahyp:hlinkClr val="tx"/>
                    </a:ext>
                  </a:extLst>
                </a:hlinkClick>
              </a:rPr>
              <a:t>Mr. Bad Guy</a:t>
            </a:r>
            <a:r>
              <a:rPr lang="es" sz="1300">
                <a:solidFill>
                  <a:srgbClr val="E8E7E3"/>
                </a:solidFill>
                <a:latin typeface="DM Sans"/>
                <a:ea typeface="DM Sans"/>
                <a:cs typeface="DM Sans"/>
                <a:sym typeface="DM Sans"/>
              </a:rPr>
              <a:t> (1985) y </a:t>
            </a:r>
            <a:r>
              <a:rPr i="1" lang="es" sz="1300">
                <a:solidFill>
                  <a:srgbClr val="E8E7E3"/>
                </a:solidFill>
                <a:uFill>
                  <a:noFill/>
                </a:uFill>
                <a:latin typeface="DM Sans"/>
                <a:ea typeface="DM Sans"/>
                <a:cs typeface="DM Sans"/>
                <a:sym typeface="DM Sans"/>
                <a:hlinkClick r:id="rId30">
                  <a:extLst>
                    <a:ext uri="{A12FA001-AC4F-418D-AE19-62706E023703}">
                      <ahyp:hlinkClr val="tx"/>
                    </a:ext>
                  </a:extLst>
                </a:hlinkClick>
              </a:rPr>
              <a:t>Barcelona</a:t>
            </a:r>
            <a:r>
              <a:rPr lang="es" sz="1300">
                <a:solidFill>
                  <a:srgbClr val="E8E7E3"/>
                </a:solidFill>
                <a:latin typeface="DM Sans"/>
                <a:ea typeface="DM Sans"/>
                <a:cs typeface="DM Sans"/>
                <a:sym typeface="DM Sans"/>
              </a:rPr>
              <a:t> (1988), este último en colaboración con la </a:t>
            </a:r>
            <a:r>
              <a:rPr lang="es" sz="1300">
                <a:solidFill>
                  <a:srgbClr val="E8E7E3"/>
                </a:solidFill>
                <a:uFill>
                  <a:noFill/>
                </a:uFill>
                <a:latin typeface="DM Sans"/>
                <a:ea typeface="DM Sans"/>
                <a:cs typeface="DM Sans"/>
                <a:sym typeface="DM Sans"/>
                <a:hlinkClick r:id="rId31">
                  <a:extLst>
                    <a:ext uri="{A12FA001-AC4F-418D-AE19-62706E023703}">
                      <ahyp:hlinkClr val="tx"/>
                    </a:ext>
                  </a:extLst>
                </a:hlinkClick>
              </a:rPr>
              <a:t>soprano</a:t>
            </a:r>
            <a:r>
              <a:rPr lang="es" sz="1300">
                <a:solidFill>
                  <a:srgbClr val="E8E7E3"/>
                </a:solidFill>
                <a:latin typeface="DM Sans"/>
                <a:ea typeface="DM Sans"/>
                <a:cs typeface="DM Sans"/>
                <a:sym typeface="DM Sans"/>
              </a:rPr>
              <a:t> </a:t>
            </a:r>
            <a:r>
              <a:rPr lang="es" sz="1300">
                <a:solidFill>
                  <a:srgbClr val="E8E7E3"/>
                </a:solidFill>
                <a:uFill>
                  <a:noFill/>
                </a:uFill>
                <a:latin typeface="DM Sans"/>
                <a:ea typeface="DM Sans"/>
                <a:cs typeface="DM Sans"/>
                <a:sym typeface="DM Sans"/>
                <a:hlinkClick r:id="rId32">
                  <a:extLst>
                    <a:ext uri="{A12FA001-AC4F-418D-AE19-62706E023703}">
                      <ahyp:hlinkClr val="tx"/>
                    </a:ext>
                  </a:extLst>
                </a:hlinkClick>
              </a:rPr>
              <a:t>española</a:t>
            </a:r>
            <a:r>
              <a:rPr lang="es" sz="1300">
                <a:solidFill>
                  <a:srgbClr val="E8E7E3"/>
                </a:solidFill>
                <a:latin typeface="DM Sans"/>
                <a:ea typeface="DM Sans"/>
                <a:cs typeface="DM Sans"/>
                <a:sym typeface="DM Sans"/>
              </a:rPr>
              <a:t> </a:t>
            </a:r>
            <a:r>
              <a:rPr lang="es" sz="1300">
                <a:solidFill>
                  <a:srgbClr val="E8E7E3"/>
                </a:solidFill>
                <a:uFill>
                  <a:noFill/>
                </a:uFill>
                <a:latin typeface="DM Sans"/>
                <a:ea typeface="DM Sans"/>
                <a:cs typeface="DM Sans"/>
                <a:sym typeface="DM Sans"/>
                <a:hlinkClick r:id="rId33">
                  <a:extLst>
                    <a:ext uri="{A12FA001-AC4F-418D-AE19-62706E023703}">
                      <ahyp:hlinkClr val="tx"/>
                    </a:ext>
                  </a:extLst>
                </a:hlinkClick>
              </a:rPr>
              <a:t>Montserrat Caballé</a:t>
            </a:r>
            <a:r>
              <a:rPr lang="es" sz="1300">
                <a:solidFill>
                  <a:srgbClr val="E8E7E3"/>
                </a:solidFill>
                <a:latin typeface="DM Sans"/>
                <a:ea typeface="DM Sans"/>
                <a:cs typeface="DM Sans"/>
                <a:sym typeface="DM Sans"/>
              </a:rPr>
              <a:t>. El </a:t>
            </a:r>
            <a:r>
              <a:rPr lang="es" sz="1300">
                <a:solidFill>
                  <a:srgbClr val="E8E7E3"/>
                </a:solidFill>
                <a:uFill>
                  <a:noFill/>
                </a:uFill>
                <a:latin typeface="DM Sans"/>
                <a:ea typeface="DM Sans"/>
                <a:cs typeface="DM Sans"/>
                <a:sym typeface="DM Sans"/>
                <a:hlinkClick r:id="rId34">
                  <a:extLst>
                    <a:ext uri="{A12FA001-AC4F-418D-AE19-62706E023703}">
                      <ahyp:hlinkClr val="tx"/>
                    </a:ext>
                  </a:extLst>
                </a:hlinkClick>
              </a:rPr>
              <a:t>sencillo</a:t>
            </a:r>
            <a:r>
              <a:rPr lang="es" sz="1300">
                <a:solidFill>
                  <a:srgbClr val="E8E7E3"/>
                </a:solidFill>
                <a:latin typeface="DM Sans"/>
                <a:ea typeface="DM Sans"/>
                <a:cs typeface="DM Sans"/>
                <a:sym typeface="DM Sans"/>
              </a:rPr>
              <a:t> homónimo, una colaboración entre ambos, fue la canción oficial de los </a:t>
            </a:r>
            <a:r>
              <a:rPr lang="es" sz="1300">
                <a:solidFill>
                  <a:srgbClr val="E8E7E3"/>
                </a:solidFill>
                <a:uFill>
                  <a:noFill/>
                </a:uFill>
                <a:latin typeface="DM Sans"/>
                <a:ea typeface="DM Sans"/>
                <a:cs typeface="DM Sans"/>
                <a:sym typeface="DM Sans"/>
                <a:hlinkClick r:id="rId35">
                  <a:extLst>
                    <a:ext uri="{A12FA001-AC4F-418D-AE19-62706E023703}">
                      <ahyp:hlinkClr val="tx"/>
                    </a:ext>
                  </a:extLst>
                </a:hlinkClick>
              </a:rPr>
              <a:t>Juegos Olímpicos de Barcelona 1992</a:t>
            </a:r>
            <a:r>
              <a:rPr lang="es" sz="1300">
                <a:solidFill>
                  <a:srgbClr val="E8E7E3"/>
                </a:solidFill>
                <a:latin typeface="DM Sans"/>
                <a:ea typeface="DM Sans"/>
                <a:cs typeface="DM Sans"/>
                <a:sym typeface="DM Sans"/>
              </a:rPr>
              <a:t>.</a:t>
            </a:r>
            <a:r>
              <a:rPr baseline="30000" lang="es" sz="1300">
                <a:solidFill>
                  <a:srgbClr val="E8E7E3"/>
                </a:solidFill>
                <a:uFill>
                  <a:noFill/>
                </a:uFill>
                <a:latin typeface="DM Sans"/>
                <a:ea typeface="DM Sans"/>
                <a:cs typeface="DM Sans"/>
                <a:sym typeface="DM Sans"/>
                <a:hlinkClick r:id="rId36">
                  <a:extLst>
                    <a:ext uri="{A12FA001-AC4F-418D-AE19-62706E023703}">
                      <ahyp:hlinkClr val="tx"/>
                    </a:ext>
                  </a:extLst>
                </a:hlinkClick>
              </a:rPr>
              <a:t>7</a:t>
            </a:r>
            <a:r>
              <a:rPr lang="es" sz="1300">
                <a:solidFill>
                  <a:srgbClr val="202122"/>
                </a:solidFill>
                <a:highlight>
                  <a:srgbClr val="FFFFFF"/>
                </a:highlight>
              </a:rPr>
              <a:t>​</a:t>
            </a:r>
            <a:endParaRPr sz="1300">
              <a:solidFill>
                <a:schemeClr val="lt1"/>
              </a:solidFill>
              <a:latin typeface="DM Sans"/>
              <a:ea typeface="DM Sans"/>
              <a:cs typeface="DM Sans"/>
              <a:sym typeface="DM Sans"/>
            </a:endParaRPr>
          </a:p>
        </p:txBody>
      </p:sp>
      <p:sp>
        <p:nvSpPr>
          <p:cNvPr id="273" name="Google Shape;273;p38"/>
          <p:cNvSpPr txBox="1"/>
          <p:nvPr/>
        </p:nvSpPr>
        <p:spPr>
          <a:xfrm>
            <a:off x="475500" y="1015988"/>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EAFF6A"/>
                </a:solidFill>
                <a:latin typeface="DM Sans"/>
                <a:ea typeface="DM Sans"/>
                <a:cs typeface="DM Sans"/>
                <a:sym typeface="DM Sans"/>
              </a:rPr>
              <a:t>Prompt a utilizar</a:t>
            </a:r>
            <a:endParaRPr b="1" sz="4000">
              <a:solidFill>
                <a:srgbClr val="EAFF6A"/>
              </a:solidFill>
              <a:latin typeface="DM Sans"/>
              <a:ea typeface="DM Sans"/>
              <a:cs typeface="DM Sans"/>
              <a:sym typeface="DM Sans"/>
            </a:endParaRPr>
          </a:p>
        </p:txBody>
      </p:sp>
      <p:sp>
        <p:nvSpPr>
          <p:cNvPr id="274" name="Google Shape;274;p38"/>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PROMPT</a:t>
            </a:r>
            <a:endParaRPr>
              <a:solidFill>
                <a:schemeClr val="lt1"/>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Paso a paso</a:t>
            </a:r>
            <a:endParaRPr b="1" sz="4000">
              <a:solidFill>
                <a:schemeClr val="dk1"/>
              </a:solidFill>
              <a:latin typeface="DM Sans"/>
              <a:ea typeface="DM Sans"/>
              <a:cs typeface="DM Sans"/>
              <a:sym typeface="DM Sans"/>
            </a:endParaRPr>
          </a:p>
        </p:txBody>
      </p:sp>
      <p:sp>
        <p:nvSpPr>
          <p:cNvPr id="280" name="Google Shape;280;p39"/>
          <p:cNvSpPr/>
          <p:nvPr/>
        </p:nvSpPr>
        <p:spPr>
          <a:xfrm>
            <a:off x="4278440" y="19604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9"/>
          <p:cNvSpPr txBox="1"/>
          <p:nvPr/>
        </p:nvSpPr>
        <p:spPr>
          <a:xfrm>
            <a:off x="9902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1</a:t>
            </a:r>
            <a:endParaRPr b="1">
              <a:latin typeface="DM Sans"/>
              <a:ea typeface="DM Sans"/>
              <a:cs typeface="DM Sans"/>
              <a:sym typeface="DM Sans"/>
            </a:endParaRPr>
          </a:p>
        </p:txBody>
      </p:sp>
      <p:sp>
        <p:nvSpPr>
          <p:cNvPr id="282" name="Google Shape;282;p39"/>
          <p:cNvSpPr txBox="1"/>
          <p:nvPr/>
        </p:nvSpPr>
        <p:spPr>
          <a:xfrm>
            <a:off x="35965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2</a:t>
            </a:r>
            <a:endParaRPr b="1">
              <a:latin typeface="DM Sans"/>
              <a:ea typeface="DM Sans"/>
              <a:cs typeface="DM Sans"/>
              <a:sym typeface="DM Sans"/>
            </a:endParaRPr>
          </a:p>
        </p:txBody>
      </p:sp>
      <p:sp>
        <p:nvSpPr>
          <p:cNvPr id="283" name="Google Shape;283;p39"/>
          <p:cNvSpPr/>
          <p:nvPr/>
        </p:nvSpPr>
        <p:spPr>
          <a:xfrm>
            <a:off x="6825776"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39"/>
          <p:cNvCxnSpPr>
            <a:stCxn id="285" idx="6"/>
            <a:endCxn id="280" idx="2"/>
          </p:cNvCxnSpPr>
          <p:nvPr/>
        </p:nvCxnSpPr>
        <p:spPr>
          <a:xfrm flipH="1" rot="10800000">
            <a:off x="2318188" y="2253929"/>
            <a:ext cx="1960200" cy="21600"/>
          </a:xfrm>
          <a:prstGeom prst="straightConnector1">
            <a:avLst/>
          </a:prstGeom>
          <a:noFill/>
          <a:ln cap="flat" cmpd="sng" w="9525">
            <a:solidFill>
              <a:srgbClr val="EAFF6A"/>
            </a:solidFill>
            <a:prstDash val="solid"/>
            <a:round/>
            <a:headEnd len="med" w="med" type="none"/>
            <a:tailEnd len="med" w="med" type="none"/>
          </a:ln>
        </p:spPr>
      </p:cxnSp>
      <p:cxnSp>
        <p:nvCxnSpPr>
          <p:cNvPr id="286" name="Google Shape;286;p39"/>
          <p:cNvCxnSpPr>
            <a:stCxn id="280" idx="6"/>
            <a:endCxn id="283" idx="2"/>
          </p:cNvCxnSpPr>
          <p:nvPr/>
        </p:nvCxnSpPr>
        <p:spPr>
          <a:xfrm>
            <a:off x="4865540" y="2254004"/>
            <a:ext cx="1960200" cy="0"/>
          </a:xfrm>
          <a:prstGeom prst="straightConnector1">
            <a:avLst/>
          </a:prstGeom>
          <a:noFill/>
          <a:ln cap="flat" cmpd="sng" w="9525">
            <a:solidFill>
              <a:srgbClr val="EAFF6A"/>
            </a:solidFill>
            <a:prstDash val="solid"/>
            <a:round/>
            <a:headEnd len="med" w="med" type="none"/>
            <a:tailEnd len="med" w="med" type="none"/>
          </a:ln>
        </p:spPr>
      </p:cxnSp>
      <p:sp>
        <p:nvSpPr>
          <p:cNvPr id="287" name="Google Shape;287;p39"/>
          <p:cNvSpPr txBox="1"/>
          <p:nvPr/>
        </p:nvSpPr>
        <p:spPr>
          <a:xfrm>
            <a:off x="6143875"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3</a:t>
            </a:r>
            <a:endParaRPr b="1">
              <a:latin typeface="DM Sans"/>
              <a:ea typeface="DM Sans"/>
              <a:cs typeface="DM Sans"/>
              <a:sym typeface="DM Sans"/>
            </a:endParaRPr>
          </a:p>
        </p:txBody>
      </p:sp>
      <p:sp>
        <p:nvSpPr>
          <p:cNvPr id="288" name="Google Shape;288;p39"/>
          <p:cNvSpPr txBox="1"/>
          <p:nvPr/>
        </p:nvSpPr>
        <p:spPr>
          <a:xfrm>
            <a:off x="1049225" y="3192575"/>
            <a:ext cx="1950900" cy="87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Probamos la respuesta dándole contexto.</a:t>
            </a:r>
            <a:endParaRPr sz="1350">
              <a:latin typeface="DM Sans"/>
              <a:ea typeface="DM Sans"/>
              <a:cs typeface="DM Sans"/>
              <a:sym typeface="DM Sans"/>
            </a:endParaRPr>
          </a:p>
        </p:txBody>
      </p:sp>
      <p:sp>
        <p:nvSpPr>
          <p:cNvPr id="289" name="Google Shape;289;p39"/>
          <p:cNvSpPr txBox="1"/>
          <p:nvPr/>
        </p:nvSpPr>
        <p:spPr>
          <a:xfrm>
            <a:off x="3596550" y="3192575"/>
            <a:ext cx="1950900" cy="110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Volvemos a preguntarle, esta vez sin darle información extra.</a:t>
            </a:r>
            <a:endParaRPr sz="1350">
              <a:latin typeface="DM Sans"/>
              <a:ea typeface="DM Sans"/>
              <a:cs typeface="DM Sans"/>
              <a:sym typeface="DM Sans"/>
            </a:endParaRPr>
          </a:p>
        </p:txBody>
      </p:sp>
      <p:sp>
        <p:nvSpPr>
          <p:cNvPr id="290" name="Google Shape;290;p39"/>
          <p:cNvSpPr txBox="1"/>
          <p:nvPr/>
        </p:nvSpPr>
        <p:spPr>
          <a:xfrm>
            <a:off x="6143875" y="3192575"/>
            <a:ext cx="1950900" cy="87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Evaluamos las diferencias en los resultados.</a:t>
            </a:r>
            <a:endParaRPr sz="1350">
              <a:latin typeface="DM Sans"/>
              <a:ea typeface="DM Sans"/>
              <a:cs typeface="DM Sans"/>
              <a:sym typeface="DM Sans"/>
            </a:endParaRPr>
          </a:p>
        </p:txBody>
      </p:sp>
      <p:sp>
        <p:nvSpPr>
          <p:cNvPr id="291" name="Google Shape;291;p39"/>
          <p:cNvSpPr txBox="1"/>
          <p:nvPr/>
        </p:nvSpPr>
        <p:spPr>
          <a:xfrm>
            <a:off x="43648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2</a:t>
            </a:r>
            <a:endParaRPr b="1" sz="3000">
              <a:solidFill>
                <a:schemeClr val="dk1"/>
              </a:solidFill>
              <a:latin typeface="DM Sans"/>
              <a:ea typeface="DM Sans"/>
              <a:cs typeface="DM Sans"/>
              <a:sym typeface="DM Sans"/>
            </a:endParaRPr>
          </a:p>
        </p:txBody>
      </p:sp>
      <p:sp>
        <p:nvSpPr>
          <p:cNvPr id="292" name="Google Shape;292;p39"/>
          <p:cNvSpPr txBox="1"/>
          <p:nvPr/>
        </p:nvSpPr>
        <p:spPr>
          <a:xfrm>
            <a:off x="69121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3</a:t>
            </a:r>
            <a:endParaRPr b="1" sz="3000">
              <a:solidFill>
                <a:schemeClr val="dk1"/>
              </a:solidFill>
              <a:latin typeface="DM Sans"/>
              <a:ea typeface="DM Sans"/>
              <a:cs typeface="DM Sans"/>
              <a:sym typeface="DM Sans"/>
            </a:endParaRPr>
          </a:p>
        </p:txBody>
      </p:sp>
      <p:grpSp>
        <p:nvGrpSpPr>
          <p:cNvPr id="293" name="Google Shape;293;p39"/>
          <p:cNvGrpSpPr/>
          <p:nvPr/>
        </p:nvGrpSpPr>
        <p:grpSpPr>
          <a:xfrm>
            <a:off x="1731088" y="1975350"/>
            <a:ext cx="587100" cy="600300"/>
            <a:chOff x="1731113" y="1953850"/>
            <a:chExt cx="587100" cy="600300"/>
          </a:xfrm>
        </p:grpSpPr>
        <p:sp>
          <p:nvSpPr>
            <p:cNvPr id="285" name="Google Shape;285;p39"/>
            <p:cNvSpPr/>
            <p:nvPr/>
          </p:nvSpPr>
          <p:spPr>
            <a:xfrm>
              <a:off x="1731113"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DF4E2"/>
                </a:highlight>
              </a:endParaRPr>
            </a:p>
          </p:txBody>
        </p:sp>
        <p:sp>
          <p:nvSpPr>
            <p:cNvPr id="294" name="Google Shape;294;p39"/>
            <p:cNvSpPr txBox="1"/>
            <p:nvPr/>
          </p:nvSpPr>
          <p:spPr>
            <a:xfrm>
              <a:off x="1817525"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1</a:t>
              </a:r>
              <a:endParaRPr b="1" sz="3000">
                <a:solidFill>
                  <a:schemeClr val="dk1"/>
                </a:solidFill>
                <a:latin typeface="DM Sans"/>
                <a:ea typeface="DM Sans"/>
                <a:cs typeface="DM Sans"/>
                <a:sym typeface="DM Sans"/>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pSp>
        <p:nvGrpSpPr>
          <p:cNvPr id="299" name="Google Shape;299;p40"/>
          <p:cNvGrpSpPr/>
          <p:nvPr/>
        </p:nvGrpSpPr>
        <p:grpSpPr>
          <a:xfrm>
            <a:off x="475520" y="468281"/>
            <a:ext cx="738900" cy="738900"/>
            <a:chOff x="475520" y="468281"/>
            <a:chExt cx="738900" cy="738900"/>
          </a:xfrm>
        </p:grpSpPr>
        <p:sp>
          <p:nvSpPr>
            <p:cNvPr id="300" name="Google Shape;300;p40"/>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1" name="Google Shape;301;p40"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302" name="Google Shape;302;p40"/>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303" name="Google Shape;303;p40"/>
          <p:cNvSpPr txBox="1"/>
          <p:nvPr/>
        </p:nvSpPr>
        <p:spPr>
          <a:xfrm>
            <a:off x="475500" y="1498050"/>
            <a:ext cx="7169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¿En qué caso de las actividades anteriores dirían que se utiliza </a:t>
            </a:r>
            <a:r>
              <a:rPr b="1" i="1" lang="es" sz="2500">
                <a:solidFill>
                  <a:schemeClr val="dk2"/>
                </a:solidFill>
                <a:latin typeface="DM Sans"/>
                <a:ea typeface="DM Sans"/>
                <a:cs typeface="DM Sans"/>
                <a:sym typeface="DM Sans"/>
              </a:rPr>
              <a:t>Close book</a:t>
            </a:r>
            <a:r>
              <a:rPr lang="es" sz="2500">
                <a:solidFill>
                  <a:schemeClr val="dk2"/>
                </a:solidFill>
                <a:latin typeface="DM Sans"/>
                <a:ea typeface="DM Sans"/>
                <a:cs typeface="DM Sans"/>
                <a:sym typeface="DM Sans"/>
              </a:rPr>
              <a:t> y en cuál </a:t>
            </a:r>
            <a:r>
              <a:rPr b="1" i="1" lang="es" sz="2500">
                <a:solidFill>
                  <a:schemeClr val="dk2"/>
                </a:solidFill>
                <a:latin typeface="DM Sans"/>
                <a:ea typeface="DM Sans"/>
                <a:cs typeface="DM Sans"/>
                <a:sym typeface="DM Sans"/>
              </a:rPr>
              <a:t>Open book</a:t>
            </a:r>
            <a:r>
              <a:rPr lang="es" sz="2500">
                <a:solidFill>
                  <a:schemeClr val="dk2"/>
                </a:solidFill>
                <a:latin typeface="DM Sans"/>
                <a:ea typeface="DM Sans"/>
                <a:cs typeface="DM Sans"/>
                <a:sym typeface="DM Sans"/>
              </a:rPr>
              <a:t>?</a:t>
            </a:r>
            <a:endParaRPr b="1" sz="2500">
              <a:solidFill>
                <a:schemeClr val="dk2"/>
              </a:solidFill>
              <a:latin typeface="Helvetica Neue"/>
              <a:ea typeface="Helvetica Neue"/>
              <a:cs typeface="Helvetica Neue"/>
              <a:sym typeface="Helvetica Neue"/>
            </a:endParaRPr>
          </a:p>
        </p:txBody>
      </p:sp>
      <p:sp>
        <p:nvSpPr>
          <p:cNvPr id="304" name="Google Shape;304;p40"/>
          <p:cNvSpPr txBox="1"/>
          <p:nvPr/>
        </p:nvSpPr>
        <p:spPr>
          <a:xfrm>
            <a:off x="475500" y="3128025"/>
            <a:ext cx="7169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500">
              <a:solidFill>
                <a:schemeClr val="dk2"/>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sz="2000">
                <a:solidFill>
                  <a:schemeClr val="accent5"/>
                </a:solidFill>
                <a:latin typeface="DM Sans"/>
                <a:ea typeface="DM Sans"/>
                <a:cs typeface="DM Sans"/>
                <a:sym typeface="DM Sans"/>
              </a:rPr>
              <a:t>Contesta mediante el chat de Zoom </a:t>
            </a:r>
            <a:endParaRPr sz="2000">
              <a:solidFill>
                <a:schemeClr val="dk1"/>
              </a:solidFill>
              <a:latin typeface="DM Sans"/>
              <a:ea typeface="DM Sans"/>
              <a:cs typeface="DM Sans"/>
              <a:sym typeface="DM Sans"/>
            </a:endParaRPr>
          </a:p>
        </p:txBody>
      </p:sp>
      <p:grpSp>
        <p:nvGrpSpPr>
          <p:cNvPr id="305" name="Google Shape;305;p40"/>
          <p:cNvGrpSpPr/>
          <p:nvPr/>
        </p:nvGrpSpPr>
        <p:grpSpPr>
          <a:xfrm>
            <a:off x="0" y="-7400"/>
            <a:ext cx="9143925" cy="44400"/>
            <a:chOff x="0" y="-7400"/>
            <a:chExt cx="9143925" cy="44400"/>
          </a:xfrm>
        </p:grpSpPr>
        <p:sp>
          <p:nvSpPr>
            <p:cNvPr id="306" name="Google Shape;306;p40"/>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307" name="Google Shape;307;p40"/>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pSp>
        <p:nvGrpSpPr>
          <p:cNvPr id="312" name="Google Shape;312;p41"/>
          <p:cNvGrpSpPr/>
          <p:nvPr/>
        </p:nvGrpSpPr>
        <p:grpSpPr>
          <a:xfrm>
            <a:off x="475520" y="468281"/>
            <a:ext cx="738900" cy="738900"/>
            <a:chOff x="475520" y="468281"/>
            <a:chExt cx="738900" cy="738900"/>
          </a:xfrm>
        </p:grpSpPr>
        <p:sp>
          <p:nvSpPr>
            <p:cNvPr id="313" name="Google Shape;313;p41"/>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41"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315" name="Google Shape;315;p41"/>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316" name="Google Shape;316;p41"/>
          <p:cNvSpPr txBox="1"/>
          <p:nvPr/>
        </p:nvSpPr>
        <p:spPr>
          <a:xfrm>
            <a:off x="475500" y="1498050"/>
            <a:ext cx="7169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¿Podemos afirmar que Retrieval augmentation es una forma de entrenar un </a:t>
            </a:r>
            <a:r>
              <a:rPr lang="es" sz="2500">
                <a:solidFill>
                  <a:schemeClr val="dk2"/>
                </a:solidFill>
                <a:latin typeface="DM Sans"/>
                <a:ea typeface="DM Sans"/>
                <a:cs typeface="DM Sans"/>
                <a:sym typeface="DM Sans"/>
              </a:rPr>
              <a:t>modelo</a:t>
            </a:r>
            <a:r>
              <a:rPr lang="es" sz="2500">
                <a:solidFill>
                  <a:schemeClr val="dk2"/>
                </a:solidFill>
                <a:latin typeface="DM Sans"/>
                <a:ea typeface="DM Sans"/>
                <a:cs typeface="DM Sans"/>
                <a:sym typeface="DM Sans"/>
              </a:rPr>
              <a:t> sin cambiar los pesos de la red?</a:t>
            </a:r>
            <a:endParaRPr b="1" sz="2500">
              <a:solidFill>
                <a:schemeClr val="dk2"/>
              </a:solidFill>
              <a:latin typeface="Helvetica Neue"/>
              <a:ea typeface="Helvetica Neue"/>
              <a:cs typeface="Helvetica Neue"/>
              <a:sym typeface="Helvetica Neue"/>
            </a:endParaRPr>
          </a:p>
        </p:txBody>
      </p:sp>
      <p:sp>
        <p:nvSpPr>
          <p:cNvPr id="317" name="Google Shape;317;p41"/>
          <p:cNvSpPr txBox="1"/>
          <p:nvPr/>
        </p:nvSpPr>
        <p:spPr>
          <a:xfrm>
            <a:off x="552125" y="3300425"/>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2000">
                <a:solidFill>
                  <a:schemeClr val="accent5"/>
                </a:solidFill>
                <a:latin typeface="DM Sans"/>
                <a:ea typeface="DM Sans"/>
                <a:cs typeface="DM Sans"/>
                <a:sym typeface="DM Sans"/>
              </a:rPr>
              <a:t>Contesta mediante el chat de Zoom </a:t>
            </a:r>
            <a:endParaRPr sz="2000">
              <a:solidFill>
                <a:schemeClr val="dk1"/>
              </a:solidFill>
              <a:latin typeface="DM Sans"/>
              <a:ea typeface="DM Sans"/>
              <a:cs typeface="DM Sans"/>
              <a:sym typeface="DM Sans"/>
            </a:endParaRPr>
          </a:p>
        </p:txBody>
      </p:sp>
      <p:grpSp>
        <p:nvGrpSpPr>
          <p:cNvPr id="318" name="Google Shape;318;p41"/>
          <p:cNvGrpSpPr/>
          <p:nvPr/>
        </p:nvGrpSpPr>
        <p:grpSpPr>
          <a:xfrm>
            <a:off x="0" y="-7400"/>
            <a:ext cx="9143925" cy="44400"/>
            <a:chOff x="0" y="-7400"/>
            <a:chExt cx="9143925" cy="44400"/>
          </a:xfrm>
        </p:grpSpPr>
        <p:sp>
          <p:nvSpPr>
            <p:cNvPr id="319" name="Google Shape;319;p41"/>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320" name="Google Shape;320;p41"/>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nvSpPr>
        <p:spPr>
          <a:xfrm>
            <a:off x="1137725" y="756200"/>
            <a:ext cx="81693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Proyecto Final</a:t>
            </a:r>
            <a:endParaRPr b="1" sz="4000">
              <a:solidFill>
                <a:schemeClr val="dk1"/>
              </a:solidFill>
              <a:latin typeface="DM Sans"/>
              <a:ea typeface="DM Sans"/>
              <a:cs typeface="DM Sans"/>
              <a:sym typeface="DM Sans"/>
            </a:endParaRPr>
          </a:p>
        </p:txBody>
      </p:sp>
      <p:sp>
        <p:nvSpPr>
          <p:cNvPr id="326" name="Google Shape;326;p42"/>
          <p:cNvSpPr txBox="1"/>
          <p:nvPr/>
        </p:nvSpPr>
        <p:spPr>
          <a:xfrm>
            <a:off x="473350" y="1728100"/>
            <a:ext cx="3834600" cy="239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latin typeface="DM Sans"/>
                <a:ea typeface="DM Sans"/>
                <a:cs typeface="DM Sans"/>
                <a:sym typeface="DM Sans"/>
              </a:rPr>
              <a:t>¡Ya casi terminamos el curso!</a:t>
            </a:r>
            <a:endParaRPr sz="1500">
              <a:latin typeface="DM Sans"/>
              <a:ea typeface="DM Sans"/>
              <a:cs typeface="DM Sans"/>
              <a:sym typeface="DM Sans"/>
            </a:endParaRPr>
          </a:p>
          <a:p>
            <a:pPr indent="0" lvl="0" marL="0" rtl="0" algn="l">
              <a:spcBef>
                <a:spcPts val="0"/>
              </a:spcBef>
              <a:spcAft>
                <a:spcPts val="0"/>
              </a:spcAft>
              <a:buNone/>
            </a:pPr>
            <a:r>
              <a:rPr lang="es" sz="1500">
                <a:latin typeface="DM Sans"/>
                <a:ea typeface="DM Sans"/>
                <a:cs typeface="DM Sans"/>
                <a:sym typeface="DM Sans"/>
              </a:rPr>
              <a:t>La próxima semana es la última clase y les recomendamos:</a:t>
            </a:r>
            <a:endParaRPr sz="1500">
              <a:latin typeface="DM Sans"/>
              <a:ea typeface="DM Sans"/>
              <a:cs typeface="DM Sans"/>
              <a:sym typeface="DM Sans"/>
            </a:endParaRPr>
          </a:p>
          <a:p>
            <a:pPr indent="-323850" lvl="0" marL="457200" rtl="0" algn="l">
              <a:spcBef>
                <a:spcPts val="1000"/>
              </a:spcBef>
              <a:spcAft>
                <a:spcPts val="0"/>
              </a:spcAft>
              <a:buClr>
                <a:schemeClr val="dk2"/>
              </a:buClr>
              <a:buSzPts val="1500"/>
              <a:buFont typeface="DM Sans"/>
              <a:buChar char="✓"/>
            </a:pPr>
            <a:r>
              <a:rPr lang="es" sz="1500">
                <a:latin typeface="DM Sans"/>
                <a:ea typeface="DM Sans"/>
                <a:cs typeface="DM Sans"/>
                <a:sym typeface="DM Sans"/>
              </a:rPr>
              <a:t>Avanzar con sus proyectos finales.</a:t>
            </a:r>
            <a:endParaRPr sz="1500">
              <a:latin typeface="DM Sans"/>
              <a:ea typeface="DM Sans"/>
              <a:cs typeface="DM Sans"/>
              <a:sym typeface="DM Sans"/>
            </a:endParaRPr>
          </a:p>
          <a:p>
            <a:pPr indent="-323850" lvl="0" marL="457200" rtl="0" algn="l">
              <a:spcBef>
                <a:spcPts val="0"/>
              </a:spcBef>
              <a:spcAft>
                <a:spcPts val="0"/>
              </a:spcAft>
              <a:buClr>
                <a:schemeClr val="dk2"/>
              </a:buClr>
              <a:buSzPts val="1500"/>
              <a:buFont typeface="DM Sans"/>
              <a:buChar char="✓"/>
            </a:pPr>
            <a:r>
              <a:rPr lang="es" sz="1500">
                <a:latin typeface="DM Sans"/>
                <a:ea typeface="DM Sans"/>
                <a:cs typeface="DM Sans"/>
                <a:sym typeface="DM Sans"/>
              </a:rPr>
              <a:t>Evacuar todas sus dudas en la próxima clase.</a:t>
            </a:r>
            <a:endParaRPr sz="1500">
              <a:latin typeface="DM Sans"/>
              <a:ea typeface="DM Sans"/>
              <a:cs typeface="DM Sans"/>
              <a:sym typeface="DM Sans"/>
            </a:endParaRPr>
          </a:p>
          <a:p>
            <a:pPr indent="-323850" lvl="0" marL="457200" rtl="0" algn="l">
              <a:spcBef>
                <a:spcPts val="0"/>
              </a:spcBef>
              <a:spcAft>
                <a:spcPts val="0"/>
              </a:spcAft>
              <a:buClr>
                <a:schemeClr val="dk2"/>
              </a:buClr>
              <a:buSzPts val="1500"/>
              <a:buFont typeface="DM Sans"/>
              <a:buChar char="✓"/>
            </a:pPr>
            <a:r>
              <a:rPr lang="es" sz="1500">
                <a:latin typeface="DM Sans"/>
                <a:ea typeface="DM Sans"/>
                <a:cs typeface="DM Sans"/>
                <a:sym typeface="DM Sans"/>
              </a:rPr>
              <a:t>Aprovechar también la última clase para compartir sus avances, logros, inquietudes y aprendizajes 🤩.</a:t>
            </a:r>
            <a:endParaRPr sz="1500">
              <a:latin typeface="DM Sans"/>
              <a:ea typeface="DM Sans"/>
              <a:cs typeface="DM Sans"/>
              <a:sym typeface="DM Sans"/>
            </a:endParaRPr>
          </a:p>
        </p:txBody>
      </p:sp>
      <p:grpSp>
        <p:nvGrpSpPr>
          <p:cNvPr id="327" name="Google Shape;327;p42"/>
          <p:cNvGrpSpPr/>
          <p:nvPr/>
        </p:nvGrpSpPr>
        <p:grpSpPr>
          <a:xfrm>
            <a:off x="344876" y="756198"/>
            <a:ext cx="738900" cy="738900"/>
            <a:chOff x="7208351" y="2467173"/>
            <a:chExt cx="738900" cy="738900"/>
          </a:xfrm>
        </p:grpSpPr>
        <p:sp>
          <p:nvSpPr>
            <p:cNvPr id="328" name="Google Shape;328;p42"/>
            <p:cNvSpPr/>
            <p:nvPr/>
          </p:nvSpPr>
          <p:spPr>
            <a:xfrm>
              <a:off x="7208351"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9" name="Google Shape;329;p42" title="ícono de proyecto final"/>
            <p:cNvPicPr preferRelativeResize="0"/>
            <p:nvPr/>
          </p:nvPicPr>
          <p:blipFill>
            <a:blip r:embed="rId3">
              <a:alphaModFix/>
            </a:blip>
            <a:stretch>
              <a:fillRect/>
            </a:stretch>
          </p:blipFill>
          <p:spPr>
            <a:xfrm>
              <a:off x="7352500" y="2611301"/>
              <a:ext cx="450600" cy="450622"/>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6"/>
          <p:cNvSpPr txBox="1"/>
          <p:nvPr/>
        </p:nvSpPr>
        <p:spPr>
          <a:xfrm>
            <a:off x="1461300" y="225297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Técnicas avanzadas de prompting II</a:t>
            </a:r>
            <a:endParaRPr b="1" sz="4000">
              <a:solidFill>
                <a:srgbClr val="EAFF6A"/>
              </a:solidFill>
              <a:latin typeface="DM Sans"/>
              <a:ea typeface="DM Sans"/>
              <a:cs typeface="DM Sans"/>
              <a:sym typeface="DM Sans"/>
            </a:endParaRPr>
          </a:p>
        </p:txBody>
      </p:sp>
      <p:sp>
        <p:nvSpPr>
          <p:cNvPr id="58" name="Google Shape;58;p16"/>
          <p:cNvSpPr txBox="1"/>
          <p:nvPr/>
        </p:nvSpPr>
        <p:spPr>
          <a:xfrm>
            <a:off x="1461300" y="1665250"/>
            <a:ext cx="622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chemeClr val="lt1"/>
                </a:solidFill>
                <a:latin typeface="DM Sans"/>
                <a:ea typeface="DM Sans"/>
                <a:cs typeface="DM Sans"/>
                <a:sym typeface="DM Sans"/>
              </a:rPr>
              <a:t>Semana 5</a:t>
            </a:r>
            <a:r>
              <a:rPr b="1" lang="es" sz="1800">
                <a:solidFill>
                  <a:schemeClr val="lt1"/>
                </a:solidFill>
                <a:latin typeface="DM Sans"/>
                <a:ea typeface="DM Sans"/>
                <a:cs typeface="DM Sans"/>
                <a:sym typeface="DM Sans"/>
              </a:rPr>
              <a:t>.</a:t>
            </a:r>
            <a:r>
              <a:rPr lang="es" sz="1800">
                <a:solidFill>
                  <a:schemeClr val="lt1"/>
                </a:solidFill>
                <a:latin typeface="DM Sans"/>
                <a:ea typeface="DM Sans"/>
                <a:cs typeface="DM Sans"/>
                <a:sym typeface="DM Sans"/>
              </a:rPr>
              <a:t> IA: Generación de prompts</a:t>
            </a:r>
            <a:endParaRPr sz="1600">
              <a:solidFill>
                <a:schemeClr val="lt1"/>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p:nvPr/>
        </p:nvSpPr>
        <p:spPr>
          <a:xfrm>
            <a:off x="1050750" y="1963000"/>
            <a:ext cx="7042500" cy="1920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txBox="1"/>
          <p:nvPr/>
        </p:nvSpPr>
        <p:spPr>
          <a:xfrm>
            <a:off x="1529550" y="886938"/>
            <a:ext cx="60849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¡A tener en cuenta!</a:t>
            </a:r>
            <a:endParaRPr b="1" sz="4000">
              <a:solidFill>
                <a:schemeClr val="lt1"/>
              </a:solidFill>
              <a:latin typeface="DM Sans"/>
              <a:ea typeface="DM Sans"/>
              <a:cs typeface="DM Sans"/>
              <a:sym typeface="DM Sans"/>
            </a:endParaRPr>
          </a:p>
        </p:txBody>
      </p:sp>
      <p:sp>
        <p:nvSpPr>
          <p:cNvPr id="336" name="Google Shape;336;p43"/>
          <p:cNvSpPr txBox="1"/>
          <p:nvPr/>
        </p:nvSpPr>
        <p:spPr>
          <a:xfrm>
            <a:off x="1529550" y="2178250"/>
            <a:ext cx="60849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 sz="2000">
                <a:solidFill>
                  <a:schemeClr val="lt1"/>
                </a:solidFill>
                <a:latin typeface="DM Sans"/>
                <a:ea typeface="DM Sans"/>
                <a:cs typeface="DM Sans"/>
                <a:sym typeface="DM Sans"/>
              </a:rPr>
              <a:t>Recuerda que, a partir de ahora, tienes disponible el </a:t>
            </a:r>
            <a:r>
              <a:rPr b="1" lang="es" sz="2000" u="sng">
                <a:solidFill>
                  <a:schemeClr val="lt1"/>
                </a:solidFill>
                <a:latin typeface="DM Sans"/>
                <a:ea typeface="DM Sans"/>
                <a:cs typeface="DM Sans"/>
                <a:sym typeface="DM Sans"/>
              </a:rPr>
              <a:t>contenido pregrabado de la semana 6</a:t>
            </a:r>
            <a:r>
              <a:rPr b="1" lang="es" sz="2000">
                <a:solidFill>
                  <a:schemeClr val="lt1"/>
                </a:solidFill>
                <a:latin typeface="DM Sans"/>
                <a:ea typeface="DM Sans"/>
                <a:cs typeface="DM Sans"/>
                <a:sym typeface="DM Sans"/>
              </a:rPr>
              <a:t> en la plataforma. </a:t>
            </a:r>
            <a:r>
              <a:rPr b="1" lang="es" sz="2000">
                <a:solidFill>
                  <a:schemeClr val="accent6"/>
                </a:solidFill>
                <a:latin typeface="DM Sans"/>
                <a:ea typeface="DM Sans"/>
                <a:cs typeface="DM Sans"/>
                <a:sym typeface="DM Sans"/>
              </a:rPr>
              <a:t>Es requisito que lo veas en forma previa a </a:t>
            </a:r>
            <a:r>
              <a:rPr b="1" lang="es" sz="2000">
                <a:solidFill>
                  <a:schemeClr val="accent6"/>
                </a:solidFill>
                <a:latin typeface="DM Sans"/>
                <a:ea typeface="DM Sans"/>
                <a:cs typeface="DM Sans"/>
                <a:sym typeface="DM Sans"/>
              </a:rPr>
              <a:t>la próxima clase</a:t>
            </a:r>
            <a:r>
              <a:rPr b="1" lang="es" sz="2000">
                <a:solidFill>
                  <a:schemeClr val="lt1"/>
                </a:solidFill>
                <a:latin typeface="DM Sans"/>
                <a:ea typeface="DM Sans"/>
                <a:cs typeface="DM Sans"/>
                <a:sym typeface="DM Sans"/>
              </a:rPr>
              <a:t>.</a:t>
            </a:r>
            <a:endParaRPr b="1" sz="2000">
              <a:solidFill>
                <a:srgbClr val="DEFC52"/>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grpSp>
        <p:nvGrpSpPr>
          <p:cNvPr id="341" name="Google Shape;341;p44"/>
          <p:cNvGrpSpPr/>
          <p:nvPr/>
        </p:nvGrpSpPr>
        <p:grpSpPr>
          <a:xfrm>
            <a:off x="4829358" y="1735959"/>
            <a:ext cx="431100" cy="431100"/>
            <a:chOff x="674858" y="2943959"/>
            <a:chExt cx="431100" cy="431100"/>
          </a:xfrm>
        </p:grpSpPr>
        <p:sp>
          <p:nvSpPr>
            <p:cNvPr id="342" name="Google Shape;342;p44"/>
            <p:cNvSpPr/>
            <p:nvPr/>
          </p:nvSpPr>
          <p:spPr>
            <a:xfrm>
              <a:off x="674858" y="2943959"/>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p44"/>
            <p:cNvPicPr preferRelativeResize="0"/>
            <p:nvPr/>
          </p:nvPicPr>
          <p:blipFill>
            <a:blip r:embed="rId3">
              <a:alphaModFix/>
            </a:blip>
            <a:stretch>
              <a:fillRect/>
            </a:stretch>
          </p:blipFill>
          <p:spPr>
            <a:xfrm>
              <a:off x="728875" y="3008475"/>
              <a:ext cx="323050" cy="323050"/>
            </a:xfrm>
            <a:prstGeom prst="rect">
              <a:avLst/>
            </a:prstGeom>
            <a:noFill/>
            <a:ln>
              <a:noFill/>
            </a:ln>
          </p:spPr>
        </p:pic>
      </p:grpSp>
      <p:grpSp>
        <p:nvGrpSpPr>
          <p:cNvPr id="344" name="Google Shape;344;p44"/>
          <p:cNvGrpSpPr/>
          <p:nvPr/>
        </p:nvGrpSpPr>
        <p:grpSpPr>
          <a:xfrm>
            <a:off x="475508" y="1751409"/>
            <a:ext cx="431100" cy="431100"/>
            <a:chOff x="664733" y="656834"/>
            <a:chExt cx="431100" cy="431100"/>
          </a:xfrm>
        </p:grpSpPr>
        <p:sp>
          <p:nvSpPr>
            <p:cNvPr id="345" name="Google Shape;345;p44"/>
            <p:cNvSpPr/>
            <p:nvPr/>
          </p:nvSpPr>
          <p:spPr>
            <a:xfrm>
              <a:off x="664733" y="656834"/>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44"/>
            <p:cNvPicPr preferRelativeResize="0"/>
            <p:nvPr/>
          </p:nvPicPr>
          <p:blipFill>
            <a:blip r:embed="rId4">
              <a:alphaModFix/>
            </a:blip>
            <a:stretch>
              <a:fillRect/>
            </a:stretch>
          </p:blipFill>
          <p:spPr>
            <a:xfrm>
              <a:off x="718750" y="710875"/>
              <a:ext cx="323050" cy="323050"/>
            </a:xfrm>
            <a:prstGeom prst="rect">
              <a:avLst/>
            </a:prstGeom>
            <a:noFill/>
            <a:ln>
              <a:noFill/>
            </a:ln>
          </p:spPr>
        </p:pic>
      </p:grpSp>
      <p:sp>
        <p:nvSpPr>
          <p:cNvPr id="347" name="Google Shape;347;p44"/>
          <p:cNvSpPr txBox="1"/>
          <p:nvPr/>
        </p:nvSpPr>
        <p:spPr>
          <a:xfrm>
            <a:off x="1529550" y="374113"/>
            <a:ext cx="60849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La </a:t>
            </a:r>
            <a:r>
              <a:rPr b="1" lang="es" sz="4000">
                <a:solidFill>
                  <a:schemeClr val="accent6"/>
                </a:solidFill>
                <a:latin typeface="DM Sans"/>
                <a:ea typeface="DM Sans"/>
                <a:cs typeface="DM Sans"/>
                <a:sym typeface="DM Sans"/>
              </a:rPr>
              <a:t>próxima</a:t>
            </a:r>
            <a:r>
              <a:rPr b="1" lang="es" sz="4000">
                <a:solidFill>
                  <a:schemeClr val="accent6"/>
                </a:solidFill>
                <a:latin typeface="DM Sans"/>
                <a:ea typeface="DM Sans"/>
                <a:cs typeface="DM Sans"/>
                <a:sym typeface="DM Sans"/>
              </a:rPr>
              <a:t> </a:t>
            </a:r>
            <a:r>
              <a:rPr b="1" lang="es" sz="4000">
                <a:solidFill>
                  <a:schemeClr val="lt1"/>
                </a:solidFill>
                <a:latin typeface="DM Sans"/>
                <a:ea typeface="DM Sans"/>
                <a:cs typeface="DM Sans"/>
                <a:sym typeface="DM Sans"/>
              </a:rPr>
              <a:t>semana</a:t>
            </a:r>
            <a:endParaRPr b="1" sz="4000">
              <a:solidFill>
                <a:schemeClr val="lt1"/>
              </a:solidFill>
              <a:latin typeface="DM Sans"/>
              <a:ea typeface="DM Sans"/>
              <a:cs typeface="DM Sans"/>
              <a:sym typeface="DM Sans"/>
            </a:endParaRPr>
          </a:p>
        </p:txBody>
      </p:sp>
      <p:sp>
        <p:nvSpPr>
          <p:cNvPr id="348" name="Google Shape;348;p44"/>
          <p:cNvSpPr txBox="1"/>
          <p:nvPr/>
        </p:nvSpPr>
        <p:spPr>
          <a:xfrm>
            <a:off x="1309200" y="1113013"/>
            <a:ext cx="6186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300">
                <a:solidFill>
                  <a:schemeClr val="lt1"/>
                </a:solidFill>
                <a:latin typeface="DM Sans"/>
                <a:ea typeface="DM Sans"/>
                <a:cs typeface="DM Sans"/>
                <a:sym typeface="DM Sans"/>
              </a:rPr>
              <a:t>Los próximos temas que vamos a ver</a:t>
            </a:r>
            <a:endParaRPr/>
          </a:p>
        </p:txBody>
      </p:sp>
      <p:sp>
        <p:nvSpPr>
          <p:cNvPr id="349" name="Google Shape;349;p44"/>
          <p:cNvSpPr txBox="1"/>
          <p:nvPr/>
        </p:nvSpPr>
        <p:spPr>
          <a:xfrm>
            <a:off x="966300" y="1766850"/>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DM Sans"/>
                <a:ea typeface="DM Sans"/>
                <a:cs typeface="DM Sans"/>
                <a:sym typeface="DM Sans"/>
              </a:rPr>
              <a:t>C</a:t>
            </a:r>
            <a:r>
              <a:rPr b="1" lang="es">
                <a:solidFill>
                  <a:schemeClr val="lt1"/>
                </a:solidFill>
                <a:latin typeface="DM Sans"/>
                <a:ea typeface="DM Sans"/>
                <a:cs typeface="DM Sans"/>
                <a:sym typeface="DM Sans"/>
              </a:rPr>
              <a:t>ontenido Pregrabado</a:t>
            </a:r>
            <a:endParaRPr b="1">
              <a:solidFill>
                <a:schemeClr val="lt1"/>
              </a:solidFill>
              <a:latin typeface="DM Sans"/>
              <a:ea typeface="DM Sans"/>
              <a:cs typeface="DM Sans"/>
              <a:sym typeface="DM Sans"/>
            </a:endParaRPr>
          </a:p>
        </p:txBody>
      </p:sp>
      <p:sp>
        <p:nvSpPr>
          <p:cNvPr id="350" name="Google Shape;350;p44"/>
          <p:cNvSpPr txBox="1"/>
          <p:nvPr/>
        </p:nvSpPr>
        <p:spPr>
          <a:xfrm>
            <a:off x="501450" y="2328275"/>
            <a:ext cx="3761400" cy="1644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6.1 - </a:t>
            </a:r>
            <a:r>
              <a:rPr lang="es" sz="1200">
                <a:solidFill>
                  <a:schemeClr val="lt1"/>
                </a:solidFill>
                <a:latin typeface="DM Sans"/>
                <a:ea typeface="DM Sans"/>
                <a:cs typeface="DM Sans"/>
                <a:sym typeface="DM Sans"/>
              </a:rPr>
              <a:t>Librería</a:t>
            </a:r>
            <a:r>
              <a:rPr lang="es" sz="1200">
                <a:solidFill>
                  <a:schemeClr val="lt1"/>
                </a:solidFill>
                <a:latin typeface="DM Sans"/>
                <a:ea typeface="DM Sans"/>
                <a:cs typeface="DM Sans"/>
                <a:sym typeface="DM Sans"/>
              </a:rPr>
              <a:t> Pandas IA</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6.2 - Gráficos knowledge</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6.3 - Recomendaciones para el Proyecto Final VI</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6.4 - El futuro de la ingeniería de prompts</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Microdesafío - Dataset</a:t>
            </a:r>
            <a:endParaRPr sz="1200">
              <a:solidFill>
                <a:schemeClr val="lt1"/>
              </a:solidFill>
              <a:latin typeface="DM Sans"/>
              <a:ea typeface="DM Sans"/>
              <a:cs typeface="DM Sans"/>
              <a:sym typeface="DM Sans"/>
            </a:endParaRPr>
          </a:p>
        </p:txBody>
      </p:sp>
      <p:sp>
        <p:nvSpPr>
          <p:cNvPr id="351" name="Google Shape;351;p44"/>
          <p:cNvSpPr txBox="1"/>
          <p:nvPr/>
        </p:nvSpPr>
        <p:spPr>
          <a:xfrm>
            <a:off x="5284625" y="1751400"/>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FFFFFF"/>
                </a:solidFill>
                <a:latin typeface="DM Sans"/>
                <a:ea typeface="DM Sans"/>
                <a:cs typeface="DM Sans"/>
                <a:sym typeface="DM Sans"/>
              </a:rPr>
              <a:t>Clase en vivo </a:t>
            </a:r>
            <a:r>
              <a:rPr lang="es">
                <a:solidFill>
                  <a:srgbClr val="FFFFFF"/>
                </a:solidFill>
                <a:latin typeface="DM Sans"/>
                <a:ea typeface="DM Sans"/>
                <a:cs typeface="DM Sans"/>
                <a:sym typeface="DM Sans"/>
              </a:rPr>
              <a:t>(2h)</a:t>
            </a:r>
            <a:endParaRPr>
              <a:solidFill>
                <a:srgbClr val="FFFFFF"/>
              </a:solidFill>
              <a:latin typeface="DM Sans"/>
              <a:ea typeface="DM Sans"/>
              <a:cs typeface="DM Sans"/>
              <a:sym typeface="DM Sans"/>
            </a:endParaRPr>
          </a:p>
        </p:txBody>
      </p:sp>
      <p:sp>
        <p:nvSpPr>
          <p:cNvPr id="352" name="Google Shape;352;p44"/>
          <p:cNvSpPr txBox="1"/>
          <p:nvPr/>
        </p:nvSpPr>
        <p:spPr>
          <a:xfrm>
            <a:off x="4829350" y="2328275"/>
            <a:ext cx="3700200" cy="354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Manejo de datos desde el prompt</a:t>
            </a:r>
            <a:endParaRPr sz="1100">
              <a:solidFill>
                <a:srgbClr val="FFFFFF"/>
              </a:solidFill>
              <a:latin typeface="DM Sans"/>
              <a:ea typeface="DM Sans"/>
              <a:cs typeface="DM Sans"/>
              <a:sym typeface="DM Sans"/>
            </a:endParaRPr>
          </a:p>
        </p:txBody>
      </p:sp>
      <p:sp>
        <p:nvSpPr>
          <p:cNvPr id="353" name="Google Shape;353;p44"/>
          <p:cNvSpPr txBox="1"/>
          <p:nvPr/>
        </p:nvSpPr>
        <p:spPr>
          <a:xfrm>
            <a:off x="5323050" y="3008200"/>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FFFFFF"/>
                </a:solidFill>
                <a:latin typeface="DM Sans"/>
                <a:ea typeface="DM Sans"/>
                <a:cs typeface="DM Sans"/>
                <a:sym typeface="DM Sans"/>
              </a:rPr>
              <a:t>Proyecto Final</a:t>
            </a:r>
            <a:endParaRPr b="1">
              <a:solidFill>
                <a:srgbClr val="FFFFFF"/>
              </a:solidFill>
              <a:latin typeface="DM Sans"/>
              <a:ea typeface="DM Sans"/>
              <a:cs typeface="DM Sans"/>
              <a:sym typeface="DM Sans"/>
            </a:endParaRPr>
          </a:p>
        </p:txBody>
      </p:sp>
      <p:sp>
        <p:nvSpPr>
          <p:cNvPr id="354" name="Google Shape;354;p44"/>
          <p:cNvSpPr txBox="1"/>
          <p:nvPr/>
        </p:nvSpPr>
        <p:spPr>
          <a:xfrm>
            <a:off x="4798750" y="3537275"/>
            <a:ext cx="37614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EAFF6A"/>
              </a:buClr>
              <a:buSzPts val="1200"/>
              <a:buFont typeface="DM Sans"/>
              <a:buChar char="✓"/>
            </a:pPr>
            <a:r>
              <a:rPr lang="es" sz="1200">
                <a:solidFill>
                  <a:srgbClr val="FFFFFF"/>
                </a:solidFill>
                <a:latin typeface="DM Sans"/>
                <a:ea typeface="DM Sans"/>
                <a:cs typeface="DM Sans"/>
                <a:sym typeface="DM Sans"/>
              </a:rPr>
              <a:t>Entretejiendo Imaginación y Algoritmos</a:t>
            </a:r>
            <a:endParaRPr sz="1200">
              <a:solidFill>
                <a:srgbClr val="FFFFFF"/>
              </a:solidFill>
              <a:latin typeface="DM Sans"/>
              <a:ea typeface="DM Sans"/>
              <a:cs typeface="DM Sans"/>
              <a:sym typeface="DM Sans"/>
            </a:endParaRPr>
          </a:p>
        </p:txBody>
      </p:sp>
      <p:grpSp>
        <p:nvGrpSpPr>
          <p:cNvPr id="355" name="Google Shape;355;p44"/>
          <p:cNvGrpSpPr/>
          <p:nvPr/>
        </p:nvGrpSpPr>
        <p:grpSpPr>
          <a:xfrm>
            <a:off x="4813547" y="3007549"/>
            <a:ext cx="401518" cy="401518"/>
            <a:chOff x="7208351" y="2467173"/>
            <a:chExt cx="738900" cy="738900"/>
          </a:xfrm>
        </p:grpSpPr>
        <p:sp>
          <p:nvSpPr>
            <p:cNvPr id="356" name="Google Shape;356;p44"/>
            <p:cNvSpPr/>
            <p:nvPr/>
          </p:nvSpPr>
          <p:spPr>
            <a:xfrm>
              <a:off x="7208351"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7" name="Google Shape;357;p44" title="ícono de proyecto final"/>
            <p:cNvPicPr preferRelativeResize="0"/>
            <p:nvPr/>
          </p:nvPicPr>
          <p:blipFill>
            <a:blip r:embed="rId5">
              <a:alphaModFix/>
            </a:blip>
            <a:stretch>
              <a:fillRect/>
            </a:stretch>
          </p:blipFill>
          <p:spPr>
            <a:xfrm>
              <a:off x="7352500" y="2611301"/>
              <a:ext cx="450600" cy="450622"/>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Opina y valora</a:t>
            </a:r>
            <a:r>
              <a:rPr b="1" lang="es"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esta clase</a:t>
            </a:r>
            <a:endParaRPr b="1" sz="4000">
              <a:solidFill>
                <a:schemeClr val="lt1"/>
              </a:solidFill>
              <a:latin typeface="DM Sans"/>
              <a:ea typeface="DM Sans"/>
              <a:cs typeface="DM Sans"/>
              <a:sym typeface="DM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nvSpPr>
        <p:spPr>
          <a:xfrm>
            <a:off x="2382900" y="2171550"/>
            <a:ext cx="4378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4000">
                <a:solidFill>
                  <a:srgbClr val="FFFFFF"/>
                </a:solidFill>
                <a:latin typeface="DM Sans"/>
                <a:ea typeface="DM Sans"/>
                <a:cs typeface="DM Sans"/>
                <a:sym typeface="DM Sans"/>
              </a:rPr>
              <a:t>Muchas gracias</a:t>
            </a:r>
            <a:r>
              <a:rPr b="1" lang="es" sz="4000">
                <a:solidFill>
                  <a:srgbClr val="EAFF6A"/>
                </a:solidFill>
                <a:latin typeface="DM Sans"/>
                <a:ea typeface="DM Sans"/>
                <a:cs typeface="DM Sans"/>
                <a:sym typeface="DM Sans"/>
              </a:rPr>
              <a:t>.</a:t>
            </a:r>
            <a:endParaRPr sz="4000">
              <a:solidFill>
                <a:srgbClr val="EAFF6A"/>
              </a:solidFill>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7"/>
          <p:cNvSpPr txBox="1"/>
          <p:nvPr/>
        </p:nvSpPr>
        <p:spPr>
          <a:xfrm>
            <a:off x="475500" y="2287050"/>
            <a:ext cx="81930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3100">
                <a:solidFill>
                  <a:srgbClr val="EAFF6A"/>
                </a:solidFill>
                <a:latin typeface="DM Sans"/>
                <a:ea typeface="DM Sans"/>
                <a:cs typeface="DM Sans"/>
                <a:sym typeface="DM Sans"/>
              </a:rPr>
              <a:t>#</a:t>
            </a:r>
            <a:r>
              <a:rPr b="1" lang="es" sz="3100">
                <a:solidFill>
                  <a:schemeClr val="lt1"/>
                </a:solidFill>
                <a:latin typeface="DM Sans"/>
                <a:ea typeface="DM Sans"/>
                <a:cs typeface="DM Sans"/>
                <a:sym typeface="DM Sans"/>
              </a:rPr>
              <a:t>DemocratizandoLaEducación</a:t>
            </a:r>
            <a:endParaRPr b="1" sz="3100">
              <a:solidFill>
                <a:schemeClr val="lt1"/>
              </a:solidFill>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8"/>
          <p:cNvSpPr/>
          <p:nvPr/>
        </p:nvSpPr>
        <p:spPr>
          <a:xfrm>
            <a:off x="2969700" y="3310000"/>
            <a:ext cx="3204600" cy="3924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8"/>
          <p:cNvSpPr txBox="1"/>
          <p:nvPr/>
        </p:nvSpPr>
        <p:spPr>
          <a:xfrm>
            <a:off x="1007700" y="1441100"/>
            <a:ext cx="7128600" cy="16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s" sz="3000">
                <a:solidFill>
                  <a:schemeClr val="lt1"/>
                </a:solidFill>
                <a:latin typeface="DM Sans"/>
                <a:ea typeface="DM Sans"/>
                <a:cs typeface="DM Sans"/>
                <a:sym typeface="DM Sans"/>
              </a:rPr>
              <a:t>¿Sabías que </a:t>
            </a:r>
            <a:endParaRPr b="1" sz="3000">
              <a:solidFill>
                <a:schemeClr val="lt1"/>
              </a:solidFill>
              <a:latin typeface="DM Sans"/>
              <a:ea typeface="DM Sans"/>
              <a:cs typeface="DM Sans"/>
              <a:sym typeface="DM Sans"/>
            </a:endParaRPr>
          </a:p>
          <a:p>
            <a:pPr indent="0" lvl="0" marL="0" rtl="0" algn="ctr">
              <a:lnSpc>
                <a:spcPct val="100000"/>
              </a:lnSpc>
              <a:spcBef>
                <a:spcPts val="0"/>
              </a:spcBef>
              <a:spcAft>
                <a:spcPts val="0"/>
              </a:spcAft>
              <a:buClr>
                <a:schemeClr val="dk1"/>
              </a:buClr>
              <a:buSzPts val="1100"/>
              <a:buFont typeface="Arial"/>
              <a:buNone/>
            </a:pPr>
            <a:r>
              <a:rPr b="1" lang="es" sz="3000">
                <a:solidFill>
                  <a:srgbClr val="EAFF6A"/>
                </a:solidFill>
                <a:latin typeface="DM Sans"/>
                <a:ea typeface="DM Sans"/>
                <a:cs typeface="DM Sans"/>
                <a:sym typeface="DM Sans"/>
              </a:rPr>
              <a:t>premiamos a nuestros estudiantes</a:t>
            </a:r>
            <a:r>
              <a:rPr b="1" lang="es" sz="3000">
                <a:solidFill>
                  <a:schemeClr val="lt1"/>
                </a:solidFill>
                <a:latin typeface="DM Sans"/>
                <a:ea typeface="DM Sans"/>
                <a:cs typeface="DM Sans"/>
                <a:sym typeface="DM Sans"/>
              </a:rPr>
              <a:t> </a:t>
            </a:r>
            <a:endParaRPr b="1" sz="3000">
              <a:solidFill>
                <a:schemeClr val="lt1"/>
              </a:solidFill>
              <a:latin typeface="DM Sans"/>
              <a:ea typeface="DM Sans"/>
              <a:cs typeface="DM Sans"/>
              <a:sym typeface="DM Sans"/>
            </a:endParaRPr>
          </a:p>
          <a:p>
            <a:pPr indent="0" lvl="0" marL="0" rtl="0" algn="ctr">
              <a:lnSpc>
                <a:spcPct val="100000"/>
              </a:lnSpc>
              <a:spcBef>
                <a:spcPts val="0"/>
              </a:spcBef>
              <a:spcAft>
                <a:spcPts val="0"/>
              </a:spcAft>
              <a:buClr>
                <a:schemeClr val="dk1"/>
              </a:buClr>
              <a:buSzPts val="1100"/>
              <a:buFont typeface="Arial"/>
              <a:buNone/>
            </a:pPr>
            <a:r>
              <a:rPr b="1" lang="es" sz="3000">
                <a:solidFill>
                  <a:schemeClr val="lt1"/>
                </a:solidFill>
                <a:latin typeface="DM Sans"/>
                <a:ea typeface="DM Sans"/>
                <a:cs typeface="DM Sans"/>
                <a:sym typeface="DM Sans"/>
              </a:rPr>
              <a:t>por su dedicación? </a:t>
            </a:r>
            <a:endParaRPr b="1" sz="3000">
              <a:solidFill>
                <a:schemeClr val="lt1"/>
              </a:solidFill>
              <a:latin typeface="DM Sans"/>
              <a:ea typeface="DM Sans"/>
              <a:cs typeface="DM Sans"/>
              <a:sym typeface="DM Sans"/>
            </a:endParaRPr>
          </a:p>
        </p:txBody>
      </p:sp>
      <p:sp>
        <p:nvSpPr>
          <p:cNvPr id="379" name="Google Shape;379;p48"/>
          <p:cNvSpPr txBox="1"/>
          <p:nvPr/>
        </p:nvSpPr>
        <p:spPr>
          <a:xfrm>
            <a:off x="2109150" y="3310000"/>
            <a:ext cx="4925700" cy="392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350">
                <a:solidFill>
                  <a:schemeClr val="lt1"/>
                </a:solidFill>
                <a:latin typeface="DM Sans"/>
                <a:ea typeface="DM Sans"/>
                <a:cs typeface="DM Sans"/>
                <a:sym typeface="DM Sans"/>
              </a:rPr>
              <a:t>Conoce los </a:t>
            </a:r>
            <a:r>
              <a:rPr lang="es" sz="1350" u="sng">
                <a:solidFill>
                  <a:schemeClr val="accent5"/>
                </a:solidFill>
                <a:latin typeface="DM Sans"/>
                <a:ea typeface="DM Sans"/>
                <a:cs typeface="DM Sans"/>
                <a:sym typeface="DM Sans"/>
                <a:hlinkClick r:id="rId3">
                  <a:extLst>
                    <a:ext uri="{A12FA001-AC4F-418D-AE19-62706E023703}">
                      <ahyp:hlinkClr val="tx"/>
                    </a:ext>
                  </a:extLst>
                </a:hlinkClick>
              </a:rPr>
              <a:t>beneficios</a:t>
            </a:r>
            <a:r>
              <a:rPr lang="es" sz="1350">
                <a:solidFill>
                  <a:schemeClr val="lt1"/>
                </a:solidFill>
                <a:latin typeface="DM Sans"/>
                <a:ea typeface="DM Sans"/>
                <a:cs typeface="DM Sans"/>
                <a:sym typeface="DM Sans"/>
              </a:rPr>
              <a:t> del </a:t>
            </a:r>
            <a:r>
              <a:rPr b="1" lang="es" sz="1350">
                <a:solidFill>
                  <a:schemeClr val="lt1"/>
                </a:solidFill>
                <a:latin typeface="DM Sans"/>
                <a:ea typeface="DM Sans"/>
                <a:cs typeface="DM Sans"/>
                <a:sym typeface="DM Sans"/>
              </a:rPr>
              <a:t>Top 10</a:t>
            </a:r>
            <a:endParaRPr b="1" sz="1350">
              <a:solidFill>
                <a:schemeClr val="lt1"/>
              </a:solidFill>
              <a:latin typeface="DM Sans"/>
              <a:ea typeface="DM Sans"/>
              <a:cs typeface="DM Sans"/>
              <a:sym typeface="DM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9"/>
          <p:cNvSpPr txBox="1"/>
          <p:nvPr/>
        </p:nvSpPr>
        <p:spPr>
          <a:xfrm>
            <a:off x="1461300" y="1578900"/>
            <a:ext cx="6221400" cy="1985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5000">
                <a:solidFill>
                  <a:schemeClr val="dk1"/>
                </a:solidFill>
                <a:latin typeface="DM Sans"/>
                <a:ea typeface="DM Sans"/>
                <a:cs typeface="DM Sans"/>
                <a:sym typeface="DM Sans"/>
              </a:rPr>
              <a:t>🎓</a:t>
            </a:r>
            <a:endParaRPr b="1" sz="5000">
              <a:solidFill>
                <a:schemeClr val="dk1"/>
              </a:solidFill>
              <a:latin typeface="DM Sans"/>
              <a:ea typeface="DM Sans"/>
              <a:cs typeface="DM Sans"/>
              <a:sym typeface="DM Sans"/>
            </a:endParaRPr>
          </a:p>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¡Gracias por estudiar con nosotros!</a:t>
            </a:r>
            <a:endParaRPr b="1" sz="4000">
              <a:solidFill>
                <a:schemeClr val="dk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7"/>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AFF6A"/>
                </a:solidFill>
                <a:latin typeface="DM Sans"/>
                <a:ea typeface="DM Sans"/>
                <a:cs typeface="DM Sans"/>
                <a:sym typeface="DM Sans"/>
              </a:rPr>
              <a:t>Objetivos de la clase</a:t>
            </a:r>
            <a:r>
              <a:rPr b="1" lang="es" sz="3000">
                <a:solidFill>
                  <a:srgbClr val="EAFF6A"/>
                </a:solidFill>
                <a:latin typeface="DM Sans"/>
                <a:ea typeface="DM Sans"/>
                <a:cs typeface="DM Sans"/>
                <a:sym typeface="DM Sans"/>
              </a:rPr>
              <a:t> </a:t>
            </a:r>
            <a:endParaRPr b="1" sz="3000">
              <a:solidFill>
                <a:srgbClr val="EAFF6A"/>
              </a:solidFill>
              <a:latin typeface="DM Sans"/>
              <a:ea typeface="DM Sans"/>
              <a:cs typeface="DM Sans"/>
              <a:sym typeface="DM Sans"/>
            </a:endParaRPr>
          </a:p>
        </p:txBody>
      </p:sp>
      <p:pic>
        <p:nvPicPr>
          <p:cNvPr id="64" name="Google Shape;64;p17"/>
          <p:cNvPicPr preferRelativeResize="0"/>
          <p:nvPr/>
        </p:nvPicPr>
        <p:blipFill>
          <a:blip r:embed="rId3">
            <a:alphaModFix/>
          </a:blip>
          <a:stretch>
            <a:fillRect/>
          </a:stretch>
        </p:blipFill>
        <p:spPr>
          <a:xfrm>
            <a:off x="2172438" y="1545313"/>
            <a:ext cx="196975" cy="196975"/>
          </a:xfrm>
          <a:prstGeom prst="rect">
            <a:avLst/>
          </a:prstGeom>
          <a:noFill/>
          <a:ln>
            <a:noFill/>
          </a:ln>
        </p:spPr>
      </p:pic>
      <p:sp>
        <p:nvSpPr>
          <p:cNvPr id="65" name="Google Shape;65;p17"/>
          <p:cNvSpPr txBox="1"/>
          <p:nvPr/>
        </p:nvSpPr>
        <p:spPr>
          <a:xfrm>
            <a:off x="2690561" y="1451613"/>
            <a:ext cx="4281300" cy="63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50">
                <a:solidFill>
                  <a:schemeClr val="lt1"/>
                </a:solidFill>
                <a:latin typeface="DM Sans"/>
                <a:ea typeface="DM Sans"/>
                <a:cs typeface="DM Sans"/>
                <a:sym typeface="DM Sans"/>
              </a:rPr>
              <a:t>Iterar con el prompt como herramienta de mejora.</a:t>
            </a:r>
            <a:endParaRPr sz="1350">
              <a:solidFill>
                <a:schemeClr val="lt1"/>
              </a:solidFill>
              <a:latin typeface="DM Sans"/>
              <a:ea typeface="DM Sans"/>
              <a:cs typeface="DM Sans"/>
              <a:sym typeface="DM Sans"/>
            </a:endParaRPr>
          </a:p>
          <a:p>
            <a:pPr indent="-317500" lvl="0" marL="457200" rtl="0" algn="l">
              <a:spcBef>
                <a:spcPts val="0"/>
              </a:spcBef>
              <a:spcAft>
                <a:spcPts val="0"/>
              </a:spcAft>
              <a:buClr>
                <a:schemeClr val="dk1"/>
              </a:buClr>
              <a:buSzPts val="1400"/>
              <a:buFont typeface="DM Sans"/>
              <a:buChar char="-"/>
            </a:pPr>
            <a:r>
              <a:t/>
            </a:r>
            <a:endParaRPr sz="1350">
              <a:solidFill>
                <a:schemeClr val="lt1"/>
              </a:solidFill>
              <a:latin typeface="DM Sans"/>
              <a:ea typeface="DM Sans"/>
              <a:cs typeface="DM Sans"/>
              <a:sym typeface="DM Sans"/>
            </a:endParaRPr>
          </a:p>
        </p:txBody>
      </p:sp>
      <p:pic>
        <p:nvPicPr>
          <p:cNvPr id="66" name="Google Shape;66;p17"/>
          <p:cNvPicPr preferRelativeResize="0"/>
          <p:nvPr/>
        </p:nvPicPr>
        <p:blipFill>
          <a:blip r:embed="rId3">
            <a:alphaModFix/>
          </a:blip>
          <a:stretch>
            <a:fillRect/>
          </a:stretch>
        </p:blipFill>
        <p:spPr>
          <a:xfrm>
            <a:off x="2172138" y="2178713"/>
            <a:ext cx="196975" cy="196975"/>
          </a:xfrm>
          <a:prstGeom prst="rect">
            <a:avLst/>
          </a:prstGeom>
          <a:noFill/>
          <a:ln>
            <a:noFill/>
          </a:ln>
        </p:spPr>
      </p:pic>
      <p:sp>
        <p:nvSpPr>
          <p:cNvPr id="67" name="Google Shape;67;p17"/>
          <p:cNvSpPr txBox="1"/>
          <p:nvPr/>
        </p:nvSpPr>
        <p:spPr>
          <a:xfrm>
            <a:off x="2690561" y="2054738"/>
            <a:ext cx="4281300" cy="63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350">
                <a:solidFill>
                  <a:schemeClr val="lt1"/>
                </a:solidFill>
                <a:latin typeface="DM Sans"/>
                <a:ea typeface="DM Sans"/>
                <a:cs typeface="DM Sans"/>
                <a:sym typeface="DM Sans"/>
              </a:rPr>
              <a:t>Entender </a:t>
            </a:r>
            <a:r>
              <a:rPr lang="es" sz="1350">
                <a:solidFill>
                  <a:schemeClr val="lt1"/>
                </a:solidFill>
                <a:latin typeface="DM Sans"/>
                <a:ea typeface="DM Sans"/>
                <a:cs typeface="DM Sans"/>
                <a:sym typeface="DM Sans"/>
              </a:rPr>
              <a:t>cómo</a:t>
            </a:r>
            <a:r>
              <a:rPr lang="es" sz="1350">
                <a:solidFill>
                  <a:schemeClr val="lt1"/>
                </a:solidFill>
                <a:latin typeface="DM Sans"/>
                <a:ea typeface="DM Sans"/>
                <a:cs typeface="DM Sans"/>
                <a:sym typeface="DM Sans"/>
              </a:rPr>
              <a:t> usar las iteraciones para mejorar la calidad de los resultados.</a:t>
            </a:r>
            <a:endParaRPr sz="1350">
              <a:solidFill>
                <a:schemeClr val="lt1"/>
              </a:solidFill>
              <a:latin typeface="DM Sans"/>
              <a:ea typeface="DM Sans"/>
              <a:cs typeface="DM Sans"/>
              <a:sym typeface="DM Sans"/>
            </a:endParaRPr>
          </a:p>
        </p:txBody>
      </p:sp>
      <p:pic>
        <p:nvPicPr>
          <p:cNvPr id="68" name="Google Shape;68;p17"/>
          <p:cNvPicPr preferRelativeResize="0"/>
          <p:nvPr/>
        </p:nvPicPr>
        <p:blipFill>
          <a:blip r:embed="rId3">
            <a:alphaModFix/>
          </a:blip>
          <a:stretch>
            <a:fillRect/>
          </a:stretch>
        </p:blipFill>
        <p:spPr>
          <a:xfrm>
            <a:off x="2172138" y="2832688"/>
            <a:ext cx="196975" cy="196975"/>
          </a:xfrm>
          <a:prstGeom prst="rect">
            <a:avLst/>
          </a:prstGeom>
          <a:noFill/>
          <a:ln>
            <a:noFill/>
          </a:ln>
        </p:spPr>
      </p:pic>
      <p:sp>
        <p:nvSpPr>
          <p:cNvPr id="69" name="Google Shape;69;p17"/>
          <p:cNvSpPr txBox="1"/>
          <p:nvPr/>
        </p:nvSpPr>
        <p:spPr>
          <a:xfrm>
            <a:off x="2690561" y="2734963"/>
            <a:ext cx="42813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350">
                <a:solidFill>
                  <a:schemeClr val="lt1"/>
                </a:solidFill>
                <a:latin typeface="DM Sans"/>
                <a:ea typeface="DM Sans"/>
                <a:cs typeface="DM Sans"/>
                <a:sym typeface="DM Sans"/>
              </a:rPr>
              <a:t>Utilizar la salida de un prompt para alimentar otro.</a:t>
            </a:r>
            <a:endParaRPr sz="1350">
              <a:solidFill>
                <a:schemeClr val="lt1"/>
              </a:solidFill>
              <a:latin typeface="DM Sans"/>
              <a:ea typeface="DM Sans"/>
              <a:cs typeface="DM Sans"/>
              <a:sym typeface="DM Sans"/>
            </a:endParaRPr>
          </a:p>
        </p:txBody>
      </p:sp>
      <p:cxnSp>
        <p:nvCxnSpPr>
          <p:cNvPr id="70" name="Google Shape;70;p17"/>
          <p:cNvCxnSpPr>
            <a:stCxn id="64" idx="2"/>
            <a:endCxn id="66" idx="0"/>
          </p:cNvCxnSpPr>
          <p:nvPr/>
        </p:nvCxnSpPr>
        <p:spPr>
          <a:xfrm flipH="1" rot="-5400000">
            <a:off x="2052975" y="1960237"/>
            <a:ext cx="436500" cy="600"/>
          </a:xfrm>
          <a:prstGeom prst="bentConnector3">
            <a:avLst>
              <a:gd fmla="val 49991" name="adj1"/>
            </a:avLst>
          </a:prstGeom>
          <a:noFill/>
          <a:ln cap="flat" cmpd="sng" w="9525">
            <a:solidFill>
              <a:srgbClr val="EAFF6A"/>
            </a:solidFill>
            <a:prstDash val="solid"/>
            <a:round/>
            <a:headEnd len="med" w="med" type="none"/>
            <a:tailEnd len="med" w="med" type="none"/>
          </a:ln>
        </p:spPr>
      </p:cxnSp>
      <p:cxnSp>
        <p:nvCxnSpPr>
          <p:cNvPr id="71" name="Google Shape;71;p17"/>
          <p:cNvCxnSpPr>
            <a:stCxn id="66" idx="2"/>
            <a:endCxn id="68" idx="0"/>
          </p:cNvCxnSpPr>
          <p:nvPr/>
        </p:nvCxnSpPr>
        <p:spPr>
          <a:xfrm flipH="1" rot="-5400000">
            <a:off x="2042475" y="2603837"/>
            <a:ext cx="456900" cy="600"/>
          </a:xfrm>
          <a:prstGeom prst="bentConnector3">
            <a:avLst>
              <a:gd fmla="val 50011" name="adj1"/>
            </a:avLst>
          </a:prstGeom>
          <a:noFill/>
          <a:ln cap="flat" cmpd="sng" w="9525">
            <a:solidFill>
              <a:srgbClr val="EAFF6A"/>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pSp>
        <p:nvGrpSpPr>
          <p:cNvPr id="76" name="Google Shape;76;p18"/>
          <p:cNvGrpSpPr/>
          <p:nvPr/>
        </p:nvGrpSpPr>
        <p:grpSpPr>
          <a:xfrm>
            <a:off x="457372" y="468290"/>
            <a:ext cx="431074" cy="431074"/>
            <a:chOff x="473351" y="619523"/>
            <a:chExt cx="738900" cy="738900"/>
          </a:xfrm>
        </p:grpSpPr>
        <p:sp>
          <p:nvSpPr>
            <p:cNvPr id="77" name="Google Shape;77;p18"/>
            <p:cNvSpPr/>
            <p:nvPr/>
          </p:nvSpPr>
          <p:spPr>
            <a:xfrm>
              <a:off x="473351" y="619523"/>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8" title="ícono de repas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79" name="Google Shape;79;p18"/>
          <p:cNvSpPr txBox="1"/>
          <p:nvPr/>
        </p:nvSpPr>
        <p:spPr>
          <a:xfrm>
            <a:off x="457375" y="1012850"/>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rgbClr val="EAFF6A"/>
                </a:solidFill>
                <a:latin typeface="DM Sans"/>
                <a:ea typeface="DM Sans"/>
                <a:cs typeface="DM Sans"/>
                <a:sym typeface="DM Sans"/>
              </a:rPr>
              <a:t>Semana 5</a:t>
            </a:r>
            <a:endParaRPr b="1" sz="3500">
              <a:solidFill>
                <a:srgbClr val="EAFF6A"/>
              </a:solidFill>
              <a:latin typeface="DM Sans"/>
              <a:ea typeface="DM Sans"/>
              <a:cs typeface="DM Sans"/>
              <a:sym typeface="DM Sans"/>
            </a:endParaRPr>
          </a:p>
        </p:txBody>
      </p:sp>
      <p:sp>
        <p:nvSpPr>
          <p:cNvPr id="80" name="Google Shape;80;p18"/>
          <p:cNvSpPr txBox="1"/>
          <p:nvPr/>
        </p:nvSpPr>
        <p:spPr>
          <a:xfrm>
            <a:off x="473350" y="1682450"/>
            <a:ext cx="3834600" cy="1675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350">
                <a:solidFill>
                  <a:schemeClr val="lt1"/>
                </a:solidFill>
                <a:latin typeface="DM Sans"/>
                <a:ea typeface="DM Sans"/>
                <a:cs typeface="DM Sans"/>
                <a:sym typeface="DM Sans"/>
              </a:rPr>
              <a:t>En esta semana </a:t>
            </a:r>
            <a:r>
              <a:rPr lang="es" sz="1350">
                <a:solidFill>
                  <a:schemeClr val="lt1"/>
                </a:solidFill>
                <a:latin typeface="DM Sans"/>
                <a:ea typeface="DM Sans"/>
                <a:cs typeface="DM Sans"/>
                <a:sym typeface="DM Sans"/>
              </a:rPr>
              <a:t>aprendiste</a:t>
            </a:r>
            <a:r>
              <a:rPr lang="es" sz="1350">
                <a:solidFill>
                  <a:schemeClr val="lt1"/>
                </a:solidFill>
                <a:latin typeface="DM Sans"/>
                <a:ea typeface="DM Sans"/>
                <a:cs typeface="DM Sans"/>
                <a:sym typeface="DM Sans"/>
              </a:rPr>
              <a:t>:</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Utilizar el prompt iterativo como herramienta de mejora del prompt.</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Utilizar las </a:t>
            </a:r>
            <a:r>
              <a:rPr lang="es" sz="1350">
                <a:solidFill>
                  <a:schemeClr val="lt1"/>
                </a:solidFill>
                <a:latin typeface="DM Sans"/>
                <a:ea typeface="DM Sans"/>
                <a:cs typeface="DM Sans"/>
                <a:sym typeface="DM Sans"/>
              </a:rPr>
              <a:t>técnicas</a:t>
            </a:r>
            <a:r>
              <a:rPr lang="es" sz="1350">
                <a:solidFill>
                  <a:schemeClr val="lt1"/>
                </a:solidFill>
                <a:latin typeface="DM Sans"/>
                <a:ea typeface="DM Sans"/>
                <a:cs typeface="DM Sans"/>
                <a:sym typeface="DM Sans"/>
              </a:rPr>
              <a:t> de prompt vistas para iterar sobre el prompt.</a:t>
            </a:r>
            <a:endParaRPr sz="1350">
              <a:solidFill>
                <a:schemeClr val="lt1"/>
              </a:solidFill>
              <a:latin typeface="DM Sans"/>
              <a:ea typeface="DM Sans"/>
              <a:cs typeface="DM Sans"/>
              <a:sym typeface="DM Sans"/>
            </a:endParaRPr>
          </a:p>
        </p:txBody>
      </p:sp>
      <p:sp>
        <p:nvSpPr>
          <p:cNvPr id="81" name="Google Shape;81;p18"/>
          <p:cNvSpPr txBox="1"/>
          <p:nvPr/>
        </p:nvSpPr>
        <p:spPr>
          <a:xfrm>
            <a:off x="4454925" y="1682450"/>
            <a:ext cx="3834600" cy="1675800"/>
          </a:xfrm>
          <a:prstGeom prst="rect">
            <a:avLst/>
          </a:prstGeom>
          <a:noFill/>
          <a:ln>
            <a:noFill/>
          </a:ln>
        </p:spPr>
        <p:txBody>
          <a:bodyPr anchorCtr="0" anchor="t" bIns="91425" lIns="91425" spcFirstLastPara="1" rIns="91425" wrap="square" tIns="91425">
            <a:spAutoFit/>
          </a:bodyPr>
          <a:lstStyle/>
          <a:p>
            <a:pPr indent="-314325" lvl="0" marL="457200" rtl="0" algn="l">
              <a:lnSpc>
                <a:spcPct val="100000"/>
              </a:lnSpc>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Usar la salida del prompt para alimentar nuevamente los modelos y mejorar los resultados.</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Ejemplos prácticos de </a:t>
            </a:r>
            <a:r>
              <a:rPr lang="es" sz="1350">
                <a:solidFill>
                  <a:schemeClr val="lt1"/>
                </a:solidFill>
                <a:latin typeface="DM Sans"/>
                <a:ea typeface="DM Sans"/>
                <a:cs typeface="DM Sans"/>
                <a:sym typeface="DM Sans"/>
              </a:rPr>
              <a:t>aplicación</a:t>
            </a:r>
            <a:r>
              <a:rPr lang="es" sz="1350">
                <a:solidFill>
                  <a:schemeClr val="lt1"/>
                </a:solidFill>
                <a:latin typeface="DM Sans"/>
                <a:ea typeface="DM Sans"/>
                <a:cs typeface="DM Sans"/>
                <a:sym typeface="DM Sans"/>
              </a:rPr>
              <a:t>.</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0" lvl="0" marL="457200" rtl="0" algn="l">
              <a:lnSpc>
                <a:spcPct val="100000"/>
              </a:lnSpc>
              <a:spcBef>
                <a:spcPts val="800"/>
              </a:spcBef>
              <a:spcAft>
                <a:spcPts val="800"/>
              </a:spcAft>
              <a:buNone/>
            </a:pPr>
            <a:r>
              <a:t/>
            </a:r>
            <a:endParaRPr sz="1350">
              <a:solidFill>
                <a:schemeClr val="lt1"/>
              </a:solidFill>
              <a:latin typeface="DM Sans"/>
              <a:ea typeface="DM Sans"/>
              <a:cs typeface="DM Sans"/>
              <a:sym typeface="DM Sans"/>
            </a:endParaRPr>
          </a:p>
        </p:txBody>
      </p:sp>
      <p:sp>
        <p:nvSpPr>
          <p:cNvPr id="82" name="Google Shape;82;p18"/>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REPASO</a:t>
            </a:r>
            <a:endParaRPr>
              <a:solidFill>
                <a:schemeClr val="lt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grpSp>
        <p:nvGrpSpPr>
          <p:cNvPr id="87" name="Google Shape;87;p19"/>
          <p:cNvGrpSpPr/>
          <p:nvPr/>
        </p:nvGrpSpPr>
        <p:grpSpPr>
          <a:xfrm>
            <a:off x="4202551" y="1088764"/>
            <a:ext cx="738900" cy="738974"/>
            <a:chOff x="974706" y="2467173"/>
            <a:chExt cx="738900" cy="738900"/>
          </a:xfrm>
        </p:grpSpPr>
        <p:sp>
          <p:nvSpPr>
            <p:cNvPr id="88" name="Google Shape;88;p19"/>
            <p:cNvSpPr/>
            <p:nvPr/>
          </p:nvSpPr>
          <p:spPr>
            <a:xfrm>
              <a:off x="974706"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9"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90" name="Google Shape;90;p19"/>
          <p:cNvSpPr txBox="1"/>
          <p:nvPr/>
        </p:nvSpPr>
        <p:spPr>
          <a:xfrm>
            <a:off x="1547025"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Puesta en común microdesafío</a:t>
            </a:r>
            <a:endParaRPr b="1" sz="4000">
              <a:solidFill>
                <a:schemeClr val="dk1"/>
              </a:solidFill>
              <a:highlight>
                <a:srgbClr val="EAFF6A"/>
              </a:highlight>
              <a:latin typeface="DM Sans"/>
              <a:ea typeface="DM Sans"/>
              <a:cs typeface="DM Sans"/>
              <a:sym typeface="DM Sans"/>
            </a:endParaRPr>
          </a:p>
        </p:txBody>
      </p:sp>
      <p:sp>
        <p:nvSpPr>
          <p:cNvPr id="91" name="Google Shape;91;p19"/>
          <p:cNvSpPr txBox="1"/>
          <p:nvPr/>
        </p:nvSpPr>
        <p:spPr>
          <a:xfrm>
            <a:off x="987300" y="3287388"/>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¡Vamos a recuperar lo trabajado durante la semana! </a:t>
            </a:r>
            <a:endParaRPr sz="2000">
              <a:solidFill>
                <a:schemeClr val="dk2"/>
              </a:solidFill>
              <a:latin typeface="DM Sans"/>
              <a:ea typeface="DM Sans"/>
              <a:cs typeface="DM Sans"/>
              <a:sym typeface="DM Sans"/>
            </a:endParaRPr>
          </a:p>
        </p:txBody>
      </p:sp>
      <p:sp>
        <p:nvSpPr>
          <p:cNvPr id="92" name="Google Shape;92;p19"/>
          <p:cNvSpPr txBox="1"/>
          <p:nvPr/>
        </p:nvSpPr>
        <p:spPr>
          <a:xfrm>
            <a:off x="987300" y="3849138"/>
            <a:ext cx="716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rgbClr val="999999"/>
                </a:solidFill>
                <a:latin typeface="DM Sans"/>
                <a:ea typeface="DM Sans"/>
                <a:cs typeface="DM Sans"/>
                <a:sym typeface="DM Sans"/>
              </a:rPr>
              <a:t>Duración: </a:t>
            </a:r>
            <a:r>
              <a:rPr b="1" lang="es" sz="1800">
                <a:solidFill>
                  <a:srgbClr val="999999"/>
                </a:solidFill>
                <a:latin typeface="DM Sans"/>
                <a:ea typeface="DM Sans"/>
                <a:cs typeface="DM Sans"/>
                <a:sym typeface="DM Sans"/>
              </a:rPr>
              <a:t>10</a:t>
            </a:r>
            <a:r>
              <a:rPr b="1" lang="es" sz="1800">
                <a:solidFill>
                  <a:srgbClr val="999999"/>
                </a:solidFill>
                <a:latin typeface="DM Sans"/>
                <a:ea typeface="DM Sans"/>
                <a:cs typeface="DM Sans"/>
                <a:sym typeface="DM Sans"/>
              </a:rPr>
              <a:t> </a:t>
            </a:r>
            <a:r>
              <a:rPr b="1" lang="es" sz="1800">
                <a:solidFill>
                  <a:srgbClr val="999999"/>
                </a:solidFill>
                <a:latin typeface="DM Sans"/>
                <a:ea typeface="DM Sans"/>
                <a:cs typeface="DM Sans"/>
                <a:sym typeface="DM Sans"/>
              </a:rPr>
              <a:t>minutos</a:t>
            </a:r>
            <a:r>
              <a:rPr lang="es" sz="1800">
                <a:solidFill>
                  <a:srgbClr val="999999"/>
                </a:solidFill>
                <a:latin typeface="DM Sans"/>
                <a:ea typeface="DM Sans"/>
                <a:cs typeface="DM Sans"/>
                <a:sym typeface="DM Sans"/>
              </a:rPr>
              <a:t>.</a:t>
            </a:r>
            <a:endParaRPr sz="1800">
              <a:solidFill>
                <a:srgbClr val="999999"/>
              </a:solidFill>
              <a:latin typeface="DM Sans"/>
              <a:ea typeface="DM Sans"/>
              <a:cs typeface="DM Sans"/>
              <a:sym typeface="DM Sans"/>
            </a:endParaRPr>
          </a:p>
        </p:txBody>
      </p:sp>
      <p:grpSp>
        <p:nvGrpSpPr>
          <p:cNvPr id="93" name="Google Shape;93;p19"/>
          <p:cNvGrpSpPr/>
          <p:nvPr/>
        </p:nvGrpSpPr>
        <p:grpSpPr>
          <a:xfrm>
            <a:off x="0" y="-7400"/>
            <a:ext cx="9143925" cy="44400"/>
            <a:chOff x="0" y="-7400"/>
            <a:chExt cx="9143925" cy="44400"/>
          </a:xfrm>
        </p:grpSpPr>
        <p:sp>
          <p:nvSpPr>
            <p:cNvPr id="94" name="Google Shape;94;p19"/>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95" name="Google Shape;95;p19"/>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pSp>
        <p:nvGrpSpPr>
          <p:cNvPr id="100" name="Google Shape;100;p20"/>
          <p:cNvGrpSpPr/>
          <p:nvPr/>
        </p:nvGrpSpPr>
        <p:grpSpPr>
          <a:xfrm>
            <a:off x="475504" y="468235"/>
            <a:ext cx="431074" cy="431148"/>
            <a:chOff x="974706" y="2467173"/>
            <a:chExt cx="738900" cy="738900"/>
          </a:xfrm>
        </p:grpSpPr>
        <p:sp>
          <p:nvSpPr>
            <p:cNvPr id="101" name="Google Shape;101;p20"/>
            <p:cNvSpPr/>
            <p:nvPr/>
          </p:nvSpPr>
          <p:spPr>
            <a:xfrm>
              <a:off x="974706"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20"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103" name="Google Shape;103;p20"/>
          <p:cNvSpPr txBox="1"/>
          <p:nvPr/>
        </p:nvSpPr>
        <p:spPr>
          <a:xfrm>
            <a:off x="501450" y="1725675"/>
            <a:ext cx="5394600" cy="2772900"/>
          </a:xfrm>
          <a:prstGeom prst="rect">
            <a:avLst/>
          </a:prstGeom>
          <a:noFill/>
          <a:ln>
            <a:noFill/>
          </a:ln>
        </p:spPr>
        <p:txBody>
          <a:bodyPr anchorCtr="0" anchor="t" bIns="91425" lIns="91425" spcFirstLastPara="1" rIns="91425" wrap="square" tIns="91425">
            <a:spAutoFit/>
          </a:bodyPr>
          <a:lstStyle/>
          <a:p>
            <a:pPr indent="0" lvl="0" marL="0" rtl="0" algn="l">
              <a:lnSpc>
                <a:spcPct val="30000"/>
              </a:lnSpc>
              <a:spcBef>
                <a:spcPts val="0"/>
              </a:spcBef>
              <a:spcAft>
                <a:spcPts val="0"/>
              </a:spcAft>
              <a:buClr>
                <a:schemeClr val="dk1"/>
              </a:buClr>
              <a:buSzPts val="1100"/>
              <a:buFont typeface="Arial"/>
              <a:buNone/>
            </a:pPr>
            <a:r>
              <a:t/>
            </a:r>
            <a:endParaRPr b="1" sz="1550">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Tomando el siguiente </a:t>
            </a:r>
            <a:r>
              <a:rPr b="1" lang="es" u="sng">
                <a:solidFill>
                  <a:schemeClr val="accent5"/>
                </a:solidFill>
                <a:latin typeface="DM Sans"/>
                <a:ea typeface="DM Sans"/>
                <a:cs typeface="DM Sans"/>
                <a:sym typeface="DM Sans"/>
                <a:hlinkClick r:id="rId4">
                  <a:extLst>
                    <a:ext uri="{A12FA001-AC4F-418D-AE19-62706E023703}">
                      <ahyp:hlinkClr val="tx"/>
                    </a:ext>
                  </a:extLst>
                </a:hlinkClick>
              </a:rPr>
              <a:t>dataset</a:t>
            </a:r>
            <a:r>
              <a:rPr b="1" lang="es">
                <a:solidFill>
                  <a:schemeClr val="dk1"/>
                </a:solidFill>
                <a:latin typeface="DM Sans"/>
                <a:ea typeface="DM Sans"/>
                <a:cs typeface="DM Sans"/>
                <a:sym typeface="DM Sans"/>
              </a:rPr>
              <a:t>,</a:t>
            </a:r>
            <a:r>
              <a:rPr lang="es">
                <a:solidFill>
                  <a:schemeClr val="dk1"/>
                </a:solidFill>
                <a:latin typeface="DM Sans"/>
                <a:ea typeface="DM Sans"/>
                <a:cs typeface="DM Sans"/>
                <a:sym typeface="DM Sans"/>
              </a:rPr>
              <a:t> solicítale a ChatGPT que te indique los resultados de los  países con mejor calidad de vida exceptuando aquellos que empiecen con A.</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Luego con prompt iterativo, construye dos prompts: el primero es el mismo que en el punto anterior, el segundo refuerza el resultado del primero diciendo “Filtrar los países que comiencen con A”</a:t>
            </a:r>
            <a:endParaRPr sz="1550">
              <a:latin typeface="DM Sans"/>
              <a:ea typeface="DM Sans"/>
              <a:cs typeface="DM Sans"/>
              <a:sym typeface="DM Sans"/>
            </a:endParaRPr>
          </a:p>
          <a:p>
            <a:pPr indent="0" lvl="0" marL="0" rtl="0" algn="l">
              <a:spcBef>
                <a:spcPts val="1000"/>
              </a:spcBef>
              <a:spcAft>
                <a:spcPts val="0"/>
              </a:spcAft>
              <a:buNone/>
            </a:pPr>
            <a:r>
              <a:t/>
            </a:r>
            <a:endParaRPr b="1" sz="1350">
              <a:solidFill>
                <a:schemeClr val="dk1"/>
              </a:solidFill>
              <a:latin typeface="DM Sans"/>
              <a:ea typeface="DM Sans"/>
              <a:cs typeface="DM Sans"/>
              <a:sym typeface="DM Sans"/>
            </a:endParaRPr>
          </a:p>
          <a:p>
            <a:pPr indent="0" lvl="0" marL="0" rtl="0" algn="l">
              <a:spcBef>
                <a:spcPts val="1000"/>
              </a:spcBef>
              <a:spcAft>
                <a:spcPts val="0"/>
              </a:spcAft>
              <a:buNone/>
            </a:pPr>
            <a:r>
              <a:t/>
            </a:r>
            <a:endParaRPr b="1" sz="1350">
              <a:solidFill>
                <a:schemeClr val="dk1"/>
              </a:solidFill>
              <a:latin typeface="DM Sans"/>
              <a:ea typeface="DM Sans"/>
              <a:cs typeface="DM Sans"/>
              <a:sym typeface="DM Sans"/>
            </a:endParaRPr>
          </a:p>
          <a:p>
            <a:pPr indent="0" lvl="0" marL="0" rtl="0" algn="l">
              <a:spcBef>
                <a:spcPts val="1000"/>
              </a:spcBef>
              <a:spcAft>
                <a:spcPts val="0"/>
              </a:spcAft>
              <a:buNone/>
            </a:pPr>
            <a:r>
              <a:rPr b="1" lang="es" sz="1350" u="sng">
                <a:solidFill>
                  <a:schemeClr val="hlink"/>
                </a:solidFill>
                <a:latin typeface="DM Sans"/>
                <a:ea typeface="DM Sans"/>
                <a:cs typeface="DM Sans"/>
                <a:sym typeface="DM Sans"/>
                <a:hlinkClick r:id="rId5"/>
              </a:rPr>
              <a:t>Acceso a la consigna completa</a:t>
            </a:r>
            <a:r>
              <a:rPr b="1" lang="es" sz="1350" u="sng">
                <a:solidFill>
                  <a:schemeClr val="accent5"/>
                </a:solidFill>
                <a:latin typeface="DM Sans"/>
                <a:ea typeface="DM Sans"/>
                <a:cs typeface="DM Sans"/>
                <a:sym typeface="DM Sans"/>
              </a:rPr>
              <a:t> </a:t>
            </a:r>
            <a:r>
              <a:rPr b="1" lang="es" sz="1350">
                <a:solidFill>
                  <a:schemeClr val="dk1"/>
                </a:solidFill>
                <a:latin typeface="DM Sans"/>
                <a:ea typeface="DM Sans"/>
                <a:cs typeface="DM Sans"/>
                <a:sym typeface="DM Sans"/>
              </a:rPr>
              <a:t>🚀</a:t>
            </a:r>
            <a:endParaRPr b="1" sz="1350">
              <a:latin typeface="DM Sans"/>
              <a:ea typeface="DM Sans"/>
              <a:cs typeface="DM Sans"/>
              <a:sym typeface="DM Sans"/>
            </a:endParaRPr>
          </a:p>
        </p:txBody>
      </p:sp>
      <p:sp>
        <p:nvSpPr>
          <p:cNvPr id="104" name="Google Shape;104;p20"/>
          <p:cNvSpPr txBox="1"/>
          <p:nvPr/>
        </p:nvSpPr>
        <p:spPr>
          <a:xfrm>
            <a:off x="501450" y="1081750"/>
            <a:ext cx="4987200" cy="53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2500">
                <a:solidFill>
                  <a:schemeClr val="dk1"/>
                </a:solidFill>
                <a:latin typeface="DM Sans"/>
                <a:ea typeface="DM Sans"/>
                <a:cs typeface="DM Sans"/>
                <a:sym typeface="DM Sans"/>
              </a:rPr>
              <a:t>Tipos de </a:t>
            </a:r>
            <a:r>
              <a:rPr b="1" lang="es" sz="2500">
                <a:solidFill>
                  <a:schemeClr val="dk1"/>
                </a:solidFill>
                <a:latin typeface="DM Sans"/>
                <a:ea typeface="DM Sans"/>
                <a:cs typeface="DM Sans"/>
                <a:sym typeface="DM Sans"/>
              </a:rPr>
              <a:t>prompts</a:t>
            </a:r>
            <a:endParaRPr b="1" sz="4000">
              <a:solidFill>
                <a:schemeClr val="dk1"/>
              </a:solidFill>
              <a:latin typeface="DM Sans"/>
              <a:ea typeface="DM Sans"/>
              <a:cs typeface="DM Sans"/>
              <a:sym typeface="DM Sans"/>
            </a:endParaRPr>
          </a:p>
        </p:txBody>
      </p:sp>
      <p:pic>
        <p:nvPicPr>
          <p:cNvPr id="105" name="Google Shape;105;p20"/>
          <p:cNvPicPr preferRelativeResize="0"/>
          <p:nvPr/>
        </p:nvPicPr>
        <p:blipFill>
          <a:blip r:embed="rId6">
            <a:alphaModFix/>
          </a:blip>
          <a:stretch>
            <a:fillRect/>
          </a:stretch>
        </p:blipFill>
        <p:spPr>
          <a:xfrm>
            <a:off x="7811413" y="4692275"/>
            <a:ext cx="1150750" cy="267575"/>
          </a:xfrm>
          <a:prstGeom prst="rect">
            <a:avLst/>
          </a:prstGeom>
          <a:noFill/>
          <a:ln>
            <a:noFill/>
          </a:ln>
        </p:spPr>
      </p:pic>
      <p:sp>
        <p:nvSpPr>
          <p:cNvPr id="106" name="Google Shape;106;p20"/>
          <p:cNvSpPr txBox="1"/>
          <p:nvPr/>
        </p:nvSpPr>
        <p:spPr>
          <a:xfrm>
            <a:off x="930550" y="468275"/>
            <a:ext cx="382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PUESTA EN COMÚN - MICRODESAFÍO</a:t>
            </a:r>
            <a:endParaRPr>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1905000" y="2202300"/>
            <a:ext cx="53721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1100"/>
              <a:buFont typeface="Arial"/>
              <a:buNone/>
            </a:pPr>
            <a:r>
              <a:rPr b="1" lang="es" sz="4000">
                <a:solidFill>
                  <a:schemeClr val="dk1"/>
                </a:solidFill>
                <a:latin typeface="DM Sans"/>
                <a:ea typeface="DM Sans"/>
                <a:cs typeface="DM Sans"/>
                <a:sym typeface="DM Sans"/>
              </a:rPr>
              <a:t>¡Buen trabajo! </a:t>
            </a:r>
            <a:r>
              <a:rPr b="1" lang="es" sz="3500">
                <a:solidFill>
                  <a:schemeClr val="dk1"/>
                </a:solidFill>
                <a:latin typeface="DM Sans"/>
                <a:ea typeface="DM Sans"/>
                <a:cs typeface="DM Sans"/>
                <a:sym typeface="DM Sans"/>
              </a:rPr>
              <a:t>😎</a:t>
            </a:r>
            <a:endParaRPr sz="3000">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nvSpPr>
        <p:spPr>
          <a:xfrm>
            <a:off x="1461300" y="178672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¿Preguntas?</a:t>
            </a:r>
            <a:endParaRPr b="1" sz="4000">
              <a:solidFill>
                <a:srgbClr val="EAFF6A"/>
              </a:solidFill>
              <a:latin typeface="DM Sans"/>
              <a:ea typeface="DM Sans"/>
              <a:cs typeface="DM Sans"/>
              <a:sym typeface="DM Sans"/>
            </a:endParaRPr>
          </a:p>
        </p:txBody>
      </p:sp>
      <p:sp>
        <p:nvSpPr>
          <p:cNvPr id="117" name="Google Shape;117;p22"/>
          <p:cNvSpPr txBox="1"/>
          <p:nvPr/>
        </p:nvSpPr>
        <p:spPr>
          <a:xfrm>
            <a:off x="2998200" y="2556375"/>
            <a:ext cx="31476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s" sz="2000">
                <a:solidFill>
                  <a:srgbClr val="FFFFFF"/>
                </a:solidFill>
                <a:latin typeface="DM Sans"/>
                <a:ea typeface="DM Sans"/>
                <a:cs typeface="DM Sans"/>
                <a:sym typeface="DM Sans"/>
              </a:rPr>
              <a:t>Te invitamos a dejar tu pregunta a través del chat</a:t>
            </a:r>
            <a:endParaRPr b="0" i="0" sz="2000" u="sng" cap="none" strike="noStrike">
              <a:solidFill>
                <a:srgbClr val="83AEFB"/>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