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Helvetica Neue"/>
      <p:regular r:id="rId37"/>
      <p:bold r:id="rId38"/>
      <p:italic r:id="rId39"/>
      <p:boldItalic r:id="rId40"/>
    </p:embeddedFont>
    <p:embeddedFont>
      <p:font typeface="Helvetica Neue Light"/>
      <p:regular r:id="rId41"/>
      <p:bold r:id="rId42"/>
      <p:italic r:id="rId43"/>
      <p:boldItalic r:id="rId44"/>
    </p:embeddedFont>
    <p:embeddedFont>
      <p:font typeface="DM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5460">
          <p15:clr>
            <a:srgbClr val="A4A3A4"/>
          </p15:clr>
        </p15:guide>
        <p15:guide id="3" pos="300">
          <p15:clr>
            <a:srgbClr val="9AA0A6"/>
          </p15:clr>
        </p15:guide>
        <p15:guide id="4" orient="horz" pos="3240">
          <p15:clr>
            <a:srgbClr val="9AA0A6"/>
          </p15:clr>
        </p15:guide>
        <p15:guide id="5" orient="horz" pos="1160">
          <p15:clr>
            <a:srgbClr val="747775"/>
          </p15:clr>
        </p15:guide>
        <p15:guide id="6" pos="504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5460"/>
        <p:guide pos="300"/>
        <p:guide pos="3240" orient="horz"/>
        <p:guide pos="1160" orient="horz"/>
        <p:guide pos="504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5.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7.xml"/><Relationship Id="rId44" Type="http://schemas.openxmlformats.org/officeDocument/2006/relationships/font" Target="fonts/HelveticaNeueLight-boldItalic.fntdata"/><Relationship Id="rId21" Type="http://schemas.openxmlformats.org/officeDocument/2006/relationships/slide" Target="slides/slide16.xml"/><Relationship Id="rId43" Type="http://schemas.openxmlformats.org/officeDocument/2006/relationships/font" Target="fonts/HelveticaNeueLight-italic.fntdata"/><Relationship Id="rId24" Type="http://schemas.openxmlformats.org/officeDocument/2006/relationships/slide" Target="slides/slide19.xml"/><Relationship Id="rId46" Type="http://schemas.openxmlformats.org/officeDocument/2006/relationships/font" Target="fonts/DMSans-bold.fntdata"/><Relationship Id="rId23" Type="http://schemas.openxmlformats.org/officeDocument/2006/relationships/slide" Target="slides/slide18.xml"/><Relationship Id="rId45" Type="http://schemas.openxmlformats.org/officeDocument/2006/relationships/font" Target="fonts/DM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DMSans-boldItalic.fntdata"/><Relationship Id="rId25" Type="http://schemas.openxmlformats.org/officeDocument/2006/relationships/slide" Target="slides/slide20.xml"/><Relationship Id="rId47" Type="http://schemas.openxmlformats.org/officeDocument/2006/relationships/font" Target="fonts/DM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HelveticaNeue-italic.fntdata"/><Relationship Id="rId16" Type="http://schemas.openxmlformats.org/officeDocument/2006/relationships/slide" Target="slides/slide11.xml"/><Relationship Id="rId38" Type="http://schemas.openxmlformats.org/officeDocument/2006/relationships/font" Target="fonts/HelveticaNeue-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peloa/coder.examples.s1/blob/main/pandasai.ipynb"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amadritaghosh.medium.com/knowledge-graphs-what-why-and-how-84f920316ca5"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peloa/coder.examples.s1/blob/main/pandasai.ipynb"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13c9d1b81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13c9d1b81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[Obligatoria: colocar siempre como 1° diapositiva del ppt de todas las clases]</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062aced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062aced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En este ejemplo se </a:t>
            </a:r>
            <a:r>
              <a:rPr lang="es">
                <a:latin typeface="DM Sans"/>
                <a:ea typeface="DM Sans"/>
                <a:cs typeface="DM Sans"/>
                <a:sym typeface="DM Sans"/>
              </a:rPr>
              <a:t>pedirá</a:t>
            </a:r>
            <a:r>
              <a:rPr lang="es">
                <a:latin typeface="DM Sans"/>
                <a:ea typeface="DM Sans"/>
                <a:cs typeface="DM Sans"/>
                <a:sym typeface="DM Sans"/>
              </a:rPr>
              <a:t> por prompt hacer una nube de palabras o </a:t>
            </a:r>
            <a:r>
              <a:rPr lang="es">
                <a:latin typeface="DM Sans"/>
                <a:ea typeface="DM Sans"/>
                <a:cs typeface="DM Sans"/>
                <a:sym typeface="DM Sans"/>
              </a:rPr>
              <a:t>gráfico</a:t>
            </a:r>
            <a:r>
              <a:rPr lang="es">
                <a:latin typeface="DM Sans"/>
                <a:ea typeface="DM Sans"/>
                <a:cs typeface="DM Sans"/>
                <a:sym typeface="DM Sans"/>
              </a:rPr>
              <a:t> de tipo wordcloud </a:t>
            </a:r>
            <a:r>
              <a:rPr lang="es">
                <a:solidFill>
                  <a:schemeClr val="dk1"/>
                </a:solidFill>
                <a:latin typeface="DM Sans"/>
                <a:ea typeface="DM Sans"/>
                <a:cs typeface="DM Sans"/>
                <a:sym typeface="DM Sans"/>
              </a:rPr>
              <a:t>utilizando el dataset de prendas del ejemplo anterior,</a:t>
            </a:r>
            <a:r>
              <a:rPr lang="es">
                <a:latin typeface="DM Sans"/>
                <a:ea typeface="DM Sans"/>
                <a:cs typeface="DM Sans"/>
                <a:sym typeface="DM Sans"/>
              </a:rPr>
              <a:t>. Estos graficos son muy utiles para visualizar relaciones utilizar el siguiente ejemplo como base </a:t>
            </a:r>
            <a:r>
              <a:rPr lang="es" u="sng">
                <a:solidFill>
                  <a:schemeClr val="hlink"/>
                </a:solidFill>
                <a:latin typeface="DM Sans"/>
                <a:ea typeface="DM Sans"/>
                <a:cs typeface="DM Sans"/>
                <a:sym typeface="DM Sans"/>
                <a:hlinkClick r:id="rId2"/>
              </a:rPr>
              <a:t>https://github.com/jepeloa/coder.examples.s1/blob/main/pandasai.ipynb</a:t>
            </a:r>
            <a:endParaRPr>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062aced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062aced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DM Sans"/>
                <a:ea typeface="DM Sans"/>
                <a:cs typeface="DM Sans"/>
                <a:sym typeface="DM Sans"/>
              </a:rPr>
              <a:t>[Utilizar esta slide para hacer un repaso de visto en el ejemplo en vivo o para ordenar las etapas previo a mostrarlo, según lo que se considere más conveniente]</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062aced4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062aced4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ba3944084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ba3944084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635c457e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635c457e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890f3a90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890f3a90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890f3a90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890f3a90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890f3a90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890f3a90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highlight>
                  <a:srgbClr val="EAFF6A"/>
                </a:highlight>
                <a:latin typeface="DM Sans"/>
                <a:ea typeface="DM Sans"/>
                <a:cs typeface="DM Sans"/>
                <a:sym typeface="DM Sans"/>
              </a:rPr>
              <a:t>Profe</a:t>
            </a:r>
            <a:r>
              <a:rPr b="1" lang="es">
                <a:solidFill>
                  <a:schemeClr val="dk1"/>
                </a:solidFill>
                <a:highlight>
                  <a:srgbClr val="FFFFFF"/>
                </a:highlight>
                <a:latin typeface="DM Sans"/>
                <a:ea typeface="DM Sans"/>
                <a:cs typeface="DM Sans"/>
                <a:sym typeface="DM Sans"/>
              </a:rPr>
              <a:t>: se puede sugerir esta</a:t>
            </a:r>
            <a:r>
              <a:rPr b="1" lang="es" u="sng">
                <a:solidFill>
                  <a:schemeClr val="hlink"/>
                </a:solidFill>
                <a:highlight>
                  <a:srgbClr val="FFFFFF"/>
                </a:highlight>
                <a:latin typeface="DM Sans"/>
                <a:ea typeface="DM Sans"/>
                <a:cs typeface="DM Sans"/>
                <a:sym typeface="DM Sans"/>
                <a:hlinkClick r:id="rId2"/>
              </a:rPr>
              <a:t> literatura</a:t>
            </a:r>
            <a:r>
              <a:rPr b="1" lang="es">
                <a:solidFill>
                  <a:schemeClr val="dk1"/>
                </a:solidFill>
                <a:highlight>
                  <a:srgbClr val="FFFFFF"/>
                </a:highlight>
                <a:latin typeface="DM Sans"/>
                <a:ea typeface="DM Sans"/>
                <a:cs typeface="DM Sans"/>
                <a:sym typeface="DM Sans"/>
              </a:rPr>
              <a:t> para complementar.</a:t>
            </a:r>
            <a:endParaRPr b="1">
              <a:solidFill>
                <a:schemeClr val="dk1"/>
              </a:solidFill>
              <a:highlight>
                <a:srgbClr val="FFFFFF"/>
              </a:highlight>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890f3a90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890f3a90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890f3a90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890f3a90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1635c457e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21635c457e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2° diapositiva del ppt de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890f3a9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890f3a9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highlight>
                  <a:srgbClr val="EAFF6A"/>
                </a:highlight>
                <a:latin typeface="DM Sans"/>
                <a:ea typeface="DM Sans"/>
                <a:cs typeface="DM Sans"/>
                <a:sym typeface="DM Sans"/>
              </a:rPr>
              <a:t>Profe:</a:t>
            </a:r>
            <a:r>
              <a:rPr lang="es">
                <a:latin typeface="DM Sans"/>
                <a:ea typeface="DM Sans"/>
                <a:cs typeface="DM Sans"/>
                <a:sym typeface="DM Sans"/>
              </a:rPr>
              <a:t> queremos que puedan comprender un dataset de manera visual. Preguntas orientadoras:</a:t>
            </a:r>
            <a:br>
              <a:rPr lang="es">
                <a:latin typeface="DM Sans"/>
                <a:ea typeface="DM Sans"/>
                <a:cs typeface="DM Sans"/>
                <a:sym typeface="DM Sans"/>
              </a:rPr>
            </a:br>
            <a:r>
              <a:rPr lang="es">
                <a:latin typeface="DM Sans"/>
                <a:ea typeface="DM Sans"/>
                <a:cs typeface="DM Sans"/>
                <a:sym typeface="DM Sans"/>
              </a:rPr>
              <a:t>¿Sobre qué es este gráfico? ¿Qué representa?</a:t>
            </a:r>
            <a:br>
              <a:rPr lang="es">
                <a:latin typeface="DM Sans"/>
                <a:ea typeface="DM Sans"/>
                <a:cs typeface="DM Sans"/>
                <a:sym typeface="DM Sans"/>
              </a:rPr>
            </a:br>
            <a:r>
              <a:rPr lang="es">
                <a:latin typeface="DM Sans"/>
                <a:ea typeface="DM Sans"/>
                <a:cs typeface="DM Sans"/>
                <a:sym typeface="DM Sans"/>
              </a:rPr>
              <a:t>¿Cuáles son las primeras relaciones que se pueden establecer?</a:t>
            </a:r>
            <a:br>
              <a:rPr lang="es">
                <a:latin typeface="DM Sans"/>
                <a:ea typeface="DM Sans"/>
                <a:cs typeface="DM Sans"/>
                <a:sym typeface="DM Sans"/>
              </a:rPr>
            </a:br>
            <a:r>
              <a:rPr lang="es">
                <a:latin typeface="DM Sans"/>
                <a:ea typeface="DM Sans"/>
                <a:cs typeface="DM Sans"/>
                <a:sym typeface="DM Sans"/>
              </a:rPr>
              <a:t>¿Hay mayor índice de relaciones entre prendas? (por ejemplo, que quienes compran vestidos también compran zapatos)</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ba394408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ba394408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Profe: la intención con esta pregunta es que puedan analizar cómo optimizar tareas en sus espacios laborales en base a lo aprendido.</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890f3a90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890f3a90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890f3a9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890f3a9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latin typeface="DM Sans"/>
                <a:ea typeface="DM Sans"/>
                <a:cs typeface="DM Sans"/>
                <a:sym typeface="DM Sans"/>
              </a:rPr>
              <a:t>Dedicarle tiempo a esta instancia (Al menos 10 min).</a:t>
            </a:r>
            <a:r>
              <a:rPr lang="es">
                <a:solidFill>
                  <a:schemeClr val="dk1"/>
                </a:solidFill>
                <a:latin typeface="DM Sans"/>
                <a:ea typeface="DM Sans"/>
                <a:cs typeface="DM Sans"/>
                <a:sym typeface="DM Sans"/>
              </a:rPr>
              <a:t> Te sugerimos mostrar en pantalla la consigna completa de la preentrega, leerla completa en conjunto con los estudiantes, explicando lo que se debe realizar en la entrega y dando espacio para resolver cualquier duda que puedan tener. Si da el tiempo, pueden ver en conjunto la rúbrica de evaluación para que conozcan cuáles son los puntos que serán más considerados.</a:t>
            </a:r>
            <a:endParaRPr>
              <a:solidFill>
                <a:schemeClr val="dk1"/>
              </a:solidFill>
              <a:latin typeface="DM Sans"/>
              <a:ea typeface="DM Sans"/>
              <a:cs typeface="DM Sans"/>
              <a:sym typeface="DM Sans"/>
            </a:endParaRPr>
          </a:p>
          <a:p>
            <a:pPr indent="0" lvl="0" marL="0" rtl="0" algn="l">
              <a:spcBef>
                <a:spcPts val="0"/>
              </a:spcBef>
              <a:spcAft>
                <a:spcPts val="0"/>
              </a:spcAft>
              <a:buNone/>
            </a:pPr>
            <a:r>
              <a:t/>
            </a:r>
            <a:endParaRPr>
              <a:highlight>
                <a:srgbClr val="F0F7F5"/>
              </a:highlight>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890f3a9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890f3a9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latin typeface="DM Sans"/>
                <a:ea typeface="DM Sans"/>
                <a:cs typeface="DM Sans"/>
                <a:sym typeface="DM Sans"/>
              </a:rPr>
              <a:t>Dedicarle tiempo a esta instancia (Al menos 10 min).</a:t>
            </a:r>
            <a:r>
              <a:rPr lang="es">
                <a:solidFill>
                  <a:schemeClr val="dk1"/>
                </a:solidFill>
                <a:latin typeface="DM Sans"/>
                <a:ea typeface="DM Sans"/>
                <a:cs typeface="DM Sans"/>
                <a:sym typeface="DM Sans"/>
              </a:rPr>
              <a:t> Te sugerimos mostrar en pantalla la consigna completa de la preentrega, leerla completa en conjunto con los estudiantes, explicando lo que se debe realizar en la entrega y dando espacio para resolver cualquier duda que puedan tener. Si da el tiempo, pueden ver en conjunto la rúbrica de evaluación para que conozcan cuáles son los puntos que serán más considerados.</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bbc910f2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bbc910f2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Obligatoria siempre. Completar el resumen con palabras claves de lo visto]</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cc883c9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cc883c9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[Obligatoria: indicar número de la semana]</a:t>
            </a:r>
            <a:endParaRPr>
              <a:latin typeface="DM Sans"/>
              <a:ea typeface="DM Sans"/>
              <a:cs typeface="DM Sans"/>
              <a:sym typeface="DM Sans"/>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bbc910f2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bbc910f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a:t>
            </a:r>
            <a:r>
              <a:rPr lang="es">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bc910f27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bbc910f2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Todas las clases como anteúltima diapositiva]</a:t>
            </a: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635c457e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635c457e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a:t>
            </a:r>
            <a:r>
              <a:rPr lang="es">
                <a:solidFill>
                  <a:schemeClr val="dk1"/>
                </a:solidFill>
                <a:latin typeface="DM Sans"/>
                <a:ea typeface="DM Sans"/>
                <a:cs typeface="DM Sans"/>
                <a:sym typeface="DM Sans"/>
              </a:rPr>
              <a:t>Todas las clases como última diapositiva]</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55a413f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55a413f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3° diapositiva del ppt de todas las clases]</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3bbc910f27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bbc910f27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e6f2a08d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e6f2a08d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[Esta diapo se usa al finalizar </a:t>
            </a:r>
            <a:r>
              <a:rPr lang="es" u="sng">
                <a:solidFill>
                  <a:schemeClr val="dk1"/>
                </a:solidFill>
                <a:latin typeface="DM Sans"/>
                <a:ea typeface="DM Sans"/>
                <a:cs typeface="DM Sans"/>
                <a:sym typeface="DM Sans"/>
              </a:rPr>
              <a:t>todo el curso</a:t>
            </a:r>
            <a:r>
              <a:rPr lang="es">
                <a:solidFill>
                  <a:schemeClr val="dk1"/>
                </a:solidFill>
                <a:latin typeface="DM Sans"/>
                <a:ea typeface="DM Sans"/>
                <a:cs typeface="DM Sans"/>
                <a:sym typeface="DM Sans"/>
              </a:rPr>
              <a:t>. Antes no]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d8ab2ab7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d8ab2ab7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[Obligatoria: colocar siempre como 4° diapositiva del ppt de todas las clases]</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a:solidFill>
                <a:schemeClr val="dk1"/>
              </a:solidFill>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a394408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a394408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a:latin typeface="DM Sans"/>
                <a:ea typeface="DM Sans"/>
                <a:cs typeface="DM Sans"/>
                <a:sym typeface="DM Sans"/>
              </a:rPr>
              <a:t>[Opcional: Utilizar esta slide para un </a:t>
            </a:r>
            <a:r>
              <a:rPr b="1" lang="es">
                <a:latin typeface="DM Sans"/>
                <a:ea typeface="DM Sans"/>
                <a:cs typeface="DM Sans"/>
                <a:sym typeface="DM Sans"/>
              </a:rPr>
              <a:t>repaso general</a:t>
            </a:r>
            <a:r>
              <a:rPr lang="es">
                <a:latin typeface="DM Sans"/>
                <a:ea typeface="DM Sans"/>
                <a:cs typeface="DM Sans"/>
                <a:sym typeface="DM Sans"/>
              </a:rPr>
              <a:t> sobre los diversos temas vistos en el contenido pregrabado</a:t>
            </a:r>
            <a:r>
              <a:rPr b="1" lang="es">
                <a:latin typeface="DM Sans"/>
                <a:ea typeface="DM Sans"/>
                <a:cs typeface="DM Sans"/>
                <a:sym typeface="DM Sans"/>
              </a:rPr>
              <a:t>. </a:t>
            </a:r>
            <a:r>
              <a:rPr lang="es">
                <a:solidFill>
                  <a:schemeClr val="dk1"/>
                </a:solidFill>
                <a:latin typeface="DM Sans"/>
                <a:ea typeface="DM Sans"/>
                <a:cs typeface="DM Sans"/>
                <a:sym typeface="DM Sans"/>
              </a:rPr>
              <a:t>Señalar en “Notas al orador” la duración (en minutos) que se sugiere para el momento de repaso teniendo en cuenta que el foco de las clases es la práctica]</a:t>
            </a:r>
            <a:endParaRPr>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b="1" lang="es">
                <a:solidFill>
                  <a:schemeClr val="dk1"/>
                </a:solidFill>
                <a:highlight>
                  <a:srgbClr val="DEFC52"/>
                </a:highlight>
                <a:latin typeface="DM Sans"/>
                <a:ea typeface="DM Sans"/>
                <a:cs typeface="DM Sans"/>
                <a:sym typeface="DM Sans"/>
              </a:rPr>
              <a:t>Profe:  </a:t>
            </a:r>
            <a:r>
              <a:rPr b="1" lang="es">
                <a:solidFill>
                  <a:schemeClr val="dk1"/>
                </a:solidFill>
                <a:highlight>
                  <a:srgbClr val="FFFFFF"/>
                </a:highlight>
                <a:latin typeface="DM Sans"/>
                <a:ea typeface="DM Sans"/>
                <a:cs typeface="DM Sans"/>
                <a:sym typeface="DM Sans"/>
              </a:rPr>
              <a:t>Para esta instancia te sugerimos utilizar (cantidad) de minutos.</a:t>
            </a:r>
            <a:endParaRPr b="1">
              <a:solidFill>
                <a:schemeClr val="dk1"/>
              </a:solidFill>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062aced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062aced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highlight>
                <a:schemeClr val="lt1"/>
              </a:highlight>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062aced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062aced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Clr>
                <a:schemeClr val="dk1"/>
              </a:buClr>
              <a:buSzPts val="1100"/>
              <a:buFont typeface="Arial"/>
              <a:buNone/>
            </a:pPr>
            <a:r>
              <a:rPr lang="es" sz="1250">
                <a:solidFill>
                  <a:schemeClr val="dk1"/>
                </a:solidFill>
                <a:latin typeface="DM Sans"/>
                <a:ea typeface="DM Sans"/>
                <a:cs typeface="DM Sans"/>
                <a:sym typeface="DM Sans"/>
              </a:rPr>
              <a:t>Usar este ejemplo como base </a:t>
            </a:r>
            <a:r>
              <a:rPr lang="es" sz="1250" u="sng">
                <a:solidFill>
                  <a:srgbClr val="83AEFB"/>
                </a:solidFill>
                <a:latin typeface="DM Sans"/>
                <a:ea typeface="DM Sans"/>
                <a:cs typeface="DM Sans"/>
                <a:sym typeface="DM Sans"/>
                <a:hlinkClick r:id="rId2">
                  <a:extLst>
                    <a:ext uri="{A12FA001-AC4F-418D-AE19-62706E023703}">
                      <ahyp:hlinkClr val="tx"/>
                    </a:ext>
                  </a:extLst>
                </a:hlinkClick>
              </a:rPr>
              <a:t>https://github.com/jepeloa/coder.examples.s1/blob/main/pandasai.ipynb</a:t>
            </a:r>
            <a:endParaRPr sz="1000">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062aced4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062aced4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DM Sans"/>
                <a:ea typeface="DM Sans"/>
                <a:cs typeface="DM Sans"/>
                <a:sym typeface="DM Sans"/>
              </a:rPr>
              <a:t>[Esta slide se puede utilizar para el cierre del microdesafío y también para el cierre de actividades en clase. Ir variando]</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062ace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062ace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highlight>
                  <a:srgbClr val="FFFFFF"/>
                </a:highlight>
                <a:latin typeface="DM Sans"/>
                <a:ea typeface="DM Sans"/>
                <a:cs typeface="DM Sans"/>
                <a:sym typeface="DM Sans"/>
              </a:rPr>
              <a:t>[Se sugiere al finalizar la explicación de un tema o hacia el final de la clase incluir esta slide para responder posibles dudas que surgan]</a:t>
            </a:r>
            <a:endParaRPr>
              <a:highlight>
                <a:srgbClr val="FFFFFF"/>
              </a:highlight>
              <a:latin typeface="DM Sans"/>
              <a:ea typeface="DM Sans"/>
              <a:cs typeface="DM Sans"/>
              <a:sym typeface="DM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Font typeface="DM Sans"/>
              <a:buNone/>
              <a:defRPr b="1" sz="4000">
                <a:latin typeface="DM Sans"/>
                <a:ea typeface="DM Sans"/>
                <a:cs typeface="DM Sans"/>
                <a:sym typeface="DM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31" name="Shape 31"/>
        <p:cNvGrpSpPr/>
        <p:nvPr/>
      </p:nvGrpSpPr>
      <p:grpSpPr>
        <a:xfrm>
          <a:off x="0" y="0"/>
          <a:ext cx="0" cy="0"/>
          <a:chOff x="0" y="0"/>
          <a:chExt cx="0" cy="0"/>
        </a:xfrm>
      </p:grpSpPr>
      <p:pic>
        <p:nvPicPr>
          <p:cNvPr id="32" name="Google Shape;32;p1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spTree>
      <p:nvGrpSpPr>
        <p:cNvPr id="33" name="Shape 33"/>
        <p:cNvGrpSpPr/>
        <p:nvPr/>
      </p:nvGrpSpPr>
      <p:grpSpPr>
        <a:xfrm>
          <a:off x="0" y="0"/>
          <a:ext cx="0" cy="0"/>
          <a:chOff x="0" y="0"/>
          <a:chExt cx="0" cy="0"/>
        </a:xfrm>
      </p:grpSpPr>
      <p:pic>
        <p:nvPicPr>
          <p:cNvPr id="34" name="Google Shape;34;p12" title="logo coderhouse"/>
          <p:cNvPicPr preferRelativeResize="0"/>
          <p:nvPr/>
        </p:nvPicPr>
        <p:blipFill>
          <a:blip r:embed="rId2">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2">
  <p:cSld name="SECTION_HEADER_1_1_4">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1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37" name="Google Shape;37;p13"/>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id="16" name="Google Shape;16;p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17" name="Google Shape;17;p4"/>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18" name="Shape 18"/>
        <p:cNvGrpSpPr/>
        <p:nvPr/>
      </p:nvGrpSpPr>
      <p:grpSpPr>
        <a:xfrm>
          <a:off x="0" y="0"/>
          <a:ext cx="0" cy="0"/>
          <a:chOff x="0" y="0"/>
          <a:chExt cx="0" cy="0"/>
        </a:xfrm>
      </p:grpSpPr>
      <p:pic>
        <p:nvPicPr>
          <p:cNvPr id="19" name="Google Shape;19;p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 name="Google Shape;24;p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25" name="Shape 25"/>
        <p:cNvGrpSpPr/>
        <p:nvPr/>
      </p:nvGrpSpPr>
      <p:grpSpPr>
        <a:xfrm>
          <a:off x="0" y="0"/>
          <a:ext cx="0" cy="0"/>
          <a:chOff x="0" y="0"/>
          <a:chExt cx="0" cy="0"/>
        </a:xfrm>
      </p:grpSpPr>
      <p:pic>
        <p:nvPicPr>
          <p:cNvPr id="26" name="Google Shape;26;p8"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29" name="Shape 29"/>
        <p:cNvGrpSpPr/>
        <p:nvPr/>
      </p:nvGrpSpPr>
      <p:grpSpPr>
        <a:xfrm>
          <a:off x="0" y="0"/>
          <a:ext cx="0" cy="0"/>
          <a:chOff x="0" y="0"/>
          <a:chExt cx="0" cy="0"/>
        </a:xfrm>
      </p:grpSpPr>
      <p:pic>
        <p:nvPicPr>
          <p:cNvPr id="30" name="Google Shape;30;p10"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quora.com/How-can-we-process-data-to-get-information/answer/Santhosh-939?ch=10&amp;oid=307595707&amp;share=b001d5a0&amp;target_type=answer" TargetMode="Externa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www.quora.com/How-can-we-process-data-to-get-information/answer/Santhosh-939?ch=10&amp;oid=307595707&amp;share=b001d5a0&amp;target_type=answer"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hyperlink" Target="https://docs.google.com/presentation/d/179nILTgdypEDmgX3RuKi7e3GYqoi3R98G7BZWiUOjP8/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coderhouse.notion.site/Beneficios-Top10-da565b2badda4a1098dedfe9aa3ed5b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github.com/jepeloa/coder.examples.s1/blob/main/dataset_prendas.csv" TargetMode="External"/><Relationship Id="rId5" Type="http://schemas.openxmlformats.org/officeDocument/2006/relationships/hyperlink" Target="https://docs.google.com/presentation/d/1_bdSWfof_osDNXMzOpTr-j8ketrFXwGEuFB1YU7rT5E/edit?usp=drive_link"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4"/>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¡Les damos la bienvenida!</a:t>
            </a:r>
            <a:endParaRPr b="1" sz="4000">
              <a:solidFill>
                <a:srgbClr val="EAFF6A"/>
              </a:solidFill>
              <a:latin typeface="DM Sans"/>
              <a:ea typeface="DM Sans"/>
              <a:cs typeface="DM Sans"/>
              <a:sym typeface="DM Sans"/>
            </a:endParaRPr>
          </a:p>
        </p:txBody>
      </p:sp>
      <p:sp>
        <p:nvSpPr>
          <p:cNvPr id="43" name="Google Shape;43;p14"/>
          <p:cNvSpPr txBox="1"/>
          <p:nvPr/>
        </p:nvSpPr>
        <p:spPr>
          <a:xfrm>
            <a:off x="3315900" y="3421350"/>
            <a:ext cx="251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¿Comenzamos?</a:t>
            </a:r>
            <a:endParaRPr sz="2000">
              <a:solidFill>
                <a:schemeClr val="lt1"/>
              </a:solidFill>
              <a:latin typeface="DM Sans"/>
              <a:ea typeface="DM Sans"/>
              <a:cs typeface="DM Sans"/>
              <a:sym typeface="DM Sans"/>
            </a:endParaRPr>
          </a:p>
        </p:txBody>
      </p:sp>
      <p:pic>
        <p:nvPicPr>
          <p:cNvPr descr="Man Dancing on Apple iOS 12.2" id="44" name="Google Shape;44;p14"/>
          <p:cNvPicPr preferRelativeResize="0"/>
          <p:nvPr/>
        </p:nvPicPr>
        <p:blipFill>
          <a:blip r:embed="rId3">
            <a:alphaModFix/>
          </a:blip>
          <a:stretch>
            <a:fillRect/>
          </a:stretch>
        </p:blipFill>
        <p:spPr>
          <a:xfrm>
            <a:off x="4133900" y="808750"/>
            <a:ext cx="876200" cy="8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124" name="Google Shape;124;p23"/>
          <p:cNvSpPr txBox="1"/>
          <p:nvPr/>
        </p:nvSpPr>
        <p:spPr>
          <a:xfrm>
            <a:off x="475500" y="1707750"/>
            <a:ext cx="7897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Generaremos un sistema que muestre una lista de precios utilizando pandas IA. Para ello, utilizaremos streamlit para generar una pequeña web app que permita cargar prompt y visualizar información.</a:t>
            </a:r>
            <a:endParaRPr sz="2500">
              <a:solidFill>
                <a:schemeClr val="dk2"/>
              </a:solidFill>
              <a:latin typeface="DM Sans"/>
              <a:ea typeface="DM Sans"/>
              <a:cs typeface="DM Sans"/>
              <a:sym typeface="DM Sans"/>
            </a:endParaRPr>
          </a:p>
        </p:txBody>
      </p:sp>
      <p:grpSp>
        <p:nvGrpSpPr>
          <p:cNvPr id="125" name="Google Shape;125;p23"/>
          <p:cNvGrpSpPr/>
          <p:nvPr/>
        </p:nvGrpSpPr>
        <p:grpSpPr>
          <a:xfrm>
            <a:off x="475501" y="468273"/>
            <a:ext cx="738900" cy="738900"/>
            <a:chOff x="473351" y="619523"/>
            <a:chExt cx="738900" cy="738900"/>
          </a:xfrm>
        </p:grpSpPr>
        <p:sp>
          <p:nvSpPr>
            <p:cNvPr id="126" name="Google Shape;126;p23"/>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23"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128" name="Google Shape;128;p23"/>
          <p:cNvSpPr txBox="1"/>
          <p:nvPr/>
        </p:nvSpPr>
        <p:spPr>
          <a:xfrm>
            <a:off x="546700" y="354075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20</a:t>
            </a:r>
            <a:r>
              <a:rPr b="1" lang="es" sz="2000">
                <a:solidFill>
                  <a:schemeClr val="dk2"/>
                </a:solidFill>
                <a:latin typeface="DM Sans"/>
                <a:ea typeface="DM Sans"/>
                <a:cs typeface="DM Sans"/>
                <a:sym typeface="DM Sans"/>
              </a:rPr>
              <a:t> minutos</a:t>
            </a:r>
            <a:endParaRPr b="1" sz="2000">
              <a:solidFill>
                <a:schemeClr val="dk2"/>
              </a:solidFill>
              <a:latin typeface="DM Sans"/>
              <a:ea typeface="DM Sans"/>
              <a:cs typeface="DM Sans"/>
              <a:sym typeface="DM Sans"/>
            </a:endParaRPr>
          </a:p>
        </p:txBody>
      </p:sp>
      <p:grpSp>
        <p:nvGrpSpPr>
          <p:cNvPr id="129" name="Google Shape;129;p23"/>
          <p:cNvGrpSpPr/>
          <p:nvPr/>
        </p:nvGrpSpPr>
        <p:grpSpPr>
          <a:xfrm>
            <a:off x="0" y="-7400"/>
            <a:ext cx="9143925" cy="44400"/>
            <a:chOff x="0" y="-7400"/>
            <a:chExt cx="9143925" cy="44400"/>
          </a:xfrm>
        </p:grpSpPr>
        <p:sp>
          <p:nvSpPr>
            <p:cNvPr id="130" name="Google Shape;130;p23"/>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131" name="Google Shape;131;p23"/>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Paso a paso</a:t>
            </a:r>
            <a:endParaRPr b="1" sz="4000">
              <a:solidFill>
                <a:schemeClr val="dk1"/>
              </a:solidFill>
              <a:latin typeface="DM Sans"/>
              <a:ea typeface="DM Sans"/>
              <a:cs typeface="DM Sans"/>
              <a:sym typeface="DM Sans"/>
            </a:endParaRPr>
          </a:p>
        </p:txBody>
      </p:sp>
      <p:sp>
        <p:nvSpPr>
          <p:cNvPr id="137" name="Google Shape;137;p24"/>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1</a:t>
            </a:r>
            <a:endParaRPr b="1">
              <a:latin typeface="DM Sans"/>
              <a:ea typeface="DM Sans"/>
              <a:cs typeface="DM Sans"/>
              <a:sym typeface="DM Sans"/>
            </a:endParaRPr>
          </a:p>
        </p:txBody>
      </p:sp>
      <p:sp>
        <p:nvSpPr>
          <p:cNvPr id="139" name="Google Shape;139;p24"/>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2</a:t>
            </a:r>
            <a:endParaRPr b="1">
              <a:latin typeface="DM Sans"/>
              <a:ea typeface="DM Sans"/>
              <a:cs typeface="DM Sans"/>
              <a:sym typeface="DM Sans"/>
            </a:endParaRPr>
          </a:p>
        </p:txBody>
      </p:sp>
      <p:sp>
        <p:nvSpPr>
          <p:cNvPr id="140" name="Google Shape;140;p24"/>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4"/>
          <p:cNvCxnSpPr>
            <a:stCxn id="142" idx="6"/>
            <a:endCxn id="137" idx="2"/>
          </p:cNvCxnSpPr>
          <p:nvPr/>
        </p:nvCxnSpPr>
        <p:spPr>
          <a:xfrm flipH="1" rot="10800000">
            <a:off x="2318188" y="2253929"/>
            <a:ext cx="1960200" cy="21600"/>
          </a:xfrm>
          <a:prstGeom prst="straightConnector1">
            <a:avLst/>
          </a:prstGeom>
          <a:noFill/>
          <a:ln cap="flat" cmpd="sng" w="9525">
            <a:solidFill>
              <a:srgbClr val="EAFF6A"/>
            </a:solidFill>
            <a:prstDash val="solid"/>
            <a:round/>
            <a:headEnd len="med" w="med" type="none"/>
            <a:tailEnd len="med" w="med" type="none"/>
          </a:ln>
        </p:spPr>
      </p:cxnSp>
      <p:cxnSp>
        <p:nvCxnSpPr>
          <p:cNvPr id="143" name="Google Shape;143;p24"/>
          <p:cNvCxnSpPr>
            <a:stCxn id="137" idx="6"/>
            <a:endCxn id="140"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144" name="Google Shape;144;p24"/>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a:solidFill>
                  <a:schemeClr val="dk1"/>
                </a:solidFill>
                <a:latin typeface="DM Sans"/>
                <a:ea typeface="DM Sans"/>
                <a:cs typeface="DM Sans"/>
                <a:sym typeface="DM Sans"/>
              </a:rPr>
              <a:t>Momento 3</a:t>
            </a:r>
            <a:endParaRPr b="1">
              <a:latin typeface="DM Sans"/>
              <a:ea typeface="DM Sans"/>
              <a:cs typeface="DM Sans"/>
              <a:sym typeface="DM Sans"/>
            </a:endParaRPr>
          </a:p>
        </p:txBody>
      </p:sp>
      <p:sp>
        <p:nvSpPr>
          <p:cNvPr id="145" name="Google Shape;145;p24"/>
          <p:cNvSpPr txBox="1"/>
          <p:nvPr/>
        </p:nvSpPr>
        <p:spPr>
          <a:xfrm>
            <a:off x="1049225"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Instalación</a:t>
            </a:r>
            <a:r>
              <a:rPr lang="es" sz="1350">
                <a:solidFill>
                  <a:schemeClr val="dk1"/>
                </a:solidFill>
                <a:latin typeface="DM Sans"/>
                <a:ea typeface="DM Sans"/>
                <a:cs typeface="DM Sans"/>
                <a:sym typeface="DM Sans"/>
              </a:rPr>
              <a:t> de la </a:t>
            </a:r>
            <a:r>
              <a:rPr lang="es" sz="1350">
                <a:solidFill>
                  <a:schemeClr val="dk1"/>
                </a:solidFill>
                <a:latin typeface="DM Sans"/>
                <a:ea typeface="DM Sans"/>
                <a:cs typeface="DM Sans"/>
                <a:sym typeface="DM Sans"/>
              </a:rPr>
              <a:t>librería</a:t>
            </a:r>
            <a:r>
              <a:rPr lang="es" sz="1350">
                <a:solidFill>
                  <a:schemeClr val="dk1"/>
                </a:solidFill>
                <a:latin typeface="DM Sans"/>
                <a:ea typeface="DM Sans"/>
                <a:cs typeface="DM Sans"/>
                <a:sym typeface="DM Sans"/>
              </a:rPr>
              <a:t> de pandasIA</a:t>
            </a:r>
            <a:endParaRPr sz="1350">
              <a:latin typeface="DM Sans"/>
              <a:ea typeface="DM Sans"/>
              <a:cs typeface="DM Sans"/>
              <a:sym typeface="DM Sans"/>
            </a:endParaRPr>
          </a:p>
        </p:txBody>
      </p:sp>
      <p:sp>
        <p:nvSpPr>
          <p:cNvPr id="146" name="Google Shape;146;p24"/>
          <p:cNvSpPr txBox="1"/>
          <p:nvPr/>
        </p:nvSpPr>
        <p:spPr>
          <a:xfrm>
            <a:off x="3596550" y="3192575"/>
            <a:ext cx="19509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Escritura del prompt</a:t>
            </a:r>
            <a:endParaRPr sz="1350">
              <a:latin typeface="DM Sans"/>
              <a:ea typeface="DM Sans"/>
              <a:cs typeface="DM Sans"/>
              <a:sym typeface="DM Sans"/>
            </a:endParaRPr>
          </a:p>
        </p:txBody>
      </p:sp>
      <p:sp>
        <p:nvSpPr>
          <p:cNvPr id="147" name="Google Shape;147;p24"/>
          <p:cNvSpPr txBox="1"/>
          <p:nvPr/>
        </p:nvSpPr>
        <p:spPr>
          <a:xfrm>
            <a:off x="6143875" y="3192575"/>
            <a:ext cx="1950900" cy="631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s" sz="1350">
                <a:solidFill>
                  <a:schemeClr val="dk1"/>
                </a:solidFill>
                <a:latin typeface="DM Sans"/>
                <a:ea typeface="DM Sans"/>
                <a:cs typeface="DM Sans"/>
                <a:sym typeface="DM Sans"/>
              </a:rPr>
              <a:t>V</a:t>
            </a:r>
            <a:r>
              <a:rPr lang="es" sz="1350">
                <a:solidFill>
                  <a:schemeClr val="dk1"/>
                </a:solidFill>
                <a:latin typeface="DM Sans"/>
                <a:ea typeface="DM Sans"/>
                <a:cs typeface="DM Sans"/>
                <a:sym typeface="DM Sans"/>
              </a:rPr>
              <a:t>isualización</a:t>
            </a:r>
            <a:r>
              <a:rPr lang="es" sz="1350">
                <a:solidFill>
                  <a:schemeClr val="dk1"/>
                </a:solidFill>
                <a:latin typeface="DM Sans"/>
                <a:ea typeface="DM Sans"/>
                <a:cs typeface="DM Sans"/>
                <a:sym typeface="DM Sans"/>
              </a:rPr>
              <a:t> de los </a:t>
            </a:r>
            <a:r>
              <a:rPr lang="es" sz="1350">
                <a:solidFill>
                  <a:schemeClr val="dk1"/>
                </a:solidFill>
                <a:latin typeface="DM Sans"/>
                <a:ea typeface="DM Sans"/>
                <a:cs typeface="DM Sans"/>
                <a:sym typeface="DM Sans"/>
              </a:rPr>
              <a:t>gráficos</a:t>
            </a:r>
            <a:endParaRPr sz="1350">
              <a:latin typeface="DM Sans"/>
              <a:ea typeface="DM Sans"/>
              <a:cs typeface="DM Sans"/>
              <a:sym typeface="DM Sans"/>
            </a:endParaRPr>
          </a:p>
        </p:txBody>
      </p:sp>
      <p:sp>
        <p:nvSpPr>
          <p:cNvPr id="148" name="Google Shape;148;p24"/>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149" name="Google Shape;149;p24"/>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150" name="Google Shape;150;p24"/>
          <p:cNvGrpSpPr/>
          <p:nvPr/>
        </p:nvGrpSpPr>
        <p:grpSpPr>
          <a:xfrm>
            <a:off x="1731088" y="1975350"/>
            <a:ext cx="587100" cy="600300"/>
            <a:chOff x="1731113" y="1953850"/>
            <a:chExt cx="587100" cy="600300"/>
          </a:xfrm>
        </p:grpSpPr>
        <p:sp>
          <p:nvSpPr>
            <p:cNvPr id="142" name="Google Shape;142;p24"/>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9DF4E2"/>
                </a:highlight>
              </a:endParaRPr>
            </a:p>
          </p:txBody>
        </p:sp>
        <p:sp>
          <p:nvSpPr>
            <p:cNvPr id="151" name="Google Shape;151;p24"/>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nvSpPr>
        <p:spPr>
          <a:xfrm>
            <a:off x="1461300" y="1598325"/>
            <a:ext cx="6221400" cy="1431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s" sz="5000">
                <a:solidFill>
                  <a:srgbClr val="E8E7E3"/>
                </a:solidFill>
              </a:rPr>
              <a:t>☕</a:t>
            </a:r>
            <a:endParaRPr sz="5000">
              <a:solidFill>
                <a:srgbClr val="E8E7E3"/>
              </a:solidFill>
            </a:endParaRPr>
          </a:p>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Break</a:t>
            </a:r>
            <a:endParaRPr b="1" sz="4000">
              <a:solidFill>
                <a:schemeClr val="lt1"/>
              </a:solidFill>
              <a:latin typeface="DM Sans"/>
              <a:ea typeface="DM Sans"/>
              <a:cs typeface="DM Sans"/>
              <a:sym typeface="DM Sans"/>
            </a:endParaRPr>
          </a:p>
        </p:txBody>
      </p:sp>
      <p:sp>
        <p:nvSpPr>
          <p:cNvPr id="157" name="Google Shape;157;p25"/>
          <p:cNvSpPr txBox="1"/>
          <p:nvPr/>
        </p:nvSpPr>
        <p:spPr>
          <a:xfrm>
            <a:off x="2809200" y="2971950"/>
            <a:ext cx="352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¡En </a:t>
            </a:r>
            <a:r>
              <a:rPr lang="es" sz="2000">
                <a:solidFill>
                  <a:schemeClr val="lt1"/>
                </a:solidFill>
                <a:latin typeface="DM Sans"/>
                <a:ea typeface="DM Sans"/>
                <a:cs typeface="DM Sans"/>
                <a:sym typeface="DM Sans"/>
              </a:rPr>
              <a:t>10</a:t>
            </a:r>
            <a:r>
              <a:rPr lang="es" sz="2000">
                <a:solidFill>
                  <a:schemeClr val="lt1"/>
                </a:solidFill>
                <a:latin typeface="DM Sans"/>
                <a:ea typeface="DM Sans"/>
                <a:cs typeface="DM Sans"/>
                <a:sym typeface="DM Sans"/>
              </a:rPr>
              <a:t> minutos volvemos!</a:t>
            </a:r>
            <a:endParaRPr sz="2000">
              <a:solidFill>
                <a:schemeClr val="lt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nvSpPr>
        <p:spPr>
          <a:xfrm>
            <a:off x="457350" y="1820575"/>
            <a:ext cx="8268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Pandas IA funciona combinando prompt y </a:t>
            </a:r>
            <a:r>
              <a:rPr lang="es" sz="2500">
                <a:solidFill>
                  <a:srgbClr val="B7B7B7"/>
                </a:solidFill>
                <a:latin typeface="DM Sans"/>
                <a:ea typeface="DM Sans"/>
                <a:cs typeface="DM Sans"/>
                <a:sym typeface="DM Sans"/>
              </a:rPr>
              <a:t>ejecución</a:t>
            </a:r>
            <a:r>
              <a:rPr lang="es" sz="2500">
                <a:solidFill>
                  <a:srgbClr val="B7B7B7"/>
                </a:solidFill>
                <a:latin typeface="DM Sans"/>
                <a:ea typeface="DM Sans"/>
                <a:cs typeface="DM Sans"/>
                <a:sym typeface="DM Sans"/>
              </a:rPr>
              <a:t> de </a:t>
            </a:r>
            <a:r>
              <a:rPr lang="es" sz="2500">
                <a:solidFill>
                  <a:srgbClr val="B7B7B7"/>
                </a:solidFill>
                <a:latin typeface="DM Sans"/>
                <a:ea typeface="DM Sans"/>
                <a:cs typeface="DM Sans"/>
                <a:sym typeface="DM Sans"/>
              </a:rPr>
              <a:t>código?</a:t>
            </a:r>
            <a:endParaRPr sz="2500">
              <a:solidFill>
                <a:srgbClr val="B7B7B7"/>
              </a:solidFill>
              <a:latin typeface="DM Sans"/>
              <a:ea typeface="DM Sans"/>
              <a:cs typeface="DM Sans"/>
              <a:sym typeface="DM Sans"/>
            </a:endParaRPr>
          </a:p>
          <a:p>
            <a:pPr indent="0" lvl="0" marL="0" rtl="0" algn="l">
              <a:spcBef>
                <a:spcPts val="0"/>
              </a:spcBef>
              <a:spcAft>
                <a:spcPts val="0"/>
              </a:spcAft>
              <a:buNone/>
            </a:pPr>
            <a:r>
              <a:rPr lang="es" sz="2500">
                <a:solidFill>
                  <a:srgbClr val="B7B7B7"/>
                </a:solidFill>
                <a:latin typeface="DM Sans"/>
                <a:ea typeface="DM Sans"/>
                <a:cs typeface="DM Sans"/>
                <a:sym typeface="DM Sans"/>
              </a:rPr>
              <a:t>Esta </a:t>
            </a:r>
            <a:r>
              <a:rPr lang="es" sz="2500">
                <a:solidFill>
                  <a:srgbClr val="B7B7B7"/>
                </a:solidFill>
                <a:latin typeface="DM Sans"/>
                <a:ea typeface="DM Sans"/>
                <a:cs typeface="DM Sans"/>
                <a:sym typeface="DM Sans"/>
              </a:rPr>
              <a:t>combinación</a:t>
            </a:r>
            <a:r>
              <a:rPr lang="es" sz="2500">
                <a:solidFill>
                  <a:srgbClr val="B7B7B7"/>
                </a:solidFill>
                <a:latin typeface="DM Sans"/>
                <a:ea typeface="DM Sans"/>
                <a:cs typeface="DM Sans"/>
                <a:sym typeface="DM Sans"/>
              </a:rPr>
              <a:t> permite que a partir de indicaciones en lenguaje natural se generen </a:t>
            </a:r>
            <a:r>
              <a:rPr lang="es" sz="2500">
                <a:solidFill>
                  <a:srgbClr val="B7B7B7"/>
                </a:solidFill>
                <a:latin typeface="DM Sans"/>
                <a:ea typeface="DM Sans"/>
                <a:cs typeface="DM Sans"/>
                <a:sym typeface="DM Sans"/>
              </a:rPr>
              <a:t>gráficos</a:t>
            </a:r>
            <a:r>
              <a:rPr lang="es" sz="2500">
                <a:solidFill>
                  <a:srgbClr val="B7B7B7"/>
                </a:solidFill>
                <a:latin typeface="DM Sans"/>
                <a:ea typeface="DM Sans"/>
                <a:cs typeface="DM Sans"/>
                <a:sym typeface="DM Sans"/>
              </a:rPr>
              <a:t>. Además, es una </a:t>
            </a:r>
            <a:r>
              <a:rPr lang="es" sz="2500">
                <a:solidFill>
                  <a:srgbClr val="B7B7B7"/>
                </a:solidFill>
                <a:latin typeface="DM Sans"/>
                <a:ea typeface="DM Sans"/>
                <a:cs typeface="DM Sans"/>
                <a:sym typeface="DM Sans"/>
              </a:rPr>
              <a:t>poderosa</a:t>
            </a:r>
            <a:r>
              <a:rPr lang="es" sz="2500">
                <a:solidFill>
                  <a:srgbClr val="B7B7B7"/>
                </a:solidFill>
                <a:latin typeface="DM Sans"/>
                <a:ea typeface="DM Sans"/>
                <a:cs typeface="DM Sans"/>
                <a:sym typeface="DM Sans"/>
              </a:rPr>
              <a:t> herramienta de </a:t>
            </a:r>
            <a:r>
              <a:rPr lang="es" sz="2500">
                <a:solidFill>
                  <a:srgbClr val="B7B7B7"/>
                </a:solidFill>
                <a:latin typeface="DM Sans"/>
                <a:ea typeface="DM Sans"/>
                <a:cs typeface="DM Sans"/>
                <a:sym typeface="DM Sans"/>
              </a:rPr>
              <a:t>análisis</a:t>
            </a:r>
            <a:r>
              <a:rPr b="1" lang="es" sz="2500">
                <a:solidFill>
                  <a:srgbClr val="B7B7B7"/>
                </a:solidFill>
                <a:latin typeface="Helvetica Neue"/>
                <a:ea typeface="Helvetica Neue"/>
                <a:cs typeface="Helvetica Neue"/>
                <a:sym typeface="Helvetica Neue"/>
              </a:rPr>
              <a:t> </a:t>
            </a:r>
            <a:endParaRPr b="1" sz="2500">
              <a:solidFill>
                <a:schemeClr val="lt1"/>
              </a:solidFill>
              <a:latin typeface="DM Sans"/>
              <a:ea typeface="DM Sans"/>
              <a:cs typeface="DM Sans"/>
              <a:sym typeface="DM Sans"/>
            </a:endParaRPr>
          </a:p>
          <a:p>
            <a:pPr indent="0" lvl="0" marL="0" rtl="0" algn="l">
              <a:spcBef>
                <a:spcPts val="0"/>
              </a:spcBef>
              <a:spcAft>
                <a:spcPts val="0"/>
              </a:spcAft>
              <a:buNone/>
            </a:pPr>
            <a:r>
              <a:t/>
            </a:r>
            <a:endParaRPr sz="2500">
              <a:solidFill>
                <a:srgbClr val="6FA8DC"/>
              </a:solidFill>
              <a:latin typeface="DM Sans"/>
              <a:ea typeface="DM Sans"/>
              <a:cs typeface="DM Sans"/>
              <a:sym typeface="DM Sans"/>
            </a:endParaRPr>
          </a:p>
        </p:txBody>
      </p:sp>
      <p:sp>
        <p:nvSpPr>
          <p:cNvPr id="163" name="Google Shape;163;p26"/>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¿Sabías que…?</a:t>
            </a:r>
            <a:endParaRPr b="1" sz="4000">
              <a:solidFill>
                <a:srgbClr val="EAFF6A"/>
              </a:solidFill>
              <a:latin typeface="DM Sans"/>
              <a:ea typeface="DM Sans"/>
              <a:cs typeface="DM Sans"/>
              <a:sym typeface="DM Sans"/>
            </a:endParaRPr>
          </a:p>
        </p:txBody>
      </p:sp>
      <p:sp>
        <p:nvSpPr>
          <p:cNvPr id="164" name="Google Shape;164;p26"/>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DATO CURIOSO</a:t>
            </a:r>
            <a:endParaRPr>
              <a:solidFill>
                <a:schemeClr val="lt1"/>
              </a:solidFill>
              <a:latin typeface="DM Sans"/>
              <a:ea typeface="DM Sans"/>
              <a:cs typeface="DM Sans"/>
              <a:sym typeface="DM Sans"/>
            </a:endParaRPr>
          </a:p>
        </p:txBody>
      </p:sp>
      <p:pic>
        <p:nvPicPr>
          <p:cNvPr id="166" name="Google Shape;166;p26"/>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1404863" y="19413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Gráficos de conocimiento</a:t>
            </a:r>
            <a:endParaRPr b="1" sz="4000">
              <a:solidFill>
                <a:srgbClr val="EAFF6A"/>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981300" y="345975"/>
            <a:ext cx="71814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500">
                <a:solidFill>
                  <a:schemeClr val="lt1"/>
                </a:solidFill>
                <a:latin typeface="DM Sans"/>
                <a:ea typeface="DM Sans"/>
                <a:cs typeface="DM Sans"/>
                <a:sym typeface="DM Sans"/>
              </a:rPr>
              <a:t>¿Qué representa esta imagen?</a:t>
            </a:r>
            <a:endParaRPr b="1" sz="3500">
              <a:solidFill>
                <a:schemeClr val="lt1"/>
              </a:solidFill>
              <a:latin typeface="DM Sans"/>
              <a:ea typeface="DM Sans"/>
              <a:cs typeface="DM Sans"/>
              <a:sym typeface="DM Sans"/>
            </a:endParaRPr>
          </a:p>
        </p:txBody>
      </p:sp>
      <p:sp>
        <p:nvSpPr>
          <p:cNvPr id="177" name="Google Shape;177;p28"/>
          <p:cNvSpPr txBox="1"/>
          <p:nvPr/>
        </p:nvSpPr>
        <p:spPr>
          <a:xfrm>
            <a:off x="464750" y="4637850"/>
            <a:ext cx="705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rgbClr val="999999"/>
                </a:solidFill>
                <a:latin typeface="DM Sans"/>
                <a:ea typeface="DM Sans"/>
                <a:cs typeface="DM Sans"/>
                <a:sym typeface="DM Sans"/>
              </a:rPr>
              <a:t>Fuente: </a:t>
            </a:r>
            <a:r>
              <a:rPr lang="es" sz="1100" u="sng">
                <a:solidFill>
                  <a:schemeClr val="hlink"/>
                </a:solidFill>
                <a:latin typeface="DM Sans"/>
                <a:ea typeface="DM Sans"/>
                <a:cs typeface="DM Sans"/>
                <a:sym typeface="DM Sans"/>
                <a:hlinkClick r:id="rId3"/>
              </a:rPr>
              <a:t>Quora</a:t>
            </a:r>
            <a:endParaRPr i="1" sz="1100" u="sng">
              <a:solidFill>
                <a:srgbClr val="83AEFB"/>
              </a:solidFill>
              <a:latin typeface="DM Sans"/>
              <a:ea typeface="DM Sans"/>
              <a:cs typeface="DM Sans"/>
              <a:sym typeface="DM Sans"/>
            </a:endParaRPr>
          </a:p>
        </p:txBody>
      </p:sp>
      <p:pic>
        <p:nvPicPr>
          <p:cNvPr id="178" name="Google Shape;178;p28"/>
          <p:cNvPicPr preferRelativeResize="0"/>
          <p:nvPr/>
        </p:nvPicPr>
        <p:blipFill rotWithShape="1">
          <a:blip r:embed="rId4">
            <a:alphaModFix/>
          </a:blip>
          <a:srcRect b="0" l="0" r="0" t="12831"/>
          <a:stretch/>
        </p:blipFill>
        <p:spPr>
          <a:xfrm>
            <a:off x="813476" y="1266812"/>
            <a:ext cx="7792677" cy="3119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nvSpPr>
        <p:spPr>
          <a:xfrm>
            <a:off x="981300" y="345975"/>
            <a:ext cx="71814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3500">
                <a:solidFill>
                  <a:schemeClr val="lt1"/>
                </a:solidFill>
                <a:latin typeface="DM Sans"/>
                <a:ea typeface="DM Sans"/>
                <a:cs typeface="DM Sans"/>
                <a:sym typeface="DM Sans"/>
              </a:rPr>
              <a:t>¿Qué representa esta imagen?</a:t>
            </a:r>
            <a:endParaRPr b="1" sz="3500">
              <a:solidFill>
                <a:schemeClr val="lt1"/>
              </a:solidFill>
              <a:latin typeface="DM Sans"/>
              <a:ea typeface="DM Sans"/>
              <a:cs typeface="DM Sans"/>
              <a:sym typeface="DM Sans"/>
            </a:endParaRPr>
          </a:p>
        </p:txBody>
      </p:sp>
      <p:sp>
        <p:nvSpPr>
          <p:cNvPr id="184" name="Google Shape;184;p29"/>
          <p:cNvSpPr txBox="1"/>
          <p:nvPr/>
        </p:nvSpPr>
        <p:spPr>
          <a:xfrm>
            <a:off x="464750" y="4637850"/>
            <a:ext cx="705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100">
                <a:solidFill>
                  <a:srgbClr val="999999"/>
                </a:solidFill>
                <a:latin typeface="DM Sans"/>
                <a:ea typeface="DM Sans"/>
                <a:cs typeface="DM Sans"/>
                <a:sym typeface="DM Sans"/>
              </a:rPr>
              <a:t>Fuente: </a:t>
            </a:r>
            <a:r>
              <a:rPr lang="es" sz="1100" u="sng">
                <a:solidFill>
                  <a:schemeClr val="hlink"/>
                </a:solidFill>
                <a:latin typeface="DM Sans"/>
                <a:ea typeface="DM Sans"/>
                <a:cs typeface="DM Sans"/>
                <a:sym typeface="DM Sans"/>
                <a:hlinkClick r:id="rId3"/>
              </a:rPr>
              <a:t>Quora</a:t>
            </a:r>
            <a:endParaRPr i="1" sz="1100" u="sng">
              <a:solidFill>
                <a:srgbClr val="83AEFB"/>
              </a:solidFill>
              <a:latin typeface="DM Sans"/>
              <a:ea typeface="DM Sans"/>
              <a:cs typeface="DM Sans"/>
              <a:sym typeface="DM Sans"/>
            </a:endParaRPr>
          </a:p>
        </p:txBody>
      </p:sp>
      <p:pic>
        <p:nvPicPr>
          <p:cNvPr id="185" name="Google Shape;185;p29"/>
          <p:cNvPicPr preferRelativeResize="0"/>
          <p:nvPr/>
        </p:nvPicPr>
        <p:blipFill>
          <a:blip r:embed="rId4">
            <a:alphaModFix/>
          </a:blip>
          <a:stretch>
            <a:fillRect/>
          </a:stretch>
        </p:blipFill>
        <p:spPr>
          <a:xfrm>
            <a:off x="692325" y="1216775"/>
            <a:ext cx="7534051" cy="3460276"/>
          </a:xfrm>
          <a:prstGeom prst="rect">
            <a:avLst/>
          </a:prstGeom>
          <a:noFill/>
          <a:ln>
            <a:noFill/>
          </a:ln>
        </p:spPr>
      </p:pic>
      <p:sp>
        <p:nvSpPr>
          <p:cNvPr id="186" name="Google Shape;186;p29"/>
          <p:cNvSpPr/>
          <p:nvPr/>
        </p:nvSpPr>
        <p:spPr>
          <a:xfrm>
            <a:off x="878475" y="996050"/>
            <a:ext cx="1195500" cy="313500"/>
          </a:xfrm>
          <a:prstGeom prst="roundRect">
            <a:avLst>
              <a:gd fmla="val 16667" name="adj"/>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9"/>
          <p:cNvSpPr txBox="1"/>
          <p:nvPr/>
        </p:nvSpPr>
        <p:spPr>
          <a:xfrm>
            <a:off x="932475" y="952700"/>
            <a:ext cx="10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solidFill>
                  <a:schemeClr val="dk1"/>
                </a:solidFill>
                <a:latin typeface="DM Sans"/>
                <a:ea typeface="DM Sans"/>
                <a:cs typeface="DM Sans"/>
                <a:sym typeface="DM Sans"/>
              </a:rPr>
              <a:t>Data</a:t>
            </a:r>
            <a:endParaRPr b="1" sz="1200">
              <a:solidFill>
                <a:schemeClr val="dk1"/>
              </a:solidFill>
              <a:latin typeface="DM Sans"/>
              <a:ea typeface="DM Sans"/>
              <a:cs typeface="DM Sans"/>
              <a:sym typeface="DM Sans"/>
            </a:endParaRPr>
          </a:p>
        </p:txBody>
      </p:sp>
      <p:sp>
        <p:nvSpPr>
          <p:cNvPr id="188" name="Google Shape;188;p29"/>
          <p:cNvSpPr/>
          <p:nvPr/>
        </p:nvSpPr>
        <p:spPr>
          <a:xfrm>
            <a:off x="2441675" y="996050"/>
            <a:ext cx="1195500" cy="313500"/>
          </a:xfrm>
          <a:prstGeom prst="roundRect">
            <a:avLst>
              <a:gd fmla="val 16667" name="adj"/>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9"/>
          <p:cNvSpPr txBox="1"/>
          <p:nvPr/>
        </p:nvSpPr>
        <p:spPr>
          <a:xfrm>
            <a:off x="2495675" y="952700"/>
            <a:ext cx="10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solidFill>
                  <a:schemeClr val="dk1"/>
                </a:solidFill>
                <a:latin typeface="DM Sans"/>
                <a:ea typeface="DM Sans"/>
                <a:cs typeface="DM Sans"/>
                <a:sym typeface="DM Sans"/>
              </a:rPr>
              <a:t>Información</a:t>
            </a:r>
            <a:endParaRPr b="1" sz="1200">
              <a:solidFill>
                <a:schemeClr val="dk1"/>
              </a:solidFill>
              <a:latin typeface="DM Sans"/>
              <a:ea typeface="DM Sans"/>
              <a:cs typeface="DM Sans"/>
              <a:sym typeface="DM Sans"/>
            </a:endParaRPr>
          </a:p>
        </p:txBody>
      </p:sp>
      <p:sp>
        <p:nvSpPr>
          <p:cNvPr id="190" name="Google Shape;190;p29"/>
          <p:cNvSpPr/>
          <p:nvPr/>
        </p:nvSpPr>
        <p:spPr>
          <a:xfrm>
            <a:off x="3861600" y="996050"/>
            <a:ext cx="1195500" cy="313500"/>
          </a:xfrm>
          <a:prstGeom prst="roundRect">
            <a:avLst>
              <a:gd fmla="val 16667" name="adj"/>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9"/>
          <p:cNvSpPr txBox="1"/>
          <p:nvPr/>
        </p:nvSpPr>
        <p:spPr>
          <a:xfrm>
            <a:off x="3817625" y="952700"/>
            <a:ext cx="1293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solidFill>
                  <a:schemeClr val="dk1"/>
                </a:solidFill>
                <a:latin typeface="DM Sans"/>
                <a:ea typeface="DM Sans"/>
                <a:cs typeface="DM Sans"/>
                <a:sym typeface="DM Sans"/>
              </a:rPr>
              <a:t>Conocimiento</a:t>
            </a:r>
            <a:endParaRPr b="1" sz="1200">
              <a:solidFill>
                <a:schemeClr val="dk1"/>
              </a:solidFill>
              <a:latin typeface="DM Sans"/>
              <a:ea typeface="DM Sans"/>
              <a:cs typeface="DM Sans"/>
              <a:sym typeface="DM Sans"/>
            </a:endParaRPr>
          </a:p>
        </p:txBody>
      </p:sp>
      <p:sp>
        <p:nvSpPr>
          <p:cNvPr id="192" name="Google Shape;192;p29"/>
          <p:cNvSpPr/>
          <p:nvPr/>
        </p:nvSpPr>
        <p:spPr>
          <a:xfrm>
            <a:off x="5291675" y="983600"/>
            <a:ext cx="1195500" cy="313500"/>
          </a:xfrm>
          <a:prstGeom prst="roundRect">
            <a:avLst>
              <a:gd fmla="val 16667" name="adj"/>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29"/>
          <p:cNvSpPr txBox="1"/>
          <p:nvPr/>
        </p:nvSpPr>
        <p:spPr>
          <a:xfrm>
            <a:off x="5247575" y="940250"/>
            <a:ext cx="1293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solidFill>
                  <a:schemeClr val="dk1"/>
                </a:solidFill>
                <a:latin typeface="DM Sans"/>
                <a:ea typeface="DM Sans"/>
                <a:cs typeface="DM Sans"/>
                <a:sym typeface="DM Sans"/>
              </a:rPr>
              <a:t>Entendimiento</a:t>
            </a:r>
            <a:endParaRPr b="1" sz="1200">
              <a:solidFill>
                <a:schemeClr val="dk1"/>
              </a:solidFill>
              <a:latin typeface="DM Sans"/>
              <a:ea typeface="DM Sans"/>
              <a:cs typeface="DM Sans"/>
              <a:sym typeface="DM Sans"/>
            </a:endParaRPr>
          </a:p>
        </p:txBody>
      </p:sp>
      <p:sp>
        <p:nvSpPr>
          <p:cNvPr id="194" name="Google Shape;194;p29"/>
          <p:cNvSpPr/>
          <p:nvPr/>
        </p:nvSpPr>
        <p:spPr>
          <a:xfrm>
            <a:off x="6854875" y="971150"/>
            <a:ext cx="1195500" cy="313500"/>
          </a:xfrm>
          <a:prstGeom prst="roundRect">
            <a:avLst>
              <a:gd fmla="val 16667" name="adj"/>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9"/>
          <p:cNvSpPr txBox="1"/>
          <p:nvPr/>
        </p:nvSpPr>
        <p:spPr>
          <a:xfrm>
            <a:off x="6908875" y="927800"/>
            <a:ext cx="10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200">
                <a:solidFill>
                  <a:schemeClr val="dk1"/>
                </a:solidFill>
                <a:latin typeface="DM Sans"/>
                <a:ea typeface="DM Sans"/>
                <a:cs typeface="DM Sans"/>
                <a:sym typeface="DM Sans"/>
              </a:rPr>
              <a:t>Sabiduría</a:t>
            </a:r>
            <a:endParaRPr b="1" sz="12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Knowledge Graph</a:t>
            </a:r>
            <a:endParaRPr b="1" sz="4000">
              <a:solidFill>
                <a:schemeClr val="dk1"/>
              </a:solidFill>
              <a:latin typeface="DM Sans"/>
              <a:ea typeface="DM Sans"/>
              <a:cs typeface="DM Sans"/>
              <a:sym typeface="DM Sans"/>
            </a:endParaRPr>
          </a:p>
        </p:txBody>
      </p:sp>
      <p:sp>
        <p:nvSpPr>
          <p:cNvPr id="201" name="Google Shape;201;p30"/>
          <p:cNvSpPr txBox="1"/>
          <p:nvPr/>
        </p:nvSpPr>
        <p:spPr>
          <a:xfrm>
            <a:off x="457725" y="2211625"/>
            <a:ext cx="47301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latin typeface="DM Sans"/>
                <a:ea typeface="DM Sans"/>
                <a:cs typeface="DM Sans"/>
                <a:sym typeface="DM Sans"/>
              </a:rPr>
              <a:t>Un gráfico de conocimiento o Knowledge Graph es </a:t>
            </a:r>
            <a:r>
              <a:rPr b="1" lang="es" sz="1350">
                <a:latin typeface="DM Sans"/>
                <a:ea typeface="DM Sans"/>
                <a:cs typeface="DM Sans"/>
                <a:sym typeface="DM Sans"/>
              </a:rPr>
              <a:t>modelo de datos</a:t>
            </a:r>
            <a:r>
              <a:rPr lang="es" sz="1350">
                <a:latin typeface="DM Sans"/>
                <a:ea typeface="DM Sans"/>
                <a:cs typeface="DM Sans"/>
                <a:sym typeface="DM Sans"/>
              </a:rPr>
              <a:t>, que visualiza las relaciones entre diferentes elementos de esa información.</a:t>
            </a:r>
            <a:endParaRPr sz="1350">
              <a:latin typeface="DM Sans"/>
              <a:ea typeface="DM Sans"/>
              <a:cs typeface="DM Sans"/>
              <a:sym typeface="DM Sans"/>
            </a:endParaRPr>
          </a:p>
          <a:p>
            <a:pPr indent="0" lvl="0" marL="0" rtl="0" algn="l">
              <a:spcBef>
                <a:spcPts val="0"/>
              </a:spcBef>
              <a:spcAft>
                <a:spcPts val="0"/>
              </a:spcAft>
              <a:buNone/>
            </a:pPr>
            <a:r>
              <a:rPr lang="es" sz="1350">
                <a:latin typeface="DM Sans"/>
                <a:ea typeface="DM Sans"/>
                <a:cs typeface="DM Sans"/>
                <a:sym typeface="DM Sans"/>
              </a:rPr>
              <a:t>Es decir, es una manera de representar la </a:t>
            </a:r>
            <a:r>
              <a:rPr b="1" lang="es" sz="1350">
                <a:latin typeface="DM Sans"/>
                <a:ea typeface="DM Sans"/>
                <a:cs typeface="DM Sans"/>
                <a:sym typeface="DM Sans"/>
              </a:rPr>
              <a:t>relación semántica</a:t>
            </a:r>
            <a:r>
              <a:rPr lang="es" sz="1350">
                <a:latin typeface="DM Sans"/>
                <a:ea typeface="DM Sans"/>
                <a:cs typeface="DM Sans"/>
                <a:sym typeface="DM Sans"/>
              </a:rPr>
              <a:t> que hay entre distintos datos.</a:t>
            </a:r>
            <a:endParaRPr sz="1350">
              <a:latin typeface="DM Sans"/>
              <a:ea typeface="DM Sans"/>
              <a:cs typeface="DM Sans"/>
              <a:sym typeface="DM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nvSpPr>
        <p:spPr>
          <a:xfrm>
            <a:off x="457350" y="1820575"/>
            <a:ext cx="7169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B7B7B7"/>
                </a:solidFill>
                <a:latin typeface="DM Sans"/>
                <a:ea typeface="DM Sans"/>
                <a:cs typeface="DM Sans"/>
                <a:sym typeface="DM Sans"/>
              </a:rPr>
              <a:t>El buscador de Google utiliza gráficos de conocimiento para brindar mejores resultados de búsqueda. Se basa en información de acceso público y bases de datos.</a:t>
            </a:r>
            <a:endParaRPr sz="2500">
              <a:solidFill>
                <a:srgbClr val="B7B7B7"/>
              </a:solidFill>
              <a:latin typeface="DM Sans"/>
              <a:ea typeface="DM Sans"/>
              <a:cs typeface="DM Sans"/>
              <a:sym typeface="DM Sans"/>
            </a:endParaRPr>
          </a:p>
          <a:p>
            <a:pPr indent="0" lvl="0" marL="0" rtl="0" algn="l">
              <a:spcBef>
                <a:spcPts val="0"/>
              </a:spcBef>
              <a:spcAft>
                <a:spcPts val="0"/>
              </a:spcAft>
              <a:buNone/>
            </a:pPr>
            <a:r>
              <a:t/>
            </a:r>
            <a:endParaRPr sz="2500">
              <a:solidFill>
                <a:srgbClr val="6FA8DC"/>
              </a:solidFill>
              <a:latin typeface="DM Sans"/>
              <a:ea typeface="DM Sans"/>
              <a:cs typeface="DM Sans"/>
              <a:sym typeface="DM Sans"/>
            </a:endParaRPr>
          </a:p>
        </p:txBody>
      </p:sp>
      <p:sp>
        <p:nvSpPr>
          <p:cNvPr id="207" name="Google Shape;207;p31"/>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¿Sabías que…?</a:t>
            </a:r>
            <a:endParaRPr b="1" sz="4000">
              <a:solidFill>
                <a:srgbClr val="EAFF6A"/>
              </a:solidFill>
              <a:latin typeface="DM Sans"/>
              <a:ea typeface="DM Sans"/>
              <a:cs typeface="DM Sans"/>
              <a:sym typeface="DM Sans"/>
            </a:endParaRPr>
          </a:p>
        </p:txBody>
      </p:sp>
      <p:sp>
        <p:nvSpPr>
          <p:cNvPr id="208" name="Google Shape;208;p31"/>
          <p:cNvSpPr/>
          <p:nvPr/>
        </p:nvSpPr>
        <p:spPr>
          <a:xfrm>
            <a:off x="457338" y="468286"/>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1"/>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DATO CURIOSO</a:t>
            </a:r>
            <a:endParaRPr>
              <a:solidFill>
                <a:schemeClr val="lt1"/>
              </a:solidFill>
              <a:latin typeface="DM Sans"/>
              <a:ea typeface="DM Sans"/>
              <a:cs typeface="DM Sans"/>
              <a:sym typeface="DM Sans"/>
            </a:endParaRPr>
          </a:p>
        </p:txBody>
      </p:sp>
      <p:pic>
        <p:nvPicPr>
          <p:cNvPr id="210" name="Google Shape;210;p31"/>
          <p:cNvPicPr preferRelativeResize="0"/>
          <p:nvPr/>
        </p:nvPicPr>
        <p:blipFill>
          <a:blip r:embed="rId3">
            <a:alphaModFix/>
          </a:blip>
          <a:stretch>
            <a:fillRect/>
          </a:stretch>
        </p:blipFill>
        <p:spPr>
          <a:xfrm>
            <a:off x="492050" y="502975"/>
            <a:ext cx="361700" cy="36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nvSpPr>
        <p:spPr>
          <a:xfrm>
            <a:off x="1447300" y="5375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Ejemplo en vivo</a:t>
            </a:r>
            <a:endParaRPr b="1" sz="3500">
              <a:solidFill>
                <a:schemeClr val="dk1"/>
              </a:solidFill>
              <a:latin typeface="DM Sans"/>
              <a:ea typeface="DM Sans"/>
              <a:cs typeface="DM Sans"/>
              <a:sym typeface="DM Sans"/>
            </a:endParaRPr>
          </a:p>
        </p:txBody>
      </p:sp>
      <p:sp>
        <p:nvSpPr>
          <p:cNvPr id="216" name="Google Shape;216;p32"/>
          <p:cNvSpPr txBox="1"/>
          <p:nvPr/>
        </p:nvSpPr>
        <p:spPr>
          <a:xfrm>
            <a:off x="475500" y="1474850"/>
            <a:ext cx="71694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rgbClr val="666666"/>
                </a:solidFill>
                <a:latin typeface="DM Sans"/>
                <a:ea typeface="DM Sans"/>
                <a:cs typeface="DM Sans"/>
                <a:sym typeface="DM Sans"/>
              </a:rPr>
              <a:t>Dado el siguiente knowledge graph, veamos qué representa este dataset. </a:t>
            </a:r>
            <a:endParaRPr sz="2500">
              <a:solidFill>
                <a:srgbClr val="666666"/>
              </a:solidFill>
              <a:latin typeface="DM Sans"/>
              <a:ea typeface="DM Sans"/>
              <a:cs typeface="DM Sans"/>
              <a:sym typeface="DM Sans"/>
            </a:endParaRPr>
          </a:p>
          <a:p>
            <a:pPr indent="0" lvl="0" marL="0" rtl="0" algn="l">
              <a:spcBef>
                <a:spcPts val="0"/>
              </a:spcBef>
              <a:spcAft>
                <a:spcPts val="0"/>
              </a:spcAft>
              <a:buNone/>
            </a:pPr>
            <a:r>
              <a:rPr lang="es" sz="2500">
                <a:solidFill>
                  <a:srgbClr val="666666"/>
                </a:solidFill>
                <a:latin typeface="DM Sans"/>
                <a:ea typeface="DM Sans"/>
                <a:cs typeface="DM Sans"/>
                <a:sym typeface="DM Sans"/>
              </a:rPr>
              <a:t>Observaremos la </a:t>
            </a:r>
            <a:r>
              <a:rPr lang="es" sz="2500">
                <a:solidFill>
                  <a:srgbClr val="666666"/>
                </a:solidFill>
                <a:latin typeface="DM Sans"/>
                <a:ea typeface="DM Sans"/>
                <a:cs typeface="DM Sans"/>
                <a:sym typeface="DM Sans"/>
              </a:rPr>
              <a:t>relación</a:t>
            </a:r>
            <a:r>
              <a:rPr lang="es" sz="2500">
                <a:solidFill>
                  <a:srgbClr val="666666"/>
                </a:solidFill>
                <a:latin typeface="DM Sans"/>
                <a:ea typeface="DM Sans"/>
                <a:cs typeface="DM Sans"/>
                <a:sym typeface="DM Sans"/>
              </a:rPr>
              <a:t> entre los nodos para identificar patrones.</a:t>
            </a:r>
            <a:endParaRPr b="1" sz="2500">
              <a:solidFill>
                <a:srgbClr val="666666"/>
              </a:solidFill>
              <a:latin typeface="Helvetica Neue"/>
              <a:ea typeface="Helvetica Neue"/>
              <a:cs typeface="Helvetica Neue"/>
              <a:sym typeface="Helvetica Neue"/>
            </a:endParaRPr>
          </a:p>
          <a:p>
            <a:pPr indent="0" lvl="0" marL="0" rtl="0" algn="l">
              <a:spcBef>
                <a:spcPts val="0"/>
              </a:spcBef>
              <a:spcAft>
                <a:spcPts val="0"/>
              </a:spcAft>
              <a:buNone/>
            </a:pPr>
            <a:r>
              <a:t/>
            </a:r>
            <a:endParaRPr b="1" sz="2500">
              <a:solidFill>
                <a:srgbClr val="B7B7B7"/>
              </a:solidFill>
              <a:latin typeface="Helvetica Neue"/>
              <a:ea typeface="Helvetica Neue"/>
              <a:cs typeface="Helvetica Neue"/>
              <a:sym typeface="Helvetica Neue"/>
            </a:endParaRPr>
          </a:p>
        </p:txBody>
      </p:sp>
      <p:grpSp>
        <p:nvGrpSpPr>
          <p:cNvPr id="217" name="Google Shape;217;p32"/>
          <p:cNvGrpSpPr/>
          <p:nvPr/>
        </p:nvGrpSpPr>
        <p:grpSpPr>
          <a:xfrm>
            <a:off x="475501" y="468273"/>
            <a:ext cx="738900" cy="738900"/>
            <a:chOff x="473351" y="619523"/>
            <a:chExt cx="738900" cy="738900"/>
          </a:xfrm>
        </p:grpSpPr>
        <p:sp>
          <p:nvSpPr>
            <p:cNvPr id="218" name="Google Shape;218;p32"/>
            <p:cNvSpPr/>
            <p:nvPr/>
          </p:nvSpPr>
          <p:spPr>
            <a:xfrm>
              <a:off x="473351" y="61952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9" name="Google Shape;219;p32" title="ícono de ejemplo en viv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220" name="Google Shape;220;p32"/>
          <p:cNvSpPr txBox="1"/>
          <p:nvPr/>
        </p:nvSpPr>
        <p:spPr>
          <a:xfrm>
            <a:off x="475500" y="3829300"/>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solidFill>
                  <a:schemeClr val="dk2"/>
                </a:solidFill>
                <a:latin typeface="DM Sans"/>
                <a:ea typeface="DM Sans"/>
                <a:cs typeface="DM Sans"/>
                <a:sym typeface="DM Sans"/>
              </a:rPr>
              <a:t>Duración: </a:t>
            </a:r>
            <a:r>
              <a:rPr b="1" lang="es" sz="2000">
                <a:solidFill>
                  <a:schemeClr val="dk2"/>
                </a:solidFill>
                <a:latin typeface="DM Sans"/>
                <a:ea typeface="DM Sans"/>
                <a:cs typeface="DM Sans"/>
                <a:sym typeface="DM Sans"/>
              </a:rPr>
              <a:t>10 minutos</a:t>
            </a:r>
            <a:endParaRPr b="1" sz="2000">
              <a:solidFill>
                <a:schemeClr val="dk2"/>
              </a:solidFill>
              <a:latin typeface="DM Sans"/>
              <a:ea typeface="DM Sans"/>
              <a:cs typeface="DM Sans"/>
              <a:sym typeface="DM Sans"/>
            </a:endParaRPr>
          </a:p>
        </p:txBody>
      </p:sp>
      <p:grpSp>
        <p:nvGrpSpPr>
          <p:cNvPr id="221" name="Google Shape;221;p32"/>
          <p:cNvGrpSpPr/>
          <p:nvPr/>
        </p:nvGrpSpPr>
        <p:grpSpPr>
          <a:xfrm>
            <a:off x="0" y="-7400"/>
            <a:ext cx="9143925" cy="44400"/>
            <a:chOff x="0" y="-7400"/>
            <a:chExt cx="9143925" cy="44400"/>
          </a:xfrm>
        </p:grpSpPr>
        <p:sp>
          <p:nvSpPr>
            <p:cNvPr id="222" name="Google Shape;222;p32"/>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23" name="Google Shape;223;p32"/>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5"/>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 va a ser</a:t>
            </a:r>
            <a:endParaRPr b="1" sz="4000">
              <a:solidFill>
                <a:srgbClr val="DEFC52"/>
              </a:solidFill>
              <a:latin typeface="DM Sans"/>
              <a:ea typeface="DM Sans"/>
              <a:cs typeface="DM Sans"/>
              <a:sym typeface="DM Sans"/>
            </a:endParaRPr>
          </a:p>
        </p:txBody>
      </p:sp>
      <p:sp>
        <p:nvSpPr>
          <p:cNvPr id="51" name="Google Shape;51;p15"/>
          <p:cNvSpPr txBox="1"/>
          <p:nvPr/>
        </p:nvSpPr>
        <p:spPr>
          <a:xfrm>
            <a:off x="3655975" y="2541075"/>
            <a:ext cx="24600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grabada</a:t>
            </a:r>
            <a:endParaRPr b="1" sz="4000">
              <a:solidFill>
                <a:srgbClr val="EAFF6A"/>
              </a:solidFill>
              <a:latin typeface="DM Sans"/>
              <a:ea typeface="DM Sans"/>
              <a:cs typeface="DM Sans"/>
              <a:sym typeface="DM Sans"/>
            </a:endParaRPr>
          </a:p>
        </p:txBody>
      </p:sp>
      <p:sp>
        <p:nvSpPr>
          <p:cNvPr id="52" name="Google Shape;52;p15"/>
          <p:cNvSpPr/>
          <p:nvPr/>
        </p:nvSpPr>
        <p:spPr>
          <a:xfrm>
            <a:off x="3293875" y="2844525"/>
            <a:ext cx="199800" cy="199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3"/>
          <p:cNvPicPr preferRelativeResize="0"/>
          <p:nvPr/>
        </p:nvPicPr>
        <p:blipFill>
          <a:blip r:embed="rId3">
            <a:alphaModFix/>
          </a:blip>
          <a:stretch>
            <a:fillRect/>
          </a:stretch>
        </p:blipFill>
        <p:spPr>
          <a:xfrm>
            <a:off x="754350" y="182875"/>
            <a:ext cx="7954501" cy="44270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34"/>
          <p:cNvGrpSpPr/>
          <p:nvPr/>
        </p:nvGrpSpPr>
        <p:grpSpPr>
          <a:xfrm>
            <a:off x="475520" y="468281"/>
            <a:ext cx="738900" cy="738900"/>
            <a:chOff x="475520" y="468281"/>
            <a:chExt cx="738900" cy="738900"/>
          </a:xfrm>
        </p:grpSpPr>
        <p:sp>
          <p:nvSpPr>
            <p:cNvPr id="234" name="Google Shape;234;p34"/>
            <p:cNvSpPr/>
            <p:nvPr/>
          </p:nvSpPr>
          <p:spPr>
            <a:xfrm>
              <a:off x="475520" y="468281"/>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p34" title="ícono para pensar"/>
            <p:cNvPicPr preferRelativeResize="0"/>
            <p:nvPr/>
          </p:nvPicPr>
          <p:blipFill>
            <a:blip r:embed="rId3">
              <a:alphaModFix/>
            </a:blip>
            <a:stretch>
              <a:fillRect/>
            </a:stretch>
          </p:blipFill>
          <p:spPr>
            <a:xfrm>
              <a:off x="611805" y="604611"/>
              <a:ext cx="466208" cy="466208"/>
            </a:xfrm>
            <a:prstGeom prst="rect">
              <a:avLst/>
            </a:prstGeom>
            <a:noFill/>
            <a:ln>
              <a:noFill/>
            </a:ln>
          </p:spPr>
        </p:pic>
      </p:grpSp>
      <p:sp>
        <p:nvSpPr>
          <p:cNvPr id="236" name="Google Shape;236;p34"/>
          <p:cNvSpPr txBox="1"/>
          <p:nvPr/>
        </p:nvSpPr>
        <p:spPr>
          <a:xfrm>
            <a:off x="1447300" y="53767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Para pensar</a:t>
            </a:r>
            <a:endParaRPr b="1" sz="3500">
              <a:solidFill>
                <a:schemeClr val="dk1"/>
              </a:solidFill>
              <a:latin typeface="DM Sans"/>
              <a:ea typeface="DM Sans"/>
              <a:cs typeface="DM Sans"/>
              <a:sym typeface="DM Sans"/>
            </a:endParaRPr>
          </a:p>
        </p:txBody>
      </p:sp>
      <p:sp>
        <p:nvSpPr>
          <p:cNvPr id="237" name="Google Shape;237;p34"/>
          <p:cNvSpPr txBox="1"/>
          <p:nvPr/>
        </p:nvSpPr>
        <p:spPr>
          <a:xfrm>
            <a:off x="475500" y="1498050"/>
            <a:ext cx="75354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500">
                <a:solidFill>
                  <a:schemeClr val="dk2"/>
                </a:solidFill>
                <a:latin typeface="DM Sans"/>
                <a:ea typeface="DM Sans"/>
                <a:cs typeface="DM Sans"/>
                <a:sym typeface="DM Sans"/>
              </a:rPr>
              <a:t>Teniendo en cuenta lo aprendido esta semana, ¿Qué tareas de tu vida laboral puedes reemplazar utilizando IA?</a:t>
            </a:r>
            <a:endParaRPr b="1" sz="2500">
              <a:solidFill>
                <a:schemeClr val="dk2"/>
              </a:solidFill>
              <a:latin typeface="Helvetica Neue"/>
              <a:ea typeface="Helvetica Neue"/>
              <a:cs typeface="Helvetica Neue"/>
              <a:sym typeface="Helvetica Neue"/>
            </a:endParaRPr>
          </a:p>
        </p:txBody>
      </p:sp>
      <p:sp>
        <p:nvSpPr>
          <p:cNvPr id="238" name="Google Shape;238;p34"/>
          <p:cNvSpPr txBox="1"/>
          <p:nvPr/>
        </p:nvSpPr>
        <p:spPr>
          <a:xfrm>
            <a:off x="405275" y="3128025"/>
            <a:ext cx="716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2000">
              <a:solidFill>
                <a:schemeClr val="dk1"/>
              </a:solidFill>
              <a:latin typeface="DM Sans"/>
              <a:ea typeface="DM Sans"/>
              <a:cs typeface="DM Sans"/>
              <a:sym typeface="DM Sans"/>
            </a:endParaRPr>
          </a:p>
        </p:txBody>
      </p:sp>
      <p:grpSp>
        <p:nvGrpSpPr>
          <p:cNvPr id="239" name="Google Shape;239;p34"/>
          <p:cNvGrpSpPr/>
          <p:nvPr/>
        </p:nvGrpSpPr>
        <p:grpSpPr>
          <a:xfrm>
            <a:off x="0" y="-7400"/>
            <a:ext cx="9143925" cy="44400"/>
            <a:chOff x="0" y="-7400"/>
            <a:chExt cx="9143925" cy="44400"/>
          </a:xfrm>
        </p:grpSpPr>
        <p:sp>
          <p:nvSpPr>
            <p:cNvPr id="240" name="Google Shape;240;p34"/>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241" name="Google Shape;241;p34"/>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35"/>
          <p:cNvGrpSpPr/>
          <p:nvPr/>
        </p:nvGrpSpPr>
        <p:grpSpPr>
          <a:xfrm>
            <a:off x="457338" y="468286"/>
            <a:ext cx="431100" cy="431100"/>
            <a:chOff x="4616400" y="1950761"/>
            <a:chExt cx="431100" cy="431100"/>
          </a:xfrm>
        </p:grpSpPr>
        <p:sp>
          <p:nvSpPr>
            <p:cNvPr id="247" name="Google Shape;247;p35"/>
            <p:cNvSpPr/>
            <p:nvPr/>
          </p:nvSpPr>
          <p:spPr>
            <a:xfrm>
              <a:off x="4616400" y="1950761"/>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p35" title="ícono para recordar"/>
            <p:cNvPicPr preferRelativeResize="0"/>
            <p:nvPr/>
          </p:nvPicPr>
          <p:blipFill>
            <a:blip r:embed="rId3">
              <a:alphaModFix/>
            </a:blip>
            <a:stretch>
              <a:fillRect/>
            </a:stretch>
          </p:blipFill>
          <p:spPr>
            <a:xfrm>
              <a:off x="4699911" y="2034249"/>
              <a:ext cx="264076" cy="264076"/>
            </a:xfrm>
            <a:prstGeom prst="rect">
              <a:avLst/>
            </a:prstGeom>
            <a:noFill/>
            <a:ln>
              <a:noFill/>
            </a:ln>
          </p:spPr>
        </p:pic>
      </p:grpSp>
      <p:sp>
        <p:nvSpPr>
          <p:cNvPr id="249" name="Google Shape;249;p35"/>
          <p:cNvSpPr txBox="1"/>
          <p:nvPr/>
        </p:nvSpPr>
        <p:spPr>
          <a:xfrm>
            <a:off x="501450" y="1771575"/>
            <a:ext cx="7169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700">
                <a:solidFill>
                  <a:schemeClr val="lt1"/>
                </a:solidFill>
                <a:latin typeface="DM Sans"/>
                <a:ea typeface="DM Sans"/>
                <a:cs typeface="DM Sans"/>
                <a:sym typeface="DM Sans"/>
              </a:rPr>
              <a:t>La generación de prompts nos permite </a:t>
            </a:r>
            <a:r>
              <a:rPr b="1" lang="es" sz="2700">
                <a:solidFill>
                  <a:srgbClr val="EAFF6A"/>
                </a:solidFill>
                <a:latin typeface="DM Sans"/>
                <a:ea typeface="DM Sans"/>
                <a:cs typeface="DM Sans"/>
                <a:sym typeface="DM Sans"/>
              </a:rPr>
              <a:t>optimizar tareas repetitivas</a:t>
            </a:r>
            <a:r>
              <a:rPr lang="es" sz="2700">
                <a:solidFill>
                  <a:schemeClr val="lt1"/>
                </a:solidFill>
                <a:latin typeface="DM Sans"/>
                <a:ea typeface="DM Sans"/>
                <a:cs typeface="DM Sans"/>
                <a:sym typeface="DM Sans"/>
              </a:rPr>
              <a:t>, y eso nos brinda más tiempo para </a:t>
            </a:r>
            <a:r>
              <a:rPr b="1" lang="es" sz="2700">
                <a:solidFill>
                  <a:srgbClr val="EAFF6A"/>
                </a:solidFill>
                <a:latin typeface="DM Sans"/>
                <a:ea typeface="DM Sans"/>
                <a:cs typeface="DM Sans"/>
                <a:sym typeface="DM Sans"/>
              </a:rPr>
              <a:t>agregar valor a otras tareas</a:t>
            </a:r>
            <a:r>
              <a:rPr lang="es" sz="2700">
                <a:solidFill>
                  <a:schemeClr val="lt1"/>
                </a:solidFill>
                <a:latin typeface="DM Sans"/>
                <a:ea typeface="DM Sans"/>
                <a:cs typeface="DM Sans"/>
                <a:sym typeface="DM Sans"/>
              </a:rPr>
              <a:t> más compleas.</a:t>
            </a:r>
            <a:endParaRPr b="1" sz="2700">
              <a:solidFill>
                <a:srgbClr val="EAFF6A"/>
              </a:solidFill>
              <a:latin typeface="DM Sans"/>
              <a:ea typeface="DM Sans"/>
              <a:cs typeface="DM Sans"/>
              <a:sym typeface="DM Sans"/>
            </a:endParaRPr>
          </a:p>
        </p:txBody>
      </p:sp>
      <p:sp>
        <p:nvSpPr>
          <p:cNvPr id="250" name="Google Shape;250;p35"/>
          <p:cNvSpPr txBox="1"/>
          <p:nvPr/>
        </p:nvSpPr>
        <p:spPr>
          <a:xfrm>
            <a:off x="501450" y="990513"/>
            <a:ext cx="731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rgbClr val="EAFF6A"/>
                </a:solidFill>
                <a:latin typeface="DM Sans"/>
                <a:ea typeface="DM Sans"/>
                <a:cs typeface="DM Sans"/>
                <a:sym typeface="DM Sans"/>
              </a:rPr>
              <a:t>Contenido destacado</a:t>
            </a:r>
            <a:endParaRPr b="1" sz="4000">
              <a:solidFill>
                <a:srgbClr val="EAFF6A"/>
              </a:solidFill>
              <a:latin typeface="DM Sans"/>
              <a:ea typeface="DM Sans"/>
              <a:cs typeface="DM Sans"/>
              <a:sym typeface="DM Sans"/>
            </a:endParaRPr>
          </a:p>
        </p:txBody>
      </p:sp>
      <p:sp>
        <p:nvSpPr>
          <p:cNvPr id="251" name="Google Shape;251;p35"/>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PARA RECORDAR</a:t>
            </a:r>
            <a:endParaRPr>
              <a:solidFill>
                <a:schemeClr val="lt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pSp>
        <p:nvGrpSpPr>
          <p:cNvPr id="256" name="Google Shape;256;p36"/>
          <p:cNvGrpSpPr/>
          <p:nvPr/>
        </p:nvGrpSpPr>
        <p:grpSpPr>
          <a:xfrm>
            <a:off x="4202551" y="1088698"/>
            <a:ext cx="738900" cy="738900"/>
            <a:chOff x="7208351" y="2467173"/>
            <a:chExt cx="738900" cy="738900"/>
          </a:xfrm>
        </p:grpSpPr>
        <p:sp>
          <p:nvSpPr>
            <p:cNvPr id="257" name="Google Shape;257;p36"/>
            <p:cNvSpPr/>
            <p:nvPr/>
          </p:nvSpPr>
          <p:spPr>
            <a:xfrm>
              <a:off x="7208351"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36" title="ícono de proyecto final"/>
            <p:cNvPicPr preferRelativeResize="0"/>
            <p:nvPr/>
          </p:nvPicPr>
          <p:blipFill>
            <a:blip r:embed="rId3">
              <a:alphaModFix/>
            </a:blip>
            <a:stretch>
              <a:fillRect/>
            </a:stretch>
          </p:blipFill>
          <p:spPr>
            <a:xfrm>
              <a:off x="7352500" y="2611301"/>
              <a:ext cx="450600" cy="450622"/>
            </a:xfrm>
            <a:prstGeom prst="rect">
              <a:avLst/>
            </a:prstGeom>
            <a:noFill/>
            <a:ln>
              <a:noFill/>
            </a:ln>
          </p:spPr>
        </p:pic>
      </p:grpSp>
      <p:sp>
        <p:nvSpPr>
          <p:cNvPr id="259" name="Google Shape;259;p36"/>
          <p:cNvSpPr txBox="1"/>
          <p:nvPr/>
        </p:nvSpPr>
        <p:spPr>
          <a:xfrm>
            <a:off x="1461300" y="2202288"/>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highlight>
                  <a:srgbClr val="EAFF6A"/>
                </a:highlight>
                <a:latin typeface="DM Sans"/>
                <a:ea typeface="DM Sans"/>
                <a:cs typeface="DM Sans"/>
                <a:sym typeface="DM Sans"/>
              </a:rPr>
              <a:t>Proyecto Final</a:t>
            </a:r>
            <a:endParaRPr b="1" sz="4000">
              <a:solidFill>
                <a:schemeClr val="dk1"/>
              </a:solidFill>
              <a:highlight>
                <a:srgbClr val="EAFF6A"/>
              </a:highlight>
              <a:latin typeface="DM Sans"/>
              <a:ea typeface="DM Sans"/>
              <a:cs typeface="DM Sans"/>
              <a:sym typeface="DM Sans"/>
            </a:endParaRPr>
          </a:p>
        </p:txBody>
      </p:sp>
      <p:sp>
        <p:nvSpPr>
          <p:cNvPr id="260" name="Google Shape;260;p36"/>
          <p:cNvSpPr txBox="1"/>
          <p:nvPr/>
        </p:nvSpPr>
        <p:spPr>
          <a:xfrm>
            <a:off x="987300" y="2911925"/>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IA: Entretejiendo imaginación y algoritmos </a:t>
            </a:r>
            <a:endParaRPr sz="2000">
              <a:solidFill>
                <a:schemeClr val="dk2"/>
              </a:solidFill>
              <a:latin typeface="DM Sans"/>
              <a:ea typeface="DM Sans"/>
              <a:cs typeface="DM Sans"/>
              <a:sym typeface="DM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37"/>
          <p:cNvGrpSpPr/>
          <p:nvPr/>
        </p:nvGrpSpPr>
        <p:grpSpPr>
          <a:xfrm>
            <a:off x="475512" y="468188"/>
            <a:ext cx="431074" cy="431074"/>
            <a:chOff x="7208351" y="2467173"/>
            <a:chExt cx="738900" cy="738900"/>
          </a:xfrm>
        </p:grpSpPr>
        <p:sp>
          <p:nvSpPr>
            <p:cNvPr id="266" name="Google Shape;266;p37"/>
            <p:cNvSpPr/>
            <p:nvPr/>
          </p:nvSpPr>
          <p:spPr>
            <a:xfrm>
              <a:off x="7208351"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37" title="ícono de proyecto final"/>
            <p:cNvPicPr preferRelativeResize="0"/>
            <p:nvPr/>
          </p:nvPicPr>
          <p:blipFill>
            <a:blip r:embed="rId3">
              <a:alphaModFix/>
            </a:blip>
            <a:stretch>
              <a:fillRect/>
            </a:stretch>
          </p:blipFill>
          <p:spPr>
            <a:xfrm>
              <a:off x="7352500" y="2611301"/>
              <a:ext cx="450600" cy="450622"/>
            </a:xfrm>
            <a:prstGeom prst="rect">
              <a:avLst/>
            </a:prstGeom>
            <a:noFill/>
            <a:ln>
              <a:noFill/>
            </a:ln>
          </p:spPr>
        </p:pic>
      </p:grpSp>
      <p:sp>
        <p:nvSpPr>
          <p:cNvPr id="268" name="Google Shape;268;p37"/>
          <p:cNvSpPr txBox="1"/>
          <p:nvPr/>
        </p:nvSpPr>
        <p:spPr>
          <a:xfrm>
            <a:off x="501450" y="1081750"/>
            <a:ext cx="8077500" cy="1154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chemeClr val="dk1"/>
                </a:solidFill>
                <a:latin typeface="DM Sans"/>
                <a:ea typeface="DM Sans"/>
                <a:cs typeface="DM Sans"/>
                <a:sym typeface="DM Sans"/>
              </a:rPr>
              <a:t>IA: Entretejiendo imaginación y algoritmos </a:t>
            </a:r>
            <a:endParaRPr b="1" sz="3500">
              <a:solidFill>
                <a:schemeClr val="dk1"/>
              </a:solidFill>
              <a:latin typeface="DM Sans"/>
              <a:ea typeface="DM Sans"/>
              <a:cs typeface="DM Sans"/>
              <a:sym typeface="DM Sans"/>
            </a:endParaRPr>
          </a:p>
        </p:txBody>
      </p:sp>
      <p:pic>
        <p:nvPicPr>
          <p:cNvPr id="269" name="Google Shape;269;p37"/>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70" name="Google Shape;270;p37"/>
          <p:cNvSpPr txBox="1"/>
          <p:nvPr/>
        </p:nvSpPr>
        <p:spPr>
          <a:xfrm>
            <a:off x="930550" y="468275"/>
            <a:ext cx="418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PROYECTO FINAL</a:t>
            </a:r>
            <a:endParaRPr>
              <a:latin typeface="DM Sans"/>
              <a:ea typeface="DM Sans"/>
              <a:cs typeface="DM Sans"/>
              <a:sym typeface="DM Sans"/>
            </a:endParaRPr>
          </a:p>
        </p:txBody>
      </p:sp>
      <p:sp>
        <p:nvSpPr>
          <p:cNvPr id="271" name="Google Shape;271;p37"/>
          <p:cNvSpPr txBox="1"/>
          <p:nvPr/>
        </p:nvSpPr>
        <p:spPr>
          <a:xfrm>
            <a:off x="457350" y="1908175"/>
            <a:ext cx="3834600" cy="392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800"/>
              </a:spcAft>
              <a:buNone/>
            </a:pPr>
            <a:r>
              <a:t/>
            </a:r>
            <a:endParaRPr sz="1350" u="sng">
              <a:solidFill>
                <a:srgbClr val="83AEFB"/>
              </a:solidFill>
              <a:latin typeface="DM Sans"/>
              <a:ea typeface="DM Sans"/>
              <a:cs typeface="DM Sans"/>
              <a:sym typeface="DM Sans"/>
            </a:endParaRPr>
          </a:p>
        </p:txBody>
      </p:sp>
      <p:sp>
        <p:nvSpPr>
          <p:cNvPr id="272" name="Google Shape;272;p37"/>
          <p:cNvSpPr txBox="1"/>
          <p:nvPr/>
        </p:nvSpPr>
        <p:spPr>
          <a:xfrm>
            <a:off x="590850" y="2300575"/>
            <a:ext cx="7758900" cy="214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solidFill>
                  <a:schemeClr val="dk1"/>
                </a:solidFill>
                <a:latin typeface="DM Sans"/>
                <a:ea typeface="DM Sans"/>
                <a:cs typeface="DM Sans"/>
                <a:sym typeface="DM Sans"/>
              </a:rPr>
              <a:t>Identifica una problemática y plantea una solución concreta utilizando OpenIA o herramientas alternativas. Para resolver dicha problemática, deberás generar prompts a partir de los dos modelos vistos durante el curso: texto-texto y texto-imagen, justificando su uso y la resolución del problema. Desarrollarás  una POC (proof of concept) que permita, a través de una jupyter notebook, mostrar una implementación utilizando las técnicas de Fast prompting para solucionar el problema seleccionado.</a:t>
            </a:r>
            <a:endParaRPr b="1" sz="1350">
              <a:solidFill>
                <a:schemeClr val="dk1"/>
              </a:solidFill>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rPr b="1" lang="es" sz="1350" u="sng">
                <a:solidFill>
                  <a:schemeClr val="accent5"/>
                </a:solidFill>
                <a:latin typeface="DM Sans"/>
                <a:ea typeface="DM Sans"/>
                <a:cs typeface="DM Sans"/>
                <a:sym typeface="DM Sans"/>
                <a:hlinkClick r:id="rId5">
                  <a:extLst>
                    <a:ext uri="{A12FA001-AC4F-418D-AE19-62706E023703}">
                      <ahyp:hlinkClr val="tx"/>
                    </a:ext>
                  </a:extLst>
                </a:hlinkClick>
              </a:rPr>
              <a:t>Acceso a la consigna completa</a:t>
            </a:r>
            <a:r>
              <a:rPr b="1" lang="es" sz="1350" u="sng">
                <a:solidFill>
                  <a:schemeClr val="accent5"/>
                </a:solidFill>
                <a:latin typeface="DM Sans"/>
                <a:ea typeface="DM Sans"/>
                <a:cs typeface="DM Sans"/>
                <a:sym typeface="DM Sans"/>
              </a:rPr>
              <a:t> </a:t>
            </a:r>
            <a:r>
              <a:rPr b="1" lang="es" sz="1350">
                <a:solidFill>
                  <a:schemeClr val="dk1"/>
                </a:solidFill>
                <a:latin typeface="DM Sans"/>
                <a:ea typeface="DM Sans"/>
                <a:cs typeface="DM Sans"/>
                <a:sym typeface="DM Sans"/>
              </a:rPr>
              <a:t>🚀</a:t>
            </a:r>
            <a:endParaRPr sz="1350">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4000">
                <a:solidFill>
                  <a:srgbClr val="EAFF6A"/>
                </a:solidFill>
                <a:latin typeface="DM Sans"/>
                <a:ea typeface="DM Sans"/>
                <a:cs typeface="DM Sans"/>
                <a:sym typeface="DM Sans"/>
              </a:rPr>
              <a:t>Resumen</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es" sz="4000">
                <a:solidFill>
                  <a:schemeClr val="lt1"/>
                </a:solidFill>
                <a:latin typeface="DM Sans"/>
                <a:ea typeface="DM Sans"/>
                <a:cs typeface="DM Sans"/>
                <a:sym typeface="DM Sans"/>
              </a:rPr>
              <a:t>de la clase hoy</a:t>
            </a:r>
            <a:endParaRPr sz="4000">
              <a:solidFill>
                <a:schemeClr val="lt1"/>
              </a:solidFill>
              <a:latin typeface="DM Sans"/>
              <a:ea typeface="DM Sans"/>
              <a:cs typeface="DM Sans"/>
              <a:sym typeface="DM Sans"/>
            </a:endParaRPr>
          </a:p>
        </p:txBody>
      </p:sp>
      <p:sp>
        <p:nvSpPr>
          <p:cNvPr id="278" name="Google Shape;278;p38"/>
          <p:cNvSpPr txBox="1"/>
          <p:nvPr/>
        </p:nvSpPr>
        <p:spPr>
          <a:xfrm>
            <a:off x="2109143" y="2502363"/>
            <a:ext cx="4925700" cy="10647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PandasIA</a:t>
            </a:r>
            <a:endParaRPr sz="1350">
              <a:solidFill>
                <a:schemeClr val="lt1"/>
              </a:solidFill>
              <a:latin typeface="DM Sans"/>
              <a:ea typeface="DM Sans"/>
              <a:cs typeface="DM Sans"/>
              <a:sym typeface="DM Sans"/>
            </a:endParaRPr>
          </a:p>
          <a:p>
            <a:pPr indent="-314325" lvl="0" marL="457200" rtl="0" algn="l">
              <a:spcBef>
                <a:spcPts val="10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Gráficos knowledge</a:t>
            </a:r>
            <a:endParaRPr sz="1350">
              <a:solidFill>
                <a:schemeClr val="lt1"/>
              </a:solidFill>
              <a:latin typeface="DM Sans"/>
              <a:ea typeface="DM Sans"/>
              <a:cs typeface="DM Sans"/>
              <a:sym typeface="DM Sans"/>
            </a:endParaRPr>
          </a:p>
          <a:p>
            <a:pPr indent="0" lvl="0" marL="0" rtl="0" algn="l">
              <a:spcBef>
                <a:spcPts val="1000"/>
              </a:spcBef>
              <a:spcAft>
                <a:spcPts val="1000"/>
              </a:spcAft>
              <a:buNone/>
            </a:pPr>
            <a:r>
              <a:t/>
            </a:r>
            <a:endParaRPr sz="1350">
              <a:solidFill>
                <a:schemeClr val="lt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p:nvPr/>
        </p:nvSpPr>
        <p:spPr>
          <a:xfrm>
            <a:off x="1050750" y="1963000"/>
            <a:ext cx="7042500" cy="1920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txBox="1"/>
          <p:nvPr/>
        </p:nvSpPr>
        <p:spPr>
          <a:xfrm>
            <a:off x="1529550" y="886938"/>
            <a:ext cx="60849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¡A tener en cuenta!</a:t>
            </a:r>
            <a:endParaRPr b="1" sz="4000">
              <a:solidFill>
                <a:schemeClr val="lt1"/>
              </a:solidFill>
              <a:latin typeface="DM Sans"/>
              <a:ea typeface="DM Sans"/>
              <a:cs typeface="DM Sans"/>
              <a:sym typeface="DM Sans"/>
            </a:endParaRPr>
          </a:p>
        </p:txBody>
      </p:sp>
      <p:sp>
        <p:nvSpPr>
          <p:cNvPr id="285" name="Google Shape;285;p39"/>
          <p:cNvSpPr txBox="1"/>
          <p:nvPr/>
        </p:nvSpPr>
        <p:spPr>
          <a:xfrm>
            <a:off x="1529550" y="2178250"/>
            <a:ext cx="60849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s" sz="2000">
                <a:solidFill>
                  <a:schemeClr val="lt1"/>
                </a:solidFill>
                <a:latin typeface="DM Sans"/>
                <a:ea typeface="DM Sans"/>
                <a:cs typeface="DM Sans"/>
                <a:sym typeface="DM Sans"/>
              </a:rPr>
              <a:t>Recuerda que, a partir de ahora, tienes disponible el </a:t>
            </a:r>
            <a:r>
              <a:rPr b="1" lang="es" sz="2000" u="sng">
                <a:solidFill>
                  <a:schemeClr val="lt1"/>
                </a:solidFill>
                <a:latin typeface="DM Sans"/>
                <a:ea typeface="DM Sans"/>
                <a:cs typeface="DM Sans"/>
                <a:sym typeface="DM Sans"/>
              </a:rPr>
              <a:t>contenido pregrabado de la semana (número)</a:t>
            </a:r>
            <a:r>
              <a:rPr b="1" lang="es" sz="2000">
                <a:solidFill>
                  <a:schemeClr val="lt1"/>
                </a:solidFill>
                <a:latin typeface="DM Sans"/>
                <a:ea typeface="DM Sans"/>
                <a:cs typeface="DM Sans"/>
                <a:sym typeface="DM Sans"/>
              </a:rPr>
              <a:t> en la plataforma. </a:t>
            </a:r>
            <a:r>
              <a:rPr b="1" lang="es" sz="2000">
                <a:solidFill>
                  <a:schemeClr val="accent6"/>
                </a:solidFill>
                <a:latin typeface="DM Sans"/>
                <a:ea typeface="DM Sans"/>
                <a:cs typeface="DM Sans"/>
                <a:sym typeface="DM Sans"/>
              </a:rPr>
              <a:t>Es requisito que lo veas en forma previa a </a:t>
            </a:r>
            <a:r>
              <a:rPr b="1" lang="es" sz="2000">
                <a:solidFill>
                  <a:schemeClr val="accent6"/>
                </a:solidFill>
                <a:latin typeface="DM Sans"/>
                <a:ea typeface="DM Sans"/>
                <a:cs typeface="DM Sans"/>
                <a:sym typeface="DM Sans"/>
              </a:rPr>
              <a:t>la próxima clase</a:t>
            </a:r>
            <a:r>
              <a:rPr b="1" lang="es" sz="2000">
                <a:solidFill>
                  <a:schemeClr val="lt1"/>
                </a:solidFill>
                <a:latin typeface="DM Sans"/>
                <a:ea typeface="DM Sans"/>
                <a:cs typeface="DM Sans"/>
                <a:sym typeface="DM Sans"/>
              </a:rPr>
              <a:t>.</a:t>
            </a:r>
            <a:endParaRPr b="1" sz="2000">
              <a:solidFill>
                <a:srgbClr val="DEFC52"/>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nvSpPr>
        <p:spPr>
          <a:xfrm>
            <a:off x="1461300"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Opina y valora</a:t>
            </a:r>
            <a:r>
              <a:rPr b="1" lang="es"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lt1"/>
                </a:solidFill>
                <a:latin typeface="DM Sans"/>
                <a:ea typeface="DM Sans"/>
                <a:cs typeface="DM Sans"/>
                <a:sym typeface="DM Sans"/>
              </a:rPr>
              <a:t>esta clase</a:t>
            </a:r>
            <a:endParaRPr b="1" sz="4000">
              <a:solidFill>
                <a:schemeClr val="lt1"/>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nvSpPr>
        <p:spPr>
          <a:xfrm>
            <a:off x="2382900" y="2171550"/>
            <a:ext cx="4378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4000">
                <a:solidFill>
                  <a:srgbClr val="FFFFFF"/>
                </a:solidFill>
                <a:latin typeface="DM Sans"/>
                <a:ea typeface="DM Sans"/>
                <a:cs typeface="DM Sans"/>
                <a:sym typeface="DM Sans"/>
              </a:rPr>
              <a:t>Muchas gracias</a:t>
            </a:r>
            <a:r>
              <a:rPr b="1" lang="es" sz="4000">
                <a:solidFill>
                  <a:srgbClr val="EAFF6A"/>
                </a:solidFill>
                <a:latin typeface="DM Sans"/>
                <a:ea typeface="DM Sans"/>
                <a:cs typeface="DM Sans"/>
                <a:sym typeface="DM Sans"/>
              </a:rPr>
              <a:t>.</a:t>
            </a:r>
            <a:endParaRPr sz="4000">
              <a:solidFill>
                <a:srgbClr val="EAFF6A"/>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nvSpPr>
        <p:spPr>
          <a:xfrm>
            <a:off x="475500" y="2287050"/>
            <a:ext cx="81930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3100">
                <a:solidFill>
                  <a:srgbClr val="EAFF6A"/>
                </a:solidFill>
                <a:latin typeface="DM Sans"/>
                <a:ea typeface="DM Sans"/>
                <a:cs typeface="DM Sans"/>
                <a:sym typeface="DM Sans"/>
              </a:rPr>
              <a:t>#</a:t>
            </a:r>
            <a:r>
              <a:rPr b="1" lang="es" sz="3100">
                <a:solidFill>
                  <a:schemeClr val="lt1"/>
                </a:solidFill>
                <a:latin typeface="DM Sans"/>
                <a:ea typeface="DM Sans"/>
                <a:cs typeface="DM Sans"/>
                <a:sym typeface="DM Sans"/>
              </a:rPr>
              <a:t>DemocratizandoLaEducación</a:t>
            </a:r>
            <a:endParaRPr b="1" sz="3100">
              <a:solidFill>
                <a:schemeClr val="lt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6"/>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Aplicaciones avanzadas del prompt</a:t>
            </a:r>
            <a:endParaRPr b="1" sz="4000">
              <a:solidFill>
                <a:srgbClr val="EAFF6A"/>
              </a:solidFill>
              <a:latin typeface="DM Sans"/>
              <a:ea typeface="DM Sans"/>
              <a:cs typeface="DM Sans"/>
              <a:sym typeface="DM Sans"/>
            </a:endParaRPr>
          </a:p>
        </p:txBody>
      </p:sp>
      <p:sp>
        <p:nvSpPr>
          <p:cNvPr id="58" name="Google Shape;58;p16"/>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lt1"/>
                </a:solidFill>
                <a:latin typeface="DM Sans"/>
                <a:ea typeface="DM Sans"/>
                <a:cs typeface="DM Sans"/>
                <a:sym typeface="DM Sans"/>
              </a:rPr>
              <a:t>Semana 6</a:t>
            </a:r>
            <a:r>
              <a:rPr b="1" lang="es" sz="1800">
                <a:solidFill>
                  <a:schemeClr val="lt1"/>
                </a:solidFill>
                <a:latin typeface="DM Sans"/>
                <a:ea typeface="DM Sans"/>
                <a:cs typeface="DM Sans"/>
                <a:sym typeface="DM Sans"/>
              </a:rPr>
              <a:t>.</a:t>
            </a:r>
            <a:r>
              <a:rPr lang="es" sz="1800">
                <a:solidFill>
                  <a:schemeClr val="lt1"/>
                </a:solidFill>
                <a:latin typeface="DM Sans"/>
                <a:ea typeface="DM Sans"/>
                <a:cs typeface="DM Sans"/>
                <a:sym typeface="DM Sans"/>
              </a:rPr>
              <a:t> IA: Generación de prompts</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p:nvPr/>
        </p:nvSpPr>
        <p:spPr>
          <a:xfrm>
            <a:off x="2969700" y="3310000"/>
            <a:ext cx="3204600" cy="3924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3"/>
          <p:cNvSpPr txBox="1"/>
          <p:nvPr/>
        </p:nvSpPr>
        <p:spPr>
          <a:xfrm>
            <a:off x="1007700" y="1441100"/>
            <a:ext cx="7128600" cy="165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¿Sabías que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rgbClr val="EAFF6A"/>
                </a:solidFill>
                <a:latin typeface="DM Sans"/>
                <a:ea typeface="DM Sans"/>
                <a:cs typeface="DM Sans"/>
                <a:sym typeface="DM Sans"/>
              </a:rPr>
              <a:t>premiamos a nuestros estudiantes</a:t>
            </a:r>
            <a:r>
              <a:rPr b="1" lang="es" sz="3000">
                <a:solidFill>
                  <a:schemeClr val="lt1"/>
                </a:solidFill>
                <a:latin typeface="DM Sans"/>
                <a:ea typeface="DM Sans"/>
                <a:cs typeface="DM Sans"/>
                <a:sym typeface="DM Sans"/>
              </a:rPr>
              <a:t> </a:t>
            </a:r>
            <a:endParaRPr b="1" sz="3000">
              <a:solidFill>
                <a:schemeClr val="lt1"/>
              </a:solidFill>
              <a:latin typeface="DM Sans"/>
              <a:ea typeface="DM Sans"/>
              <a:cs typeface="DM Sans"/>
              <a:sym typeface="DM Sans"/>
            </a:endParaRPr>
          </a:p>
          <a:p>
            <a:pPr indent="0" lvl="0" marL="0" rtl="0" algn="ctr">
              <a:lnSpc>
                <a:spcPct val="100000"/>
              </a:lnSpc>
              <a:spcBef>
                <a:spcPts val="0"/>
              </a:spcBef>
              <a:spcAft>
                <a:spcPts val="0"/>
              </a:spcAft>
              <a:buClr>
                <a:schemeClr val="dk1"/>
              </a:buClr>
              <a:buSzPts val="1100"/>
              <a:buFont typeface="Arial"/>
              <a:buNone/>
            </a:pPr>
            <a:r>
              <a:rPr b="1" lang="es" sz="3000">
                <a:solidFill>
                  <a:schemeClr val="lt1"/>
                </a:solidFill>
                <a:latin typeface="DM Sans"/>
                <a:ea typeface="DM Sans"/>
                <a:cs typeface="DM Sans"/>
                <a:sym typeface="DM Sans"/>
              </a:rPr>
              <a:t>por su dedicación? </a:t>
            </a:r>
            <a:endParaRPr b="1" sz="3000">
              <a:solidFill>
                <a:schemeClr val="lt1"/>
              </a:solidFill>
              <a:latin typeface="DM Sans"/>
              <a:ea typeface="DM Sans"/>
              <a:cs typeface="DM Sans"/>
              <a:sym typeface="DM Sans"/>
            </a:endParaRPr>
          </a:p>
        </p:txBody>
      </p:sp>
      <p:sp>
        <p:nvSpPr>
          <p:cNvPr id="307" name="Google Shape;307;p43"/>
          <p:cNvSpPr txBox="1"/>
          <p:nvPr/>
        </p:nvSpPr>
        <p:spPr>
          <a:xfrm>
            <a:off x="2109150" y="3310000"/>
            <a:ext cx="4925700" cy="39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s" sz="1350">
                <a:solidFill>
                  <a:schemeClr val="lt1"/>
                </a:solidFill>
                <a:latin typeface="DM Sans"/>
                <a:ea typeface="DM Sans"/>
                <a:cs typeface="DM Sans"/>
                <a:sym typeface="DM Sans"/>
              </a:rPr>
              <a:t>Conoce los </a:t>
            </a:r>
            <a:r>
              <a:rPr lang="es" sz="1350" u="sng">
                <a:solidFill>
                  <a:schemeClr val="accent5"/>
                </a:solidFill>
                <a:latin typeface="DM Sans"/>
                <a:ea typeface="DM Sans"/>
                <a:cs typeface="DM Sans"/>
                <a:sym typeface="DM Sans"/>
                <a:hlinkClick r:id="rId3">
                  <a:extLst>
                    <a:ext uri="{A12FA001-AC4F-418D-AE19-62706E023703}">
                      <ahyp:hlinkClr val="tx"/>
                    </a:ext>
                  </a:extLst>
                </a:hlinkClick>
              </a:rPr>
              <a:t>beneficios</a:t>
            </a:r>
            <a:r>
              <a:rPr lang="es" sz="1350">
                <a:solidFill>
                  <a:schemeClr val="lt1"/>
                </a:solidFill>
                <a:latin typeface="DM Sans"/>
                <a:ea typeface="DM Sans"/>
                <a:cs typeface="DM Sans"/>
                <a:sym typeface="DM Sans"/>
              </a:rPr>
              <a:t> del </a:t>
            </a:r>
            <a:r>
              <a:rPr b="1" lang="es" sz="1350">
                <a:solidFill>
                  <a:schemeClr val="lt1"/>
                </a:solidFill>
                <a:latin typeface="DM Sans"/>
                <a:ea typeface="DM Sans"/>
                <a:cs typeface="DM Sans"/>
                <a:sym typeface="DM Sans"/>
              </a:rPr>
              <a:t>Top 10</a:t>
            </a:r>
            <a:endParaRPr b="1" sz="1350">
              <a:solidFill>
                <a:schemeClr val="lt1"/>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¡Gracias por estudiar con nosotros!</a:t>
            </a:r>
            <a:endParaRPr b="1" sz="40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7"/>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000">
                <a:solidFill>
                  <a:srgbClr val="EAFF6A"/>
                </a:solidFill>
                <a:latin typeface="DM Sans"/>
                <a:ea typeface="DM Sans"/>
                <a:cs typeface="DM Sans"/>
                <a:sym typeface="DM Sans"/>
              </a:rPr>
              <a:t>Objetivos de la clase</a:t>
            </a:r>
            <a:r>
              <a:rPr b="1" lang="es" sz="3000">
                <a:solidFill>
                  <a:srgbClr val="EAFF6A"/>
                </a:solidFill>
                <a:latin typeface="DM Sans"/>
                <a:ea typeface="DM Sans"/>
                <a:cs typeface="DM Sans"/>
                <a:sym typeface="DM Sans"/>
              </a:rPr>
              <a:t> </a:t>
            </a:r>
            <a:endParaRPr b="1" sz="3000">
              <a:solidFill>
                <a:srgbClr val="EAFF6A"/>
              </a:solidFill>
              <a:latin typeface="DM Sans"/>
              <a:ea typeface="DM Sans"/>
              <a:cs typeface="DM Sans"/>
              <a:sym typeface="DM Sans"/>
            </a:endParaRPr>
          </a:p>
        </p:txBody>
      </p:sp>
      <p:pic>
        <p:nvPicPr>
          <p:cNvPr id="64" name="Google Shape;64;p17"/>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65" name="Google Shape;65;p17"/>
          <p:cNvSpPr txBox="1"/>
          <p:nvPr/>
        </p:nvSpPr>
        <p:spPr>
          <a:xfrm>
            <a:off x="2690575" y="1447600"/>
            <a:ext cx="5826300" cy="39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50">
                <a:solidFill>
                  <a:schemeClr val="lt1"/>
                </a:solidFill>
                <a:latin typeface="DM Sans"/>
                <a:ea typeface="DM Sans"/>
                <a:cs typeface="DM Sans"/>
                <a:sym typeface="DM Sans"/>
              </a:rPr>
              <a:t>Comprender cómo utilizar la biblioteca Pandas en el contexto de la IA.</a:t>
            </a:r>
            <a:endParaRPr sz="1350">
              <a:solidFill>
                <a:schemeClr val="lt1"/>
              </a:solidFill>
              <a:latin typeface="DM Sans"/>
              <a:ea typeface="DM Sans"/>
              <a:cs typeface="DM Sans"/>
              <a:sym typeface="DM Sans"/>
            </a:endParaRPr>
          </a:p>
        </p:txBody>
      </p:sp>
      <p:pic>
        <p:nvPicPr>
          <p:cNvPr id="66" name="Google Shape;66;p17"/>
          <p:cNvPicPr preferRelativeResize="0"/>
          <p:nvPr/>
        </p:nvPicPr>
        <p:blipFill>
          <a:blip r:embed="rId3">
            <a:alphaModFix/>
          </a:blip>
          <a:stretch>
            <a:fillRect/>
          </a:stretch>
        </p:blipFill>
        <p:spPr>
          <a:xfrm>
            <a:off x="2172138" y="2178713"/>
            <a:ext cx="196975" cy="196975"/>
          </a:xfrm>
          <a:prstGeom prst="rect">
            <a:avLst/>
          </a:prstGeom>
          <a:noFill/>
          <a:ln>
            <a:noFill/>
          </a:ln>
        </p:spPr>
      </p:pic>
      <p:sp>
        <p:nvSpPr>
          <p:cNvPr id="67" name="Google Shape;67;p17"/>
          <p:cNvSpPr txBox="1"/>
          <p:nvPr/>
        </p:nvSpPr>
        <p:spPr>
          <a:xfrm>
            <a:off x="2690564" y="2054750"/>
            <a:ext cx="56505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Adquirir conocimientos sobre el diseño y la implementación de knowledge graphs en proyectos de IA.</a:t>
            </a:r>
            <a:endParaRPr sz="1350">
              <a:solidFill>
                <a:schemeClr val="lt1"/>
              </a:solidFill>
              <a:latin typeface="DM Sans"/>
              <a:ea typeface="DM Sans"/>
              <a:cs typeface="DM Sans"/>
              <a:sym typeface="DM Sans"/>
            </a:endParaRPr>
          </a:p>
        </p:txBody>
      </p:sp>
      <p:pic>
        <p:nvPicPr>
          <p:cNvPr id="68" name="Google Shape;68;p17"/>
          <p:cNvPicPr preferRelativeResize="0"/>
          <p:nvPr/>
        </p:nvPicPr>
        <p:blipFill>
          <a:blip r:embed="rId3">
            <a:alphaModFix/>
          </a:blip>
          <a:stretch>
            <a:fillRect/>
          </a:stretch>
        </p:blipFill>
        <p:spPr>
          <a:xfrm>
            <a:off x="2172138" y="2832688"/>
            <a:ext cx="196975" cy="196975"/>
          </a:xfrm>
          <a:prstGeom prst="rect">
            <a:avLst/>
          </a:prstGeom>
          <a:noFill/>
          <a:ln>
            <a:noFill/>
          </a:ln>
        </p:spPr>
      </p:pic>
      <p:sp>
        <p:nvSpPr>
          <p:cNvPr id="69" name="Google Shape;69;p17"/>
          <p:cNvSpPr txBox="1"/>
          <p:nvPr/>
        </p:nvSpPr>
        <p:spPr>
          <a:xfrm>
            <a:off x="2690564" y="2734975"/>
            <a:ext cx="5650500" cy="63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50">
                <a:solidFill>
                  <a:schemeClr val="lt1"/>
                </a:solidFill>
                <a:latin typeface="DM Sans"/>
                <a:ea typeface="DM Sans"/>
                <a:cs typeface="DM Sans"/>
                <a:sym typeface="DM Sans"/>
              </a:rPr>
              <a:t>Desarrollar habilidades prácticas en la aplicación de librerías específicas para optimizar prompts en entornos de NLP.</a:t>
            </a:r>
            <a:endParaRPr sz="1350">
              <a:solidFill>
                <a:schemeClr val="lt1"/>
              </a:solidFill>
              <a:latin typeface="DM Sans"/>
              <a:ea typeface="DM Sans"/>
              <a:cs typeface="DM Sans"/>
              <a:sym typeface="DM Sans"/>
            </a:endParaRPr>
          </a:p>
        </p:txBody>
      </p:sp>
      <p:cxnSp>
        <p:nvCxnSpPr>
          <p:cNvPr id="70" name="Google Shape;70;p17"/>
          <p:cNvCxnSpPr>
            <a:stCxn id="64" idx="2"/>
            <a:endCxn id="66"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cxnSp>
        <p:nvCxnSpPr>
          <p:cNvPr id="71" name="Google Shape;71;p17"/>
          <p:cNvCxnSpPr>
            <a:stCxn id="66" idx="2"/>
            <a:endCxn id="68" idx="0"/>
          </p:cNvCxnSpPr>
          <p:nvPr/>
        </p:nvCxnSpPr>
        <p:spPr>
          <a:xfrm flipH="1" rot="-5400000">
            <a:off x="2042475" y="2603837"/>
            <a:ext cx="456900" cy="600"/>
          </a:xfrm>
          <a:prstGeom prst="bentConnector3">
            <a:avLst>
              <a:gd fmla="val 50011"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18"/>
          <p:cNvGrpSpPr/>
          <p:nvPr/>
        </p:nvGrpSpPr>
        <p:grpSpPr>
          <a:xfrm>
            <a:off x="457372" y="468290"/>
            <a:ext cx="431074" cy="431074"/>
            <a:chOff x="473351" y="619523"/>
            <a:chExt cx="738900" cy="738900"/>
          </a:xfrm>
        </p:grpSpPr>
        <p:sp>
          <p:nvSpPr>
            <p:cNvPr id="77" name="Google Shape;77;p18"/>
            <p:cNvSpPr/>
            <p:nvPr/>
          </p:nvSpPr>
          <p:spPr>
            <a:xfrm>
              <a:off x="473351" y="619523"/>
              <a:ext cx="738900" cy="738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 name="Google Shape;78;p18" title="ícono de repaso"/>
            <p:cNvPicPr preferRelativeResize="0"/>
            <p:nvPr/>
          </p:nvPicPr>
          <p:blipFill>
            <a:blip r:embed="rId3">
              <a:alphaModFix/>
            </a:blip>
            <a:stretch>
              <a:fillRect/>
            </a:stretch>
          </p:blipFill>
          <p:spPr>
            <a:xfrm>
              <a:off x="616475" y="762650"/>
              <a:ext cx="452650" cy="452650"/>
            </a:xfrm>
            <a:prstGeom prst="rect">
              <a:avLst/>
            </a:prstGeom>
            <a:noFill/>
            <a:ln>
              <a:noFill/>
            </a:ln>
          </p:spPr>
        </p:pic>
      </p:grpSp>
      <p:sp>
        <p:nvSpPr>
          <p:cNvPr id="79" name="Google Shape;79;p18"/>
          <p:cNvSpPr txBox="1"/>
          <p:nvPr/>
        </p:nvSpPr>
        <p:spPr>
          <a:xfrm>
            <a:off x="457375" y="1012850"/>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3500">
                <a:solidFill>
                  <a:srgbClr val="EAFF6A"/>
                </a:solidFill>
                <a:latin typeface="DM Sans"/>
                <a:ea typeface="DM Sans"/>
                <a:cs typeface="DM Sans"/>
                <a:sym typeface="DM Sans"/>
              </a:rPr>
              <a:t>Semana 6</a:t>
            </a:r>
            <a:endParaRPr b="1" sz="3500">
              <a:solidFill>
                <a:srgbClr val="EAFF6A"/>
              </a:solidFill>
              <a:latin typeface="DM Sans"/>
              <a:ea typeface="DM Sans"/>
              <a:cs typeface="DM Sans"/>
              <a:sym typeface="DM Sans"/>
            </a:endParaRPr>
          </a:p>
        </p:txBody>
      </p:sp>
      <p:sp>
        <p:nvSpPr>
          <p:cNvPr id="80" name="Google Shape;80;p18"/>
          <p:cNvSpPr txBox="1"/>
          <p:nvPr/>
        </p:nvSpPr>
        <p:spPr>
          <a:xfrm>
            <a:off x="473350" y="1682450"/>
            <a:ext cx="3834600" cy="1675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350">
                <a:solidFill>
                  <a:schemeClr val="lt1"/>
                </a:solidFill>
                <a:latin typeface="DM Sans"/>
                <a:ea typeface="DM Sans"/>
                <a:cs typeface="DM Sans"/>
                <a:sym typeface="DM Sans"/>
              </a:rPr>
              <a:t>En esta semana </a:t>
            </a:r>
            <a:r>
              <a:rPr lang="es" sz="1350">
                <a:solidFill>
                  <a:schemeClr val="lt1"/>
                </a:solidFill>
                <a:latin typeface="DM Sans"/>
                <a:ea typeface="DM Sans"/>
                <a:cs typeface="DM Sans"/>
                <a:sym typeface="DM Sans"/>
              </a:rPr>
              <a:t>aprendiste</a:t>
            </a:r>
            <a:r>
              <a:rPr lang="es" sz="1350">
                <a:solidFill>
                  <a:schemeClr val="lt1"/>
                </a:solidFill>
                <a:latin typeface="DM Sans"/>
                <a:ea typeface="DM Sans"/>
                <a:cs typeface="DM Sans"/>
                <a:sym typeface="DM Sans"/>
              </a:rPr>
              <a:t>:</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Helvetica Neue"/>
              <a:buChar char="✓"/>
            </a:pPr>
            <a:r>
              <a:rPr lang="es" sz="1350">
                <a:solidFill>
                  <a:schemeClr val="lt1"/>
                </a:solidFill>
                <a:latin typeface="DM Sans"/>
                <a:ea typeface="DM Sans"/>
                <a:cs typeface="DM Sans"/>
                <a:sym typeface="DM Sans"/>
              </a:rPr>
              <a:t>Uso de </a:t>
            </a:r>
            <a:r>
              <a:rPr lang="es" sz="1350">
                <a:solidFill>
                  <a:schemeClr val="lt1"/>
                </a:solidFill>
                <a:latin typeface="DM Sans"/>
                <a:ea typeface="DM Sans"/>
                <a:cs typeface="DM Sans"/>
                <a:sym typeface="DM Sans"/>
              </a:rPr>
              <a:t>librerías</a:t>
            </a:r>
            <a:r>
              <a:rPr lang="es" sz="1350">
                <a:solidFill>
                  <a:schemeClr val="lt1"/>
                </a:solidFill>
                <a:latin typeface="DM Sans"/>
                <a:ea typeface="DM Sans"/>
                <a:cs typeface="DM Sans"/>
                <a:sym typeface="DM Sans"/>
              </a:rPr>
              <a:t> con </a:t>
            </a:r>
            <a:r>
              <a:rPr lang="es" sz="1350">
                <a:solidFill>
                  <a:schemeClr val="lt1"/>
                </a:solidFill>
                <a:latin typeface="DM Sans"/>
                <a:ea typeface="DM Sans"/>
                <a:cs typeface="DM Sans"/>
                <a:sym typeface="DM Sans"/>
              </a:rPr>
              <a:t>conexión</a:t>
            </a:r>
            <a:r>
              <a:rPr lang="es" sz="1350">
                <a:solidFill>
                  <a:schemeClr val="lt1"/>
                </a:solidFill>
                <a:latin typeface="DM Sans"/>
                <a:ea typeface="DM Sans"/>
                <a:cs typeface="DM Sans"/>
                <a:sym typeface="DM Sans"/>
              </a:rPr>
              <a:t> a OpenAI.</a:t>
            </a:r>
            <a:endParaRPr sz="1350">
              <a:solidFill>
                <a:schemeClr val="lt1"/>
              </a:solidFill>
              <a:latin typeface="DM Sans"/>
              <a:ea typeface="DM Sans"/>
              <a:cs typeface="DM Sans"/>
              <a:sym typeface="DM Sans"/>
            </a:endParaRPr>
          </a:p>
          <a:p>
            <a:pPr indent="0" lvl="0" marL="457200" rtl="0" algn="l">
              <a:lnSpc>
                <a:spcPct val="10000"/>
              </a:lnSpc>
              <a:spcBef>
                <a:spcPts val="800"/>
              </a:spcBef>
              <a:spcAft>
                <a:spcPts val="0"/>
              </a:spcAft>
              <a:buNone/>
            </a:pPr>
            <a:r>
              <a:t/>
            </a:r>
            <a:endParaRPr sz="1350">
              <a:solidFill>
                <a:schemeClr val="lt1"/>
              </a:solidFill>
              <a:latin typeface="DM Sans"/>
              <a:ea typeface="DM Sans"/>
              <a:cs typeface="DM Sans"/>
              <a:sym typeface="DM Sans"/>
            </a:endParaRPr>
          </a:p>
          <a:p>
            <a:pPr indent="-314325" lvl="0" marL="457200" rtl="0" algn="l">
              <a:lnSpc>
                <a:spcPct val="100000"/>
              </a:lnSpc>
              <a:spcBef>
                <a:spcPts val="80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Pandas IA es una </a:t>
            </a:r>
            <a:r>
              <a:rPr lang="es" sz="1350">
                <a:solidFill>
                  <a:schemeClr val="lt1"/>
                </a:solidFill>
                <a:latin typeface="DM Sans"/>
                <a:ea typeface="DM Sans"/>
                <a:cs typeface="DM Sans"/>
                <a:sym typeface="DM Sans"/>
              </a:rPr>
              <a:t>librería</a:t>
            </a:r>
            <a:r>
              <a:rPr lang="es" sz="1350">
                <a:solidFill>
                  <a:schemeClr val="lt1"/>
                </a:solidFill>
                <a:latin typeface="DM Sans"/>
                <a:ea typeface="DM Sans"/>
                <a:cs typeface="DM Sans"/>
                <a:sym typeface="DM Sans"/>
              </a:rPr>
              <a:t> con la cual a </a:t>
            </a:r>
            <a:r>
              <a:rPr lang="es" sz="1350">
                <a:solidFill>
                  <a:schemeClr val="lt1"/>
                </a:solidFill>
                <a:latin typeface="DM Sans"/>
                <a:ea typeface="DM Sans"/>
                <a:cs typeface="DM Sans"/>
                <a:sym typeface="DM Sans"/>
              </a:rPr>
              <a:t>través</a:t>
            </a:r>
            <a:r>
              <a:rPr lang="es" sz="1350">
                <a:solidFill>
                  <a:schemeClr val="lt1"/>
                </a:solidFill>
                <a:latin typeface="DM Sans"/>
                <a:ea typeface="DM Sans"/>
                <a:cs typeface="DM Sans"/>
                <a:sym typeface="DM Sans"/>
              </a:rPr>
              <a:t> del prompt podemos realizar </a:t>
            </a:r>
            <a:r>
              <a:rPr lang="es" sz="1350">
                <a:solidFill>
                  <a:schemeClr val="lt1"/>
                </a:solidFill>
                <a:latin typeface="DM Sans"/>
                <a:ea typeface="DM Sans"/>
                <a:cs typeface="DM Sans"/>
                <a:sym typeface="DM Sans"/>
              </a:rPr>
              <a:t>gráficos.</a:t>
            </a:r>
            <a:endParaRPr sz="1350">
              <a:solidFill>
                <a:schemeClr val="lt1"/>
              </a:solidFill>
              <a:latin typeface="DM Sans"/>
              <a:ea typeface="DM Sans"/>
              <a:cs typeface="DM Sans"/>
              <a:sym typeface="DM Sans"/>
            </a:endParaRPr>
          </a:p>
        </p:txBody>
      </p:sp>
      <p:sp>
        <p:nvSpPr>
          <p:cNvPr id="81" name="Google Shape;81;p18"/>
          <p:cNvSpPr txBox="1"/>
          <p:nvPr/>
        </p:nvSpPr>
        <p:spPr>
          <a:xfrm>
            <a:off x="4454925" y="1682450"/>
            <a:ext cx="3834600" cy="10158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Los </a:t>
            </a:r>
            <a:r>
              <a:rPr lang="es" sz="1350">
                <a:solidFill>
                  <a:schemeClr val="lt1"/>
                </a:solidFill>
                <a:latin typeface="DM Sans"/>
                <a:ea typeface="DM Sans"/>
                <a:cs typeface="DM Sans"/>
                <a:sym typeface="DM Sans"/>
              </a:rPr>
              <a:t>gráficos</a:t>
            </a:r>
            <a:r>
              <a:rPr lang="es" sz="1350">
                <a:solidFill>
                  <a:schemeClr val="lt1"/>
                </a:solidFill>
                <a:latin typeface="DM Sans"/>
                <a:ea typeface="DM Sans"/>
                <a:cs typeface="DM Sans"/>
                <a:sym typeface="DM Sans"/>
              </a:rPr>
              <a:t> con pandas IA</a:t>
            </a:r>
            <a:r>
              <a:rPr lang="es" sz="1350">
                <a:solidFill>
                  <a:schemeClr val="lt1"/>
                </a:solidFill>
                <a:latin typeface="DM Sans"/>
                <a:ea typeface="DM Sans"/>
                <a:cs typeface="DM Sans"/>
                <a:sym typeface="DM Sans"/>
              </a:rPr>
              <a:t> </a:t>
            </a:r>
            <a:r>
              <a:rPr lang="es" sz="1350">
                <a:solidFill>
                  <a:schemeClr val="lt1"/>
                </a:solidFill>
                <a:latin typeface="DM Sans"/>
                <a:ea typeface="DM Sans"/>
                <a:cs typeface="DM Sans"/>
                <a:sym typeface="DM Sans"/>
              </a:rPr>
              <a:t>usan openia para transformar indicaciones en formato de lenguaje natural y datos en gráficos</a:t>
            </a:r>
            <a:endParaRPr sz="1350">
              <a:solidFill>
                <a:schemeClr val="lt1"/>
              </a:solidFill>
              <a:latin typeface="DM Sans"/>
              <a:ea typeface="DM Sans"/>
              <a:cs typeface="DM Sans"/>
              <a:sym typeface="DM Sans"/>
            </a:endParaRPr>
          </a:p>
        </p:txBody>
      </p:sp>
      <p:sp>
        <p:nvSpPr>
          <p:cNvPr id="82" name="Google Shape;82;p18"/>
          <p:cNvSpPr txBox="1"/>
          <p:nvPr/>
        </p:nvSpPr>
        <p:spPr>
          <a:xfrm>
            <a:off x="930550" y="468275"/>
            <a:ext cx="29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DM Sans"/>
                <a:ea typeface="DM Sans"/>
                <a:cs typeface="DM Sans"/>
                <a:sym typeface="DM Sans"/>
              </a:rPr>
              <a:t>REPASO</a:t>
            </a:r>
            <a:endParaRPr>
              <a:solidFill>
                <a:schemeClr val="lt1"/>
              </a:solidFill>
              <a:latin typeface="DM Sans"/>
              <a:ea typeface="DM Sans"/>
              <a:cs typeface="DM Sans"/>
              <a:sym typeface="DM Sans"/>
            </a:endParaRPr>
          </a:p>
        </p:txBody>
      </p:sp>
      <p:sp>
        <p:nvSpPr>
          <p:cNvPr id="83" name="Google Shape;83;p18"/>
          <p:cNvSpPr txBox="1"/>
          <p:nvPr/>
        </p:nvSpPr>
        <p:spPr>
          <a:xfrm>
            <a:off x="4659975" y="2853025"/>
            <a:ext cx="3834600" cy="6003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rgbClr val="EAFF6A"/>
              </a:buClr>
              <a:buSzPts val="1350"/>
              <a:buFont typeface="DM Sans"/>
              <a:buChar char="✓"/>
            </a:pPr>
            <a:r>
              <a:rPr lang="es" sz="1350">
                <a:solidFill>
                  <a:schemeClr val="lt1"/>
                </a:solidFill>
                <a:latin typeface="DM Sans"/>
                <a:ea typeface="DM Sans"/>
                <a:cs typeface="DM Sans"/>
                <a:sym typeface="DM Sans"/>
              </a:rPr>
              <a:t>Gráficos</a:t>
            </a:r>
            <a:r>
              <a:rPr lang="es" sz="1350">
                <a:solidFill>
                  <a:schemeClr val="lt1"/>
                </a:solidFill>
                <a:latin typeface="DM Sans"/>
                <a:ea typeface="DM Sans"/>
                <a:cs typeface="DM Sans"/>
                <a:sym typeface="DM Sans"/>
              </a:rPr>
              <a:t> de conocimiento (knowledge graphs)</a:t>
            </a:r>
            <a:endParaRPr sz="135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9"/>
          <p:cNvGrpSpPr/>
          <p:nvPr/>
        </p:nvGrpSpPr>
        <p:grpSpPr>
          <a:xfrm>
            <a:off x="4202551" y="1088764"/>
            <a:ext cx="738900" cy="738974"/>
            <a:chOff x="974706" y="2467173"/>
            <a:chExt cx="738900" cy="738900"/>
          </a:xfrm>
        </p:grpSpPr>
        <p:sp>
          <p:nvSpPr>
            <p:cNvPr id="89" name="Google Shape;89;p19"/>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91" name="Google Shape;91;p19"/>
          <p:cNvSpPr txBox="1"/>
          <p:nvPr/>
        </p:nvSpPr>
        <p:spPr>
          <a:xfrm>
            <a:off x="1547025" y="1925250"/>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chemeClr val="dk1"/>
                </a:solidFill>
                <a:latin typeface="DM Sans"/>
                <a:ea typeface="DM Sans"/>
                <a:cs typeface="DM Sans"/>
                <a:sym typeface="DM Sans"/>
              </a:rPr>
              <a:t>Puesta en común microdesafío</a:t>
            </a:r>
            <a:endParaRPr b="1" sz="4000">
              <a:solidFill>
                <a:schemeClr val="dk1"/>
              </a:solidFill>
              <a:highlight>
                <a:srgbClr val="EAFF6A"/>
              </a:highlight>
              <a:latin typeface="DM Sans"/>
              <a:ea typeface="DM Sans"/>
              <a:cs typeface="DM Sans"/>
              <a:sym typeface="DM Sans"/>
            </a:endParaRPr>
          </a:p>
        </p:txBody>
      </p:sp>
      <p:sp>
        <p:nvSpPr>
          <p:cNvPr id="92" name="Google Shape;92;p19"/>
          <p:cNvSpPr txBox="1"/>
          <p:nvPr/>
        </p:nvSpPr>
        <p:spPr>
          <a:xfrm>
            <a:off x="900900" y="3218238"/>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2"/>
                </a:solidFill>
                <a:latin typeface="DM Sans"/>
                <a:ea typeface="DM Sans"/>
                <a:cs typeface="DM Sans"/>
                <a:sym typeface="DM Sans"/>
              </a:rPr>
              <a:t>¡Crear un </a:t>
            </a:r>
            <a:r>
              <a:rPr lang="es" sz="2000">
                <a:solidFill>
                  <a:schemeClr val="dk2"/>
                </a:solidFill>
                <a:latin typeface="DM Sans"/>
                <a:ea typeface="DM Sans"/>
                <a:cs typeface="DM Sans"/>
                <a:sym typeface="DM Sans"/>
              </a:rPr>
              <a:t>gráfico</a:t>
            </a:r>
            <a:r>
              <a:rPr lang="es" sz="2000">
                <a:solidFill>
                  <a:schemeClr val="dk2"/>
                </a:solidFill>
                <a:latin typeface="DM Sans"/>
                <a:ea typeface="DM Sans"/>
                <a:cs typeface="DM Sans"/>
                <a:sym typeface="DM Sans"/>
              </a:rPr>
              <a:t> tipo de barras utilizando pandas IA! </a:t>
            </a:r>
            <a:endParaRPr sz="2000">
              <a:solidFill>
                <a:schemeClr val="dk2"/>
              </a:solidFill>
              <a:latin typeface="DM Sans"/>
              <a:ea typeface="DM Sans"/>
              <a:cs typeface="DM Sans"/>
              <a:sym typeface="DM Sans"/>
            </a:endParaRPr>
          </a:p>
        </p:txBody>
      </p:sp>
      <p:sp>
        <p:nvSpPr>
          <p:cNvPr id="93" name="Google Shape;93;p19"/>
          <p:cNvSpPr txBox="1"/>
          <p:nvPr/>
        </p:nvSpPr>
        <p:spPr>
          <a:xfrm>
            <a:off x="943050" y="3858713"/>
            <a:ext cx="716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999999"/>
                </a:solidFill>
                <a:latin typeface="DM Sans"/>
                <a:ea typeface="DM Sans"/>
                <a:cs typeface="DM Sans"/>
                <a:sym typeface="DM Sans"/>
              </a:rPr>
              <a:t>Duración: </a:t>
            </a:r>
            <a:r>
              <a:rPr b="1" lang="es" sz="1800">
                <a:solidFill>
                  <a:srgbClr val="999999"/>
                </a:solidFill>
                <a:latin typeface="DM Sans"/>
                <a:ea typeface="DM Sans"/>
                <a:cs typeface="DM Sans"/>
                <a:sym typeface="DM Sans"/>
              </a:rPr>
              <a:t>15</a:t>
            </a:r>
            <a:r>
              <a:rPr b="1" lang="es" sz="1800">
                <a:solidFill>
                  <a:srgbClr val="999999"/>
                </a:solidFill>
                <a:latin typeface="DM Sans"/>
                <a:ea typeface="DM Sans"/>
                <a:cs typeface="DM Sans"/>
                <a:sym typeface="DM Sans"/>
              </a:rPr>
              <a:t> </a:t>
            </a:r>
            <a:r>
              <a:rPr b="1" lang="es" sz="1800">
                <a:solidFill>
                  <a:srgbClr val="999999"/>
                </a:solidFill>
                <a:latin typeface="DM Sans"/>
                <a:ea typeface="DM Sans"/>
                <a:cs typeface="DM Sans"/>
                <a:sym typeface="DM Sans"/>
              </a:rPr>
              <a:t>minutos</a:t>
            </a:r>
            <a:r>
              <a:rPr lang="es" sz="1800">
                <a:solidFill>
                  <a:srgbClr val="999999"/>
                </a:solidFill>
                <a:latin typeface="DM Sans"/>
                <a:ea typeface="DM Sans"/>
                <a:cs typeface="DM Sans"/>
                <a:sym typeface="DM Sans"/>
              </a:rPr>
              <a:t>.</a:t>
            </a:r>
            <a:endParaRPr sz="1800">
              <a:solidFill>
                <a:srgbClr val="999999"/>
              </a:solidFill>
              <a:latin typeface="DM Sans"/>
              <a:ea typeface="DM Sans"/>
              <a:cs typeface="DM Sans"/>
              <a:sym typeface="DM Sans"/>
            </a:endParaRPr>
          </a:p>
        </p:txBody>
      </p:sp>
      <p:grpSp>
        <p:nvGrpSpPr>
          <p:cNvPr id="94" name="Google Shape;94;p19"/>
          <p:cNvGrpSpPr/>
          <p:nvPr/>
        </p:nvGrpSpPr>
        <p:grpSpPr>
          <a:xfrm>
            <a:off x="0" y="-7400"/>
            <a:ext cx="9143925" cy="44400"/>
            <a:chOff x="0" y="-7400"/>
            <a:chExt cx="9143925" cy="44400"/>
          </a:xfrm>
        </p:grpSpPr>
        <p:sp>
          <p:nvSpPr>
            <p:cNvPr id="95" name="Google Shape;95;p19"/>
            <p:cNvSpPr/>
            <p:nvPr/>
          </p:nvSpPr>
          <p:spPr>
            <a:xfrm>
              <a:off x="5846625" y="-7400"/>
              <a:ext cx="3297300" cy="4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96" name="Google Shape;96;p19"/>
            <p:cNvSpPr/>
            <p:nvPr/>
          </p:nvSpPr>
          <p:spPr>
            <a:xfrm>
              <a:off x="0" y="-7400"/>
              <a:ext cx="5846700" cy="44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20"/>
          <p:cNvGrpSpPr/>
          <p:nvPr/>
        </p:nvGrpSpPr>
        <p:grpSpPr>
          <a:xfrm>
            <a:off x="475504" y="468235"/>
            <a:ext cx="431074" cy="431148"/>
            <a:chOff x="974706" y="2467173"/>
            <a:chExt cx="738900" cy="738900"/>
          </a:xfrm>
        </p:grpSpPr>
        <p:sp>
          <p:nvSpPr>
            <p:cNvPr id="102" name="Google Shape;102;p20"/>
            <p:cNvSpPr/>
            <p:nvPr/>
          </p:nvSpPr>
          <p:spPr>
            <a:xfrm>
              <a:off x="974706" y="2467173"/>
              <a:ext cx="738900" cy="7389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20"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104" name="Google Shape;104;p20"/>
          <p:cNvSpPr txBox="1"/>
          <p:nvPr/>
        </p:nvSpPr>
        <p:spPr>
          <a:xfrm>
            <a:off x="501450" y="2003025"/>
            <a:ext cx="67581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350">
                <a:latin typeface="DM Sans"/>
                <a:ea typeface="DM Sans"/>
                <a:cs typeface="DM Sans"/>
                <a:sym typeface="DM Sans"/>
              </a:rPr>
              <a:t>Utiliza el siguiente </a:t>
            </a:r>
            <a:r>
              <a:rPr b="1" lang="es" sz="1350" u="sng">
                <a:solidFill>
                  <a:schemeClr val="hlink"/>
                </a:solidFill>
                <a:latin typeface="DM Sans"/>
                <a:ea typeface="DM Sans"/>
                <a:cs typeface="DM Sans"/>
                <a:sym typeface="DM Sans"/>
                <a:hlinkClick r:id="rId4"/>
              </a:rPr>
              <a:t>dataset</a:t>
            </a:r>
            <a:r>
              <a:rPr lang="es" sz="1350">
                <a:latin typeface="DM Sans"/>
                <a:ea typeface="DM Sans"/>
                <a:cs typeface="DM Sans"/>
                <a:sym typeface="DM Sans"/>
              </a:rPr>
              <a:t> . Con pandasIA crea un gráfico de barras donde se </a:t>
            </a:r>
            <a:r>
              <a:rPr lang="es" sz="1350">
                <a:latin typeface="DM Sans"/>
                <a:ea typeface="DM Sans"/>
                <a:cs typeface="DM Sans"/>
                <a:sym typeface="DM Sans"/>
              </a:rPr>
              <a:t>muestren las distintas prendas disponibles y sus valores.</a:t>
            </a:r>
            <a:endParaRPr sz="1350">
              <a:latin typeface="DM Sans"/>
              <a:ea typeface="DM Sans"/>
              <a:cs typeface="DM Sans"/>
              <a:sym typeface="DM Sans"/>
            </a:endParaRPr>
          </a:p>
          <a:p>
            <a:pPr indent="0" lvl="0" marL="0" rtl="0" algn="l">
              <a:spcBef>
                <a:spcPts val="1000"/>
              </a:spcBef>
              <a:spcAft>
                <a:spcPts val="0"/>
              </a:spcAft>
              <a:buNone/>
            </a:pPr>
            <a:r>
              <a:rPr lang="es" sz="1350">
                <a:latin typeface="DM Sans"/>
                <a:ea typeface="DM Sans"/>
                <a:cs typeface="DM Sans"/>
                <a:sym typeface="DM Sans"/>
              </a:rPr>
              <a:t>Luego, crea un gráfico de torta donde se muestren las prendas más caras.</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t/>
            </a:r>
            <a:endParaRPr b="1" sz="1350">
              <a:solidFill>
                <a:schemeClr val="dk1"/>
              </a:solidFill>
              <a:latin typeface="DM Sans"/>
              <a:ea typeface="DM Sans"/>
              <a:cs typeface="DM Sans"/>
              <a:sym typeface="DM Sans"/>
            </a:endParaRPr>
          </a:p>
          <a:p>
            <a:pPr indent="0" lvl="0" marL="0" rtl="0" algn="l">
              <a:spcBef>
                <a:spcPts val="1000"/>
              </a:spcBef>
              <a:spcAft>
                <a:spcPts val="0"/>
              </a:spcAft>
              <a:buNone/>
            </a:pPr>
            <a:r>
              <a:rPr b="1" lang="es" sz="1350" u="sng">
                <a:solidFill>
                  <a:schemeClr val="hlink"/>
                </a:solidFill>
                <a:latin typeface="DM Sans"/>
                <a:ea typeface="DM Sans"/>
                <a:cs typeface="DM Sans"/>
                <a:sym typeface="DM Sans"/>
                <a:hlinkClick r:id="rId5"/>
              </a:rPr>
              <a:t>Acceso a la consigna completa </a:t>
            </a:r>
            <a:r>
              <a:rPr b="1" lang="es" sz="1350">
                <a:solidFill>
                  <a:schemeClr val="dk1"/>
                </a:solidFill>
                <a:latin typeface="DM Sans"/>
                <a:ea typeface="DM Sans"/>
                <a:cs typeface="DM Sans"/>
                <a:sym typeface="DM Sans"/>
              </a:rPr>
              <a:t>🚀</a:t>
            </a:r>
            <a:endParaRPr b="1" sz="1350">
              <a:latin typeface="DM Sans"/>
              <a:ea typeface="DM Sans"/>
              <a:cs typeface="DM Sans"/>
              <a:sym typeface="DM Sans"/>
            </a:endParaRPr>
          </a:p>
        </p:txBody>
      </p:sp>
      <p:sp>
        <p:nvSpPr>
          <p:cNvPr id="105" name="Google Shape;105;p20"/>
          <p:cNvSpPr txBox="1"/>
          <p:nvPr/>
        </p:nvSpPr>
        <p:spPr>
          <a:xfrm>
            <a:off x="501450" y="1081750"/>
            <a:ext cx="49872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000">
                <a:solidFill>
                  <a:schemeClr val="dk1"/>
                </a:solidFill>
                <a:latin typeface="DM Sans"/>
                <a:ea typeface="DM Sans"/>
                <a:cs typeface="DM Sans"/>
                <a:sym typeface="DM Sans"/>
              </a:rPr>
              <a:t>Gráficos</a:t>
            </a:r>
            <a:endParaRPr b="1" sz="4000">
              <a:solidFill>
                <a:schemeClr val="dk1"/>
              </a:solidFill>
              <a:latin typeface="DM Sans"/>
              <a:ea typeface="DM Sans"/>
              <a:cs typeface="DM Sans"/>
              <a:sym typeface="DM Sans"/>
            </a:endParaRPr>
          </a:p>
        </p:txBody>
      </p:sp>
      <p:pic>
        <p:nvPicPr>
          <p:cNvPr id="106" name="Google Shape;106;p20"/>
          <p:cNvPicPr preferRelativeResize="0"/>
          <p:nvPr/>
        </p:nvPicPr>
        <p:blipFill>
          <a:blip r:embed="rId6">
            <a:alphaModFix/>
          </a:blip>
          <a:stretch>
            <a:fillRect/>
          </a:stretch>
        </p:blipFill>
        <p:spPr>
          <a:xfrm>
            <a:off x="7811413" y="4692275"/>
            <a:ext cx="1150750" cy="267575"/>
          </a:xfrm>
          <a:prstGeom prst="rect">
            <a:avLst/>
          </a:prstGeom>
          <a:noFill/>
          <a:ln>
            <a:noFill/>
          </a:ln>
        </p:spPr>
      </p:pic>
      <p:sp>
        <p:nvSpPr>
          <p:cNvPr id="107" name="Google Shape;107;p20"/>
          <p:cNvSpPr txBox="1"/>
          <p:nvPr/>
        </p:nvSpPr>
        <p:spPr>
          <a:xfrm>
            <a:off x="930550" y="468275"/>
            <a:ext cx="3823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latin typeface="DM Sans"/>
                <a:ea typeface="DM Sans"/>
                <a:cs typeface="DM Sans"/>
                <a:sym typeface="DM Sans"/>
              </a:rPr>
              <a:t>PUESTA EN COMÚN - MICRODESAFÍO</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1905000" y="2202300"/>
            <a:ext cx="53721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000">
                <a:solidFill>
                  <a:schemeClr val="dk1"/>
                </a:solidFill>
                <a:latin typeface="DM Sans"/>
                <a:ea typeface="DM Sans"/>
                <a:cs typeface="DM Sans"/>
                <a:sym typeface="DM Sans"/>
              </a:rPr>
              <a:t>¡Buen trabajo! </a:t>
            </a:r>
            <a:r>
              <a:rPr b="1" lang="es" sz="3500">
                <a:solidFill>
                  <a:schemeClr val="dk1"/>
                </a:solidFill>
                <a:latin typeface="DM Sans"/>
                <a:ea typeface="DM Sans"/>
                <a:cs typeface="DM Sans"/>
                <a:sym typeface="DM Sans"/>
              </a:rPr>
              <a:t>😎</a:t>
            </a:r>
            <a:endParaRPr sz="3000">
              <a:solidFill>
                <a:schemeClr val="dk1"/>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1461300" y="1786725"/>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s" sz="4000">
                <a:solidFill>
                  <a:srgbClr val="EAFF6A"/>
                </a:solidFill>
                <a:latin typeface="DM Sans"/>
                <a:ea typeface="DM Sans"/>
                <a:cs typeface="DM Sans"/>
                <a:sym typeface="DM Sans"/>
              </a:rPr>
              <a:t>¿Preguntas?</a:t>
            </a:r>
            <a:endParaRPr b="1" sz="4000">
              <a:solidFill>
                <a:srgbClr val="EAFF6A"/>
              </a:solidFill>
              <a:latin typeface="DM Sans"/>
              <a:ea typeface="DM Sans"/>
              <a:cs typeface="DM Sans"/>
              <a:sym typeface="DM Sans"/>
            </a:endParaRPr>
          </a:p>
        </p:txBody>
      </p:sp>
      <p:sp>
        <p:nvSpPr>
          <p:cNvPr id="118" name="Google Shape;118;p22"/>
          <p:cNvSpPr txBox="1"/>
          <p:nvPr/>
        </p:nvSpPr>
        <p:spPr>
          <a:xfrm>
            <a:off x="2998200" y="2556375"/>
            <a:ext cx="3147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sng" cap="none" strike="noStrike">
              <a:solidFill>
                <a:srgbClr val="83AEFB"/>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