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10692000" cx="7560000"/>
  <p:notesSz cx="6858000" cy="9144000"/>
  <p:embeddedFontLst>
    <p:embeddedFont>
      <p:font typeface="DM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95">
          <p15:clr>
            <a:srgbClr val="A4A3A4"/>
          </p15:clr>
        </p15:guide>
        <p15:guide id="2" pos="4445">
          <p15:clr>
            <a:srgbClr val="A4A3A4"/>
          </p15:clr>
        </p15:guide>
        <p15:guide id="3" pos="317">
          <p15:clr>
            <a:srgbClr val="9AA0A6"/>
          </p15:clr>
        </p15:guide>
        <p15:guide id="4" orient="horz" pos="6440">
          <p15:clr>
            <a:srgbClr val="9AA0A6"/>
          </p15:clr>
        </p15:guide>
        <p15:guide id="5" pos="553">
          <p15:clr>
            <a:srgbClr val="9AA0A6"/>
          </p15:clr>
        </p15:guide>
        <p15:guide id="6" pos="4215">
          <p15:clr>
            <a:srgbClr val="9AA0A6"/>
          </p15:clr>
        </p15:guide>
        <p15:guide id="7" orient="horz" pos="824">
          <p15:clr>
            <a:srgbClr val="9AA0A6"/>
          </p15:clr>
        </p15:guide>
        <p15:guide id="8" orient="horz" pos="607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95" orient="horz"/>
        <p:guide pos="4445"/>
        <p:guide pos="317"/>
        <p:guide pos="6440" orient="horz"/>
        <p:guide pos="553"/>
        <p:guide pos="4215"/>
        <p:guide pos="824" orient="horz"/>
        <p:guide pos="607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DMSans-bold.fntdata"/><Relationship Id="rId12" Type="http://schemas.openxmlformats.org/officeDocument/2006/relationships/font" Target="fonts/DM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DMSans-boldItalic.fntdata"/><Relationship Id="rId14" Type="http://schemas.openxmlformats.org/officeDocument/2006/relationships/font" Target="fonts/DM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" name="Google Shape;1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11e19b6b608_0_6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" name="Google Shape;21;g11e19b6b60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522af722c0_0_40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1522af722c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522af722c0_0_81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522af722c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522af722c0_0_114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522af722c0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22af722c0_0_158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522af722c0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átula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ción del servicio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ndo blanco">
  <p:cSld name="SECTION_HEADER_1_1_1_1_1_1_1_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slide" Target="/ppt/slides/slide4.xml"/><Relationship Id="rId5" Type="http://schemas.openxmlformats.org/officeDocument/2006/relationships/slide" Target="/ppt/slides/slide4.xml"/><Relationship Id="rId6" Type="http://schemas.openxmlformats.org/officeDocument/2006/relationships/slide" Target="/ppt/slides/slide4.xml"/><Relationship Id="rId7" Type="http://schemas.openxmlformats.org/officeDocument/2006/relationships/slide" Target="/ppt/slides/slide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hyperlink" Target="https://platform.openai.com/account/api-key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hyperlink" Target="https://drive.google.com/file/d/1hqsShdLnisDgMEvznYM9zydlhxEAsSRK/view?usp=drive_link" TargetMode="External"/><Relationship Id="rId5" Type="http://schemas.openxmlformats.org/officeDocument/2006/relationships/hyperlink" Target="https://youtu.be/Y7TtspCDBjU" TargetMode="External"/><Relationship Id="rId6" Type="http://schemas.openxmlformats.org/officeDocument/2006/relationships/hyperlink" Target="https://youtu.be/W2e-gSBk208" TargetMode="External"/><Relationship Id="rId7" Type="http://schemas.openxmlformats.org/officeDocument/2006/relationships/hyperlink" Target="https://docs.google.com/presentation/d/104AYxUbb4OnUBi8pmFdXrsVk8LJbMr4UGSUB7xkAJn0/edit?usp=drive_link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/>
        </p:nvSpPr>
        <p:spPr>
          <a:xfrm>
            <a:off x="502950" y="468275"/>
            <a:ext cx="655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CODERFLEX</a:t>
            </a:r>
            <a:endParaRPr sz="20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" name="Google Shape;17;p6"/>
          <p:cNvSpPr txBox="1"/>
          <p:nvPr/>
        </p:nvSpPr>
        <p:spPr>
          <a:xfrm>
            <a:off x="878500" y="4318500"/>
            <a:ext cx="5812800" cy="3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4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Prompt Engineering para programadores</a:t>
            </a:r>
            <a:endParaRPr b="1" sz="4500">
              <a:solidFill>
                <a:srgbClr val="FF00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50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Consigna de</a:t>
            </a:r>
            <a:endParaRPr b="1" sz="4500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50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Preentrega N° 1</a:t>
            </a:r>
            <a:endParaRPr b="1" sz="4500">
              <a:solidFill>
                <a:srgbClr val="FF00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8" name="Google Shape;18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9063" y="9731125"/>
            <a:ext cx="1961869" cy="4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7"/>
          <p:cNvGrpSpPr/>
          <p:nvPr/>
        </p:nvGrpSpPr>
        <p:grpSpPr>
          <a:xfrm>
            <a:off x="502985" y="2286471"/>
            <a:ext cx="6554056" cy="492568"/>
            <a:chOff x="536275" y="2312700"/>
            <a:chExt cx="6520800" cy="754200"/>
          </a:xfrm>
        </p:grpSpPr>
        <p:sp>
          <p:nvSpPr>
            <p:cNvPr id="24" name="Google Shape;24;p7"/>
            <p:cNvSpPr/>
            <p:nvPr/>
          </p:nvSpPr>
          <p:spPr>
            <a:xfrm>
              <a:off x="536275" y="2312700"/>
              <a:ext cx="6520800" cy="7542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7"/>
            <p:cNvSpPr/>
            <p:nvPr/>
          </p:nvSpPr>
          <p:spPr>
            <a:xfrm>
              <a:off x="536275" y="2312700"/>
              <a:ext cx="150900" cy="754200"/>
            </a:xfrm>
            <a:prstGeom prst="rect">
              <a:avLst/>
            </a:prstGeom>
            <a:solidFill>
              <a:srgbClr val="82DB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7"/>
          <p:cNvGrpSpPr/>
          <p:nvPr/>
        </p:nvGrpSpPr>
        <p:grpSpPr>
          <a:xfrm>
            <a:off x="502975" y="2866904"/>
            <a:ext cx="6554056" cy="2258605"/>
            <a:chOff x="536275" y="3199450"/>
            <a:chExt cx="6520800" cy="3252600"/>
          </a:xfrm>
        </p:grpSpPr>
        <p:sp>
          <p:nvSpPr>
            <p:cNvPr id="27" name="Google Shape;27;p7"/>
            <p:cNvSpPr/>
            <p:nvPr/>
          </p:nvSpPr>
          <p:spPr>
            <a:xfrm>
              <a:off x="536275" y="3199450"/>
              <a:ext cx="6520800" cy="32526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7"/>
            <p:cNvSpPr/>
            <p:nvPr/>
          </p:nvSpPr>
          <p:spPr>
            <a:xfrm>
              <a:off x="536275" y="3199450"/>
              <a:ext cx="150900" cy="325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" name="Google Shape;29;p7"/>
          <p:cNvSpPr txBox="1"/>
          <p:nvPr/>
        </p:nvSpPr>
        <p:spPr>
          <a:xfrm>
            <a:off x="502950" y="468275"/>
            <a:ext cx="655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Factibilidad de Aplicación Web con IA</a:t>
            </a:r>
            <a:endParaRPr sz="2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0" name="Google Shape;30;p7"/>
          <p:cNvSpPr txBox="1"/>
          <p:nvPr/>
        </p:nvSpPr>
        <p:spPr>
          <a:xfrm>
            <a:off x="878500" y="1219575"/>
            <a:ext cx="58128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Para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poner en práctica todos los conocimientos adquiridos al momento, te proponemos</a:t>
            </a:r>
            <a:r>
              <a:rPr lang="es" sz="1350">
                <a:solidFill>
                  <a:srgbClr val="FF00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desarrollar la problemática elegida y la solución a crear con el uso de herramientas de IA.</a:t>
            </a:r>
            <a:endParaRPr b="1" sz="1350">
              <a:solidFill>
                <a:srgbClr val="FF00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" name="Google Shape;31;p7"/>
          <p:cNvSpPr txBox="1"/>
          <p:nvPr/>
        </p:nvSpPr>
        <p:spPr>
          <a:xfrm>
            <a:off x="878500" y="2307475"/>
            <a:ext cx="5964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Objetivos</a:t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" name="Google Shape;32;p7"/>
          <p:cNvSpPr txBox="1"/>
          <p:nvPr/>
        </p:nvSpPr>
        <p:spPr>
          <a:xfrm>
            <a:off x="878425" y="2939925"/>
            <a:ext cx="5812800" cy="21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Proponer una aplicación web que resuelva un problema real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Presentar una propuesta que describa cómo llevar a cabo la el proyecto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Comprender el concepto de prompt y su utilización en la generación de código mediante IA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Considerar la factibilidad técnica y económica del proyecto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Dar cuenta de la instalación de las herramientas del curso </a:t>
            </a:r>
            <a:endParaRPr sz="1350">
              <a:solidFill>
                <a:srgbClr val="FF00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3" name="Google Shape;3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5625" y="9944400"/>
            <a:ext cx="1716975" cy="431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" name="Google Shape;34;p7"/>
          <p:cNvGrpSpPr/>
          <p:nvPr/>
        </p:nvGrpSpPr>
        <p:grpSpPr>
          <a:xfrm>
            <a:off x="502985" y="5532546"/>
            <a:ext cx="6554056" cy="492568"/>
            <a:chOff x="536275" y="2312700"/>
            <a:chExt cx="6520800" cy="754200"/>
          </a:xfrm>
        </p:grpSpPr>
        <p:sp>
          <p:nvSpPr>
            <p:cNvPr id="35" name="Google Shape;35;p7"/>
            <p:cNvSpPr/>
            <p:nvPr/>
          </p:nvSpPr>
          <p:spPr>
            <a:xfrm>
              <a:off x="536275" y="2312700"/>
              <a:ext cx="6520800" cy="7542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7"/>
            <p:cNvSpPr/>
            <p:nvPr/>
          </p:nvSpPr>
          <p:spPr>
            <a:xfrm>
              <a:off x="536275" y="2312700"/>
              <a:ext cx="150900" cy="754200"/>
            </a:xfrm>
            <a:prstGeom prst="rect">
              <a:avLst/>
            </a:prstGeom>
            <a:solidFill>
              <a:srgbClr val="82DB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" name="Google Shape;37;p7"/>
          <p:cNvGrpSpPr/>
          <p:nvPr/>
        </p:nvGrpSpPr>
        <p:grpSpPr>
          <a:xfrm>
            <a:off x="502975" y="6113073"/>
            <a:ext cx="6554056" cy="3532649"/>
            <a:chOff x="536275" y="3199450"/>
            <a:chExt cx="6520800" cy="3252600"/>
          </a:xfrm>
        </p:grpSpPr>
        <p:sp>
          <p:nvSpPr>
            <p:cNvPr id="38" name="Google Shape;38;p7"/>
            <p:cNvSpPr/>
            <p:nvPr/>
          </p:nvSpPr>
          <p:spPr>
            <a:xfrm>
              <a:off x="536275" y="3199450"/>
              <a:ext cx="6520800" cy="32526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7"/>
            <p:cNvSpPr/>
            <p:nvPr/>
          </p:nvSpPr>
          <p:spPr>
            <a:xfrm>
              <a:off x="536275" y="3199450"/>
              <a:ext cx="150900" cy="325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7"/>
          <p:cNvSpPr txBox="1"/>
          <p:nvPr/>
        </p:nvSpPr>
        <p:spPr>
          <a:xfrm>
            <a:off x="878500" y="5553550"/>
            <a:ext cx="5964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Requisitos</a:t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1" name="Google Shape;41;p7"/>
          <p:cNvSpPr txBox="1"/>
          <p:nvPr/>
        </p:nvSpPr>
        <p:spPr>
          <a:xfrm>
            <a:off x="878425" y="6338400"/>
            <a:ext cx="5812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Este trabajo cuenta con dos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instancia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 que deberán entregarse en el mismo documento: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2" name="Google Shape;42;p7"/>
          <p:cNvSpPr/>
          <p:nvPr/>
        </p:nvSpPr>
        <p:spPr>
          <a:xfrm>
            <a:off x="878500" y="7044063"/>
            <a:ext cx="492600" cy="492600"/>
          </a:xfrm>
          <a:prstGeom prst="ellipse">
            <a:avLst/>
          </a:prstGeom>
          <a:solidFill>
            <a:srgbClr val="82DB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1</a:t>
            </a:r>
            <a:endParaRPr b="1" sz="15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3" name="Google Shape;43;p7">
            <a:hlinkClick action="ppaction://hlinkshowjump?jump=nextslide"/>
          </p:cNvPr>
          <p:cNvSpPr txBox="1"/>
          <p:nvPr/>
        </p:nvSpPr>
        <p:spPr>
          <a:xfrm>
            <a:off x="1492275" y="7044063"/>
            <a:ext cx="51990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35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action="ppaction://hlinkshowjump?jump=nextslide"/>
              </a:rPr>
              <a:t>Presentación de la propuesta de creación de aplicación Web con IA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4" name="Google Shape;44;p7">
            <a:hlinkClick action="ppaction://hlinksldjump" r:id="rId4"/>
          </p:cNvPr>
          <p:cNvSpPr txBox="1"/>
          <p:nvPr/>
        </p:nvSpPr>
        <p:spPr>
          <a:xfrm>
            <a:off x="1492275" y="7754938"/>
            <a:ext cx="51990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35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action="ppaction://hlinksldjump" r:id="rId5"/>
              </a:rPr>
              <a:t>Demostración de la </a:t>
            </a:r>
            <a:r>
              <a:rPr lang="es" sz="135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action="ppaction://hlinksldjump" r:id="rId6"/>
              </a:rPr>
              <a:t>instalación</a:t>
            </a:r>
            <a:r>
              <a:rPr lang="es" sz="135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action="ppaction://hlinksldjump" r:id="rId7"/>
              </a:rPr>
              <a:t> de las herramientas de IA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5" name="Google Shape;45;p7"/>
          <p:cNvSpPr/>
          <p:nvPr/>
        </p:nvSpPr>
        <p:spPr>
          <a:xfrm>
            <a:off x="878500" y="7796938"/>
            <a:ext cx="492600" cy="492600"/>
          </a:xfrm>
          <a:prstGeom prst="ellipse">
            <a:avLst/>
          </a:prstGeom>
          <a:solidFill>
            <a:srgbClr val="82DB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2</a:t>
            </a:r>
            <a:endParaRPr b="1" sz="15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8"/>
          <p:cNvGrpSpPr/>
          <p:nvPr/>
        </p:nvGrpSpPr>
        <p:grpSpPr>
          <a:xfrm>
            <a:off x="502975" y="1048770"/>
            <a:ext cx="6554056" cy="8596947"/>
            <a:chOff x="536275" y="3199450"/>
            <a:chExt cx="6520800" cy="3252600"/>
          </a:xfrm>
        </p:grpSpPr>
        <p:sp>
          <p:nvSpPr>
            <p:cNvPr id="51" name="Google Shape;51;p8"/>
            <p:cNvSpPr/>
            <p:nvPr/>
          </p:nvSpPr>
          <p:spPr>
            <a:xfrm>
              <a:off x="536275" y="3199450"/>
              <a:ext cx="6520800" cy="32526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8"/>
            <p:cNvSpPr/>
            <p:nvPr/>
          </p:nvSpPr>
          <p:spPr>
            <a:xfrm>
              <a:off x="536275" y="3199450"/>
              <a:ext cx="150900" cy="325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3" name="Google Shape;5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5625" y="9944400"/>
            <a:ext cx="1716975" cy="431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8"/>
          <p:cNvGrpSpPr/>
          <p:nvPr/>
        </p:nvGrpSpPr>
        <p:grpSpPr>
          <a:xfrm>
            <a:off x="502985" y="468296"/>
            <a:ext cx="6554056" cy="492568"/>
            <a:chOff x="536275" y="2312700"/>
            <a:chExt cx="6520800" cy="754200"/>
          </a:xfrm>
        </p:grpSpPr>
        <p:sp>
          <p:nvSpPr>
            <p:cNvPr id="55" name="Google Shape;55;p8"/>
            <p:cNvSpPr/>
            <p:nvPr/>
          </p:nvSpPr>
          <p:spPr>
            <a:xfrm>
              <a:off x="536275" y="2312700"/>
              <a:ext cx="6520800" cy="7542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536275" y="2312700"/>
              <a:ext cx="150900" cy="754200"/>
            </a:xfrm>
            <a:prstGeom prst="rect">
              <a:avLst/>
            </a:prstGeom>
            <a:solidFill>
              <a:srgbClr val="82DB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/>
        </p:nvSpPr>
        <p:spPr>
          <a:xfrm>
            <a:off x="878500" y="489275"/>
            <a:ext cx="5964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/>
          </a:bodyPr>
          <a:lstStyle/>
          <a:p>
            <a:pPr indent="-30789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DM Sans"/>
              <a:buAutoNum type="arabicPeriod"/>
            </a:pP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Presentación de la propuesta de creación de aplicación Web con IA</a:t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8" name="Google Shape;58;p8"/>
          <p:cNvSpPr txBox="1"/>
          <p:nvPr/>
        </p:nvSpPr>
        <p:spPr>
          <a:xfrm>
            <a:off x="930075" y="2199950"/>
            <a:ext cx="5812800" cy="6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Para la presentación de la propuesta, deberás desarrollar un texto en el cual expliques la problemática elegida.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Deberás explicar la problemática elegida y desarrollar la solución a crear con el uso de herramientas de IA.  Es decir, indicar la aplicación web que vas a crear con IA fundamentando su importancia para resolver la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problemática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elegida. 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Es necesario que puedas mencionar cuál será tu prompt inicial para poder empezar a desarrollar tu solución.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 documento debe incluir las siguientes secciones: 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○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Portada: datos del estudiante, comisión, y título del proyecto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○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Problemática: descripción de la problemática elegida. Es importante ser claro y conciso.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○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Solución Propuesta: descripción de la solución que se propone para resolver la problemática. ¿Por qué es relevante? ¿Cómo puede ayudar a mejorar o resolver la situación?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○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Propuesta de Aplicación Web con IA: nombre de la App, indicar cuál es su función principal y cómo se integra la IA en esta función. Ventajas y beneficios.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○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Prompt Inicial: presenta el prompt inicial que usarás para desarrollar tu solución con IA. Explica brevemente por qué has elegido ese prompt y cómo esperas que funcione. Indicar la factibilidad económica. 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1" marL="9144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82DB91"/>
              </a:buClr>
              <a:buSzPts val="1350"/>
              <a:buFont typeface="DM Sans"/>
              <a:buChar char="○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Requerimientos técnicos: demostrar la instalación de las herramientas de IA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9" name="Google Shape;59;p8"/>
          <p:cNvSpPr/>
          <p:nvPr/>
        </p:nvSpPr>
        <p:spPr>
          <a:xfrm>
            <a:off x="878575" y="1215050"/>
            <a:ext cx="5812800" cy="725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82D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Es requisito entregar este documento </a:t>
            </a: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 formato Google Presentaciones </a:t>
            </a: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almacenado en Google Drive, por lo cual se deberá enviar el enlace con permiso de Comentador. </a:t>
            </a:r>
            <a:endParaRPr b="1"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9"/>
          <p:cNvGrpSpPr/>
          <p:nvPr/>
        </p:nvGrpSpPr>
        <p:grpSpPr>
          <a:xfrm>
            <a:off x="502975" y="1048770"/>
            <a:ext cx="6554056" cy="8596947"/>
            <a:chOff x="536275" y="3199450"/>
            <a:chExt cx="6520800" cy="3252600"/>
          </a:xfrm>
        </p:grpSpPr>
        <p:sp>
          <p:nvSpPr>
            <p:cNvPr id="65" name="Google Shape;65;p9"/>
            <p:cNvSpPr/>
            <p:nvPr/>
          </p:nvSpPr>
          <p:spPr>
            <a:xfrm>
              <a:off x="536275" y="3199450"/>
              <a:ext cx="6520800" cy="32526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9"/>
            <p:cNvSpPr/>
            <p:nvPr/>
          </p:nvSpPr>
          <p:spPr>
            <a:xfrm>
              <a:off x="536275" y="3199450"/>
              <a:ext cx="150900" cy="325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7" name="Google Shape;6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5625" y="9944400"/>
            <a:ext cx="1716975" cy="431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" name="Google Shape;68;p9"/>
          <p:cNvGrpSpPr/>
          <p:nvPr/>
        </p:nvGrpSpPr>
        <p:grpSpPr>
          <a:xfrm>
            <a:off x="502985" y="468296"/>
            <a:ext cx="6554056" cy="492568"/>
            <a:chOff x="536275" y="2312700"/>
            <a:chExt cx="6520800" cy="754200"/>
          </a:xfrm>
        </p:grpSpPr>
        <p:sp>
          <p:nvSpPr>
            <p:cNvPr id="69" name="Google Shape;69;p9"/>
            <p:cNvSpPr/>
            <p:nvPr/>
          </p:nvSpPr>
          <p:spPr>
            <a:xfrm>
              <a:off x="536275" y="2312700"/>
              <a:ext cx="6520800" cy="7542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9"/>
            <p:cNvSpPr/>
            <p:nvPr/>
          </p:nvSpPr>
          <p:spPr>
            <a:xfrm>
              <a:off x="536275" y="2312700"/>
              <a:ext cx="150900" cy="754200"/>
            </a:xfrm>
            <a:prstGeom prst="rect">
              <a:avLst/>
            </a:prstGeom>
            <a:solidFill>
              <a:srgbClr val="82DB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9"/>
          <p:cNvSpPr txBox="1"/>
          <p:nvPr/>
        </p:nvSpPr>
        <p:spPr>
          <a:xfrm>
            <a:off x="878500" y="489275"/>
            <a:ext cx="5964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2.	Demostración de la instalación de las herramientas de IA</a:t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2" name="Google Shape;72;p9"/>
          <p:cNvSpPr txBox="1"/>
          <p:nvPr/>
        </p:nvSpPr>
        <p:spPr>
          <a:xfrm>
            <a:off x="878425" y="1969150"/>
            <a:ext cx="5812800" cy="31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Debe contener los siguientes elementos: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Desarrollar este punto en el apartado Requerimientos técnicos del documento.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Nombre de usuario de la Cuenta activada en streamlit y captura de pantalla del inicio de sesión 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Gif o video de Amazon code whisperer en funcionamiento en VSC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Captura de pantalla de Chat GPT activado 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Captura de pantalla de </a:t>
            </a:r>
            <a:r>
              <a:rPr lang="es" sz="135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4"/>
              </a:rPr>
              <a:t>https://platform.openai.com/account/api-keys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para confirmar la creación de la API KEY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3" name="Google Shape;73;p9"/>
          <p:cNvSpPr/>
          <p:nvPr/>
        </p:nvSpPr>
        <p:spPr>
          <a:xfrm>
            <a:off x="878575" y="1215050"/>
            <a:ext cx="5812800" cy="725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82DB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Es requisito entregar este documento </a:t>
            </a: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 formato Google Presentaciones almacenado en Google Drive, por lo cual se deberá enviar el enlace con permiso de Comentador. </a:t>
            </a:r>
            <a:endParaRPr b="1"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0"/>
          <p:cNvGrpSpPr/>
          <p:nvPr/>
        </p:nvGrpSpPr>
        <p:grpSpPr>
          <a:xfrm>
            <a:off x="439475" y="4612322"/>
            <a:ext cx="6554056" cy="5033558"/>
            <a:chOff x="536275" y="3199444"/>
            <a:chExt cx="6520800" cy="3960002"/>
          </a:xfrm>
        </p:grpSpPr>
        <p:sp>
          <p:nvSpPr>
            <p:cNvPr id="79" name="Google Shape;79;p10"/>
            <p:cNvSpPr/>
            <p:nvPr/>
          </p:nvSpPr>
          <p:spPr>
            <a:xfrm>
              <a:off x="536275" y="3199444"/>
              <a:ext cx="6520800" cy="39600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0"/>
            <p:cNvSpPr/>
            <p:nvPr/>
          </p:nvSpPr>
          <p:spPr>
            <a:xfrm>
              <a:off x="536275" y="3199446"/>
              <a:ext cx="150900" cy="3960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" name="Google Shape;81;p10"/>
          <p:cNvGrpSpPr/>
          <p:nvPr/>
        </p:nvGrpSpPr>
        <p:grpSpPr>
          <a:xfrm>
            <a:off x="439485" y="714971"/>
            <a:ext cx="6554056" cy="492568"/>
            <a:chOff x="536275" y="2312700"/>
            <a:chExt cx="6520800" cy="754200"/>
          </a:xfrm>
        </p:grpSpPr>
        <p:sp>
          <p:nvSpPr>
            <p:cNvPr id="82" name="Google Shape;82;p10"/>
            <p:cNvSpPr/>
            <p:nvPr/>
          </p:nvSpPr>
          <p:spPr>
            <a:xfrm>
              <a:off x="536275" y="2312700"/>
              <a:ext cx="6520800" cy="7542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0"/>
            <p:cNvSpPr/>
            <p:nvPr/>
          </p:nvSpPr>
          <p:spPr>
            <a:xfrm>
              <a:off x="536275" y="2312700"/>
              <a:ext cx="150900" cy="754200"/>
            </a:xfrm>
            <a:prstGeom prst="rect">
              <a:avLst/>
            </a:prstGeom>
            <a:solidFill>
              <a:srgbClr val="83AE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" name="Google Shape;84;p10"/>
          <p:cNvGrpSpPr/>
          <p:nvPr/>
        </p:nvGrpSpPr>
        <p:grpSpPr>
          <a:xfrm>
            <a:off x="439475" y="1295373"/>
            <a:ext cx="6554056" cy="2633965"/>
            <a:chOff x="536274" y="3199439"/>
            <a:chExt cx="6520800" cy="3252611"/>
          </a:xfrm>
        </p:grpSpPr>
        <p:sp>
          <p:nvSpPr>
            <p:cNvPr id="85" name="Google Shape;85;p10"/>
            <p:cNvSpPr/>
            <p:nvPr/>
          </p:nvSpPr>
          <p:spPr>
            <a:xfrm>
              <a:off x="536274" y="3199439"/>
              <a:ext cx="6520800" cy="32526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536275" y="3199450"/>
              <a:ext cx="150900" cy="325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10"/>
          <p:cNvSpPr txBox="1"/>
          <p:nvPr/>
        </p:nvSpPr>
        <p:spPr>
          <a:xfrm>
            <a:off x="815000" y="735975"/>
            <a:ext cx="5964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Contenidos adicionales</a:t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88" name="Google Shape;88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5625" y="9944400"/>
            <a:ext cx="1716975" cy="43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0"/>
          <p:cNvSpPr/>
          <p:nvPr/>
        </p:nvSpPr>
        <p:spPr>
          <a:xfrm>
            <a:off x="815075" y="1566850"/>
            <a:ext cx="5812800" cy="1411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Estos contenidos adicionales no se incluyen en los criterios de evaluación,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pero si te gustaría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agregar valor a tu proyecto… ¡Súmalos!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Solo ten en cuenta que aquello que incluyas debe funcionar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correctamente.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0" name="Google Shape;90;p10"/>
          <p:cNvSpPr txBox="1"/>
          <p:nvPr/>
        </p:nvSpPr>
        <p:spPr>
          <a:xfrm>
            <a:off x="814925" y="3182200"/>
            <a:ext cx="5812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 caso de que desees, puedes utilizar herramientas de IA de modelo texto image dentro de la aplicación que propongas.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91" name="Google Shape;91;p10"/>
          <p:cNvGrpSpPr/>
          <p:nvPr/>
        </p:nvGrpSpPr>
        <p:grpSpPr>
          <a:xfrm>
            <a:off x="439485" y="4031921"/>
            <a:ext cx="6554056" cy="492568"/>
            <a:chOff x="536275" y="2312700"/>
            <a:chExt cx="6520800" cy="754200"/>
          </a:xfrm>
        </p:grpSpPr>
        <p:sp>
          <p:nvSpPr>
            <p:cNvPr id="92" name="Google Shape;92;p10"/>
            <p:cNvSpPr/>
            <p:nvPr/>
          </p:nvSpPr>
          <p:spPr>
            <a:xfrm>
              <a:off x="536275" y="2312700"/>
              <a:ext cx="6520800" cy="7542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0"/>
            <p:cNvSpPr/>
            <p:nvPr/>
          </p:nvSpPr>
          <p:spPr>
            <a:xfrm>
              <a:off x="536275" y="2312700"/>
              <a:ext cx="150900" cy="754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10"/>
          <p:cNvSpPr txBox="1"/>
          <p:nvPr/>
        </p:nvSpPr>
        <p:spPr>
          <a:xfrm>
            <a:off x="815000" y="4052925"/>
            <a:ext cx="5964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Recomendaciones</a:t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5" name="Google Shape;95;p10"/>
          <p:cNvSpPr txBox="1"/>
          <p:nvPr/>
        </p:nvSpPr>
        <p:spPr>
          <a:xfrm>
            <a:off x="814925" y="4929975"/>
            <a:ext cx="5812800" cy="46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Seleccionar un problema real y a partir del mismo plantear una solución concreta. 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Para la solución, proponer una aplicación práctica para resolver la problemática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Considerar la factibilidad económica del proyecto, a partir de la cantidad de consultas necesarias para resolver el problema, la cual debe ser acorde a los costos que llevaría el desarrollo de la app. 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Tener en cuenta las limitaciones del modelo, es específico, las alucinaciones.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Realiza un solo documento con ambas partes de la preentrega, recordá que debes entregar el enlace a la presentación. 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Formato: Se recomienda utilizar un tipo de letra legible, como Arial o Times New Roman, con un tamaño de 12 puntos y un interlineado de 1.5.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Imágenes y Gráficos: Si consideras necesario, puedes incluir imágenes o gráficos que complementen y respalden tu propuesta. 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5625" y="9944400"/>
            <a:ext cx="1716975" cy="431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1" name="Google Shape;101;p11"/>
          <p:cNvGrpSpPr/>
          <p:nvPr/>
        </p:nvGrpSpPr>
        <p:grpSpPr>
          <a:xfrm>
            <a:off x="502975" y="4056341"/>
            <a:ext cx="6554056" cy="1272417"/>
            <a:chOff x="536275" y="3199450"/>
            <a:chExt cx="6520800" cy="3252600"/>
          </a:xfrm>
        </p:grpSpPr>
        <p:sp>
          <p:nvSpPr>
            <p:cNvPr id="102" name="Google Shape;102;p11"/>
            <p:cNvSpPr/>
            <p:nvPr/>
          </p:nvSpPr>
          <p:spPr>
            <a:xfrm>
              <a:off x="536275" y="3199450"/>
              <a:ext cx="6520800" cy="32526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1"/>
            <p:cNvSpPr/>
            <p:nvPr/>
          </p:nvSpPr>
          <p:spPr>
            <a:xfrm>
              <a:off x="536275" y="3199450"/>
              <a:ext cx="150900" cy="325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" name="Google Shape;104;p11"/>
          <p:cNvGrpSpPr/>
          <p:nvPr/>
        </p:nvGrpSpPr>
        <p:grpSpPr>
          <a:xfrm>
            <a:off x="502985" y="3780521"/>
            <a:ext cx="6554056" cy="492568"/>
            <a:chOff x="536275" y="2312700"/>
            <a:chExt cx="6520800" cy="754200"/>
          </a:xfrm>
        </p:grpSpPr>
        <p:sp>
          <p:nvSpPr>
            <p:cNvPr id="105" name="Google Shape;105;p11"/>
            <p:cNvSpPr/>
            <p:nvPr/>
          </p:nvSpPr>
          <p:spPr>
            <a:xfrm>
              <a:off x="536275" y="2312700"/>
              <a:ext cx="6520800" cy="7542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1"/>
            <p:cNvSpPr/>
            <p:nvPr/>
          </p:nvSpPr>
          <p:spPr>
            <a:xfrm>
              <a:off x="536275" y="2312700"/>
              <a:ext cx="150900" cy="754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" name="Google Shape;107;p11"/>
          <p:cNvGrpSpPr/>
          <p:nvPr/>
        </p:nvGrpSpPr>
        <p:grpSpPr>
          <a:xfrm>
            <a:off x="502975" y="1583353"/>
            <a:ext cx="6554056" cy="1850404"/>
            <a:chOff x="536275" y="3199450"/>
            <a:chExt cx="6520800" cy="3252600"/>
          </a:xfrm>
        </p:grpSpPr>
        <p:sp>
          <p:nvSpPr>
            <p:cNvPr id="108" name="Google Shape;108;p11"/>
            <p:cNvSpPr/>
            <p:nvPr/>
          </p:nvSpPr>
          <p:spPr>
            <a:xfrm>
              <a:off x="536275" y="3199450"/>
              <a:ext cx="6520800" cy="32526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>
              <a:off x="536275" y="3199450"/>
              <a:ext cx="150900" cy="325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11"/>
          <p:cNvSpPr txBox="1"/>
          <p:nvPr/>
        </p:nvSpPr>
        <p:spPr>
          <a:xfrm>
            <a:off x="878500" y="3877725"/>
            <a:ext cx="5964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Criterios de evaluación</a:t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1" name="Google Shape;111;p11"/>
          <p:cNvSpPr txBox="1"/>
          <p:nvPr/>
        </p:nvSpPr>
        <p:spPr>
          <a:xfrm>
            <a:off x="878425" y="4678575"/>
            <a:ext cx="5812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Para la evaluación de tu preentrega, tendremos en cuenta los siguientes </a:t>
            </a:r>
            <a:r>
              <a:rPr lang="es" sz="135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4"/>
              </a:rPr>
              <a:t>criterios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de evaluación.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12" name="Google Shape;112;p11"/>
          <p:cNvGrpSpPr/>
          <p:nvPr/>
        </p:nvGrpSpPr>
        <p:grpSpPr>
          <a:xfrm>
            <a:off x="502985" y="698046"/>
            <a:ext cx="6554056" cy="492568"/>
            <a:chOff x="536275" y="2312700"/>
            <a:chExt cx="6520800" cy="754200"/>
          </a:xfrm>
        </p:grpSpPr>
        <p:sp>
          <p:nvSpPr>
            <p:cNvPr id="113" name="Google Shape;113;p11"/>
            <p:cNvSpPr/>
            <p:nvPr/>
          </p:nvSpPr>
          <p:spPr>
            <a:xfrm>
              <a:off x="536275" y="2312700"/>
              <a:ext cx="6520800" cy="7542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536275" y="2312700"/>
              <a:ext cx="150900" cy="754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1"/>
          <p:cNvSpPr txBox="1"/>
          <p:nvPr/>
        </p:nvSpPr>
        <p:spPr>
          <a:xfrm>
            <a:off x="878500" y="719050"/>
            <a:ext cx="5964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Ejemplos</a:t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6" name="Google Shape;116;p11"/>
          <p:cNvSpPr txBox="1"/>
          <p:nvPr/>
        </p:nvSpPr>
        <p:spPr>
          <a:xfrm>
            <a:off x="878425" y="1596100"/>
            <a:ext cx="58128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Para guiarte, te compartimos algunos recursos: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spcBef>
                <a:spcPts val="1000"/>
              </a:spcBef>
              <a:spcAft>
                <a:spcPts val="0"/>
              </a:spcAft>
              <a:buClr>
                <a:srgbClr val="83AEFB"/>
              </a:buClr>
              <a:buSzPts val="1350"/>
              <a:buFont typeface="DM Sans"/>
              <a:buChar char="●"/>
            </a:pPr>
            <a:r>
              <a:rPr lang="es" sz="135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5"/>
              </a:rPr>
              <a:t>Recomendaciones para el Proyecto Final I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spcBef>
                <a:spcPts val="1000"/>
              </a:spcBef>
              <a:spcAft>
                <a:spcPts val="0"/>
              </a:spcAft>
              <a:buClr>
                <a:srgbClr val="83AEFB"/>
              </a:buClr>
              <a:buSzPts val="1350"/>
              <a:buFont typeface="DM Sans"/>
              <a:buChar char="●"/>
            </a:pPr>
            <a:r>
              <a:rPr lang="es" sz="135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6"/>
              </a:rPr>
              <a:t>Recomendaciones para el Proyecto Final II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spcBef>
                <a:spcPts val="1000"/>
              </a:spcBef>
              <a:spcAft>
                <a:spcPts val="1000"/>
              </a:spcAft>
              <a:buClr>
                <a:srgbClr val="83AEFB"/>
              </a:buClr>
              <a:buSzPts val="1350"/>
              <a:buFont typeface="DM Sans"/>
              <a:buChar char="●"/>
            </a:pPr>
            <a:r>
              <a:rPr lang="es" sz="135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7"/>
              </a:rPr>
              <a:t>Ejemplo resuelto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3AEFB"/>
      </a:accent1>
      <a:accent2>
        <a:srgbClr val="212121"/>
      </a:accent2>
      <a:accent3>
        <a:srgbClr val="78909C"/>
      </a:accent3>
      <a:accent4>
        <a:srgbClr val="EA90FF"/>
      </a:accent4>
      <a:accent5>
        <a:srgbClr val="83AEFB"/>
      </a:accent5>
      <a:accent6>
        <a:srgbClr val="EAFF6A"/>
      </a:accent6>
      <a:hlink>
        <a:srgbClr val="83AEF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