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692000" cx="7560000"/>
  <p:notesSz cx="6858000" cy="9144000"/>
  <p:embeddedFontLst>
    <p:embeddedFont>
      <p:font typeface="DM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6">
          <p15:clr>
            <a:srgbClr val="A4A3A4"/>
          </p15:clr>
        </p15:guide>
        <p15:guide id="2" pos="4445">
          <p15:clr>
            <a:srgbClr val="A4A3A4"/>
          </p15:clr>
        </p15:guide>
        <p15:guide id="3" pos="317">
          <p15:clr>
            <a:srgbClr val="9AA0A6"/>
          </p15:clr>
        </p15:guide>
        <p15:guide id="4" orient="horz" pos="6440">
          <p15:clr>
            <a:srgbClr val="9AA0A6"/>
          </p15:clr>
        </p15:guide>
        <p15:guide id="5" pos="113">
          <p15:clr>
            <a:srgbClr val="9AA0A6"/>
          </p15:clr>
        </p15:guide>
        <p15:guide id="6" pos="4215">
          <p15:clr>
            <a:srgbClr val="9AA0A6"/>
          </p15:clr>
        </p15:guide>
        <p15:guide id="7" orient="horz" pos="824">
          <p15:clr>
            <a:srgbClr val="9AA0A6"/>
          </p15:clr>
        </p15:guide>
        <p15:guide id="8" orient="horz" pos="6005">
          <p15:clr>
            <a:srgbClr val="9AA0A6"/>
          </p15:clr>
        </p15:guide>
        <p15:guide id="9" orient="horz" pos="301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6" orient="horz"/>
        <p:guide pos="4445"/>
        <p:guide pos="317"/>
        <p:guide pos="6440" orient="horz"/>
        <p:guide pos="113"/>
        <p:guide pos="4215"/>
        <p:guide pos="824" orient="horz"/>
        <p:guide pos="6005" orient="horz"/>
        <p:guide pos="301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DMSans-bold.fntdata"/><Relationship Id="rId12" Type="http://schemas.openxmlformats.org/officeDocument/2006/relationships/font" Target="fonts/DM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DMSans-boldItalic.fntdata"/><Relationship Id="rId14" Type="http://schemas.openxmlformats.org/officeDocument/2006/relationships/font" Target="fonts/DM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" name="Google Shape;1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1e19b6b608_0_6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g11e19b6b6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eb251f1092_0_28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eb251f109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b251f1092_0_8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b251f109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22af722c0_0_114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22af722c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22af722c0_0_158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22af722c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átula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ción del servicio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SECTION_HEADER_1_1_1_1_1_1_1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Relationship Id="rId6" Type="http://schemas.openxmlformats.org/officeDocument/2006/relationships/slide" Target="/ppt/slides/slide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s://drive.google.com/file/d/13AuRyhQbs8B1dzW-D_FNhsvBsgVfuXlk/view?usp=drive_link" TargetMode="External"/><Relationship Id="rId5" Type="http://schemas.openxmlformats.org/officeDocument/2006/relationships/hyperlink" Target="https://youtu.be/j949zQ8AzWw" TargetMode="External"/><Relationship Id="rId6" Type="http://schemas.openxmlformats.org/officeDocument/2006/relationships/hyperlink" Target="https://youtu.be/XofmQqraz3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/>
        </p:nvSpPr>
        <p:spPr>
          <a:xfrm>
            <a:off x="502950" y="46827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CODERFLEX</a:t>
            </a:r>
            <a:endParaRPr sz="2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" name="Google Shape;17;p6"/>
          <p:cNvSpPr txBox="1"/>
          <p:nvPr/>
        </p:nvSpPr>
        <p:spPr>
          <a:xfrm>
            <a:off x="878500" y="4318500"/>
            <a:ext cx="58128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Prompt Engineering para Programadores</a:t>
            </a:r>
            <a:endParaRPr b="1" sz="4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Consigna </a:t>
            </a:r>
            <a:r>
              <a:rPr b="1" lang="es" sz="4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del </a:t>
            </a:r>
            <a:endParaRPr b="1" sz="45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Proyecto Final</a:t>
            </a:r>
            <a:endParaRPr b="1" sz="45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8" name="Google Shape;1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063" y="9731125"/>
            <a:ext cx="1961869" cy="4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7"/>
          <p:cNvGrpSpPr/>
          <p:nvPr/>
        </p:nvGrpSpPr>
        <p:grpSpPr>
          <a:xfrm>
            <a:off x="502985" y="2896071"/>
            <a:ext cx="6554056" cy="492568"/>
            <a:chOff x="536275" y="2312700"/>
            <a:chExt cx="6520800" cy="754200"/>
          </a:xfrm>
        </p:grpSpPr>
        <p:sp>
          <p:nvSpPr>
            <p:cNvPr id="24" name="Google Shape;24;p7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7"/>
          <p:cNvGrpSpPr/>
          <p:nvPr/>
        </p:nvGrpSpPr>
        <p:grpSpPr>
          <a:xfrm>
            <a:off x="502975" y="3476570"/>
            <a:ext cx="6554056" cy="1922525"/>
            <a:chOff x="536275" y="3199455"/>
            <a:chExt cx="6520800" cy="1776004"/>
          </a:xfrm>
        </p:grpSpPr>
        <p:sp>
          <p:nvSpPr>
            <p:cNvPr id="27" name="Google Shape;27;p7"/>
            <p:cNvSpPr/>
            <p:nvPr/>
          </p:nvSpPr>
          <p:spPr>
            <a:xfrm>
              <a:off x="536275" y="3199455"/>
              <a:ext cx="6520800" cy="17760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605643" y="3199460"/>
              <a:ext cx="81600" cy="177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7"/>
          <p:cNvSpPr txBox="1"/>
          <p:nvPr/>
        </p:nvSpPr>
        <p:spPr>
          <a:xfrm>
            <a:off x="502950" y="62067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Desarrollo de una aplicación web con IA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" name="Google Shape;30;p7"/>
          <p:cNvSpPr txBox="1"/>
          <p:nvPr/>
        </p:nvSpPr>
        <p:spPr>
          <a:xfrm>
            <a:off x="878500" y="1295775"/>
            <a:ext cx="58128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finalizar el curso y poner en práctica todos los conocimientos adquiridos, proponemos que a partir de lo realizado en el entregable anterior, desarrolles tu propuesta de creación de una aplicación con IA. Deberás crear e integrar IA en una aplicación web realizada con Streamlit y la app deberá resolver una tarea específica a través de la integración de un prompt con salida dirigida dentro de la misma.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" name="Google Shape;31;p7"/>
          <p:cNvSpPr txBox="1"/>
          <p:nvPr/>
        </p:nvSpPr>
        <p:spPr>
          <a:xfrm>
            <a:off x="878500" y="291707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Objetivos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2" name="Google Shape;3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7"/>
          <p:cNvGrpSpPr/>
          <p:nvPr/>
        </p:nvGrpSpPr>
        <p:grpSpPr>
          <a:xfrm>
            <a:off x="502985" y="5532546"/>
            <a:ext cx="6554056" cy="492568"/>
            <a:chOff x="536275" y="2312700"/>
            <a:chExt cx="6520800" cy="754200"/>
          </a:xfrm>
        </p:grpSpPr>
        <p:sp>
          <p:nvSpPr>
            <p:cNvPr id="34" name="Google Shape;34;p7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7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7"/>
          <p:cNvSpPr txBox="1"/>
          <p:nvPr/>
        </p:nvSpPr>
        <p:spPr>
          <a:xfrm>
            <a:off x="878500" y="5553550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Requisitos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" name="Google Shape;37;p7"/>
          <p:cNvSpPr txBox="1"/>
          <p:nvPr/>
        </p:nvSpPr>
        <p:spPr>
          <a:xfrm>
            <a:off x="1183225" y="3549525"/>
            <a:ext cx="5964300" cy="17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Crear una aplicación web integrando las herramientas Inteligencia Artificial, realizada con Streamlit y deberá resolver una tarea específica a través de la integración de un prompt con salida dirigida dentro de la misma.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Generar un documento que describa la propuesta, indicando el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problema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planteado y su solución, información de la aplicación y prompt inicial.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8" name="Google Shape;38;p7"/>
          <p:cNvGrpSpPr/>
          <p:nvPr/>
        </p:nvGrpSpPr>
        <p:grpSpPr>
          <a:xfrm>
            <a:off x="502975" y="6113074"/>
            <a:ext cx="6554056" cy="2352493"/>
            <a:chOff x="536275" y="3199451"/>
            <a:chExt cx="6520800" cy="2166000"/>
          </a:xfrm>
        </p:grpSpPr>
        <p:sp>
          <p:nvSpPr>
            <p:cNvPr id="39" name="Google Shape;39;p7"/>
            <p:cNvSpPr/>
            <p:nvPr/>
          </p:nvSpPr>
          <p:spPr>
            <a:xfrm>
              <a:off x="536275" y="3199452"/>
              <a:ext cx="6520800" cy="21660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7"/>
            <p:cNvSpPr/>
            <p:nvPr/>
          </p:nvSpPr>
          <p:spPr>
            <a:xfrm>
              <a:off x="536275" y="3199451"/>
              <a:ext cx="150900" cy="2166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7"/>
          <p:cNvSpPr txBox="1"/>
          <p:nvPr/>
        </p:nvSpPr>
        <p:spPr>
          <a:xfrm>
            <a:off x="878425" y="6338400"/>
            <a:ext cx="5812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Este trabajo cuenta con dos </a:t>
            </a: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instancia</a:t>
            </a: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: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878500" y="7044063"/>
            <a:ext cx="492600" cy="492600"/>
          </a:xfrm>
          <a:prstGeom prst="ellipse">
            <a:avLst/>
          </a:prstGeom>
          <a:solidFill>
            <a:srgbClr val="82DB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b="1" sz="1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" name="Google Shape;43;p7">
            <a:hlinkClick action="ppaction://hlinksldjump" r:id="rId4"/>
          </p:cNvPr>
          <p:cNvSpPr txBox="1"/>
          <p:nvPr/>
        </p:nvSpPr>
        <p:spPr>
          <a:xfrm>
            <a:off x="1492275" y="7064028"/>
            <a:ext cx="5199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action="ppaction://hlinkshowjump?jump=nextslide"/>
              </a:rPr>
              <a:t>Aplicación web intregada con IA y  </a:t>
            </a: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action="ppaction://hlinkshowjump?jump=nextslide"/>
              </a:rPr>
              <a:t>realizada con Streamlit.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" name="Google Shape;44;p7">
            <a:hlinkClick action="ppaction://hlinksldjump" r:id="rId5"/>
          </p:cNvPr>
          <p:cNvSpPr txBox="1"/>
          <p:nvPr/>
        </p:nvSpPr>
        <p:spPr>
          <a:xfrm>
            <a:off x="1492275" y="7754953"/>
            <a:ext cx="5199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action="ppaction://hlinksldjump" r:id="rId6"/>
              </a:rPr>
              <a:t>Documentación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878500" y="7796938"/>
            <a:ext cx="492600" cy="492600"/>
          </a:xfrm>
          <a:prstGeom prst="ellipse">
            <a:avLst/>
          </a:prstGeom>
          <a:solidFill>
            <a:srgbClr val="82DB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b="1" sz="1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oogle Shape;51;p8"/>
          <p:cNvGrpSpPr/>
          <p:nvPr/>
        </p:nvGrpSpPr>
        <p:grpSpPr>
          <a:xfrm>
            <a:off x="502975" y="1087058"/>
            <a:ext cx="6554056" cy="6731581"/>
            <a:chOff x="536275" y="3199450"/>
            <a:chExt cx="6520800" cy="3252600"/>
          </a:xfrm>
        </p:grpSpPr>
        <p:sp>
          <p:nvSpPr>
            <p:cNvPr id="52" name="Google Shape;52;p8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8"/>
          <p:cNvGrpSpPr/>
          <p:nvPr/>
        </p:nvGrpSpPr>
        <p:grpSpPr>
          <a:xfrm>
            <a:off x="502972" y="506396"/>
            <a:ext cx="6554056" cy="492568"/>
            <a:chOff x="536275" y="2312700"/>
            <a:chExt cx="6520800" cy="754200"/>
          </a:xfrm>
        </p:grpSpPr>
        <p:sp>
          <p:nvSpPr>
            <p:cNvPr id="55" name="Google Shape;55;p8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/>
        </p:nvSpPr>
        <p:spPr>
          <a:xfrm>
            <a:off x="878488" y="52737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1</a:t>
            </a: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.	Aplicación web intregada con IA y  realizada con Streamlit.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878413" y="2235850"/>
            <a:ext cx="58128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A través de Streamlit desarrollarás una aplicación web. Esta debe incluir los siguientes componentes: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Título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Descripción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Botón de acción para la tarea específica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Sección de  "cómo funciona" tu producto: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explicación de las características claves, cómo realizar solicitudes, que esperar como resultado y cualquier otra información relevante.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Una vez creados todos estos elementos, recuerda testear toda la aplicación.</a:t>
            </a:r>
            <a:endParaRPr sz="1350">
              <a:solidFill>
                <a:srgbClr val="FF00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878575" y="1307650"/>
            <a:ext cx="5812800" cy="661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82D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Es requisito que nos compartas el link de acceso a la app generada. Podrás compartir dicho enlace dentro de la documentación que entregarás para este proyecto.</a:t>
            </a:r>
            <a:endParaRPr b="1"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9"/>
          <p:cNvGrpSpPr/>
          <p:nvPr/>
        </p:nvGrpSpPr>
        <p:grpSpPr>
          <a:xfrm>
            <a:off x="502975" y="1048929"/>
            <a:ext cx="6554056" cy="8483757"/>
            <a:chOff x="536275" y="3199450"/>
            <a:chExt cx="6520800" cy="3252600"/>
          </a:xfrm>
        </p:grpSpPr>
        <p:sp>
          <p:nvSpPr>
            <p:cNvPr id="65" name="Google Shape;65;p9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7" name="Google Shape;6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 txBox="1"/>
          <p:nvPr/>
        </p:nvSpPr>
        <p:spPr>
          <a:xfrm>
            <a:off x="930075" y="2047550"/>
            <a:ext cx="5812800" cy="6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Deberás entregar un documento con los siguientes elementos: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Portada: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datos del estudiante y título del proyecto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Introducción: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breve introducción al tema de la propuesta y al uso de IA para resolver problemas.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Problemática: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descripción de la problemática elegida. Es importante ser claro y conciso.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Solución Propuesta: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descripción de la solución que se propone, con el uso de herramientas de IA, para resolver la problemática elegida ¿Por qué es relevante? ¿Cómo puede ayudar a mejorar o resolver la situación?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Propuesta de Aplicación Web con IA: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nombre de la App, indicar cuál es su función principal, su tarea específica y cómo se integra la IA en esta función. Fundamentar su importancia para resolver la problemática elegida.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 código fuente de la aplicación en un repositorio de control de versiones en línea (por ejemplo, GitHub).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Entregar el link de Streamlit (link de la app): se debe desplegar la aplicación Streamlit en línea para poder interactuar con ella en un navegador web.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Prompt Inicial: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presenta el prompt inicial que usarás para desarrollar tu solución con IA. Explica brevemente por qué has elegido ese prompt y cómo esperas que funcione. Indicar la factibilidad económica según las consultas realizadas.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Conclusiones: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Reflexiones finales sobre la importancia de la propuesta y el impacto esperado.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878575" y="1215050"/>
            <a:ext cx="5812800" cy="72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82D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Este documento se presenta en</a:t>
            </a: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formato Google Presentaciones almacenado en Google Drive, por lo cual se deberá enviar el enlace con permiso de Comentador. 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70" name="Google Shape;70;p9"/>
          <p:cNvGrpSpPr/>
          <p:nvPr/>
        </p:nvGrpSpPr>
        <p:grpSpPr>
          <a:xfrm>
            <a:off x="502972" y="506396"/>
            <a:ext cx="6554056" cy="492568"/>
            <a:chOff x="536275" y="2312700"/>
            <a:chExt cx="6520800" cy="754200"/>
          </a:xfrm>
        </p:grpSpPr>
        <p:sp>
          <p:nvSpPr>
            <p:cNvPr id="71" name="Google Shape;71;p9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9"/>
          <p:cNvSpPr txBox="1"/>
          <p:nvPr/>
        </p:nvSpPr>
        <p:spPr>
          <a:xfrm>
            <a:off x="878488" y="52737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2</a:t>
            </a: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.	Documentación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0"/>
          <p:cNvGrpSpPr/>
          <p:nvPr/>
        </p:nvGrpSpPr>
        <p:grpSpPr>
          <a:xfrm>
            <a:off x="502974" y="6054378"/>
            <a:ext cx="6554056" cy="3783099"/>
            <a:chOff x="536275" y="3199450"/>
            <a:chExt cx="6520800" cy="3252600"/>
          </a:xfrm>
        </p:grpSpPr>
        <p:sp>
          <p:nvSpPr>
            <p:cNvPr id="79" name="Google Shape;79;p10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0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10"/>
          <p:cNvGrpSpPr/>
          <p:nvPr/>
        </p:nvGrpSpPr>
        <p:grpSpPr>
          <a:xfrm>
            <a:off x="502984" y="469497"/>
            <a:ext cx="6554056" cy="532088"/>
            <a:chOff x="536275" y="2312700"/>
            <a:chExt cx="6520800" cy="754200"/>
          </a:xfrm>
        </p:grpSpPr>
        <p:sp>
          <p:nvSpPr>
            <p:cNvPr id="82" name="Google Shape;82;p10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3AE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10"/>
          <p:cNvGrpSpPr/>
          <p:nvPr/>
        </p:nvGrpSpPr>
        <p:grpSpPr>
          <a:xfrm>
            <a:off x="502975" y="1096486"/>
            <a:ext cx="6554056" cy="4141536"/>
            <a:chOff x="536275" y="3199450"/>
            <a:chExt cx="6520800" cy="3252600"/>
          </a:xfrm>
        </p:grpSpPr>
        <p:sp>
          <p:nvSpPr>
            <p:cNvPr id="85" name="Google Shape;85;p10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0"/>
          <p:cNvSpPr txBox="1"/>
          <p:nvPr/>
        </p:nvSpPr>
        <p:spPr>
          <a:xfrm>
            <a:off x="878500" y="492139"/>
            <a:ext cx="59643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Contenidos adicionales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8" name="Google Shape;8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0"/>
          <p:cNvSpPr/>
          <p:nvPr/>
        </p:nvSpPr>
        <p:spPr>
          <a:xfrm>
            <a:off x="878575" y="1389652"/>
            <a:ext cx="5812800" cy="1524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Estos contenidos adicionales no se incluyen en los criterios de evaluación,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pero si te gustaría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agregar valor a tu proyecto… ¡Súmalos!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Solo ten en cuenta que aquello que incluyas debe funcionar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correctamente.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" name="Google Shape;90;p10"/>
          <p:cNvSpPr txBox="1"/>
          <p:nvPr/>
        </p:nvSpPr>
        <p:spPr>
          <a:xfrm>
            <a:off x="878425" y="3134556"/>
            <a:ext cx="5812800" cy="21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Incorporar algún modelo texto a imagen como stable diffusion.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Proporcionar un enlace a una presentación en vivo o a un video demostrativo de la aplicación para dar una visión general de su funcionamiento. Esto puede ser especialmente útil si desean resaltar características clave o explicar aspectos técnicos de su proyecto.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Generar una estructura visual de la app con Header, Footer, paleta de colores, información para el usuario.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91" name="Google Shape;91;p10"/>
          <p:cNvGrpSpPr/>
          <p:nvPr/>
        </p:nvGrpSpPr>
        <p:grpSpPr>
          <a:xfrm>
            <a:off x="502984" y="5427320"/>
            <a:ext cx="6554056" cy="532088"/>
            <a:chOff x="536275" y="2312700"/>
            <a:chExt cx="6520800" cy="754200"/>
          </a:xfrm>
        </p:grpSpPr>
        <p:sp>
          <p:nvSpPr>
            <p:cNvPr id="92" name="Google Shape;92;p10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0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0"/>
          <p:cNvSpPr txBox="1"/>
          <p:nvPr/>
        </p:nvSpPr>
        <p:spPr>
          <a:xfrm>
            <a:off x="878500" y="5449962"/>
            <a:ext cx="59643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Recomendaciones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5" name="Google Shape;95;p10"/>
          <p:cNvSpPr txBox="1"/>
          <p:nvPr/>
        </p:nvSpPr>
        <p:spPr>
          <a:xfrm>
            <a:off x="878425" y="6168753"/>
            <a:ext cx="58128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Seleccionar un problema real y a partir del mismo plantear una solución concreta.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la solución, p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roponer una aplicación práctica que resuelva alguna problemática.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Considerar la factibilidad económica del proyecto (tener en cuenta el costo de la cantidad de consultas).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Traducir el problema a una entrada, a un modelo de texto.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 respuesta de la salida debe resolver el problema que estás intentando resolver.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Tener en cuenta las limitaciones del modelo.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 código debe estar organizado de manera lógica y comentado adecuadamente para facilitar la comprensión.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Tené en cuenta el feedback recibido en la preentrega N° 1.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1"/>
          <p:cNvGrpSpPr/>
          <p:nvPr/>
        </p:nvGrpSpPr>
        <p:grpSpPr>
          <a:xfrm>
            <a:off x="502975" y="3827741"/>
            <a:ext cx="6554056" cy="1272417"/>
            <a:chOff x="536275" y="3199450"/>
            <a:chExt cx="6520800" cy="3252600"/>
          </a:xfrm>
        </p:grpSpPr>
        <p:sp>
          <p:nvSpPr>
            <p:cNvPr id="102" name="Google Shape;102;p11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11"/>
          <p:cNvGrpSpPr/>
          <p:nvPr/>
        </p:nvGrpSpPr>
        <p:grpSpPr>
          <a:xfrm>
            <a:off x="502985" y="3247121"/>
            <a:ext cx="6554056" cy="492568"/>
            <a:chOff x="536275" y="2312700"/>
            <a:chExt cx="6520800" cy="754200"/>
          </a:xfrm>
        </p:grpSpPr>
        <p:sp>
          <p:nvSpPr>
            <p:cNvPr id="105" name="Google Shape;105;p11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11"/>
          <p:cNvGrpSpPr/>
          <p:nvPr/>
        </p:nvGrpSpPr>
        <p:grpSpPr>
          <a:xfrm>
            <a:off x="502975" y="1049953"/>
            <a:ext cx="6554056" cy="1850404"/>
            <a:chOff x="536275" y="3199450"/>
            <a:chExt cx="6520800" cy="3252600"/>
          </a:xfrm>
        </p:grpSpPr>
        <p:sp>
          <p:nvSpPr>
            <p:cNvPr id="108" name="Google Shape;108;p11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1"/>
          <p:cNvSpPr txBox="1"/>
          <p:nvPr/>
        </p:nvSpPr>
        <p:spPr>
          <a:xfrm>
            <a:off x="878500" y="326812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Criterios de evaluación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1" name="Google Shape;111;p11"/>
          <p:cNvSpPr txBox="1"/>
          <p:nvPr/>
        </p:nvSpPr>
        <p:spPr>
          <a:xfrm>
            <a:off x="878425" y="4145175"/>
            <a:ext cx="581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la evaluación de tu Proyecto Final, tendremos en cuenta los siguientes </a:t>
            </a: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/>
              </a:rPr>
              <a:t>criterios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 evaluación.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12" name="Google Shape;112;p11"/>
          <p:cNvGrpSpPr/>
          <p:nvPr/>
        </p:nvGrpSpPr>
        <p:grpSpPr>
          <a:xfrm>
            <a:off x="502985" y="469446"/>
            <a:ext cx="6554056" cy="492568"/>
            <a:chOff x="536275" y="2312700"/>
            <a:chExt cx="6520800" cy="754200"/>
          </a:xfrm>
        </p:grpSpPr>
        <p:sp>
          <p:nvSpPr>
            <p:cNvPr id="113" name="Google Shape;113;p11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1"/>
          <p:cNvSpPr txBox="1"/>
          <p:nvPr/>
        </p:nvSpPr>
        <p:spPr>
          <a:xfrm>
            <a:off x="878500" y="490450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Ejemplos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6" name="Google Shape;116;p11"/>
          <p:cNvSpPr txBox="1"/>
          <p:nvPr/>
        </p:nvSpPr>
        <p:spPr>
          <a:xfrm>
            <a:off x="878425" y="1367500"/>
            <a:ext cx="58128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guiarte, te compartimos algunos recursos: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5"/>
              </a:rPr>
              <a:t>Recomendaciones para el Proyecto Final III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6"/>
              </a:rPr>
              <a:t>Recomendaciones para el Proyecto Final IV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3AEFB"/>
      </a:accent1>
      <a:accent2>
        <a:srgbClr val="212121"/>
      </a:accent2>
      <a:accent3>
        <a:srgbClr val="78909C"/>
      </a:accent3>
      <a:accent4>
        <a:srgbClr val="EA90FF"/>
      </a:accent4>
      <a:accent5>
        <a:srgbClr val="83AEFB"/>
      </a:accent5>
      <a:accent6>
        <a:srgbClr val="EAFF6A"/>
      </a:accent6>
      <a:hlink>
        <a:srgbClr val="83A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