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Lst>
  <p:sldSz cy="10692000" cx="7560000"/>
  <p:notesSz cx="6858000" cy="9144000"/>
  <p:embeddedFontLst>
    <p:embeddedFont>
      <p:font typeface="DM Sans"/>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95">
          <p15:clr>
            <a:srgbClr val="A4A3A4"/>
          </p15:clr>
        </p15:guide>
        <p15:guide id="2" pos="4445">
          <p15:clr>
            <a:srgbClr val="A4A3A4"/>
          </p15:clr>
        </p15:guide>
        <p15:guide id="3" pos="317">
          <p15:clr>
            <a:srgbClr val="9AA0A6"/>
          </p15:clr>
        </p15:guide>
        <p15:guide id="4" orient="horz" pos="6440">
          <p15:clr>
            <a:srgbClr val="9AA0A6"/>
          </p15:clr>
        </p15:guide>
        <p15:guide id="5" pos="553">
          <p15:clr>
            <a:srgbClr val="9AA0A6"/>
          </p15:clr>
        </p15:guide>
        <p15:guide id="6" pos="4215">
          <p15:clr>
            <a:srgbClr val="9AA0A6"/>
          </p15:clr>
        </p15:guide>
        <p15:guide id="7" orient="horz" pos="824">
          <p15:clr>
            <a:srgbClr val="9AA0A6"/>
          </p15:clr>
        </p15:guide>
        <p15:guide id="8" orient="horz" pos="607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95" orient="horz"/>
        <p:guide pos="4445"/>
        <p:guide pos="317"/>
        <p:guide pos="6440" orient="horz"/>
        <p:guide pos="553"/>
        <p:guide pos="4215"/>
        <p:guide pos="824" orient="horz"/>
        <p:guide pos="6076"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DMSans-bold.fntdata"/><Relationship Id="rId12" Type="http://schemas.openxmlformats.org/officeDocument/2006/relationships/font" Target="fonts/DM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DMSans-boldItalic.fntdata"/><Relationship Id="rId14" Type="http://schemas.openxmlformats.org/officeDocument/2006/relationships/font" Target="fonts/DM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 name="Shape 12"/>
        <p:cNvGrpSpPr/>
        <p:nvPr/>
      </p:nvGrpSpPr>
      <p:grpSpPr>
        <a:xfrm>
          <a:off x="0" y="0"/>
          <a:ext cx="0" cy="0"/>
          <a:chOff x="0" y="0"/>
          <a:chExt cx="0" cy="0"/>
        </a:xfrm>
      </p:grpSpPr>
      <p:sp>
        <p:nvSpPr>
          <p:cNvPr id="13" name="Google Shape;13;g2a2321e8c96_0_7: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14" name="Google Shape;14;g2a2321e8c9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 name="Shape 19"/>
        <p:cNvGrpSpPr/>
        <p:nvPr/>
      </p:nvGrpSpPr>
      <p:grpSpPr>
        <a:xfrm>
          <a:off x="0" y="0"/>
          <a:ext cx="0" cy="0"/>
          <a:chOff x="0" y="0"/>
          <a:chExt cx="0" cy="0"/>
        </a:xfrm>
      </p:grpSpPr>
      <p:sp>
        <p:nvSpPr>
          <p:cNvPr id="20" name="Google Shape;20;p: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21" name="Google Shape;2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g11e19b6b608_0_6: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29" name="Google Shape;29;g11e19b6b60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g1ec37f40a7a_0_0: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36" name="Google Shape;36;g1ec37f40a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262b0cd877b_0_4: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262b0cd877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262b0cd877b_0_13: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262b0cd877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 name="Shape 7"/>
        <p:cNvGrpSpPr/>
        <p:nvPr/>
      </p:nvGrpSpPr>
      <p:grpSpPr>
        <a:xfrm>
          <a:off x="0" y="0"/>
          <a:ext cx="0" cy="0"/>
          <a:chOff x="0" y="0"/>
          <a:chExt cx="0" cy="0"/>
        </a:xfrm>
      </p:grpSpPr>
      <p:sp>
        <p:nvSpPr>
          <p:cNvPr id="8" name="Google Shape;8;p2"/>
          <p:cNvSpPr txBox="1"/>
          <p:nvPr>
            <p:ph idx="12" type="sldNum"/>
          </p:nvPr>
        </p:nvSpPr>
        <p:spPr>
          <a:xfrm>
            <a:off x="7004788" y="9693616"/>
            <a:ext cx="453600" cy="8181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rátula">
  <p:cSld name="TITLE_1">
    <p:bg>
      <p:bgPr>
        <a:blipFill>
          <a:blip r:embed="rId2">
            <a:alphaModFix/>
          </a:blip>
          <a:stretch>
            <a:fillRect/>
          </a:stretch>
        </a:blipFill>
      </p:bgPr>
    </p:bg>
    <p:spTree>
      <p:nvGrpSpPr>
        <p:cNvPr id="9" name="Shape 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sentación del servicio">
  <p:cSld name="SECTION_HEADER_1">
    <p:bg>
      <p:bgPr>
        <a:blipFill>
          <a:blip r:embed="rId2">
            <a:alphaModFix/>
          </a:blip>
          <a:stretch>
            <a:fillRect/>
          </a:stretch>
        </a:blipFill>
      </p:bgPr>
    </p:bg>
    <p:spTree>
      <p:nvGrpSpPr>
        <p:cNvPr id="10" name="Shape 1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ndo blanco">
  <p:cSld name="SECTION_HEADER_1_1_1_1_1_1_1_1">
    <p:spTree>
      <p:nvGrpSpPr>
        <p:cNvPr id="11" name="Shape 1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7004788" y="9693616"/>
            <a:ext cx="453600" cy="8181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6.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hyperlink" Target="https://platform.openai.com/account/api-keys" TargetMode="External"/><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 name="Shape 15"/>
        <p:cNvGrpSpPr/>
        <p:nvPr/>
      </p:nvGrpSpPr>
      <p:grpSpPr>
        <a:xfrm>
          <a:off x="0" y="0"/>
          <a:ext cx="0" cy="0"/>
          <a:chOff x="0" y="0"/>
          <a:chExt cx="0" cy="0"/>
        </a:xfrm>
      </p:grpSpPr>
      <p:sp>
        <p:nvSpPr>
          <p:cNvPr id="16" name="Google Shape;16;p6"/>
          <p:cNvSpPr txBox="1"/>
          <p:nvPr/>
        </p:nvSpPr>
        <p:spPr>
          <a:xfrm>
            <a:off x="502950" y="468275"/>
            <a:ext cx="6554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000">
                <a:solidFill>
                  <a:schemeClr val="lt1"/>
                </a:solidFill>
                <a:latin typeface="DM Sans"/>
                <a:ea typeface="DM Sans"/>
                <a:cs typeface="DM Sans"/>
                <a:sym typeface="DM Sans"/>
              </a:rPr>
              <a:t>CODERFLEX</a:t>
            </a:r>
            <a:endParaRPr sz="2000">
              <a:solidFill>
                <a:schemeClr val="lt1"/>
              </a:solidFill>
              <a:latin typeface="DM Sans"/>
              <a:ea typeface="DM Sans"/>
              <a:cs typeface="DM Sans"/>
              <a:sym typeface="DM Sans"/>
            </a:endParaRPr>
          </a:p>
        </p:txBody>
      </p:sp>
      <p:sp>
        <p:nvSpPr>
          <p:cNvPr id="17" name="Google Shape;17;p6"/>
          <p:cNvSpPr txBox="1"/>
          <p:nvPr/>
        </p:nvSpPr>
        <p:spPr>
          <a:xfrm>
            <a:off x="878500" y="3708900"/>
            <a:ext cx="5812800" cy="3924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Clr>
                <a:schemeClr val="dk1"/>
              </a:buClr>
              <a:buSzPts val="1100"/>
              <a:buFont typeface="Arial"/>
              <a:buNone/>
            </a:pPr>
            <a:r>
              <a:rPr b="1" lang="es" sz="4500">
                <a:solidFill>
                  <a:schemeClr val="lt1"/>
                </a:solidFill>
                <a:latin typeface="DM Sans"/>
                <a:ea typeface="DM Sans"/>
                <a:cs typeface="DM Sans"/>
                <a:sym typeface="DM Sans"/>
              </a:rPr>
              <a:t>Prompt Engineering para programadores</a:t>
            </a:r>
            <a:endParaRPr b="1" sz="4500">
              <a:solidFill>
                <a:srgbClr val="FF00FF"/>
              </a:solidFill>
              <a:latin typeface="DM Sans"/>
              <a:ea typeface="DM Sans"/>
              <a:cs typeface="DM Sans"/>
              <a:sym typeface="DM Sans"/>
            </a:endParaRPr>
          </a:p>
          <a:p>
            <a:pPr indent="0" lvl="0" marL="0" rtl="0" algn="ctr">
              <a:lnSpc>
                <a:spcPct val="90000"/>
              </a:lnSpc>
              <a:spcBef>
                <a:spcPts val="0"/>
              </a:spcBef>
              <a:spcAft>
                <a:spcPts val="0"/>
              </a:spcAft>
              <a:buNone/>
            </a:pPr>
            <a:r>
              <a:rPr b="1" lang="es" sz="4500">
                <a:solidFill>
                  <a:srgbClr val="EAFF6A"/>
                </a:solidFill>
                <a:latin typeface="DM Sans"/>
                <a:ea typeface="DM Sans"/>
                <a:cs typeface="DM Sans"/>
                <a:sym typeface="DM Sans"/>
              </a:rPr>
              <a:t>Modelo de referencia de</a:t>
            </a:r>
            <a:endParaRPr b="1" sz="4500">
              <a:solidFill>
                <a:srgbClr val="EAFF6A"/>
              </a:solidFill>
              <a:latin typeface="DM Sans"/>
              <a:ea typeface="DM Sans"/>
              <a:cs typeface="DM Sans"/>
              <a:sym typeface="DM Sans"/>
            </a:endParaRPr>
          </a:p>
          <a:p>
            <a:pPr indent="0" lvl="0" marL="0" rtl="0" algn="ctr">
              <a:lnSpc>
                <a:spcPct val="90000"/>
              </a:lnSpc>
              <a:spcBef>
                <a:spcPts val="0"/>
              </a:spcBef>
              <a:spcAft>
                <a:spcPts val="0"/>
              </a:spcAft>
              <a:buNone/>
            </a:pPr>
            <a:r>
              <a:rPr b="1" lang="es" sz="4500">
                <a:solidFill>
                  <a:srgbClr val="EAFF6A"/>
                </a:solidFill>
                <a:latin typeface="DM Sans"/>
                <a:ea typeface="DM Sans"/>
                <a:cs typeface="DM Sans"/>
                <a:sym typeface="DM Sans"/>
              </a:rPr>
              <a:t>Preentrega N° 1</a:t>
            </a:r>
            <a:endParaRPr b="1" sz="4500">
              <a:solidFill>
                <a:srgbClr val="FF00FF"/>
              </a:solidFill>
              <a:latin typeface="DM Sans"/>
              <a:ea typeface="DM Sans"/>
              <a:cs typeface="DM Sans"/>
              <a:sym typeface="DM Sans"/>
            </a:endParaRPr>
          </a:p>
        </p:txBody>
      </p:sp>
      <p:pic>
        <p:nvPicPr>
          <p:cNvPr id="18" name="Google Shape;18;p6"/>
          <p:cNvPicPr preferRelativeResize="0"/>
          <p:nvPr/>
        </p:nvPicPr>
        <p:blipFill>
          <a:blip r:embed="rId3">
            <a:alphaModFix/>
          </a:blip>
          <a:stretch>
            <a:fillRect/>
          </a:stretch>
        </p:blipFill>
        <p:spPr>
          <a:xfrm>
            <a:off x="2799063" y="9731125"/>
            <a:ext cx="1961869" cy="492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 name="Shape 22"/>
        <p:cNvGrpSpPr/>
        <p:nvPr/>
      </p:nvGrpSpPr>
      <p:grpSpPr>
        <a:xfrm>
          <a:off x="0" y="0"/>
          <a:ext cx="0" cy="0"/>
          <a:chOff x="0" y="0"/>
          <a:chExt cx="0" cy="0"/>
        </a:xfrm>
      </p:grpSpPr>
      <p:sp>
        <p:nvSpPr>
          <p:cNvPr id="23" name="Google Shape;23;p7"/>
          <p:cNvSpPr txBox="1"/>
          <p:nvPr/>
        </p:nvSpPr>
        <p:spPr>
          <a:xfrm>
            <a:off x="502950" y="468275"/>
            <a:ext cx="6554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000">
                <a:solidFill>
                  <a:schemeClr val="lt1"/>
                </a:solidFill>
                <a:latin typeface="DM Sans"/>
                <a:ea typeface="DM Sans"/>
                <a:cs typeface="DM Sans"/>
                <a:sym typeface="DM Sans"/>
              </a:rPr>
              <a:t>CODERFLEX</a:t>
            </a:r>
            <a:endParaRPr sz="2000">
              <a:solidFill>
                <a:schemeClr val="lt1"/>
              </a:solidFill>
              <a:latin typeface="DM Sans"/>
              <a:ea typeface="DM Sans"/>
              <a:cs typeface="DM Sans"/>
              <a:sym typeface="DM Sans"/>
            </a:endParaRPr>
          </a:p>
        </p:txBody>
      </p:sp>
      <p:sp>
        <p:nvSpPr>
          <p:cNvPr id="24" name="Google Shape;24;p7"/>
          <p:cNvSpPr txBox="1"/>
          <p:nvPr/>
        </p:nvSpPr>
        <p:spPr>
          <a:xfrm>
            <a:off x="873600" y="5861550"/>
            <a:ext cx="5812800" cy="1182000"/>
          </a:xfrm>
          <a:prstGeom prst="rect">
            <a:avLst/>
          </a:prstGeom>
          <a:noFill/>
          <a:ln>
            <a:noFill/>
          </a:ln>
        </p:spPr>
        <p:txBody>
          <a:bodyPr anchorCtr="0" anchor="t" bIns="91425" lIns="91425" spcFirstLastPara="1" rIns="91425" wrap="square" tIns="91425">
            <a:spAutoFit/>
          </a:bodyPr>
          <a:lstStyle/>
          <a:p>
            <a:pPr indent="-381000" lvl="0" marL="457200" rtl="0" algn="l">
              <a:lnSpc>
                <a:spcPct val="90000"/>
              </a:lnSpc>
              <a:spcBef>
                <a:spcPts val="0"/>
              </a:spcBef>
              <a:spcAft>
                <a:spcPts val="0"/>
              </a:spcAft>
              <a:buClr>
                <a:schemeClr val="lt1"/>
              </a:buClr>
              <a:buSzPts val="2400"/>
              <a:buFont typeface="DM Sans"/>
              <a:buChar char="●"/>
            </a:pPr>
            <a:r>
              <a:rPr b="1" lang="es" sz="2400">
                <a:solidFill>
                  <a:schemeClr val="lt1"/>
                </a:solidFill>
                <a:latin typeface="DM Sans"/>
                <a:ea typeface="DM Sans"/>
                <a:cs typeface="DM Sans"/>
                <a:sym typeface="DM Sans"/>
              </a:rPr>
              <a:t>Datos del estudiante: </a:t>
            </a:r>
            <a:r>
              <a:rPr b="1" lang="es" sz="2400">
                <a:solidFill>
                  <a:srgbClr val="EAFF6A"/>
                </a:solidFill>
                <a:latin typeface="DM Sans"/>
                <a:ea typeface="DM Sans"/>
                <a:cs typeface="DM Sans"/>
                <a:sym typeface="DM Sans"/>
              </a:rPr>
              <a:t>coderhouse</a:t>
            </a:r>
            <a:endParaRPr b="1" sz="2400">
              <a:solidFill>
                <a:srgbClr val="EAFF6A"/>
              </a:solidFill>
              <a:latin typeface="DM Sans"/>
              <a:ea typeface="DM Sans"/>
              <a:cs typeface="DM Sans"/>
              <a:sym typeface="DM Sans"/>
            </a:endParaRPr>
          </a:p>
          <a:p>
            <a:pPr indent="-381000" lvl="0" marL="457200" rtl="0" algn="l">
              <a:lnSpc>
                <a:spcPct val="90000"/>
              </a:lnSpc>
              <a:spcBef>
                <a:spcPts val="0"/>
              </a:spcBef>
              <a:spcAft>
                <a:spcPts val="0"/>
              </a:spcAft>
              <a:buClr>
                <a:schemeClr val="lt1"/>
              </a:buClr>
              <a:buSzPts val="2400"/>
              <a:buFont typeface="DM Sans"/>
              <a:buChar char="●"/>
            </a:pPr>
            <a:r>
              <a:rPr b="1" lang="es" sz="2400">
                <a:solidFill>
                  <a:schemeClr val="lt1"/>
                </a:solidFill>
                <a:latin typeface="DM Sans"/>
                <a:ea typeface="DM Sans"/>
                <a:cs typeface="DM Sans"/>
                <a:sym typeface="DM Sans"/>
              </a:rPr>
              <a:t>Comisión: </a:t>
            </a:r>
            <a:r>
              <a:rPr b="1" lang="es" sz="2400">
                <a:solidFill>
                  <a:srgbClr val="EAFF6A"/>
                </a:solidFill>
                <a:latin typeface="DM Sans"/>
                <a:ea typeface="DM Sans"/>
                <a:cs typeface="DM Sans"/>
                <a:sym typeface="DM Sans"/>
              </a:rPr>
              <a:t>1001</a:t>
            </a:r>
            <a:endParaRPr b="1" sz="2400">
              <a:solidFill>
                <a:srgbClr val="EAFF6A"/>
              </a:solidFill>
              <a:latin typeface="DM Sans"/>
              <a:ea typeface="DM Sans"/>
              <a:cs typeface="DM Sans"/>
              <a:sym typeface="DM Sans"/>
            </a:endParaRPr>
          </a:p>
          <a:p>
            <a:pPr indent="-381000" lvl="0" marL="457200" rtl="0" algn="l">
              <a:lnSpc>
                <a:spcPct val="90000"/>
              </a:lnSpc>
              <a:spcBef>
                <a:spcPts val="0"/>
              </a:spcBef>
              <a:spcAft>
                <a:spcPts val="0"/>
              </a:spcAft>
              <a:buClr>
                <a:schemeClr val="lt1"/>
              </a:buClr>
              <a:buSzPts val="2400"/>
              <a:buFont typeface="DM Sans"/>
              <a:buChar char="●"/>
            </a:pPr>
            <a:r>
              <a:rPr b="1" lang="es" sz="2400">
                <a:solidFill>
                  <a:schemeClr val="lt1"/>
                </a:solidFill>
                <a:latin typeface="DM Sans"/>
                <a:ea typeface="DM Sans"/>
                <a:cs typeface="DM Sans"/>
                <a:sym typeface="DM Sans"/>
              </a:rPr>
              <a:t>Título del proyecto: </a:t>
            </a:r>
            <a:r>
              <a:rPr b="1" lang="es" sz="2400">
                <a:solidFill>
                  <a:srgbClr val="EAFF6A"/>
                </a:solidFill>
                <a:latin typeface="DM Sans"/>
                <a:ea typeface="DM Sans"/>
                <a:cs typeface="DM Sans"/>
                <a:sym typeface="DM Sans"/>
              </a:rPr>
              <a:t>InspirARTE</a:t>
            </a:r>
            <a:r>
              <a:rPr b="1" lang="es" sz="2400">
                <a:solidFill>
                  <a:schemeClr val="lt1"/>
                </a:solidFill>
                <a:latin typeface="DM Sans"/>
                <a:ea typeface="DM Sans"/>
                <a:cs typeface="DM Sans"/>
                <a:sym typeface="DM Sans"/>
              </a:rPr>
              <a:t> </a:t>
            </a:r>
            <a:endParaRPr b="1" sz="2400">
              <a:solidFill>
                <a:schemeClr val="lt1"/>
              </a:solidFill>
              <a:latin typeface="DM Sans"/>
              <a:ea typeface="DM Sans"/>
              <a:cs typeface="DM Sans"/>
              <a:sym typeface="DM Sans"/>
            </a:endParaRPr>
          </a:p>
        </p:txBody>
      </p:sp>
      <p:pic>
        <p:nvPicPr>
          <p:cNvPr id="25" name="Google Shape;25;p7"/>
          <p:cNvPicPr preferRelativeResize="0"/>
          <p:nvPr/>
        </p:nvPicPr>
        <p:blipFill>
          <a:blip r:embed="rId3">
            <a:alphaModFix/>
          </a:blip>
          <a:stretch>
            <a:fillRect/>
          </a:stretch>
        </p:blipFill>
        <p:spPr>
          <a:xfrm>
            <a:off x="2799063" y="9731125"/>
            <a:ext cx="1961869" cy="492600"/>
          </a:xfrm>
          <a:prstGeom prst="rect">
            <a:avLst/>
          </a:prstGeom>
          <a:noFill/>
          <a:ln>
            <a:noFill/>
          </a:ln>
        </p:spPr>
      </p:pic>
      <p:sp>
        <p:nvSpPr>
          <p:cNvPr id="26" name="Google Shape;26;p7"/>
          <p:cNvSpPr txBox="1"/>
          <p:nvPr/>
        </p:nvSpPr>
        <p:spPr>
          <a:xfrm>
            <a:off x="878500" y="2565900"/>
            <a:ext cx="5812800" cy="22905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Clr>
                <a:schemeClr val="dk1"/>
              </a:buClr>
              <a:buSzPts val="1100"/>
              <a:buFont typeface="Arial"/>
              <a:buNone/>
            </a:pPr>
            <a:r>
              <a:rPr b="1" lang="es" sz="3800">
                <a:solidFill>
                  <a:schemeClr val="lt1"/>
                </a:solidFill>
                <a:latin typeface="DM Sans"/>
                <a:ea typeface="DM Sans"/>
                <a:cs typeface="DM Sans"/>
                <a:sym typeface="DM Sans"/>
              </a:rPr>
              <a:t>Prompt Engineering para programadores</a:t>
            </a:r>
            <a:endParaRPr b="1" sz="3800">
              <a:solidFill>
                <a:srgbClr val="FF00FF"/>
              </a:solidFill>
              <a:latin typeface="DM Sans"/>
              <a:ea typeface="DM Sans"/>
              <a:cs typeface="DM Sans"/>
              <a:sym typeface="DM Sans"/>
            </a:endParaRPr>
          </a:p>
          <a:p>
            <a:pPr indent="0" lvl="0" marL="0" rtl="0" algn="ctr">
              <a:lnSpc>
                <a:spcPct val="90000"/>
              </a:lnSpc>
              <a:spcBef>
                <a:spcPts val="0"/>
              </a:spcBef>
              <a:spcAft>
                <a:spcPts val="0"/>
              </a:spcAft>
              <a:buNone/>
            </a:pPr>
            <a:r>
              <a:t/>
            </a:r>
            <a:endParaRPr b="1" sz="3800">
              <a:solidFill>
                <a:srgbClr val="EAFF6A"/>
              </a:solidFill>
              <a:latin typeface="DM Sans"/>
              <a:ea typeface="DM Sans"/>
              <a:cs typeface="DM Sans"/>
              <a:sym typeface="DM Sans"/>
            </a:endParaRPr>
          </a:p>
          <a:p>
            <a:pPr indent="0" lvl="0" marL="0" rtl="0" algn="ctr">
              <a:lnSpc>
                <a:spcPct val="90000"/>
              </a:lnSpc>
              <a:spcBef>
                <a:spcPts val="0"/>
              </a:spcBef>
              <a:spcAft>
                <a:spcPts val="0"/>
              </a:spcAft>
              <a:buNone/>
            </a:pPr>
            <a:r>
              <a:rPr b="1" lang="es" sz="3800">
                <a:solidFill>
                  <a:srgbClr val="EAFF6A"/>
                </a:solidFill>
                <a:latin typeface="DM Sans"/>
                <a:ea typeface="DM Sans"/>
                <a:cs typeface="DM Sans"/>
                <a:sym typeface="DM Sans"/>
              </a:rPr>
              <a:t>Preentrega N° 1</a:t>
            </a:r>
            <a:endParaRPr b="1" sz="3800">
              <a:solidFill>
                <a:srgbClr val="FF00FF"/>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 name="Shape 30"/>
        <p:cNvGrpSpPr/>
        <p:nvPr/>
      </p:nvGrpSpPr>
      <p:grpSpPr>
        <a:xfrm>
          <a:off x="0" y="0"/>
          <a:ext cx="0" cy="0"/>
          <a:chOff x="0" y="0"/>
          <a:chExt cx="0" cy="0"/>
        </a:xfrm>
      </p:grpSpPr>
      <p:sp>
        <p:nvSpPr>
          <p:cNvPr id="31" name="Google Shape;31;p8"/>
          <p:cNvSpPr txBox="1"/>
          <p:nvPr/>
        </p:nvSpPr>
        <p:spPr>
          <a:xfrm>
            <a:off x="502950" y="468275"/>
            <a:ext cx="6554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000">
                <a:solidFill>
                  <a:schemeClr val="dk1"/>
                </a:solidFill>
                <a:latin typeface="DM Sans"/>
                <a:ea typeface="DM Sans"/>
                <a:cs typeface="DM Sans"/>
                <a:sym typeface="DM Sans"/>
              </a:rPr>
              <a:t>Factibilidad de Aplicación Web con IA</a:t>
            </a:r>
            <a:endParaRPr sz="2000">
              <a:solidFill>
                <a:schemeClr val="dk1"/>
              </a:solidFill>
              <a:latin typeface="DM Sans"/>
              <a:ea typeface="DM Sans"/>
              <a:cs typeface="DM Sans"/>
              <a:sym typeface="DM Sans"/>
            </a:endParaRPr>
          </a:p>
        </p:txBody>
      </p:sp>
      <p:pic>
        <p:nvPicPr>
          <p:cNvPr id="32" name="Google Shape;32;p8"/>
          <p:cNvPicPr preferRelativeResize="0"/>
          <p:nvPr/>
        </p:nvPicPr>
        <p:blipFill>
          <a:blip r:embed="rId3">
            <a:alphaModFix/>
          </a:blip>
          <a:stretch>
            <a:fillRect/>
          </a:stretch>
        </p:blipFill>
        <p:spPr>
          <a:xfrm>
            <a:off x="5505625" y="9944400"/>
            <a:ext cx="1716975" cy="431100"/>
          </a:xfrm>
          <a:prstGeom prst="rect">
            <a:avLst/>
          </a:prstGeom>
          <a:noFill/>
          <a:ln>
            <a:noFill/>
          </a:ln>
        </p:spPr>
      </p:pic>
      <p:sp>
        <p:nvSpPr>
          <p:cNvPr id="33" name="Google Shape;33;p8"/>
          <p:cNvSpPr txBox="1"/>
          <p:nvPr/>
        </p:nvSpPr>
        <p:spPr>
          <a:xfrm>
            <a:off x="502950" y="1304500"/>
            <a:ext cx="6554100" cy="834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1300">
                <a:solidFill>
                  <a:schemeClr val="dk1"/>
                </a:solidFill>
                <a:latin typeface="DM Sans"/>
                <a:ea typeface="DM Sans"/>
                <a:cs typeface="DM Sans"/>
                <a:sym typeface="DM Sans"/>
              </a:rPr>
              <a:t>Presentación de la propuesta de creación de aplicación Web con IA</a:t>
            </a:r>
            <a:endParaRPr b="1" sz="1300">
              <a:solidFill>
                <a:schemeClr val="dk1"/>
              </a:solidFill>
              <a:latin typeface="DM Sans"/>
              <a:ea typeface="DM Sans"/>
              <a:cs typeface="DM Sans"/>
              <a:sym typeface="DM Sans"/>
            </a:endParaRPr>
          </a:p>
          <a:p>
            <a:pPr indent="0" lvl="0" marL="0" rtl="0" algn="l">
              <a:lnSpc>
                <a:spcPct val="115000"/>
              </a:lnSpc>
              <a:spcBef>
                <a:spcPts val="1200"/>
              </a:spcBef>
              <a:spcAft>
                <a:spcPts val="0"/>
              </a:spcAft>
              <a:buNone/>
            </a:pPr>
            <a:r>
              <a:t/>
            </a:r>
            <a:endParaRPr b="1" sz="1300">
              <a:solidFill>
                <a:schemeClr val="dk1"/>
              </a:solidFill>
              <a:latin typeface="DM Sans"/>
              <a:ea typeface="DM Sans"/>
              <a:cs typeface="DM Sans"/>
              <a:sym typeface="DM Sans"/>
            </a:endParaRPr>
          </a:p>
          <a:p>
            <a:pPr indent="-311150" lvl="0" marL="457200" rtl="0" algn="l">
              <a:lnSpc>
                <a:spcPct val="115000"/>
              </a:lnSpc>
              <a:spcBef>
                <a:spcPts val="1200"/>
              </a:spcBef>
              <a:spcAft>
                <a:spcPts val="0"/>
              </a:spcAft>
              <a:buClr>
                <a:schemeClr val="dk1"/>
              </a:buClr>
              <a:buSzPts val="1300"/>
              <a:buFont typeface="DM Sans"/>
              <a:buChar char="●"/>
            </a:pPr>
            <a:r>
              <a:rPr lang="es" sz="1300">
                <a:solidFill>
                  <a:schemeClr val="dk1"/>
                </a:solidFill>
                <a:latin typeface="DM Sans"/>
                <a:ea typeface="DM Sans"/>
                <a:cs typeface="DM Sans"/>
                <a:sym typeface="DM Sans"/>
              </a:rPr>
              <a:t>Problemática:</a:t>
            </a:r>
            <a:endParaRPr sz="1300">
              <a:solidFill>
                <a:schemeClr val="dk1"/>
              </a:solidFill>
              <a:latin typeface="DM Sans"/>
              <a:ea typeface="DM Sans"/>
              <a:cs typeface="DM Sans"/>
              <a:sym typeface="DM Sans"/>
            </a:endParaRPr>
          </a:p>
          <a:p>
            <a:pPr indent="457200" lvl="0" marL="0" rtl="0" algn="just">
              <a:lnSpc>
                <a:spcPct val="115000"/>
              </a:lnSpc>
              <a:spcBef>
                <a:spcPts val="1000"/>
              </a:spcBef>
              <a:spcAft>
                <a:spcPts val="0"/>
              </a:spcAft>
              <a:buNone/>
            </a:pPr>
            <a:r>
              <a:rPr lang="es" sz="1300">
                <a:solidFill>
                  <a:schemeClr val="dk1"/>
                </a:solidFill>
                <a:latin typeface="DM Sans"/>
                <a:ea typeface="DM Sans"/>
                <a:cs typeface="DM Sans"/>
                <a:sym typeface="DM Sans"/>
              </a:rPr>
              <a:t>La problemática que se aborda en el presente proyecto se relaciona con los momentos en donde una persona puede experimentar un bloqueo creativo al momento de realizar una tarea diaria que requiera su trabajo, por ejemplo, pensar un slogan, y también ante la posibilidad de falta de tiempo para crear historias,  contenido atra</a:t>
            </a:r>
            <a:r>
              <a:rPr lang="es" sz="1300">
                <a:solidFill>
                  <a:schemeClr val="dk1"/>
                </a:solidFill>
                <a:latin typeface="DM Sans"/>
                <a:ea typeface="DM Sans"/>
                <a:cs typeface="DM Sans"/>
                <a:sym typeface="DM Sans"/>
              </a:rPr>
              <a:t>ctivo o simplemente se necesita ayuda para avanzar en el trabajo.</a:t>
            </a:r>
            <a:r>
              <a:rPr lang="es" sz="1300">
                <a:solidFill>
                  <a:schemeClr val="dk1"/>
                </a:solidFill>
                <a:latin typeface="DM Sans"/>
                <a:ea typeface="DM Sans"/>
                <a:cs typeface="DM Sans"/>
                <a:sym typeface="DM Sans"/>
              </a:rPr>
              <a:t> Se piensa esta situación principalmente en el ámbito publicitario y sobre todo en los emprendedores independientes que necesitan ayuda al respecto.  La problemática es relevante ya que se ha convertido en un desafío importante debido a que día a día emprendedores y profesionales  necesitan crear contenido para redes y publicidad para negocios. </a:t>
            </a:r>
            <a:endParaRPr sz="1300">
              <a:solidFill>
                <a:schemeClr val="dk1"/>
              </a:solidFill>
              <a:latin typeface="DM Sans"/>
              <a:ea typeface="DM Sans"/>
              <a:cs typeface="DM Sans"/>
              <a:sym typeface="DM Sans"/>
            </a:endParaRPr>
          </a:p>
          <a:p>
            <a:pPr indent="0" lvl="0" marL="0" rtl="0" algn="just">
              <a:lnSpc>
                <a:spcPct val="115000"/>
              </a:lnSpc>
              <a:spcBef>
                <a:spcPts val="1000"/>
              </a:spcBef>
              <a:spcAft>
                <a:spcPts val="0"/>
              </a:spcAft>
              <a:buNone/>
            </a:pPr>
            <a:r>
              <a:t/>
            </a:r>
            <a:endParaRPr sz="1300">
              <a:solidFill>
                <a:schemeClr val="dk1"/>
              </a:solidFill>
              <a:latin typeface="DM Sans"/>
              <a:ea typeface="DM Sans"/>
              <a:cs typeface="DM Sans"/>
              <a:sym typeface="DM Sans"/>
            </a:endParaRPr>
          </a:p>
          <a:p>
            <a:pPr indent="-311150" lvl="0" marL="457200" rtl="0" algn="l">
              <a:lnSpc>
                <a:spcPct val="115000"/>
              </a:lnSpc>
              <a:spcBef>
                <a:spcPts val="1000"/>
              </a:spcBef>
              <a:spcAft>
                <a:spcPts val="0"/>
              </a:spcAft>
              <a:buClr>
                <a:schemeClr val="dk1"/>
              </a:buClr>
              <a:buSzPts val="1300"/>
              <a:buFont typeface="DM Sans"/>
              <a:buChar char="●"/>
            </a:pPr>
            <a:r>
              <a:rPr lang="es" sz="1300">
                <a:solidFill>
                  <a:schemeClr val="dk1"/>
                </a:solidFill>
                <a:latin typeface="DM Sans"/>
                <a:ea typeface="DM Sans"/>
                <a:cs typeface="DM Sans"/>
                <a:sym typeface="DM Sans"/>
              </a:rPr>
              <a:t>Solución Propuesta: </a:t>
            </a:r>
            <a:endParaRPr sz="1300">
              <a:solidFill>
                <a:schemeClr val="dk1"/>
              </a:solidFill>
              <a:latin typeface="DM Sans"/>
              <a:ea typeface="DM Sans"/>
              <a:cs typeface="DM Sans"/>
              <a:sym typeface="DM Sans"/>
            </a:endParaRPr>
          </a:p>
          <a:p>
            <a:pPr indent="457200" lvl="0" marL="0" rtl="0" algn="just">
              <a:lnSpc>
                <a:spcPct val="115000"/>
              </a:lnSpc>
              <a:spcBef>
                <a:spcPts val="1000"/>
              </a:spcBef>
              <a:spcAft>
                <a:spcPts val="0"/>
              </a:spcAft>
              <a:buNone/>
            </a:pPr>
            <a:r>
              <a:rPr lang="es" sz="1300">
                <a:solidFill>
                  <a:schemeClr val="dk1"/>
                </a:solidFill>
                <a:latin typeface="DM Sans"/>
                <a:ea typeface="DM Sans"/>
                <a:cs typeface="DM Sans"/>
                <a:sym typeface="DM Sans"/>
              </a:rPr>
              <a:t>Ante esta situación, se propone la creación de un "Asistente de Escritura Creativa" que ayude a sus usuarios a generar contenido creativo adecuado a sus necesidades. </a:t>
            </a:r>
            <a:endParaRPr sz="1300">
              <a:solidFill>
                <a:schemeClr val="dk1"/>
              </a:solidFill>
              <a:latin typeface="DM Sans"/>
              <a:ea typeface="DM Sans"/>
              <a:cs typeface="DM Sans"/>
              <a:sym typeface="DM Sans"/>
            </a:endParaRPr>
          </a:p>
          <a:p>
            <a:pPr indent="0" lvl="0" marL="0" rtl="0" algn="just">
              <a:lnSpc>
                <a:spcPct val="115000"/>
              </a:lnSpc>
              <a:spcBef>
                <a:spcPts val="1000"/>
              </a:spcBef>
              <a:spcAft>
                <a:spcPts val="0"/>
              </a:spcAft>
              <a:buNone/>
            </a:pPr>
            <a:r>
              <a:t/>
            </a:r>
            <a:endParaRPr sz="1300">
              <a:solidFill>
                <a:schemeClr val="dk1"/>
              </a:solidFill>
              <a:latin typeface="DM Sans"/>
              <a:ea typeface="DM Sans"/>
              <a:cs typeface="DM Sans"/>
              <a:sym typeface="DM Sans"/>
            </a:endParaRPr>
          </a:p>
          <a:p>
            <a:pPr indent="-311150" lvl="0" marL="457200" rtl="0" algn="l">
              <a:lnSpc>
                <a:spcPct val="115000"/>
              </a:lnSpc>
              <a:spcBef>
                <a:spcPts val="1000"/>
              </a:spcBef>
              <a:spcAft>
                <a:spcPts val="0"/>
              </a:spcAft>
              <a:buClr>
                <a:schemeClr val="dk1"/>
              </a:buClr>
              <a:buSzPts val="1300"/>
              <a:buFont typeface="DM Sans"/>
              <a:buChar char="●"/>
            </a:pPr>
            <a:r>
              <a:rPr lang="es" sz="1300">
                <a:solidFill>
                  <a:schemeClr val="dk1"/>
                </a:solidFill>
                <a:latin typeface="DM Sans"/>
                <a:ea typeface="DM Sans"/>
                <a:cs typeface="DM Sans"/>
                <a:sym typeface="DM Sans"/>
              </a:rPr>
              <a:t>Propuesta de Aplicación Web con IA: </a:t>
            </a:r>
            <a:endParaRPr sz="1300">
              <a:solidFill>
                <a:schemeClr val="dk1"/>
              </a:solidFill>
              <a:latin typeface="DM Sans"/>
              <a:ea typeface="DM Sans"/>
              <a:cs typeface="DM Sans"/>
              <a:sym typeface="DM Sans"/>
            </a:endParaRPr>
          </a:p>
          <a:p>
            <a:pPr indent="457200" lvl="0" marL="0" rtl="0" algn="just">
              <a:lnSpc>
                <a:spcPct val="115000"/>
              </a:lnSpc>
              <a:spcBef>
                <a:spcPts val="1000"/>
              </a:spcBef>
              <a:spcAft>
                <a:spcPts val="0"/>
              </a:spcAft>
              <a:buNone/>
            </a:pPr>
            <a:r>
              <a:rPr lang="es" sz="1300">
                <a:solidFill>
                  <a:schemeClr val="dk1"/>
                </a:solidFill>
                <a:latin typeface="DM Sans"/>
                <a:ea typeface="DM Sans"/>
                <a:cs typeface="DM Sans"/>
                <a:sym typeface="DM Sans"/>
              </a:rPr>
              <a:t>Para llevar a cabo esta solución, se desarrollará una aplicación web que se llamará InspirARTE. La función principal de esta aplicación será ayudar a crear contenido creativo según las necesidades del usuario. Además, esta aplicación ofrece ventajas significativas, como ahorrar tiempo en la creación de contenido, crear contenido creativo y sobre todo según </a:t>
            </a:r>
            <a:r>
              <a:rPr lang="es" sz="1300">
                <a:solidFill>
                  <a:schemeClr val="dk1"/>
                </a:solidFill>
                <a:latin typeface="DM Sans"/>
                <a:ea typeface="DM Sans"/>
                <a:cs typeface="DM Sans"/>
                <a:sym typeface="DM Sans"/>
              </a:rPr>
              <a:t>las</a:t>
            </a:r>
            <a:r>
              <a:rPr lang="es" sz="1300">
                <a:solidFill>
                  <a:schemeClr val="dk1"/>
                </a:solidFill>
                <a:latin typeface="DM Sans"/>
                <a:ea typeface="DM Sans"/>
                <a:cs typeface="DM Sans"/>
                <a:sym typeface="DM Sans"/>
              </a:rPr>
              <a:t> demandas del usuario.</a:t>
            </a:r>
            <a:endParaRPr sz="1300">
              <a:solidFill>
                <a:schemeClr val="dk1"/>
              </a:solidFill>
              <a:latin typeface="DM Sans"/>
              <a:ea typeface="DM Sans"/>
              <a:cs typeface="DM Sans"/>
              <a:sym typeface="DM Sans"/>
            </a:endParaRPr>
          </a:p>
          <a:p>
            <a:pPr indent="0" lvl="0" marL="0" rtl="0" algn="l">
              <a:lnSpc>
                <a:spcPct val="115000"/>
              </a:lnSpc>
              <a:spcBef>
                <a:spcPts val="1000"/>
              </a:spcBef>
              <a:spcAft>
                <a:spcPts val="0"/>
              </a:spcAft>
              <a:buNone/>
            </a:pPr>
            <a:r>
              <a:t/>
            </a:r>
            <a:endParaRPr sz="1300">
              <a:solidFill>
                <a:schemeClr val="dk1"/>
              </a:solidFill>
              <a:latin typeface="DM Sans"/>
              <a:ea typeface="DM Sans"/>
              <a:cs typeface="DM Sans"/>
              <a:sym typeface="DM Sans"/>
            </a:endParaRPr>
          </a:p>
          <a:p>
            <a:pPr indent="457200" lvl="0" marL="0" rtl="0" algn="just">
              <a:lnSpc>
                <a:spcPct val="115000"/>
              </a:lnSpc>
              <a:spcBef>
                <a:spcPts val="0"/>
              </a:spcBef>
              <a:spcAft>
                <a:spcPts val="0"/>
              </a:spcAft>
              <a:buNone/>
            </a:pPr>
            <a:r>
              <a:rPr lang="es" sz="1300">
                <a:solidFill>
                  <a:schemeClr val="dk1"/>
                </a:solidFill>
                <a:latin typeface="DM Sans"/>
                <a:ea typeface="DM Sans"/>
                <a:cs typeface="DM Sans"/>
                <a:sym typeface="DM Sans"/>
              </a:rPr>
              <a:t>El asistente podrá</a:t>
            </a:r>
            <a:r>
              <a:rPr lang="es" sz="1300">
                <a:solidFill>
                  <a:schemeClr val="dk1"/>
                </a:solidFill>
                <a:highlight>
                  <a:schemeClr val="lt1"/>
                </a:highlight>
                <a:latin typeface="DM Sans"/>
                <a:ea typeface="DM Sans"/>
                <a:cs typeface="DM Sans"/>
                <a:sym typeface="DM Sans"/>
              </a:rPr>
              <a:t> generar contenido creativo, como historias cortas, poemas, slogans e incluso ​​la aplicación ofrecerá opciones para que los usuarios editen y mejoren el contenido generado por la IA. </a:t>
            </a:r>
            <a:endParaRPr b="1" sz="1300">
              <a:solidFill>
                <a:schemeClr val="dk1"/>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sp>
        <p:nvSpPr>
          <p:cNvPr id="38" name="Google Shape;38;p9"/>
          <p:cNvSpPr txBox="1"/>
          <p:nvPr/>
        </p:nvSpPr>
        <p:spPr>
          <a:xfrm>
            <a:off x="502950" y="468275"/>
            <a:ext cx="6554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000">
                <a:solidFill>
                  <a:schemeClr val="dk1"/>
                </a:solidFill>
                <a:latin typeface="DM Sans"/>
                <a:ea typeface="DM Sans"/>
                <a:cs typeface="DM Sans"/>
                <a:sym typeface="DM Sans"/>
              </a:rPr>
              <a:t>Factibilidad de Aplicación Web con IA</a:t>
            </a:r>
            <a:endParaRPr sz="2000">
              <a:solidFill>
                <a:schemeClr val="dk1"/>
              </a:solidFill>
              <a:latin typeface="DM Sans"/>
              <a:ea typeface="DM Sans"/>
              <a:cs typeface="DM Sans"/>
              <a:sym typeface="DM Sans"/>
            </a:endParaRPr>
          </a:p>
        </p:txBody>
      </p:sp>
      <p:pic>
        <p:nvPicPr>
          <p:cNvPr id="39" name="Google Shape;39;p9"/>
          <p:cNvPicPr preferRelativeResize="0"/>
          <p:nvPr/>
        </p:nvPicPr>
        <p:blipFill>
          <a:blip r:embed="rId3">
            <a:alphaModFix/>
          </a:blip>
          <a:stretch>
            <a:fillRect/>
          </a:stretch>
        </p:blipFill>
        <p:spPr>
          <a:xfrm>
            <a:off x="5505625" y="9944400"/>
            <a:ext cx="1716975" cy="431100"/>
          </a:xfrm>
          <a:prstGeom prst="rect">
            <a:avLst/>
          </a:prstGeom>
          <a:noFill/>
          <a:ln>
            <a:noFill/>
          </a:ln>
        </p:spPr>
      </p:pic>
      <p:sp>
        <p:nvSpPr>
          <p:cNvPr id="40" name="Google Shape;40;p9"/>
          <p:cNvSpPr txBox="1"/>
          <p:nvPr/>
        </p:nvSpPr>
        <p:spPr>
          <a:xfrm>
            <a:off x="502950" y="1304500"/>
            <a:ext cx="6554100" cy="9275700"/>
          </a:xfrm>
          <a:prstGeom prst="rect">
            <a:avLst/>
          </a:prstGeom>
          <a:noFill/>
          <a:ln>
            <a:noFill/>
          </a:ln>
        </p:spPr>
        <p:txBody>
          <a:bodyPr anchorCtr="0" anchor="t" bIns="91425" lIns="91425" spcFirstLastPara="1" rIns="91425" wrap="square" tIns="91425">
            <a:noAutofit/>
          </a:bodyPr>
          <a:lstStyle/>
          <a:p>
            <a:pPr indent="-311150" lvl="0" marL="457200" rtl="0" algn="just">
              <a:lnSpc>
                <a:spcPct val="115000"/>
              </a:lnSpc>
              <a:spcBef>
                <a:spcPts val="0"/>
              </a:spcBef>
              <a:spcAft>
                <a:spcPts val="0"/>
              </a:spcAft>
              <a:buClr>
                <a:schemeClr val="dk1"/>
              </a:buClr>
              <a:buSzPts val="1300"/>
              <a:buFont typeface="DM Sans"/>
              <a:buChar char="●"/>
            </a:pPr>
            <a:r>
              <a:rPr lang="es" sz="1300">
                <a:solidFill>
                  <a:schemeClr val="dk1"/>
                </a:solidFill>
                <a:latin typeface="DM Sans"/>
                <a:ea typeface="DM Sans"/>
                <a:cs typeface="DM Sans"/>
                <a:sym typeface="DM Sans"/>
              </a:rPr>
              <a:t>Prompt Inicial: </a:t>
            </a:r>
            <a:endParaRPr sz="1300">
              <a:solidFill>
                <a:schemeClr val="dk1"/>
              </a:solidFill>
              <a:latin typeface="DM Sans"/>
              <a:ea typeface="DM Sans"/>
              <a:cs typeface="DM Sans"/>
              <a:sym typeface="DM Sans"/>
            </a:endParaRPr>
          </a:p>
          <a:p>
            <a:pPr indent="0" lvl="0" marL="457200" rtl="0" algn="just">
              <a:lnSpc>
                <a:spcPct val="115000"/>
              </a:lnSpc>
              <a:spcBef>
                <a:spcPts val="0"/>
              </a:spcBef>
              <a:spcAft>
                <a:spcPts val="0"/>
              </a:spcAft>
              <a:buNone/>
            </a:pPr>
            <a:br>
              <a:rPr lang="es" sz="1300">
                <a:solidFill>
                  <a:schemeClr val="dk1"/>
                </a:solidFill>
                <a:highlight>
                  <a:srgbClr val="F9CB9C"/>
                </a:highlight>
                <a:latin typeface="DM Sans"/>
                <a:ea typeface="DM Sans"/>
                <a:cs typeface="DM Sans"/>
                <a:sym typeface="DM Sans"/>
              </a:rPr>
            </a:br>
            <a:r>
              <a:rPr lang="es" sz="1300">
                <a:solidFill>
                  <a:schemeClr val="dk1"/>
                </a:solidFill>
                <a:highlight>
                  <a:srgbClr val="F9CB9C"/>
                </a:highlight>
                <a:latin typeface="DM Sans"/>
                <a:ea typeface="DM Sans"/>
                <a:cs typeface="DM Sans"/>
                <a:sym typeface="DM Sans"/>
              </a:rPr>
              <a:t>	</a:t>
            </a:r>
            <a:r>
              <a:rPr lang="es" sz="1300">
                <a:solidFill>
                  <a:schemeClr val="dk1"/>
                </a:solidFill>
                <a:latin typeface="DM Sans"/>
                <a:ea typeface="DM Sans"/>
                <a:cs typeface="DM Sans"/>
                <a:sym typeface="DM Sans"/>
              </a:rPr>
              <a:t>La aplicación se va a construir utilizando Python </a:t>
            </a:r>
            <a:r>
              <a:rPr lang="es" sz="1300">
                <a:solidFill>
                  <a:schemeClr val="dk1"/>
                </a:solidFill>
                <a:latin typeface="DM Sans"/>
                <a:ea typeface="DM Sans"/>
                <a:cs typeface="DM Sans"/>
                <a:sym typeface="DM Sans"/>
              </a:rPr>
              <a:t>y también implementando funciones para interactuar con la API de OpenAI y solicitar la generación de contenido creativo.  Con Amazon CodeWhisperer se podrá optimizar el código de la aplicación y garantizar su eficiencia.</a:t>
            </a:r>
            <a:endParaRPr sz="1300">
              <a:solidFill>
                <a:schemeClr val="dk1"/>
              </a:solidFill>
              <a:latin typeface="DM Sans"/>
              <a:ea typeface="DM Sans"/>
              <a:cs typeface="DM Sans"/>
              <a:sym typeface="DM Sans"/>
            </a:endParaRPr>
          </a:p>
          <a:p>
            <a:pPr indent="0" lvl="0" marL="0" rtl="0" algn="just">
              <a:lnSpc>
                <a:spcPct val="115000"/>
              </a:lnSpc>
              <a:spcBef>
                <a:spcPts val="0"/>
              </a:spcBef>
              <a:spcAft>
                <a:spcPts val="0"/>
              </a:spcAft>
              <a:buClr>
                <a:schemeClr val="dk1"/>
              </a:buClr>
              <a:buSzPts val="1100"/>
              <a:buFont typeface="Arial"/>
              <a:buNone/>
            </a:pPr>
            <a:r>
              <a:t/>
            </a:r>
            <a:endParaRPr sz="1300">
              <a:solidFill>
                <a:schemeClr val="dk1"/>
              </a:solidFill>
              <a:highlight>
                <a:schemeClr val="lt1"/>
              </a:highlight>
              <a:latin typeface="DM Sans"/>
              <a:ea typeface="DM Sans"/>
              <a:cs typeface="DM Sans"/>
              <a:sym typeface="DM Sans"/>
            </a:endParaRPr>
          </a:p>
          <a:p>
            <a:pPr indent="457200" lvl="0" marL="0" rtl="0" algn="just">
              <a:lnSpc>
                <a:spcPct val="115000"/>
              </a:lnSpc>
              <a:spcBef>
                <a:spcPts val="0"/>
              </a:spcBef>
              <a:spcAft>
                <a:spcPts val="0"/>
              </a:spcAft>
              <a:buClr>
                <a:schemeClr val="dk1"/>
              </a:buClr>
              <a:buSzPts val="1100"/>
              <a:buFont typeface="Arial"/>
              <a:buNone/>
            </a:pPr>
            <a:r>
              <a:rPr lang="es" sz="1300">
                <a:solidFill>
                  <a:schemeClr val="dk1"/>
                </a:solidFill>
                <a:latin typeface="DM Sans"/>
                <a:ea typeface="DM Sans"/>
                <a:cs typeface="DM Sans"/>
                <a:sym typeface="DM Sans"/>
              </a:rPr>
              <a:t>Para comenzar, el prompt inicial será “Como experto en escritura creativa, necesito que desarrollemos una aplicación en python que le permita al usuario crear contenido creativo, y que también puedan editar o mejorar el resultado del contenido”</a:t>
            </a:r>
            <a:endParaRPr sz="1300">
              <a:solidFill>
                <a:schemeClr val="dk1"/>
              </a:solidFill>
              <a:latin typeface="DM Sans"/>
              <a:ea typeface="DM Sans"/>
              <a:cs typeface="DM Sans"/>
              <a:sym typeface="DM Sans"/>
            </a:endParaRPr>
          </a:p>
          <a:p>
            <a:pPr indent="457200" lvl="0" marL="0" rtl="0" algn="just">
              <a:lnSpc>
                <a:spcPct val="115000"/>
              </a:lnSpc>
              <a:spcBef>
                <a:spcPts val="0"/>
              </a:spcBef>
              <a:spcAft>
                <a:spcPts val="0"/>
              </a:spcAft>
              <a:buClr>
                <a:schemeClr val="dk1"/>
              </a:buClr>
              <a:buSzPts val="1100"/>
              <a:buFont typeface="Arial"/>
              <a:buNone/>
            </a:pPr>
            <a:r>
              <a:t/>
            </a:r>
            <a:endParaRPr sz="1300">
              <a:solidFill>
                <a:schemeClr val="dk1"/>
              </a:solidFill>
              <a:latin typeface="DM Sans"/>
              <a:ea typeface="DM Sans"/>
              <a:cs typeface="DM Sans"/>
              <a:sym typeface="DM Sans"/>
            </a:endParaRPr>
          </a:p>
          <a:p>
            <a:pPr indent="457200" lvl="0" marL="0" rtl="0" algn="just">
              <a:lnSpc>
                <a:spcPct val="115000"/>
              </a:lnSpc>
              <a:spcBef>
                <a:spcPts val="0"/>
              </a:spcBef>
              <a:spcAft>
                <a:spcPts val="0"/>
              </a:spcAft>
              <a:buClr>
                <a:schemeClr val="dk1"/>
              </a:buClr>
              <a:buSzPts val="1100"/>
              <a:buFont typeface="Arial"/>
              <a:buNone/>
            </a:pPr>
            <a:r>
              <a:rPr lang="es" sz="1300">
                <a:solidFill>
                  <a:schemeClr val="dk1"/>
                </a:solidFill>
                <a:latin typeface="DM Sans"/>
                <a:ea typeface="DM Sans"/>
                <a:cs typeface="DM Sans"/>
                <a:sym typeface="DM Sans"/>
              </a:rPr>
              <a:t>Utilizaré la aplicación en Python, trabajando con herramientas como Visual Studio Code (VSC) para la edición de código. </a:t>
            </a:r>
            <a:endParaRPr sz="1300">
              <a:solidFill>
                <a:schemeClr val="dk1"/>
              </a:solidFill>
              <a:latin typeface="DM Sans"/>
              <a:ea typeface="DM Sans"/>
              <a:cs typeface="DM Sans"/>
              <a:sym typeface="DM Sans"/>
            </a:endParaRPr>
          </a:p>
          <a:p>
            <a:pPr indent="457200" lvl="0" marL="0" rtl="0" algn="just">
              <a:lnSpc>
                <a:spcPct val="115000"/>
              </a:lnSpc>
              <a:spcBef>
                <a:spcPts val="0"/>
              </a:spcBef>
              <a:spcAft>
                <a:spcPts val="0"/>
              </a:spcAft>
              <a:buClr>
                <a:schemeClr val="dk1"/>
              </a:buClr>
              <a:buSzPts val="1100"/>
              <a:buFont typeface="Arial"/>
              <a:buNone/>
            </a:pPr>
            <a:r>
              <a:t/>
            </a:r>
            <a:endParaRPr sz="1300">
              <a:solidFill>
                <a:schemeClr val="dk1"/>
              </a:solidFill>
              <a:latin typeface="DM Sans"/>
              <a:ea typeface="DM Sans"/>
              <a:cs typeface="DM Sans"/>
              <a:sym typeface="DM Sans"/>
            </a:endParaRPr>
          </a:p>
          <a:p>
            <a:pPr indent="457200" lvl="0" marL="0" rtl="0" algn="just">
              <a:lnSpc>
                <a:spcPct val="115000"/>
              </a:lnSpc>
              <a:spcBef>
                <a:spcPts val="0"/>
              </a:spcBef>
              <a:spcAft>
                <a:spcPts val="0"/>
              </a:spcAft>
              <a:buClr>
                <a:schemeClr val="dk1"/>
              </a:buClr>
              <a:buSzPts val="1100"/>
              <a:buFont typeface="Arial"/>
              <a:buNone/>
            </a:pPr>
            <a:r>
              <a:rPr lang="es" sz="1300">
                <a:solidFill>
                  <a:schemeClr val="dk1"/>
                </a:solidFill>
                <a:latin typeface="DM Sans"/>
                <a:ea typeface="DM Sans"/>
                <a:cs typeface="DM Sans"/>
                <a:sym typeface="DM Sans"/>
              </a:rPr>
              <a:t>En cuanto a la factibilidad económica, tendré en cuenta que el uso de las API de OpenAI tiene un costo asociado. Planificaré y armaré el presupuesto evaluando el uso óptimo de la API para minimizar los costos y garantizar que el proyecto siga siendo económicamente viable.</a:t>
            </a:r>
            <a:endParaRPr sz="1300">
              <a:solidFill>
                <a:schemeClr val="dk1"/>
              </a:solidFill>
              <a:latin typeface="DM Sans"/>
              <a:ea typeface="DM Sans"/>
              <a:cs typeface="DM Sans"/>
              <a:sym typeface="DM Sans"/>
            </a:endParaRPr>
          </a:p>
          <a:p>
            <a:pPr indent="457200" lvl="0" marL="0" rtl="0" algn="just">
              <a:lnSpc>
                <a:spcPct val="115000"/>
              </a:lnSpc>
              <a:spcBef>
                <a:spcPts val="0"/>
              </a:spcBef>
              <a:spcAft>
                <a:spcPts val="0"/>
              </a:spcAft>
              <a:buClr>
                <a:schemeClr val="dk1"/>
              </a:buClr>
              <a:buSzPts val="1100"/>
              <a:buFont typeface="Arial"/>
              <a:buNone/>
            </a:pPr>
            <a:r>
              <a:t/>
            </a:r>
            <a:endParaRPr sz="1300">
              <a:solidFill>
                <a:schemeClr val="dk1"/>
              </a:solidFill>
              <a:latin typeface="DM Sans"/>
              <a:ea typeface="DM Sans"/>
              <a:cs typeface="DM Sans"/>
              <a:sym typeface="DM Sans"/>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highlight>
                <a:schemeClr val="lt1"/>
              </a:highlight>
              <a:latin typeface="DM Sans"/>
              <a:ea typeface="DM Sans"/>
              <a:cs typeface="DM Sans"/>
              <a:sym typeface="DM Sans"/>
            </a:endParaRPr>
          </a:p>
          <a:p>
            <a:pPr indent="-311150" lvl="0" marL="457200" rtl="0" algn="l">
              <a:lnSpc>
                <a:spcPct val="115000"/>
              </a:lnSpc>
              <a:spcBef>
                <a:spcPts val="0"/>
              </a:spcBef>
              <a:spcAft>
                <a:spcPts val="0"/>
              </a:spcAft>
              <a:buClr>
                <a:schemeClr val="dk1"/>
              </a:buClr>
              <a:buSzPts val="1300"/>
              <a:buFont typeface="DM Sans"/>
              <a:buChar char="●"/>
            </a:pPr>
            <a:r>
              <a:rPr lang="es" sz="1300">
                <a:solidFill>
                  <a:schemeClr val="dk1"/>
                </a:solidFill>
                <a:latin typeface="DM Sans"/>
                <a:ea typeface="DM Sans"/>
                <a:cs typeface="DM Sans"/>
                <a:sym typeface="DM Sans"/>
              </a:rPr>
              <a:t>Requerimientos técnicos:</a:t>
            </a:r>
            <a:endParaRPr sz="1300">
              <a:solidFill>
                <a:schemeClr val="dk1"/>
              </a:solidFill>
              <a:latin typeface="DM Sans"/>
              <a:ea typeface="DM Sans"/>
              <a:cs typeface="DM Sans"/>
              <a:sym typeface="DM Sans"/>
            </a:endParaRPr>
          </a:p>
          <a:p>
            <a:pPr indent="0" lvl="0" marL="457200" rtl="0" algn="l">
              <a:lnSpc>
                <a:spcPct val="115000"/>
              </a:lnSpc>
              <a:spcBef>
                <a:spcPts val="1000"/>
              </a:spcBef>
              <a:spcAft>
                <a:spcPts val="0"/>
              </a:spcAft>
              <a:buNone/>
            </a:pPr>
            <a:r>
              <a:t/>
            </a:r>
            <a:endParaRPr sz="1300">
              <a:solidFill>
                <a:schemeClr val="dk1"/>
              </a:solidFill>
              <a:latin typeface="DM Sans"/>
              <a:ea typeface="DM Sans"/>
              <a:cs typeface="DM Sans"/>
              <a:sym typeface="DM Sans"/>
            </a:endParaRPr>
          </a:p>
          <a:p>
            <a:pPr indent="-311150" lvl="1" marL="914400" rtl="0" algn="l">
              <a:lnSpc>
                <a:spcPct val="115000"/>
              </a:lnSpc>
              <a:spcBef>
                <a:spcPts val="1000"/>
              </a:spcBef>
              <a:spcAft>
                <a:spcPts val="0"/>
              </a:spcAft>
              <a:buClr>
                <a:schemeClr val="dk1"/>
              </a:buClr>
              <a:buSzPts val="1300"/>
              <a:buFont typeface="DM Sans"/>
              <a:buChar char="○"/>
            </a:pPr>
            <a:r>
              <a:rPr lang="es" sz="1300">
                <a:solidFill>
                  <a:schemeClr val="dk1"/>
                </a:solidFill>
                <a:latin typeface="DM Sans"/>
                <a:ea typeface="DM Sans"/>
                <a:cs typeface="DM Sans"/>
                <a:sym typeface="DM Sans"/>
              </a:rPr>
              <a:t>Nombre de usuario de la Cuenta activada en streamlit y captura de pantalla de inicio de sesión</a:t>
            </a:r>
            <a:endParaRPr sz="1300">
              <a:solidFill>
                <a:schemeClr val="dk1"/>
              </a:solidFill>
              <a:latin typeface="DM Sans"/>
              <a:ea typeface="DM Sans"/>
              <a:cs typeface="DM Sans"/>
              <a:sym typeface="DM Sans"/>
            </a:endParaRPr>
          </a:p>
          <a:p>
            <a:pPr indent="0" lvl="0" marL="0" rtl="0" algn="l">
              <a:lnSpc>
                <a:spcPct val="115000"/>
              </a:lnSpc>
              <a:spcBef>
                <a:spcPts val="1000"/>
              </a:spcBef>
              <a:spcAft>
                <a:spcPts val="0"/>
              </a:spcAft>
              <a:buNone/>
            </a:pPr>
            <a:r>
              <a:t/>
            </a:r>
            <a:endParaRPr sz="1300">
              <a:solidFill>
                <a:schemeClr val="dk1"/>
              </a:solidFill>
              <a:latin typeface="DM Sans"/>
              <a:ea typeface="DM Sans"/>
              <a:cs typeface="DM Sans"/>
              <a:sym typeface="DM Sans"/>
            </a:endParaRPr>
          </a:p>
          <a:p>
            <a:pPr indent="0" lvl="0" marL="0" rtl="0" algn="l">
              <a:lnSpc>
                <a:spcPct val="115000"/>
              </a:lnSpc>
              <a:spcBef>
                <a:spcPts val="1000"/>
              </a:spcBef>
              <a:spcAft>
                <a:spcPts val="0"/>
              </a:spcAft>
              <a:buNone/>
            </a:pPr>
            <a:r>
              <a:t/>
            </a:r>
            <a:endParaRPr sz="1300">
              <a:solidFill>
                <a:schemeClr val="dk1"/>
              </a:solidFill>
              <a:latin typeface="DM Sans"/>
              <a:ea typeface="DM Sans"/>
              <a:cs typeface="DM Sans"/>
              <a:sym typeface="DM Sans"/>
            </a:endParaRPr>
          </a:p>
          <a:p>
            <a:pPr indent="0" lvl="0" marL="0" rtl="0" algn="l">
              <a:lnSpc>
                <a:spcPct val="115000"/>
              </a:lnSpc>
              <a:spcBef>
                <a:spcPts val="1000"/>
              </a:spcBef>
              <a:spcAft>
                <a:spcPts val="0"/>
              </a:spcAft>
              <a:buNone/>
            </a:pPr>
            <a:r>
              <a:t/>
            </a:r>
            <a:endParaRPr sz="1300">
              <a:solidFill>
                <a:schemeClr val="dk1"/>
              </a:solidFill>
              <a:latin typeface="DM Sans"/>
              <a:ea typeface="DM Sans"/>
              <a:cs typeface="DM Sans"/>
              <a:sym typeface="DM Sans"/>
            </a:endParaRPr>
          </a:p>
          <a:p>
            <a:pPr indent="0" lvl="0" marL="0" rtl="0" algn="l">
              <a:lnSpc>
                <a:spcPct val="115000"/>
              </a:lnSpc>
              <a:spcBef>
                <a:spcPts val="1000"/>
              </a:spcBef>
              <a:spcAft>
                <a:spcPts val="0"/>
              </a:spcAft>
              <a:buNone/>
            </a:pPr>
            <a:r>
              <a:t/>
            </a:r>
            <a:endParaRPr sz="1300">
              <a:solidFill>
                <a:schemeClr val="dk1"/>
              </a:solidFill>
              <a:latin typeface="DM Sans"/>
              <a:ea typeface="DM Sans"/>
              <a:cs typeface="DM Sans"/>
              <a:sym typeface="DM Sans"/>
            </a:endParaRPr>
          </a:p>
          <a:p>
            <a:pPr indent="0" lvl="0" marL="0" rtl="0" algn="l">
              <a:lnSpc>
                <a:spcPct val="115000"/>
              </a:lnSpc>
              <a:spcBef>
                <a:spcPts val="1000"/>
              </a:spcBef>
              <a:spcAft>
                <a:spcPts val="0"/>
              </a:spcAft>
              <a:buNone/>
            </a:pPr>
            <a:r>
              <a:t/>
            </a:r>
            <a:endParaRPr sz="1300">
              <a:solidFill>
                <a:schemeClr val="dk1"/>
              </a:solidFill>
              <a:latin typeface="DM Sans"/>
              <a:ea typeface="DM Sans"/>
              <a:cs typeface="DM Sans"/>
              <a:sym typeface="DM Sans"/>
            </a:endParaRPr>
          </a:p>
          <a:p>
            <a:pPr indent="0" lvl="0" marL="0" rtl="0" algn="l">
              <a:lnSpc>
                <a:spcPct val="115000"/>
              </a:lnSpc>
              <a:spcBef>
                <a:spcPts val="1000"/>
              </a:spcBef>
              <a:spcAft>
                <a:spcPts val="0"/>
              </a:spcAft>
              <a:buNone/>
            </a:pPr>
            <a:r>
              <a:t/>
            </a:r>
            <a:endParaRPr sz="1300">
              <a:solidFill>
                <a:schemeClr val="dk1"/>
              </a:solidFill>
              <a:latin typeface="DM Sans"/>
              <a:ea typeface="DM Sans"/>
              <a:cs typeface="DM Sans"/>
              <a:sym typeface="DM Sans"/>
            </a:endParaRPr>
          </a:p>
          <a:p>
            <a:pPr indent="0" lvl="0" marL="0" rtl="0" algn="l">
              <a:lnSpc>
                <a:spcPct val="115000"/>
              </a:lnSpc>
              <a:spcBef>
                <a:spcPts val="1000"/>
              </a:spcBef>
              <a:spcAft>
                <a:spcPts val="0"/>
              </a:spcAft>
              <a:buClr>
                <a:schemeClr val="dk1"/>
              </a:buClr>
              <a:buSzPts val="1100"/>
              <a:buFont typeface="Arial"/>
              <a:buNone/>
            </a:pPr>
            <a:r>
              <a:t/>
            </a:r>
            <a:endParaRPr b="1" sz="1300">
              <a:solidFill>
                <a:schemeClr val="dk1"/>
              </a:solidFill>
              <a:latin typeface="DM Sans"/>
              <a:ea typeface="DM Sans"/>
              <a:cs typeface="DM Sans"/>
              <a:sym typeface="DM Sans"/>
            </a:endParaRPr>
          </a:p>
          <a:p>
            <a:pPr indent="0" lvl="0" marL="0" rtl="0" algn="l">
              <a:lnSpc>
                <a:spcPct val="115000"/>
              </a:lnSpc>
              <a:spcBef>
                <a:spcPts val="1200"/>
              </a:spcBef>
              <a:spcAft>
                <a:spcPts val="0"/>
              </a:spcAft>
              <a:buClr>
                <a:schemeClr val="dk1"/>
              </a:buClr>
              <a:buSzPts val="1100"/>
              <a:buFont typeface="Arial"/>
              <a:buNone/>
            </a:pPr>
            <a:r>
              <a:t/>
            </a:r>
            <a:endParaRPr b="1" sz="1300">
              <a:solidFill>
                <a:schemeClr val="dk1"/>
              </a:solidFill>
              <a:latin typeface="DM Sans"/>
              <a:ea typeface="DM Sans"/>
              <a:cs typeface="DM Sans"/>
              <a:sym typeface="DM Sans"/>
            </a:endParaRPr>
          </a:p>
          <a:p>
            <a:pPr indent="0" lvl="0" marL="457200" rtl="0" algn="l">
              <a:lnSpc>
                <a:spcPct val="115000"/>
              </a:lnSpc>
              <a:spcBef>
                <a:spcPts val="1200"/>
              </a:spcBef>
              <a:spcAft>
                <a:spcPts val="0"/>
              </a:spcAft>
              <a:buClr>
                <a:schemeClr val="dk1"/>
              </a:buClr>
              <a:buSzPts val="1100"/>
              <a:buFont typeface="Arial"/>
              <a:buNone/>
            </a:pPr>
            <a:r>
              <a:t/>
            </a:r>
            <a:endParaRPr b="1" sz="1300">
              <a:solidFill>
                <a:schemeClr val="dk1"/>
              </a:solidFill>
              <a:latin typeface="DM Sans"/>
              <a:ea typeface="DM Sans"/>
              <a:cs typeface="DM Sans"/>
              <a:sym typeface="DM Sans"/>
            </a:endParaRPr>
          </a:p>
          <a:p>
            <a:pPr indent="0" lvl="0" marL="0" rtl="0" algn="l">
              <a:lnSpc>
                <a:spcPct val="115000"/>
              </a:lnSpc>
              <a:spcBef>
                <a:spcPts val="1200"/>
              </a:spcBef>
              <a:spcAft>
                <a:spcPts val="1200"/>
              </a:spcAft>
              <a:buNone/>
            </a:pPr>
            <a:r>
              <a:t/>
            </a:r>
            <a:endParaRPr b="1" sz="1300">
              <a:solidFill>
                <a:schemeClr val="dk1"/>
              </a:solidFill>
              <a:latin typeface="DM Sans"/>
              <a:ea typeface="DM Sans"/>
              <a:cs typeface="DM Sans"/>
              <a:sym typeface="DM Sans"/>
            </a:endParaRPr>
          </a:p>
        </p:txBody>
      </p:sp>
      <p:pic>
        <p:nvPicPr>
          <p:cNvPr id="41" name="Google Shape;41;p9"/>
          <p:cNvPicPr preferRelativeResize="0"/>
          <p:nvPr/>
        </p:nvPicPr>
        <p:blipFill>
          <a:blip r:embed="rId4">
            <a:alphaModFix/>
          </a:blip>
          <a:stretch>
            <a:fillRect/>
          </a:stretch>
        </p:blipFill>
        <p:spPr>
          <a:xfrm>
            <a:off x="912975" y="7507975"/>
            <a:ext cx="5734050" cy="167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0"/>
          <p:cNvSpPr txBox="1"/>
          <p:nvPr/>
        </p:nvSpPr>
        <p:spPr>
          <a:xfrm>
            <a:off x="502950" y="468275"/>
            <a:ext cx="6554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000">
                <a:solidFill>
                  <a:schemeClr val="dk1"/>
                </a:solidFill>
                <a:latin typeface="DM Sans"/>
                <a:ea typeface="DM Sans"/>
                <a:cs typeface="DM Sans"/>
                <a:sym typeface="DM Sans"/>
              </a:rPr>
              <a:t>Factibilidad de Aplicación Web con IA</a:t>
            </a:r>
            <a:endParaRPr sz="2000">
              <a:solidFill>
                <a:schemeClr val="dk1"/>
              </a:solidFill>
              <a:latin typeface="DM Sans"/>
              <a:ea typeface="DM Sans"/>
              <a:cs typeface="DM Sans"/>
              <a:sym typeface="DM Sans"/>
            </a:endParaRPr>
          </a:p>
        </p:txBody>
      </p:sp>
      <p:pic>
        <p:nvPicPr>
          <p:cNvPr id="47" name="Google Shape;47;p10"/>
          <p:cNvPicPr preferRelativeResize="0"/>
          <p:nvPr/>
        </p:nvPicPr>
        <p:blipFill>
          <a:blip r:embed="rId3">
            <a:alphaModFix/>
          </a:blip>
          <a:stretch>
            <a:fillRect/>
          </a:stretch>
        </p:blipFill>
        <p:spPr>
          <a:xfrm>
            <a:off x="5505625" y="9944400"/>
            <a:ext cx="1716975" cy="431100"/>
          </a:xfrm>
          <a:prstGeom prst="rect">
            <a:avLst/>
          </a:prstGeom>
          <a:noFill/>
          <a:ln>
            <a:noFill/>
          </a:ln>
        </p:spPr>
      </p:pic>
      <p:sp>
        <p:nvSpPr>
          <p:cNvPr id="48" name="Google Shape;48;p10"/>
          <p:cNvSpPr txBox="1"/>
          <p:nvPr/>
        </p:nvSpPr>
        <p:spPr>
          <a:xfrm>
            <a:off x="502950" y="1304500"/>
            <a:ext cx="6554100" cy="8341200"/>
          </a:xfrm>
          <a:prstGeom prst="rect">
            <a:avLst/>
          </a:prstGeom>
          <a:noFill/>
          <a:ln>
            <a:noFill/>
          </a:ln>
        </p:spPr>
        <p:txBody>
          <a:bodyPr anchorCtr="0" anchor="t" bIns="91425" lIns="91425" spcFirstLastPara="1" rIns="91425" wrap="square" tIns="91425">
            <a:noAutofit/>
          </a:bodyPr>
          <a:lstStyle/>
          <a:p>
            <a:pPr indent="-311150" lvl="1" marL="914400" rtl="0" algn="l">
              <a:spcBef>
                <a:spcPts val="0"/>
              </a:spcBef>
              <a:spcAft>
                <a:spcPts val="0"/>
              </a:spcAft>
              <a:buClr>
                <a:schemeClr val="dk1"/>
              </a:buClr>
              <a:buSzPts val="1300"/>
              <a:buFont typeface="DM Sans"/>
              <a:buChar char="○"/>
            </a:pPr>
            <a:r>
              <a:rPr lang="es" sz="1300">
                <a:solidFill>
                  <a:schemeClr val="dk1"/>
                </a:solidFill>
                <a:latin typeface="DM Sans"/>
                <a:ea typeface="DM Sans"/>
                <a:cs typeface="DM Sans"/>
                <a:sym typeface="DM Sans"/>
              </a:rPr>
              <a:t>Gift o video de Amazon code whisperer en funcionamiento en VSC</a:t>
            </a:r>
            <a:endParaRPr sz="1300">
              <a:solidFill>
                <a:schemeClr val="dk1"/>
              </a:solidFill>
              <a:latin typeface="DM Sans"/>
              <a:ea typeface="DM Sans"/>
              <a:cs typeface="DM Sans"/>
              <a:sym typeface="DM Sans"/>
            </a:endParaRPr>
          </a:p>
          <a:p>
            <a:pPr indent="0" lvl="0" marL="914400" rtl="0" algn="l">
              <a:spcBef>
                <a:spcPts val="1000"/>
              </a:spcBef>
              <a:spcAft>
                <a:spcPts val="0"/>
              </a:spcAft>
              <a:buNone/>
            </a:pPr>
            <a:r>
              <a:t/>
            </a:r>
            <a:endParaRPr sz="1300">
              <a:solidFill>
                <a:schemeClr val="dk1"/>
              </a:solidFill>
              <a:latin typeface="DM Sans"/>
              <a:ea typeface="DM Sans"/>
              <a:cs typeface="DM Sans"/>
              <a:sym typeface="DM Sans"/>
            </a:endParaRPr>
          </a:p>
          <a:p>
            <a:pPr indent="0" lvl="0" marL="0" rtl="0" algn="l">
              <a:spcBef>
                <a:spcPts val="1000"/>
              </a:spcBef>
              <a:spcAft>
                <a:spcPts val="0"/>
              </a:spcAft>
              <a:buNone/>
            </a:pPr>
            <a:r>
              <a:t/>
            </a:r>
            <a:endParaRPr sz="1300">
              <a:solidFill>
                <a:schemeClr val="dk1"/>
              </a:solidFill>
              <a:latin typeface="DM Sans"/>
              <a:ea typeface="DM Sans"/>
              <a:cs typeface="DM Sans"/>
              <a:sym typeface="DM Sans"/>
            </a:endParaRPr>
          </a:p>
          <a:p>
            <a:pPr indent="0" lvl="0" marL="0" rtl="0" algn="l">
              <a:spcBef>
                <a:spcPts val="1000"/>
              </a:spcBef>
              <a:spcAft>
                <a:spcPts val="0"/>
              </a:spcAft>
              <a:buNone/>
            </a:pPr>
            <a:r>
              <a:t/>
            </a:r>
            <a:endParaRPr sz="1300">
              <a:solidFill>
                <a:schemeClr val="dk1"/>
              </a:solidFill>
              <a:latin typeface="DM Sans"/>
              <a:ea typeface="DM Sans"/>
              <a:cs typeface="DM Sans"/>
              <a:sym typeface="DM Sans"/>
            </a:endParaRPr>
          </a:p>
          <a:p>
            <a:pPr indent="0" lvl="0" marL="0" rtl="0" algn="l">
              <a:spcBef>
                <a:spcPts val="1000"/>
              </a:spcBef>
              <a:spcAft>
                <a:spcPts val="0"/>
              </a:spcAft>
              <a:buNone/>
            </a:pPr>
            <a:r>
              <a:t/>
            </a:r>
            <a:endParaRPr sz="1300">
              <a:solidFill>
                <a:schemeClr val="dk1"/>
              </a:solidFill>
              <a:latin typeface="DM Sans"/>
              <a:ea typeface="DM Sans"/>
              <a:cs typeface="DM Sans"/>
              <a:sym typeface="DM Sans"/>
            </a:endParaRPr>
          </a:p>
          <a:p>
            <a:pPr indent="0" lvl="0" marL="0" rtl="0" algn="l">
              <a:spcBef>
                <a:spcPts val="1000"/>
              </a:spcBef>
              <a:spcAft>
                <a:spcPts val="0"/>
              </a:spcAft>
              <a:buNone/>
            </a:pPr>
            <a:r>
              <a:t/>
            </a:r>
            <a:endParaRPr sz="1300">
              <a:solidFill>
                <a:schemeClr val="dk1"/>
              </a:solidFill>
              <a:latin typeface="DM Sans"/>
              <a:ea typeface="DM Sans"/>
              <a:cs typeface="DM Sans"/>
              <a:sym typeface="DM Sans"/>
            </a:endParaRPr>
          </a:p>
          <a:p>
            <a:pPr indent="0" lvl="0" marL="0" rtl="0" algn="l">
              <a:spcBef>
                <a:spcPts val="1000"/>
              </a:spcBef>
              <a:spcAft>
                <a:spcPts val="0"/>
              </a:spcAft>
              <a:buNone/>
            </a:pPr>
            <a:r>
              <a:t/>
            </a:r>
            <a:endParaRPr sz="1300">
              <a:solidFill>
                <a:schemeClr val="dk1"/>
              </a:solidFill>
              <a:latin typeface="DM Sans"/>
              <a:ea typeface="DM Sans"/>
              <a:cs typeface="DM Sans"/>
              <a:sym typeface="DM Sans"/>
            </a:endParaRPr>
          </a:p>
          <a:p>
            <a:pPr indent="0" lvl="0" marL="0" rtl="0" algn="l">
              <a:spcBef>
                <a:spcPts val="1000"/>
              </a:spcBef>
              <a:spcAft>
                <a:spcPts val="0"/>
              </a:spcAft>
              <a:buNone/>
            </a:pPr>
            <a:r>
              <a:t/>
            </a:r>
            <a:endParaRPr sz="1300">
              <a:solidFill>
                <a:schemeClr val="dk1"/>
              </a:solidFill>
              <a:latin typeface="DM Sans"/>
              <a:ea typeface="DM Sans"/>
              <a:cs typeface="DM Sans"/>
              <a:sym typeface="DM Sans"/>
            </a:endParaRPr>
          </a:p>
          <a:p>
            <a:pPr indent="0" lvl="0" marL="0" rtl="0" algn="l">
              <a:spcBef>
                <a:spcPts val="1000"/>
              </a:spcBef>
              <a:spcAft>
                <a:spcPts val="0"/>
              </a:spcAft>
              <a:buNone/>
            </a:pPr>
            <a:r>
              <a:t/>
            </a:r>
            <a:endParaRPr sz="1300">
              <a:solidFill>
                <a:schemeClr val="dk1"/>
              </a:solidFill>
              <a:latin typeface="DM Sans"/>
              <a:ea typeface="DM Sans"/>
              <a:cs typeface="DM Sans"/>
              <a:sym typeface="DM Sans"/>
            </a:endParaRPr>
          </a:p>
          <a:p>
            <a:pPr indent="0" lvl="0" marL="0" rtl="0" algn="l">
              <a:spcBef>
                <a:spcPts val="1000"/>
              </a:spcBef>
              <a:spcAft>
                <a:spcPts val="0"/>
              </a:spcAft>
              <a:buNone/>
            </a:pPr>
            <a:r>
              <a:t/>
            </a:r>
            <a:endParaRPr sz="1300">
              <a:solidFill>
                <a:schemeClr val="dk1"/>
              </a:solidFill>
              <a:latin typeface="DM Sans"/>
              <a:ea typeface="DM Sans"/>
              <a:cs typeface="DM Sans"/>
              <a:sym typeface="DM Sans"/>
            </a:endParaRPr>
          </a:p>
          <a:p>
            <a:pPr indent="0" lvl="0" marL="0" rtl="0" algn="l">
              <a:spcBef>
                <a:spcPts val="1000"/>
              </a:spcBef>
              <a:spcAft>
                <a:spcPts val="0"/>
              </a:spcAft>
              <a:buNone/>
            </a:pPr>
            <a:r>
              <a:t/>
            </a:r>
            <a:endParaRPr sz="1300">
              <a:solidFill>
                <a:schemeClr val="dk1"/>
              </a:solidFill>
              <a:latin typeface="DM Sans"/>
              <a:ea typeface="DM Sans"/>
              <a:cs typeface="DM Sans"/>
              <a:sym typeface="DM Sans"/>
            </a:endParaRPr>
          </a:p>
          <a:p>
            <a:pPr indent="0" lvl="0" marL="0" rtl="0" algn="l">
              <a:spcBef>
                <a:spcPts val="1000"/>
              </a:spcBef>
              <a:spcAft>
                <a:spcPts val="0"/>
              </a:spcAft>
              <a:buNone/>
            </a:pPr>
            <a:r>
              <a:t/>
            </a:r>
            <a:endParaRPr sz="1300">
              <a:solidFill>
                <a:schemeClr val="dk1"/>
              </a:solidFill>
              <a:latin typeface="DM Sans"/>
              <a:ea typeface="DM Sans"/>
              <a:cs typeface="DM Sans"/>
              <a:sym typeface="DM Sans"/>
            </a:endParaRPr>
          </a:p>
          <a:p>
            <a:pPr indent="0" lvl="0" marL="914400" rtl="0" algn="l">
              <a:spcBef>
                <a:spcPts val="1000"/>
              </a:spcBef>
              <a:spcAft>
                <a:spcPts val="0"/>
              </a:spcAft>
              <a:buNone/>
            </a:pPr>
            <a:r>
              <a:t/>
            </a:r>
            <a:endParaRPr sz="1300">
              <a:solidFill>
                <a:schemeClr val="dk1"/>
              </a:solidFill>
              <a:latin typeface="DM Sans"/>
              <a:ea typeface="DM Sans"/>
              <a:cs typeface="DM Sans"/>
              <a:sym typeface="DM Sans"/>
            </a:endParaRPr>
          </a:p>
          <a:p>
            <a:pPr indent="-311150" lvl="1" marL="914400" rtl="0" algn="l">
              <a:spcBef>
                <a:spcPts val="1000"/>
              </a:spcBef>
              <a:spcAft>
                <a:spcPts val="0"/>
              </a:spcAft>
              <a:buClr>
                <a:schemeClr val="dk1"/>
              </a:buClr>
              <a:buSzPts val="1300"/>
              <a:buFont typeface="DM Sans"/>
              <a:buChar char="○"/>
            </a:pPr>
            <a:r>
              <a:rPr lang="es" sz="1300">
                <a:solidFill>
                  <a:schemeClr val="dk1"/>
                </a:solidFill>
                <a:latin typeface="DM Sans"/>
                <a:ea typeface="DM Sans"/>
                <a:cs typeface="DM Sans"/>
                <a:sym typeface="DM Sans"/>
              </a:rPr>
              <a:t>Captura de pantalla de ChatGPT activado </a:t>
            </a:r>
            <a:endParaRPr sz="1300">
              <a:solidFill>
                <a:schemeClr val="dk1"/>
              </a:solidFill>
              <a:latin typeface="DM Sans"/>
              <a:ea typeface="DM Sans"/>
              <a:cs typeface="DM Sans"/>
              <a:sym typeface="DM Sans"/>
            </a:endParaRPr>
          </a:p>
          <a:p>
            <a:pPr indent="0" lvl="0" marL="0" rtl="0" algn="l">
              <a:spcBef>
                <a:spcPts val="1000"/>
              </a:spcBef>
              <a:spcAft>
                <a:spcPts val="0"/>
              </a:spcAft>
              <a:buNone/>
            </a:pPr>
            <a:r>
              <a:t/>
            </a:r>
            <a:endParaRPr sz="1300">
              <a:solidFill>
                <a:schemeClr val="dk1"/>
              </a:solidFill>
              <a:latin typeface="DM Sans"/>
              <a:ea typeface="DM Sans"/>
              <a:cs typeface="DM Sans"/>
              <a:sym typeface="DM Sans"/>
            </a:endParaRPr>
          </a:p>
          <a:p>
            <a:pPr indent="0" lvl="0" marL="0" rtl="0" algn="l">
              <a:spcBef>
                <a:spcPts val="1000"/>
              </a:spcBef>
              <a:spcAft>
                <a:spcPts val="0"/>
              </a:spcAft>
              <a:buNone/>
            </a:pPr>
            <a:r>
              <a:t/>
            </a:r>
            <a:endParaRPr sz="1300">
              <a:solidFill>
                <a:schemeClr val="dk1"/>
              </a:solidFill>
              <a:latin typeface="DM Sans"/>
              <a:ea typeface="DM Sans"/>
              <a:cs typeface="DM Sans"/>
              <a:sym typeface="DM Sans"/>
            </a:endParaRPr>
          </a:p>
          <a:p>
            <a:pPr indent="0" lvl="0" marL="0" rtl="0" algn="l">
              <a:spcBef>
                <a:spcPts val="1000"/>
              </a:spcBef>
              <a:spcAft>
                <a:spcPts val="0"/>
              </a:spcAft>
              <a:buNone/>
            </a:pPr>
            <a:r>
              <a:t/>
            </a:r>
            <a:endParaRPr sz="1300">
              <a:solidFill>
                <a:schemeClr val="dk1"/>
              </a:solidFill>
              <a:latin typeface="DM Sans"/>
              <a:ea typeface="DM Sans"/>
              <a:cs typeface="DM Sans"/>
              <a:sym typeface="DM Sans"/>
            </a:endParaRPr>
          </a:p>
          <a:p>
            <a:pPr indent="0" lvl="0" marL="0" rtl="0" algn="l">
              <a:spcBef>
                <a:spcPts val="1000"/>
              </a:spcBef>
              <a:spcAft>
                <a:spcPts val="0"/>
              </a:spcAft>
              <a:buNone/>
            </a:pPr>
            <a:r>
              <a:t/>
            </a:r>
            <a:endParaRPr sz="1300">
              <a:solidFill>
                <a:schemeClr val="dk1"/>
              </a:solidFill>
              <a:latin typeface="DM Sans"/>
              <a:ea typeface="DM Sans"/>
              <a:cs typeface="DM Sans"/>
              <a:sym typeface="DM Sans"/>
            </a:endParaRPr>
          </a:p>
          <a:p>
            <a:pPr indent="0" lvl="0" marL="0" rtl="0" algn="l">
              <a:spcBef>
                <a:spcPts val="1000"/>
              </a:spcBef>
              <a:spcAft>
                <a:spcPts val="0"/>
              </a:spcAft>
              <a:buNone/>
            </a:pPr>
            <a:r>
              <a:t/>
            </a:r>
            <a:endParaRPr sz="1300">
              <a:solidFill>
                <a:schemeClr val="dk1"/>
              </a:solidFill>
              <a:latin typeface="DM Sans"/>
              <a:ea typeface="DM Sans"/>
              <a:cs typeface="DM Sans"/>
              <a:sym typeface="DM Sans"/>
            </a:endParaRPr>
          </a:p>
          <a:p>
            <a:pPr indent="0" lvl="0" marL="0" rtl="0" algn="l">
              <a:spcBef>
                <a:spcPts val="1000"/>
              </a:spcBef>
              <a:spcAft>
                <a:spcPts val="0"/>
              </a:spcAft>
              <a:buNone/>
            </a:pPr>
            <a:r>
              <a:t/>
            </a:r>
            <a:endParaRPr sz="1300">
              <a:solidFill>
                <a:schemeClr val="dk1"/>
              </a:solidFill>
              <a:latin typeface="DM Sans"/>
              <a:ea typeface="DM Sans"/>
              <a:cs typeface="DM Sans"/>
              <a:sym typeface="DM Sans"/>
            </a:endParaRPr>
          </a:p>
          <a:p>
            <a:pPr indent="0" lvl="0" marL="0" rtl="0" algn="l">
              <a:spcBef>
                <a:spcPts val="1000"/>
              </a:spcBef>
              <a:spcAft>
                <a:spcPts val="0"/>
              </a:spcAft>
              <a:buNone/>
            </a:pPr>
            <a:r>
              <a:t/>
            </a:r>
            <a:endParaRPr sz="1300">
              <a:solidFill>
                <a:schemeClr val="dk1"/>
              </a:solidFill>
              <a:latin typeface="DM Sans"/>
              <a:ea typeface="DM Sans"/>
              <a:cs typeface="DM Sans"/>
              <a:sym typeface="DM Sans"/>
            </a:endParaRPr>
          </a:p>
          <a:p>
            <a:pPr indent="0" lvl="0" marL="0" rtl="0" algn="l">
              <a:spcBef>
                <a:spcPts val="1000"/>
              </a:spcBef>
              <a:spcAft>
                <a:spcPts val="0"/>
              </a:spcAft>
              <a:buClr>
                <a:schemeClr val="dk1"/>
              </a:buClr>
              <a:buSzPts val="1100"/>
              <a:buFont typeface="Arial"/>
              <a:buNone/>
            </a:pPr>
            <a:r>
              <a:t/>
            </a:r>
            <a:endParaRPr b="1" sz="1300">
              <a:solidFill>
                <a:schemeClr val="dk1"/>
              </a:solidFill>
              <a:latin typeface="DM Sans"/>
              <a:ea typeface="DM Sans"/>
              <a:cs typeface="DM Sans"/>
              <a:sym typeface="DM Sans"/>
            </a:endParaRPr>
          </a:p>
          <a:p>
            <a:pPr indent="0" lvl="0" marL="457200" rtl="0" algn="l">
              <a:spcBef>
                <a:spcPts val="1200"/>
              </a:spcBef>
              <a:spcAft>
                <a:spcPts val="0"/>
              </a:spcAft>
              <a:buClr>
                <a:schemeClr val="dk1"/>
              </a:buClr>
              <a:buSzPts val="1100"/>
              <a:buFont typeface="Arial"/>
              <a:buNone/>
            </a:pPr>
            <a:r>
              <a:t/>
            </a:r>
            <a:endParaRPr b="1" sz="1300">
              <a:solidFill>
                <a:schemeClr val="dk1"/>
              </a:solidFill>
              <a:latin typeface="DM Sans"/>
              <a:ea typeface="DM Sans"/>
              <a:cs typeface="DM Sans"/>
              <a:sym typeface="DM Sans"/>
            </a:endParaRPr>
          </a:p>
          <a:p>
            <a:pPr indent="0" lvl="0" marL="0" rtl="0" algn="l">
              <a:spcBef>
                <a:spcPts val="1200"/>
              </a:spcBef>
              <a:spcAft>
                <a:spcPts val="1200"/>
              </a:spcAft>
              <a:buNone/>
            </a:pPr>
            <a:r>
              <a:t/>
            </a:r>
            <a:endParaRPr b="1" sz="1300">
              <a:solidFill>
                <a:schemeClr val="dk1"/>
              </a:solidFill>
              <a:latin typeface="DM Sans"/>
              <a:ea typeface="DM Sans"/>
              <a:cs typeface="DM Sans"/>
              <a:sym typeface="DM Sans"/>
            </a:endParaRPr>
          </a:p>
        </p:txBody>
      </p:sp>
      <p:pic>
        <p:nvPicPr>
          <p:cNvPr id="49" name="Google Shape;49;p10"/>
          <p:cNvPicPr preferRelativeResize="0"/>
          <p:nvPr/>
        </p:nvPicPr>
        <p:blipFill>
          <a:blip r:embed="rId4">
            <a:alphaModFix/>
          </a:blip>
          <a:stretch>
            <a:fillRect/>
          </a:stretch>
        </p:blipFill>
        <p:spPr>
          <a:xfrm>
            <a:off x="1551600" y="6161338"/>
            <a:ext cx="4456800" cy="2428290"/>
          </a:xfrm>
          <a:prstGeom prst="rect">
            <a:avLst/>
          </a:prstGeom>
          <a:noFill/>
          <a:ln>
            <a:noFill/>
          </a:ln>
        </p:spPr>
      </p:pic>
      <p:pic>
        <p:nvPicPr>
          <p:cNvPr id="50" name="Google Shape;50;p10"/>
          <p:cNvPicPr preferRelativeResize="0"/>
          <p:nvPr/>
        </p:nvPicPr>
        <p:blipFill>
          <a:blip r:embed="rId5">
            <a:alphaModFix/>
          </a:blip>
          <a:stretch>
            <a:fillRect/>
          </a:stretch>
        </p:blipFill>
        <p:spPr>
          <a:xfrm>
            <a:off x="1006725" y="1882400"/>
            <a:ext cx="5734050" cy="3228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1"/>
          <p:cNvSpPr txBox="1"/>
          <p:nvPr/>
        </p:nvSpPr>
        <p:spPr>
          <a:xfrm>
            <a:off x="502950" y="468275"/>
            <a:ext cx="6554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000">
                <a:solidFill>
                  <a:schemeClr val="dk1"/>
                </a:solidFill>
                <a:latin typeface="DM Sans"/>
                <a:ea typeface="DM Sans"/>
                <a:cs typeface="DM Sans"/>
                <a:sym typeface="DM Sans"/>
              </a:rPr>
              <a:t>Factibilidad de Aplicación Web con IA</a:t>
            </a:r>
            <a:endParaRPr sz="2000">
              <a:solidFill>
                <a:schemeClr val="dk1"/>
              </a:solidFill>
              <a:latin typeface="DM Sans"/>
              <a:ea typeface="DM Sans"/>
              <a:cs typeface="DM Sans"/>
              <a:sym typeface="DM Sans"/>
            </a:endParaRPr>
          </a:p>
        </p:txBody>
      </p:sp>
      <p:pic>
        <p:nvPicPr>
          <p:cNvPr id="56" name="Google Shape;56;p11"/>
          <p:cNvPicPr preferRelativeResize="0"/>
          <p:nvPr/>
        </p:nvPicPr>
        <p:blipFill>
          <a:blip r:embed="rId3">
            <a:alphaModFix/>
          </a:blip>
          <a:stretch>
            <a:fillRect/>
          </a:stretch>
        </p:blipFill>
        <p:spPr>
          <a:xfrm>
            <a:off x="5505625" y="9944400"/>
            <a:ext cx="1716975" cy="431100"/>
          </a:xfrm>
          <a:prstGeom prst="rect">
            <a:avLst/>
          </a:prstGeom>
          <a:noFill/>
          <a:ln>
            <a:noFill/>
          </a:ln>
        </p:spPr>
      </p:pic>
      <p:sp>
        <p:nvSpPr>
          <p:cNvPr id="57" name="Google Shape;57;p11"/>
          <p:cNvSpPr txBox="1"/>
          <p:nvPr/>
        </p:nvSpPr>
        <p:spPr>
          <a:xfrm>
            <a:off x="502950" y="1304500"/>
            <a:ext cx="6554100" cy="8341200"/>
          </a:xfrm>
          <a:prstGeom prst="rect">
            <a:avLst/>
          </a:prstGeom>
          <a:noFill/>
          <a:ln>
            <a:noFill/>
          </a:ln>
        </p:spPr>
        <p:txBody>
          <a:bodyPr anchorCtr="0" anchor="t" bIns="91425" lIns="91425" spcFirstLastPara="1" rIns="91425" wrap="square" tIns="91425">
            <a:noAutofit/>
          </a:bodyPr>
          <a:lstStyle/>
          <a:p>
            <a:pPr indent="-311150" lvl="1" marL="914400" rtl="0" algn="l">
              <a:spcBef>
                <a:spcPts val="0"/>
              </a:spcBef>
              <a:spcAft>
                <a:spcPts val="0"/>
              </a:spcAft>
              <a:buClr>
                <a:schemeClr val="dk1"/>
              </a:buClr>
              <a:buSzPts val="1300"/>
              <a:buFont typeface="DM Sans"/>
              <a:buChar char="○"/>
            </a:pPr>
            <a:r>
              <a:rPr lang="es" sz="1300">
                <a:solidFill>
                  <a:schemeClr val="dk1"/>
                </a:solidFill>
                <a:latin typeface="DM Sans"/>
                <a:ea typeface="DM Sans"/>
                <a:cs typeface="DM Sans"/>
                <a:sym typeface="DM Sans"/>
              </a:rPr>
              <a:t>Captura de pantalla de </a:t>
            </a:r>
            <a:r>
              <a:rPr lang="es" sz="1300" u="sng">
                <a:solidFill>
                  <a:schemeClr val="dk1"/>
                </a:solidFill>
                <a:latin typeface="DM Sans"/>
                <a:ea typeface="DM Sans"/>
                <a:cs typeface="DM Sans"/>
                <a:sym typeface="DM Sans"/>
                <a:hlinkClick r:id="rId4">
                  <a:extLst>
                    <a:ext uri="{A12FA001-AC4F-418D-AE19-62706E023703}">
                      <ahyp:hlinkClr val="tx"/>
                    </a:ext>
                  </a:extLst>
                </a:hlinkClick>
              </a:rPr>
              <a:t>https://platform.openai.com/account/api-keys</a:t>
            </a:r>
            <a:r>
              <a:rPr lang="es" sz="1300">
                <a:solidFill>
                  <a:schemeClr val="dk1"/>
                </a:solidFill>
                <a:latin typeface="DM Sans"/>
                <a:ea typeface="DM Sans"/>
                <a:cs typeface="DM Sans"/>
                <a:sym typeface="DM Sans"/>
              </a:rPr>
              <a:t> para confirmar la creación de la API KEY</a:t>
            </a:r>
            <a:endParaRPr sz="1300">
              <a:solidFill>
                <a:schemeClr val="dk1"/>
              </a:solidFill>
              <a:latin typeface="DM Sans"/>
              <a:ea typeface="DM Sans"/>
              <a:cs typeface="DM Sans"/>
              <a:sym typeface="DM Sans"/>
            </a:endParaRPr>
          </a:p>
          <a:p>
            <a:pPr indent="0" lvl="0" marL="0" rtl="0" algn="l">
              <a:spcBef>
                <a:spcPts val="1000"/>
              </a:spcBef>
              <a:spcAft>
                <a:spcPts val="1000"/>
              </a:spcAft>
              <a:buNone/>
            </a:pPr>
            <a:r>
              <a:t/>
            </a:r>
            <a:endParaRPr sz="1300">
              <a:solidFill>
                <a:schemeClr val="dk1"/>
              </a:solidFill>
              <a:latin typeface="DM Sans"/>
              <a:ea typeface="DM Sans"/>
              <a:cs typeface="DM Sans"/>
              <a:sym typeface="DM Sans"/>
            </a:endParaRPr>
          </a:p>
        </p:txBody>
      </p:sp>
      <p:pic>
        <p:nvPicPr>
          <p:cNvPr id="58" name="Google Shape;58;p11"/>
          <p:cNvPicPr preferRelativeResize="0"/>
          <p:nvPr/>
        </p:nvPicPr>
        <p:blipFill>
          <a:blip r:embed="rId5">
            <a:alphaModFix/>
          </a:blip>
          <a:stretch>
            <a:fillRect/>
          </a:stretch>
        </p:blipFill>
        <p:spPr>
          <a:xfrm>
            <a:off x="1041200" y="2149000"/>
            <a:ext cx="5734050" cy="3124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83AEFB"/>
      </a:accent1>
      <a:accent2>
        <a:srgbClr val="212121"/>
      </a:accent2>
      <a:accent3>
        <a:srgbClr val="78909C"/>
      </a:accent3>
      <a:accent4>
        <a:srgbClr val="EA90FF"/>
      </a:accent4>
      <a:accent5>
        <a:srgbClr val="83AEFB"/>
      </a:accent5>
      <a:accent6>
        <a:srgbClr val="EAFF6A"/>
      </a:accent6>
      <a:hlink>
        <a:srgbClr val="83AEF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