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Helvetica Neue"/>
      <p:regular r:id="rId8"/>
      <p:bold r:id="rId9"/>
      <p:italic r:id="rId10"/>
      <p:boldItalic r:id="rId11"/>
    </p:embeddedFont>
    <p:embeddedFont>
      <p:font typeface="Helvetica Neue Light"/>
      <p:regular r:id="rId12"/>
      <p:bold r:id="rId13"/>
      <p:italic r:id="rId14"/>
      <p:boldItalic r:id="rId15"/>
    </p:embeddedFont>
    <p:embeddedFont>
      <p:font typeface="DM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068">
          <p15:clr>
            <a:srgbClr val="A4A3A4"/>
          </p15:clr>
        </p15:guide>
        <p15:guide id="2" pos="5412">
          <p15:clr>
            <a:srgbClr val="A4A3A4"/>
          </p15:clr>
        </p15:guide>
        <p15:guide id="3" pos="300">
          <p15:clr>
            <a:srgbClr val="9AA0A6"/>
          </p15:clr>
        </p15:guide>
        <p15:guide id="4" orient="horz" pos="228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68" orient="horz"/>
        <p:guide pos="5412"/>
        <p:guide pos="300"/>
        <p:guide pos="228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HelveticaNeue-boldItalic.fntdata"/><Relationship Id="rId10" Type="http://schemas.openxmlformats.org/officeDocument/2006/relationships/font" Target="fonts/HelveticaNeue-italic.fntdata"/><Relationship Id="rId13" Type="http://schemas.openxmlformats.org/officeDocument/2006/relationships/font" Target="fonts/HelveticaNeueLight-bold.fntdata"/><Relationship Id="rId12" Type="http://schemas.openxmlformats.org/officeDocument/2006/relationships/font" Target="fonts/HelveticaNeue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HelveticaNeue-bold.fntdata"/><Relationship Id="rId15" Type="http://schemas.openxmlformats.org/officeDocument/2006/relationships/font" Target="fonts/HelveticaNeueLight-boldItalic.fntdata"/><Relationship Id="rId14" Type="http://schemas.openxmlformats.org/officeDocument/2006/relationships/font" Target="fonts/HelveticaNeueLight-italic.fntdata"/><Relationship Id="rId17" Type="http://schemas.openxmlformats.org/officeDocument/2006/relationships/font" Target="fonts/DMSans-bold.fntdata"/><Relationship Id="rId16" Type="http://schemas.openxmlformats.org/officeDocument/2006/relationships/font" Target="fonts/DM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DMSans-boldItalic.fntdata"/><Relationship Id="rId6" Type="http://schemas.openxmlformats.org/officeDocument/2006/relationships/slide" Target="slides/slide1.xml"/><Relationship Id="rId18" Type="http://schemas.openxmlformats.org/officeDocument/2006/relationships/font" Target="fonts/DMSans-italic.fntdata"/><Relationship Id="rId7" Type="http://schemas.openxmlformats.org/officeDocument/2006/relationships/slide" Target="slides/slide2.xml"/><Relationship Id="rId8" Type="http://schemas.openxmlformats.org/officeDocument/2006/relationships/font" Target="fonts/HelveticaNeu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13c9d1b815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Google Shape;35;g113c9d1b815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1eb1e8947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Google Shape;41;g1eb1e8947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co 1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Font typeface="DM Sans"/>
              <a:buNone/>
              <a:defRPr b="1" sz="4000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 Light"/>
              <a:buNone/>
              <a:defRPr sz="2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2" name="Google Shape;12;p2" title="logo CoderHous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3-B 5">
  <p:cSld name="SECTION_HEADER_1_1_1_1_1_1_1_1_1_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11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2-B">
  <p:cSld name="SECTION_HEADER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4775" y="4720250"/>
            <a:ext cx="1024025" cy="21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3-A">
  <p:cSld name="SECTION_HEADER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"/>
          <p:cNvSpPr/>
          <p:nvPr/>
        </p:nvSpPr>
        <p:spPr>
          <a:xfrm>
            <a:off x="1089900" y="995400"/>
            <a:ext cx="6964200" cy="3152700"/>
          </a:xfrm>
          <a:prstGeom prst="rect">
            <a:avLst/>
          </a:prstGeom>
          <a:solidFill>
            <a:srgbClr val="B5B5B5">
              <a:alpha val="10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3-A 1">
  <p:cSld name="SECTION_HEADER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5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adro">
  <p:cSld name="SECTION_HEADER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6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 imagen">
  <p:cSld name="SECTION_HEADER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/>
          <p:nvPr/>
        </p:nvSpPr>
        <p:spPr>
          <a:xfrm>
            <a:off x="6592475" y="0"/>
            <a:ext cx="2551500" cy="5143500"/>
          </a:xfrm>
          <a:prstGeom prst="rect">
            <a:avLst/>
          </a:prstGeom>
          <a:solidFill>
            <a:srgbClr val="EAFF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" name="Google Shape;24;p7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ndo blanco">
  <p:cSld name="SECTION_HEADER_1_1_1_1_1_1_1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8" title="logo coderhous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3-B">
  <p:cSld name="SECTION_HEADER_1_1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9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2-A">
  <p:cSld name="SECTION_HEADER_1_1_1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10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hyperlink" Target="https://kahoot.it/challenge/?quiz-id=8e826f12-6501-4a0e-8409-1dc7dc17225e&amp;single-player=true" TargetMode="External"/><Relationship Id="rId5" Type="http://schemas.openxmlformats.org/officeDocument/2006/relationships/image" Target="../media/image5.png"/><Relationship Id="rId6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/>
        </p:nvSpPr>
        <p:spPr>
          <a:xfrm>
            <a:off x="1701800" y="1956000"/>
            <a:ext cx="5666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chemeClr val="accent6"/>
                </a:solidFill>
                <a:latin typeface="DM Sans"/>
                <a:ea typeface="DM Sans"/>
                <a:cs typeface="DM Sans"/>
                <a:sym typeface="DM Sans"/>
              </a:rPr>
              <a:t>Microdesafío</a:t>
            </a:r>
            <a:endParaRPr sz="4000">
              <a:solidFill>
                <a:srgbClr val="2458A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accent6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8" name="Google Shape;38;p12"/>
          <p:cNvSpPr txBox="1"/>
          <p:nvPr/>
        </p:nvSpPr>
        <p:spPr>
          <a:xfrm>
            <a:off x="2978250" y="2694900"/>
            <a:ext cx="3154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#</a:t>
            </a:r>
            <a:r>
              <a:rPr lang="es" sz="24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2</a:t>
            </a:r>
            <a:endParaRPr sz="24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/>
          <p:nvPr/>
        </p:nvSpPr>
        <p:spPr>
          <a:xfrm>
            <a:off x="475500" y="1694775"/>
            <a:ext cx="3949200" cy="1931700"/>
          </a:xfrm>
          <a:prstGeom prst="rect">
            <a:avLst/>
          </a:prstGeom>
          <a:solidFill>
            <a:srgbClr val="F0F7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" name="Google Shape;4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3"/>
          <p:cNvSpPr txBox="1"/>
          <p:nvPr/>
        </p:nvSpPr>
        <p:spPr>
          <a:xfrm>
            <a:off x="469200" y="1077850"/>
            <a:ext cx="73533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Desafío de Conocimientos en Python</a:t>
            </a:r>
            <a:endParaRPr b="1" sz="25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6" name="Google Shape;46;p13"/>
          <p:cNvSpPr txBox="1"/>
          <p:nvPr/>
        </p:nvSpPr>
        <p:spPr>
          <a:xfrm>
            <a:off x="675345" y="1839250"/>
            <a:ext cx="35685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50">
                <a:latin typeface="DM Sans"/>
                <a:ea typeface="DM Sans"/>
                <a:cs typeface="DM Sans"/>
                <a:sym typeface="DM Sans"/>
              </a:rPr>
              <a:t>Consigna</a:t>
            </a:r>
            <a:endParaRPr b="1" sz="135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Te invitamos a realizar la siguiente trivia para poner en práctica los contenidos pregrabados.</a:t>
            </a:r>
            <a:endParaRPr sz="1200" u="sng">
              <a:solidFill>
                <a:srgbClr val="83AEFB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7" name="Google Shape;47;p13"/>
          <p:cNvSpPr txBox="1"/>
          <p:nvPr/>
        </p:nvSpPr>
        <p:spPr>
          <a:xfrm>
            <a:off x="900300" y="455050"/>
            <a:ext cx="30000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MICRODESAFÍO</a:t>
            </a:r>
            <a:endParaRPr/>
          </a:p>
        </p:txBody>
      </p:sp>
      <p:sp>
        <p:nvSpPr>
          <p:cNvPr id="48" name="Google Shape;48;p13"/>
          <p:cNvSpPr txBox="1"/>
          <p:nvPr/>
        </p:nvSpPr>
        <p:spPr>
          <a:xfrm>
            <a:off x="4704752" y="1839250"/>
            <a:ext cx="378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 u="sng">
              <a:solidFill>
                <a:srgbClr val="83AEFB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9" name="Google Shape;49;p13"/>
          <p:cNvSpPr/>
          <p:nvPr/>
        </p:nvSpPr>
        <p:spPr>
          <a:xfrm>
            <a:off x="675350" y="2893750"/>
            <a:ext cx="3568500" cy="492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0" name="Google Shape;50;p13"/>
          <p:cNvSpPr txBox="1"/>
          <p:nvPr/>
        </p:nvSpPr>
        <p:spPr>
          <a:xfrm>
            <a:off x="906575" y="2943850"/>
            <a:ext cx="31047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 u="sng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4"/>
              </a:rPr>
              <a:t>Accede a la actividad</a:t>
            </a:r>
            <a:endParaRPr sz="1350" u="sng">
              <a:solidFill>
                <a:srgbClr val="83AEFB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51" name="Google Shape;51;p13"/>
          <p:cNvGrpSpPr/>
          <p:nvPr/>
        </p:nvGrpSpPr>
        <p:grpSpPr>
          <a:xfrm>
            <a:off x="0" y="-7400"/>
            <a:ext cx="9143925" cy="44400"/>
            <a:chOff x="0" y="-7400"/>
            <a:chExt cx="9143925" cy="44400"/>
          </a:xfrm>
        </p:grpSpPr>
        <p:sp>
          <p:nvSpPr>
            <p:cNvPr id="52" name="Google Shape;52;p13"/>
            <p:cNvSpPr/>
            <p:nvPr/>
          </p:nvSpPr>
          <p:spPr>
            <a:xfrm>
              <a:off x="5846625" y="-7400"/>
              <a:ext cx="3297300" cy="4440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3" name="Google Shape;53;p13"/>
            <p:cNvSpPr/>
            <p:nvPr/>
          </p:nvSpPr>
          <p:spPr>
            <a:xfrm>
              <a:off x="0" y="-7400"/>
              <a:ext cx="5846700" cy="44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54" name="Google Shape;54;p13"/>
          <p:cNvGrpSpPr/>
          <p:nvPr/>
        </p:nvGrpSpPr>
        <p:grpSpPr>
          <a:xfrm>
            <a:off x="475509" y="435709"/>
            <a:ext cx="431100" cy="431100"/>
            <a:chOff x="475509" y="435709"/>
            <a:chExt cx="431100" cy="431100"/>
          </a:xfrm>
        </p:grpSpPr>
        <p:sp>
          <p:nvSpPr>
            <p:cNvPr id="55" name="Google Shape;55;p13"/>
            <p:cNvSpPr/>
            <p:nvPr/>
          </p:nvSpPr>
          <p:spPr>
            <a:xfrm>
              <a:off x="475509" y="435709"/>
              <a:ext cx="431100" cy="431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00">
                <a:latin typeface="DM Sans"/>
                <a:ea typeface="DM Sans"/>
                <a:cs typeface="DM Sans"/>
                <a:sym typeface="DM Sans"/>
              </a:endParaRPr>
            </a:p>
          </p:txBody>
        </p:sp>
        <p:pic>
          <p:nvPicPr>
            <p:cNvPr id="56" name="Google Shape;56;p13" title="ícono de actividad en clase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39150" y="499350"/>
              <a:ext cx="303800" cy="3038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7" name="Google Shape;57;p13"/>
          <p:cNvPicPr preferRelativeResize="0"/>
          <p:nvPr/>
        </p:nvPicPr>
        <p:blipFill rotWithShape="1">
          <a:blip r:embed="rId6">
            <a:alphaModFix/>
          </a:blip>
          <a:srcRect b="5646" l="0" r="0" t="3576"/>
          <a:stretch/>
        </p:blipFill>
        <p:spPr>
          <a:xfrm>
            <a:off x="4809025" y="1694775"/>
            <a:ext cx="3782999" cy="193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d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9DF4E2"/>
      </a:accent1>
      <a:accent2>
        <a:srgbClr val="212121"/>
      </a:accent2>
      <a:accent3>
        <a:srgbClr val="78909C"/>
      </a:accent3>
      <a:accent4>
        <a:srgbClr val="EA90FF"/>
      </a:accent4>
      <a:accent5>
        <a:srgbClr val="83AEFB"/>
      </a:accent5>
      <a:accent6>
        <a:srgbClr val="EAFF6A"/>
      </a:accent6>
      <a:hlink>
        <a:srgbClr val="83AEF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