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Helvetica Neue"/>
      <p:regular r:id="rId41"/>
      <p:bold r:id="rId42"/>
      <p:italic r:id="rId43"/>
      <p:boldItalic r:id="rId44"/>
    </p:embeddedFont>
    <p:embeddedFont>
      <p:font typeface="DM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7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6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19.xml"/><Relationship Id="rId46" Type="http://schemas.openxmlformats.org/officeDocument/2006/relationships/font" Target="fonts/DMSans-bold.fntdata"/><Relationship Id="rId23" Type="http://schemas.openxmlformats.org/officeDocument/2006/relationships/slide" Target="slides/slide18.xml"/><Relationship Id="rId45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DM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DM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a3b1822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a3b1822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707892ff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707892ff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707892ff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707892ff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707892ffd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707892ffd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707892ffd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707892ffd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707892ffd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707892ffd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707892ffd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707892ffd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707892ffd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707892ffd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707892ffd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707892ffd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Exploración de la versatilidad de BabyAGI en la automatización de tareas.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707892ff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707892ff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Para la actividad "BabyAGI: Automatización de Tareas", se debe presentar una variedad de ejemplos prácticos donde la automatización con BabyAGI puede ser particularmente útil.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1. Automatización de Respuestas de Correo Electrónico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Ejemplo: BabyAGI puede ser programado para responder automáticamente a correos electrónicos comunes, como solicitudes de información o confirmaciones de citas.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Prompt: "BabyAGI, crea una respuesta automática para correos electrónicos que solicitan información sobre los horarios de nuestras clases."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2. Generación de Informes de Datos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Ejemplo: Utilizar BabyAGI para analizar un conjunto de datos y generar un informe resumido, como un informe de ventas mensuales o análisis de tendencias de mercado.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Prompt: "BabyAGI, analiza el archivo de ventas del último mes y genera un informe resumiendo las tendencias clave."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3. Automatización de Tareas en Redes Sociales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Ejemplo: Programar a BabyAGI para que publique automáticamente en redes sociales en horarios específicos o en respuesta a ciertos eventos.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Prompt: "BabyAGI, programa una publicación en redes sociales para las 9 a.m. cada lunes con un mensaje motivacional."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4. Organización de Calendarios y Recordatorios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Ejemplo: BabyAGI puede ser usado para gestionar calendarios, programar reuniones, y establecer recordatorios basados en preferencias y horarios.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Prompt: "BabyAGI, organiza una reunión con el equipo de marketing el próximo viernes y envía un recordatorio a todos los participantes un día antes."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707892ffd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707892ffd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707892ff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707892ff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707892ff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707892ff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707892ffd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707892ffd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707892ffd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707892ffd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707892ffd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707892ffd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707892ffd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707892ffd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707892ffd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707892ffd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En esta parte de la clase en vivo, el profesor desempeñará un papel activo en guiar a los estudiantes a través del proceso de instalación y uso de BabyAGI en sus máquinas. Descripción paso a paso de lo que el profesor debe hacer: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DM Sans"/>
              <a:buAutoNum type="arabicPeriod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Clonar el Repositorio: Comience explicando que el primer paso es crear una carpeta única en la computadora, que llamaremos "BabyAGI". Luego, en Git Bash, ingrese el comando git clone https://github.com/yoheinakajima/babyagi para clonar el proyecto BabyAGI desde GitHub.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DM Sans"/>
              <a:buAutoNum type="arabicPeriod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Instalar Dependencias: Después de clonar el repositorio, muévase a la carpeta "BabyAGI" que acabamos de crear. Luego, explique que deben instalar todas las dependencias necesarias para ejecutar BabyAGI utilizando el comando pip3 install -r requirements.txt. Asegúrese de explicar brevemente el propósito de estas dependencias.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DM Sans"/>
              <a:buAutoNum type="arabicPeriod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Configurar Clave API OpenAI: Luego, explique que deben abrir el proyecto en VSCode. Mencione que hay un archivo llamado ".env.template" que debe</a:t>
            </a:r>
            <a:r>
              <a:rPr lang="es">
                <a:latin typeface="DM Sans"/>
                <a:ea typeface="DM Sans"/>
                <a:cs typeface="DM Sans"/>
                <a:sym typeface="DM Sans"/>
              </a:rPr>
              <a:t>n</a:t>
            </a:r>
            <a:r>
              <a:rPr lang="es">
                <a:latin typeface="DM Sans"/>
                <a:ea typeface="DM Sans"/>
                <a:cs typeface="DM Sans"/>
                <a:sym typeface="DM Sans"/>
              </a:rPr>
              <a:t> renombrar a ".env". Explique que en este archivo ".env", los estudiantes deben completar el campo con su clave API de OpenAI.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DM Sans"/>
              <a:buAutoNum type="arabicPeriod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Ejecutar el Script: Finalmente, explique cómo pueden ejecutar el script de Python desde VSCode o incluso desde la terminal para reproducir el archivo principal. Puede proporcionar un ejemplo de cómo ejecutar el script y qué resultados pueden esperar.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DM Sans"/>
              <a:buAutoNum type="arabicPeriod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Resolución de Dudas: Durante este proceso, esté atento a las preguntas y dudas de los estudiantes. Responda a sus consultas en tiempo real y aborde cualquier error o problema que puedan encontrar al seguir los pasos.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707892ffd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707892ffd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707892ffd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707892ffd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707892ff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707892ff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0F7F5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a707892ff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a707892ff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highlight>
                  <a:srgbClr val="DEFC52"/>
                </a:highlight>
                <a:latin typeface="DM Sans"/>
                <a:ea typeface="DM Sans"/>
                <a:cs typeface="DM Sans"/>
                <a:sym typeface="DM Sans"/>
              </a:rPr>
              <a:t>Profe: 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 sugerimos mostrar en pantalla la consigna completa del Proyecto Final, explicando lo que se debe realizar en la entrega y consultando a los estudiantes si tienen dudas.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707892f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707892f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a707892ff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a707892ff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707892ff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a707892ff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707892ff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a707892ff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707892ffd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a707892ff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a707892ff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a707892ff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a707892ff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a707892ff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707892f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707892f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707892ff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707892ff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707892ff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707892ff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707892ff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707892ff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Comenzaremos la clase sumergiéndonos en un breve repaso de los conceptos y herramientas que hemos explorado en las semanas anteriores. Hasta ahora, hemos explorado diversos métodos y herramientas utilizados por programadores para desarrollar agentes autónomos, destacando la evolución y creciente complejidad de estas soluciones.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707892ff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707892ff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707892ffd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707892ffd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Veremos ejemplos específicos de tareas de codificación que BabyAGI puede abordar.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6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7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 1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8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 2">
  <p:cSld name="SECTION_HEADER_1_1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9"/>
          <p:cNvSpPr/>
          <p:nvPr/>
        </p:nvSpPr>
        <p:spPr>
          <a:xfrm>
            <a:off x="1089900" y="995400"/>
            <a:ext cx="6964200" cy="3152700"/>
          </a:xfrm>
          <a:prstGeom prst="rect">
            <a:avLst/>
          </a:prstGeom>
          <a:solidFill>
            <a:srgbClr val="B5B5B5">
              <a:alpha val="10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jp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jp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hyperlink" Target="https://docs.google.com/presentation/d/1SmiXc5cStGwDZvg-TdVU03g1CjppQbXiIb_7M85AZsQ/edit?usp=driv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oderhouse.notion.site/Beneficios-Top10-da565b2badda4a1098dedfe9aa3ed5ba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¡Les damos la bienvenida!</a:t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" name="Google Shape;71;p20"/>
          <p:cNvSpPr txBox="1"/>
          <p:nvPr/>
        </p:nvSpPr>
        <p:spPr>
          <a:xfrm>
            <a:off x="3315900" y="3421350"/>
            <a:ext cx="251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¿Comenzamos?</a:t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Man Dancing on Apple iOS 12.2" id="72" name="Google Shape;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900" y="808750"/>
            <a:ext cx="876200" cy="8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9"/>
          <p:cNvPicPr preferRelativeResize="0"/>
          <p:nvPr/>
        </p:nvPicPr>
        <p:blipFill rotWithShape="1">
          <a:blip r:embed="rId3">
            <a:alphaModFix/>
          </a:blip>
          <a:srcRect b="0" l="1904" r="1914" t="0"/>
          <a:stretch/>
        </p:blipFill>
        <p:spPr>
          <a:xfrm>
            <a:off x="5846650" y="0"/>
            <a:ext cx="32973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501450" y="624550"/>
            <a:ext cx="4987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Generación de Código Python para Cálculo de Fibonacci</a:t>
            </a:r>
            <a:endParaRPr b="1"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549525" y="2421488"/>
            <a:ext cx="498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BabyAGI puede generar un código Python eficiente que calcule la secuencia de Fibonacci. Esto implica escribir una función que tome un número como entrada y devuelva el valor correspondiente en la secuencia de Fibonacci.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2" name="Google Shape;142;p29"/>
          <p:cNvGrpSpPr/>
          <p:nvPr/>
        </p:nvGrpSpPr>
        <p:grpSpPr>
          <a:xfrm>
            <a:off x="457375" y="4649075"/>
            <a:ext cx="6857700" cy="354000"/>
            <a:chOff x="457375" y="4649075"/>
            <a:chExt cx="6857700" cy="354000"/>
          </a:xfrm>
        </p:grpSpPr>
        <p:sp>
          <p:nvSpPr>
            <p:cNvPr id="143" name="Google Shape;143;p29"/>
            <p:cNvSpPr txBox="1"/>
            <p:nvPr/>
          </p:nvSpPr>
          <p:spPr>
            <a:xfrm>
              <a:off x="683275" y="4649075"/>
              <a:ext cx="6631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Este tema se relaciona con el video </a:t>
              </a:r>
              <a:r>
                <a:rPr lang="es" sz="11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 4.1 Baby AGI: el funcionamiento y sus cuatro fases</a:t>
              </a:r>
              <a:endPara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44" name="Google Shape;144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7375" y="4713113"/>
              <a:ext cx="225900" cy="22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/>
        </p:nvSpPr>
        <p:spPr>
          <a:xfrm>
            <a:off x="3649500" y="876263"/>
            <a:ext cx="498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Creación de una Aplicación Web Simple</a:t>
            </a:r>
            <a:endParaRPr b="1"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3649500" y="2364013"/>
            <a:ext cx="498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BabyAGI puede ayudar a generar el código HTML, CSS y JavaScript necesario para crear una aplicación web básica. Esto podría incluir la creación de una página de inicio, un formulario de contacto y estilos CSS simples.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b="0" l="39564" r="17988" t="0"/>
          <a:stretch/>
        </p:blipFill>
        <p:spPr>
          <a:xfrm>
            <a:off x="0" y="0"/>
            <a:ext cx="32973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/>
        </p:nvSpPr>
        <p:spPr>
          <a:xfrm>
            <a:off x="4286250" y="0"/>
            <a:ext cx="4350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Este tema se relaciona con el video </a:t>
            </a:r>
            <a:r>
              <a:rPr lang="es"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4.1 Baby AGI: el funcionamiento y sus cuatro fases</a:t>
            </a:r>
            <a:endParaRPr sz="11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/>
        </p:nvSpPr>
        <p:spPr>
          <a:xfrm>
            <a:off x="473350" y="619525"/>
            <a:ext cx="814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Automatización de Tareas de Procesamiento de Datos</a:t>
            </a:r>
            <a:endParaRPr b="1"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473350" y="2136775"/>
            <a:ext cx="383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BabyAGI puede generar scripts en Python que automatizan tareas de procesamiento de datos, como la limpieza y el análisis de conjuntos de datos.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4464475" y="2136775"/>
            <a:ext cx="3834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Permite ahorrar mucho tiempo a los científicos de datos y analistas.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60" name="Google Shape;160;p31"/>
          <p:cNvGrpSpPr/>
          <p:nvPr/>
        </p:nvGrpSpPr>
        <p:grpSpPr>
          <a:xfrm>
            <a:off x="457375" y="4649075"/>
            <a:ext cx="6857700" cy="354000"/>
            <a:chOff x="457375" y="4649075"/>
            <a:chExt cx="6857700" cy="354000"/>
          </a:xfrm>
        </p:grpSpPr>
        <p:sp>
          <p:nvSpPr>
            <p:cNvPr id="161" name="Google Shape;161;p31"/>
            <p:cNvSpPr txBox="1"/>
            <p:nvPr/>
          </p:nvSpPr>
          <p:spPr>
            <a:xfrm>
              <a:off x="683275" y="4649075"/>
              <a:ext cx="6631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Este tema se relaciona con el video 4.1 Baby AGI: el funcionamiento y sus cuatro fases</a:t>
              </a:r>
              <a:endPara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62" name="Google Shape;16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375" y="4713113"/>
              <a:ext cx="225900" cy="22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2"/>
          <p:cNvPicPr preferRelativeResize="0"/>
          <p:nvPr/>
        </p:nvPicPr>
        <p:blipFill rotWithShape="1">
          <a:blip r:embed="rId3">
            <a:alphaModFix/>
          </a:blip>
          <a:srcRect b="0" l="17779" r="39493" t="0"/>
          <a:stretch/>
        </p:blipFill>
        <p:spPr>
          <a:xfrm>
            <a:off x="5846650" y="0"/>
            <a:ext cx="32973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 txBox="1"/>
          <p:nvPr/>
        </p:nvSpPr>
        <p:spPr>
          <a:xfrm>
            <a:off x="501450" y="929350"/>
            <a:ext cx="498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Generación de Consultas SQL</a:t>
            </a:r>
            <a:endParaRPr b="1"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549525" y="2269088"/>
            <a:ext cx="4987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Para aplicaciones que requieren consultas SQL complejas, BabyAGI puede ayudar a generar código SQL para recuperar y manipular datos de bases de datos relacionales.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71" name="Google Shape;171;p32"/>
          <p:cNvGrpSpPr/>
          <p:nvPr/>
        </p:nvGrpSpPr>
        <p:grpSpPr>
          <a:xfrm>
            <a:off x="457375" y="4649075"/>
            <a:ext cx="6857700" cy="354000"/>
            <a:chOff x="457375" y="4649075"/>
            <a:chExt cx="6857700" cy="354000"/>
          </a:xfrm>
        </p:grpSpPr>
        <p:sp>
          <p:nvSpPr>
            <p:cNvPr id="172" name="Google Shape;172;p32"/>
            <p:cNvSpPr txBox="1"/>
            <p:nvPr/>
          </p:nvSpPr>
          <p:spPr>
            <a:xfrm>
              <a:off x="683275" y="4649075"/>
              <a:ext cx="6631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Este tema se relaciona con el video </a:t>
              </a:r>
              <a:r>
                <a:rPr lang="es" sz="11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4.1 Baby AGI: el funcionamiento y sus cuatro fases</a:t>
              </a:r>
              <a:endPara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73" name="Google Shape;173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7375" y="4713113"/>
              <a:ext cx="225900" cy="22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/>
        </p:nvSpPr>
        <p:spPr>
          <a:xfrm>
            <a:off x="3649500" y="1028663"/>
            <a:ext cx="4987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Creación de Scripts de Automatización de Pruebas</a:t>
            </a:r>
            <a:endParaRPr b="1"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3649500" y="2592613"/>
            <a:ext cx="498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BabyAGI puede generar scripts de automatización de pruebas para probar la funcionalidad de una aplicación o sitio web. Esto puede acelerar el proceso de aseguramiento de la calidad.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 rotWithShape="1">
          <a:blip r:embed="rId3">
            <a:alphaModFix/>
          </a:blip>
          <a:srcRect b="0" l="11856" r="45415" t="0"/>
          <a:stretch/>
        </p:blipFill>
        <p:spPr>
          <a:xfrm>
            <a:off x="0" y="0"/>
            <a:ext cx="32973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 txBox="1"/>
          <p:nvPr/>
        </p:nvSpPr>
        <p:spPr>
          <a:xfrm>
            <a:off x="4286250" y="0"/>
            <a:ext cx="43506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Este tema se relaciona con el video </a:t>
            </a:r>
            <a:r>
              <a:rPr lang="es"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4.1 Baby AGI: el funcionamiento y sus cuatro fases</a:t>
            </a:r>
            <a:endParaRPr sz="11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/>
        </p:nvSpPr>
        <p:spPr>
          <a:xfrm>
            <a:off x="473350" y="619525"/>
            <a:ext cx="8141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Desarrollo de Mini Proyectos de Juego</a:t>
            </a:r>
            <a:endParaRPr b="1"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7" name="Google Shape;187;p34"/>
          <p:cNvSpPr txBox="1"/>
          <p:nvPr/>
        </p:nvSpPr>
        <p:spPr>
          <a:xfrm>
            <a:off x="473350" y="2136775"/>
            <a:ext cx="3834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BabyAGI puede generar código para juegos simples, como adivinanza de números o juegos de palabras.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8" name="Google Shape;188;p34"/>
          <p:cNvSpPr txBox="1"/>
          <p:nvPr/>
        </p:nvSpPr>
        <p:spPr>
          <a:xfrm>
            <a:off x="4464475" y="2136775"/>
            <a:ext cx="3834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Esto puede ser útil para principiantes en la programación que deseen crear sus primeros proyectos de juego.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89" name="Google Shape;189;p34"/>
          <p:cNvGrpSpPr/>
          <p:nvPr/>
        </p:nvGrpSpPr>
        <p:grpSpPr>
          <a:xfrm>
            <a:off x="457375" y="4649075"/>
            <a:ext cx="6857700" cy="354000"/>
            <a:chOff x="457375" y="4649075"/>
            <a:chExt cx="6857700" cy="354000"/>
          </a:xfrm>
        </p:grpSpPr>
        <p:sp>
          <p:nvSpPr>
            <p:cNvPr id="190" name="Google Shape;190;p34"/>
            <p:cNvSpPr txBox="1"/>
            <p:nvPr/>
          </p:nvSpPr>
          <p:spPr>
            <a:xfrm>
              <a:off x="683275" y="4649075"/>
              <a:ext cx="6631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Este tema se relaciona con el video 4.1 Baby AGI: el funcionamiento y sus cuatro fases</a:t>
              </a:r>
              <a:endPara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91" name="Google Shape;191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375" y="4713113"/>
              <a:ext cx="225900" cy="22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/>
        </p:nvSpPr>
        <p:spPr>
          <a:xfrm>
            <a:off x="473350" y="619525"/>
            <a:ext cx="814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Generación de Código de Gráficos y Visualización de Datos</a:t>
            </a:r>
            <a:endParaRPr b="1"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473350" y="2136775"/>
            <a:ext cx="3834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BabyAGI puede generar código para crear gráficos y visualizaciones de datos a partir de conjuntos de datos.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8" name="Google Shape;198;p35"/>
          <p:cNvSpPr txBox="1"/>
          <p:nvPr/>
        </p:nvSpPr>
        <p:spPr>
          <a:xfrm>
            <a:off x="4464475" y="2136775"/>
            <a:ext cx="3834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Esto puede ser útil en informes y análisis de datos.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99" name="Google Shape;199;p35"/>
          <p:cNvGrpSpPr/>
          <p:nvPr/>
        </p:nvGrpSpPr>
        <p:grpSpPr>
          <a:xfrm>
            <a:off x="457375" y="4649075"/>
            <a:ext cx="6857700" cy="354000"/>
            <a:chOff x="457375" y="4649075"/>
            <a:chExt cx="6857700" cy="354000"/>
          </a:xfrm>
        </p:grpSpPr>
        <p:sp>
          <p:nvSpPr>
            <p:cNvPr id="200" name="Google Shape;200;p35"/>
            <p:cNvSpPr txBox="1"/>
            <p:nvPr/>
          </p:nvSpPr>
          <p:spPr>
            <a:xfrm>
              <a:off x="683275" y="4649075"/>
              <a:ext cx="6631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Este tema se relaciona con el video 4.1 Baby AGI: el funcionamiento y sus cuatro fases</a:t>
              </a:r>
              <a:endPara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201" name="Google Shape;20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375" y="4713113"/>
              <a:ext cx="225900" cy="22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/>
          <p:nvPr/>
        </p:nvSpPr>
        <p:spPr>
          <a:xfrm>
            <a:off x="1481100" y="1023900"/>
            <a:ext cx="6181800" cy="3095700"/>
          </a:xfrm>
          <a:prstGeom prst="rect">
            <a:avLst/>
          </a:prstGeom>
          <a:solidFill>
            <a:srgbClr val="C9CBD8">
              <a:alpha val="38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 txBox="1"/>
          <p:nvPr/>
        </p:nvSpPr>
        <p:spPr>
          <a:xfrm>
            <a:off x="1905000" y="2202300"/>
            <a:ext cx="537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BabyAGI: tareas de codificación</a:t>
            </a:r>
            <a:endParaRPr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1447300" y="537575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Ejemplo en vivo</a:t>
            </a:r>
            <a:endParaRPr b="1" sz="3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475500" y="1474850"/>
            <a:ext cx="7169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B7B7B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Ejemplos prácticos de tareas automatizadas y su impacto en la eficiencia.</a:t>
            </a:r>
            <a:endParaRPr sz="2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14" name="Google Shape;214;p37"/>
          <p:cNvGrpSpPr/>
          <p:nvPr/>
        </p:nvGrpSpPr>
        <p:grpSpPr>
          <a:xfrm>
            <a:off x="475501" y="468273"/>
            <a:ext cx="738900" cy="738900"/>
            <a:chOff x="473351" y="619523"/>
            <a:chExt cx="738900" cy="738900"/>
          </a:xfrm>
        </p:grpSpPr>
        <p:sp>
          <p:nvSpPr>
            <p:cNvPr id="215" name="Google Shape;215;p37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6" name="Google Shape;216;p37" title="ícono de ejemplo en viv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37"/>
          <p:cNvSpPr txBox="1"/>
          <p:nvPr/>
        </p:nvSpPr>
        <p:spPr>
          <a:xfrm>
            <a:off x="475500" y="3829300"/>
            <a:ext cx="716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Duración: </a:t>
            </a:r>
            <a:r>
              <a:rPr b="1" lang="es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20</a:t>
            </a:r>
            <a:r>
              <a:rPr b="1" lang="es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minutos</a:t>
            </a:r>
            <a:endParaRPr b="1" sz="2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18" name="Google Shape;218;p37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219" name="Google Shape;219;p37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/>
        </p:nvSpPr>
        <p:spPr>
          <a:xfrm>
            <a:off x="1461300" y="178672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2998200" y="2556375"/>
            <a:ext cx="3147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 invitamos a dejar tu pregunta a través del chat</a:t>
            </a:r>
            <a:endParaRPr b="0" i="0" sz="2000" u="sng" cap="none" strike="noStrik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/>
        </p:nvSpPr>
        <p:spPr>
          <a:xfrm>
            <a:off x="3080700" y="2547525"/>
            <a:ext cx="2982600" cy="793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1"/>
          <p:cNvSpPr txBox="1"/>
          <p:nvPr/>
        </p:nvSpPr>
        <p:spPr>
          <a:xfrm>
            <a:off x="1461300" y="180216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 va a ser</a:t>
            </a:r>
            <a:endParaRPr b="1" sz="4000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21"/>
          <p:cNvSpPr txBox="1"/>
          <p:nvPr/>
        </p:nvSpPr>
        <p:spPr>
          <a:xfrm>
            <a:off x="3655975" y="2541075"/>
            <a:ext cx="246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grabada</a:t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" name="Google Shape;80;p21"/>
          <p:cNvSpPr/>
          <p:nvPr/>
        </p:nvSpPr>
        <p:spPr>
          <a:xfrm>
            <a:off x="3293875" y="2844525"/>
            <a:ext cx="199800" cy="19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/>
        </p:nvSpPr>
        <p:spPr>
          <a:xfrm>
            <a:off x="1461300" y="1598325"/>
            <a:ext cx="6221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rgbClr val="E8E7E3"/>
                </a:solidFill>
              </a:rPr>
              <a:t>☕</a:t>
            </a:r>
            <a:endParaRPr sz="5000">
              <a:solidFill>
                <a:srgbClr val="E8E7E3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Break</a:t>
            </a:r>
            <a:endParaRPr b="1" sz="4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2809200" y="2971950"/>
            <a:ext cx="352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¡En 10 minutos volvemos!</a:t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>
            <a:off x="1481100" y="1023900"/>
            <a:ext cx="6181800" cy="3095700"/>
          </a:xfrm>
          <a:prstGeom prst="rect">
            <a:avLst/>
          </a:prstGeom>
          <a:solidFill>
            <a:srgbClr val="C9CBD8">
              <a:alpha val="38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0"/>
          <p:cNvSpPr txBox="1"/>
          <p:nvPr/>
        </p:nvSpPr>
        <p:spPr>
          <a:xfrm>
            <a:off x="1905000" y="2202300"/>
            <a:ext cx="537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BabyAGI: integración</a:t>
            </a:r>
            <a:endParaRPr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/>
        </p:nvSpPr>
        <p:spPr>
          <a:xfrm>
            <a:off x="473350" y="1000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Integración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473350" y="2136775"/>
            <a:ext cx="383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La integración de BabyAGI en el desarrollo de software representa una oportunidad emocionante para optimizar procesos y mejorar la productividad.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5" name="Google Shape;245;p41"/>
          <p:cNvSpPr txBox="1"/>
          <p:nvPr/>
        </p:nvSpPr>
        <p:spPr>
          <a:xfrm>
            <a:off x="4464475" y="2136775"/>
            <a:ext cx="3834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Al comprender sus capacidades y limitaciones, los programadores pueden utilizar esta plataforma para abordar tareas desafiantes y liberar su creatividad en proyectos de programación.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46" name="Google Shape;246;p41"/>
          <p:cNvGrpSpPr/>
          <p:nvPr/>
        </p:nvGrpSpPr>
        <p:grpSpPr>
          <a:xfrm>
            <a:off x="457375" y="4649075"/>
            <a:ext cx="6857700" cy="354000"/>
            <a:chOff x="457375" y="4649075"/>
            <a:chExt cx="6857700" cy="354000"/>
          </a:xfrm>
        </p:grpSpPr>
        <p:sp>
          <p:nvSpPr>
            <p:cNvPr id="247" name="Google Shape;247;p41"/>
            <p:cNvSpPr txBox="1"/>
            <p:nvPr/>
          </p:nvSpPr>
          <p:spPr>
            <a:xfrm>
              <a:off x="683275" y="4649075"/>
              <a:ext cx="6631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Este tema se relaciona con el video 4.1 Baby AGI: el funcionamiento y sus cuatro fases</a:t>
              </a:r>
              <a:endPara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248" name="Google Shape;248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375" y="4713113"/>
              <a:ext cx="225900" cy="22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2"/>
          <p:cNvPicPr preferRelativeResize="0"/>
          <p:nvPr/>
        </p:nvPicPr>
        <p:blipFill rotWithShape="1">
          <a:blip r:embed="rId3">
            <a:alphaModFix/>
          </a:blip>
          <a:srcRect b="0" l="12756" r="39926" t="0"/>
          <a:stretch/>
        </p:blipFill>
        <p:spPr>
          <a:xfrm>
            <a:off x="5712875" y="468275"/>
            <a:ext cx="2923971" cy="41187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2"/>
          <p:cNvSpPr txBox="1"/>
          <p:nvPr/>
        </p:nvSpPr>
        <p:spPr>
          <a:xfrm>
            <a:off x="457725" y="1071050"/>
            <a:ext cx="473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Su valor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457725" y="2211625"/>
            <a:ext cx="4730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BabyAGI es una plataforma de inteligencia artificial que imita el aprendizaje humano y tiene la capacidad de realizar tareas de generación de código y automatización en múltiples dominios, lo que la convierte en una herramienta versátil para programadores.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56" name="Google Shape;256;p42"/>
          <p:cNvGrpSpPr/>
          <p:nvPr/>
        </p:nvGrpSpPr>
        <p:grpSpPr>
          <a:xfrm>
            <a:off x="457375" y="4649075"/>
            <a:ext cx="6857700" cy="354000"/>
            <a:chOff x="457375" y="4649075"/>
            <a:chExt cx="6857700" cy="354000"/>
          </a:xfrm>
        </p:grpSpPr>
        <p:sp>
          <p:nvSpPr>
            <p:cNvPr id="257" name="Google Shape;257;p42"/>
            <p:cNvSpPr txBox="1"/>
            <p:nvPr/>
          </p:nvSpPr>
          <p:spPr>
            <a:xfrm>
              <a:off x="683275" y="4649075"/>
              <a:ext cx="6631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Este tema se relaciona con el video 4.2 Baby AGI: automatización de tareas</a:t>
              </a:r>
              <a:endPara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258" name="Google Shape;258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375" y="4713113"/>
              <a:ext cx="225900" cy="22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/>
          <p:nvPr/>
        </p:nvSpPr>
        <p:spPr>
          <a:xfrm>
            <a:off x="0" y="0"/>
            <a:ext cx="25251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3"/>
          <p:cNvPicPr preferRelativeResize="0"/>
          <p:nvPr/>
        </p:nvPicPr>
        <p:blipFill rotWithShape="1">
          <a:blip r:embed="rId3">
            <a:alphaModFix/>
          </a:blip>
          <a:srcRect b="0" l="33216" r="40161" t="0"/>
          <a:stretch/>
        </p:blipFill>
        <p:spPr>
          <a:xfrm>
            <a:off x="504875" y="468275"/>
            <a:ext cx="2923971" cy="411874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3"/>
          <p:cNvSpPr txBox="1"/>
          <p:nvPr/>
        </p:nvSpPr>
        <p:spPr>
          <a:xfrm>
            <a:off x="3649500" y="1104863"/>
            <a:ext cx="498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Capacidad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6" name="Google Shape;266;p43"/>
          <p:cNvSpPr txBox="1"/>
          <p:nvPr/>
        </p:nvSpPr>
        <p:spPr>
          <a:xfrm>
            <a:off x="3649500" y="2287813"/>
            <a:ext cx="49872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generación de código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con BabyAGI puede acelerar el desarrollo de software al automatizar la creación de código funcional, mientras que 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la automatización de tareas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con esta plataforma puede mejorar significativamente la eficiencia en diversas áreas.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7" name="Google Shape;267;p43"/>
          <p:cNvSpPr txBox="1"/>
          <p:nvPr/>
        </p:nvSpPr>
        <p:spPr>
          <a:xfrm>
            <a:off x="4693450" y="0"/>
            <a:ext cx="404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Este tema se relaciona con el video </a:t>
            </a:r>
            <a:r>
              <a:rPr lang="es"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4.2 Baby AGI: automatización de tareas</a:t>
            </a:r>
            <a:endParaRPr sz="11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/>
        </p:nvSpPr>
        <p:spPr>
          <a:xfrm>
            <a:off x="1447300" y="537575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Ejemplo en vivo</a:t>
            </a:r>
            <a:endParaRPr b="1" sz="3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3" name="Google Shape;273;p44"/>
          <p:cNvSpPr txBox="1"/>
          <p:nvPr/>
        </p:nvSpPr>
        <p:spPr>
          <a:xfrm>
            <a:off x="475500" y="1474850"/>
            <a:ext cx="71694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B7B7B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Guía en el paso a paso sobre cómo instalar y utilizar BabyAGI en la máquina.</a:t>
            </a:r>
            <a:endParaRPr sz="2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74" name="Google Shape;274;p44"/>
          <p:cNvGrpSpPr/>
          <p:nvPr/>
        </p:nvGrpSpPr>
        <p:grpSpPr>
          <a:xfrm>
            <a:off x="475501" y="468273"/>
            <a:ext cx="738900" cy="738900"/>
            <a:chOff x="473351" y="619523"/>
            <a:chExt cx="738900" cy="738900"/>
          </a:xfrm>
        </p:grpSpPr>
        <p:sp>
          <p:nvSpPr>
            <p:cNvPr id="275" name="Google Shape;275;p44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6" name="Google Shape;276;p44" title="ícono de ejemplo en viv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44"/>
          <p:cNvSpPr txBox="1"/>
          <p:nvPr/>
        </p:nvSpPr>
        <p:spPr>
          <a:xfrm>
            <a:off x="475500" y="3829300"/>
            <a:ext cx="716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Duración: </a:t>
            </a:r>
            <a:r>
              <a:rPr b="1" lang="es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r>
              <a:rPr b="1" lang="es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0 minutos</a:t>
            </a:r>
            <a:endParaRPr b="1" sz="2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78" name="Google Shape;278;p44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279" name="Google Shape;279;p44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80" name="Google Shape;280;p44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/>
        </p:nvSpPr>
        <p:spPr>
          <a:xfrm>
            <a:off x="1461300" y="178672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" name="Google Shape;286;p45"/>
          <p:cNvSpPr txBox="1"/>
          <p:nvPr/>
        </p:nvSpPr>
        <p:spPr>
          <a:xfrm>
            <a:off x="2998200" y="2556375"/>
            <a:ext cx="3147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 invitamos a dejar tu pregunta a través del chat</a:t>
            </a:r>
            <a:endParaRPr b="0" i="0" sz="2000" u="sng" cap="none" strike="noStrike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6"/>
          <p:cNvPicPr preferRelativeResize="0"/>
          <p:nvPr/>
        </p:nvPicPr>
        <p:blipFill rotWithShape="1">
          <a:blip r:embed="rId3">
            <a:alphaModFix/>
          </a:blip>
          <a:srcRect b="0" l="39287" r="12631" t="0"/>
          <a:stretch/>
        </p:blipFill>
        <p:spPr>
          <a:xfrm>
            <a:off x="5846650" y="0"/>
            <a:ext cx="32973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6"/>
          <p:cNvSpPr txBox="1"/>
          <p:nvPr/>
        </p:nvSpPr>
        <p:spPr>
          <a:xfrm>
            <a:off x="501450" y="1081750"/>
            <a:ext cx="498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Consejo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6"/>
          <p:cNvSpPr txBox="1"/>
          <p:nvPr/>
        </p:nvSpPr>
        <p:spPr>
          <a:xfrm>
            <a:off x="549525" y="2192888"/>
            <a:ext cx="49872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Aprovechar las capacidades de BabyAGI para explorar nuevas formas de automatización y generación de código en tus proyectos de desarrollo de software, pero comprende sus limitaciones y considera cuidadosamente el contexto de aplicación.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95" name="Google Shape;295;p46"/>
          <p:cNvGrpSpPr/>
          <p:nvPr/>
        </p:nvGrpSpPr>
        <p:grpSpPr>
          <a:xfrm>
            <a:off x="457375" y="4649075"/>
            <a:ext cx="6857700" cy="548700"/>
            <a:chOff x="457375" y="4649075"/>
            <a:chExt cx="6857700" cy="548700"/>
          </a:xfrm>
        </p:grpSpPr>
        <p:sp>
          <p:nvSpPr>
            <p:cNvPr id="296" name="Google Shape;296;p46"/>
            <p:cNvSpPr txBox="1"/>
            <p:nvPr/>
          </p:nvSpPr>
          <p:spPr>
            <a:xfrm>
              <a:off x="683275" y="4649075"/>
              <a:ext cx="6631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Este tema se relaciona con el video </a:t>
              </a:r>
              <a:r>
                <a:rPr lang="es" sz="11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4.2 Baby AGI: automatización de tareas</a:t>
              </a:r>
              <a:endPara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297" name="Google Shape;297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7375" y="4713113"/>
              <a:ext cx="225900" cy="22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47"/>
          <p:cNvGrpSpPr/>
          <p:nvPr/>
        </p:nvGrpSpPr>
        <p:grpSpPr>
          <a:xfrm>
            <a:off x="4202551" y="1088698"/>
            <a:ext cx="738900" cy="738900"/>
            <a:chOff x="7208351" y="2467173"/>
            <a:chExt cx="738900" cy="738900"/>
          </a:xfrm>
        </p:grpSpPr>
        <p:sp>
          <p:nvSpPr>
            <p:cNvPr id="303" name="Google Shape;303;p47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4" name="Google Shape;304;p47" title="ícono de proyecto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5" name="Google Shape;305;p47"/>
          <p:cNvSpPr txBox="1"/>
          <p:nvPr/>
        </p:nvSpPr>
        <p:spPr>
          <a:xfrm>
            <a:off x="1461300" y="2202288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Proyecto Final</a:t>
            </a:r>
            <a:endParaRPr b="1" sz="40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6" name="Google Shape;306;p47"/>
          <p:cNvSpPr txBox="1"/>
          <p:nvPr/>
        </p:nvSpPr>
        <p:spPr>
          <a:xfrm>
            <a:off x="987300" y="2911925"/>
            <a:ext cx="716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Desarrollo de una aplicación web con IA</a:t>
            </a:r>
            <a:endParaRPr sz="2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48"/>
          <p:cNvGrpSpPr/>
          <p:nvPr/>
        </p:nvGrpSpPr>
        <p:grpSpPr>
          <a:xfrm>
            <a:off x="475512" y="468188"/>
            <a:ext cx="431074" cy="431074"/>
            <a:chOff x="7208351" y="2467173"/>
            <a:chExt cx="738900" cy="738900"/>
          </a:xfrm>
        </p:grpSpPr>
        <p:sp>
          <p:nvSpPr>
            <p:cNvPr id="312" name="Google Shape;312;p48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3" name="Google Shape;313;p48" title="ícono de proyecto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p48"/>
          <p:cNvSpPr txBox="1"/>
          <p:nvPr/>
        </p:nvSpPr>
        <p:spPr>
          <a:xfrm>
            <a:off x="501450" y="1081750"/>
            <a:ext cx="75651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Desarrollo de una aplicación web con IA</a:t>
            </a:r>
            <a:endParaRPr b="1" sz="3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15" name="Google Shape;31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8"/>
          <p:cNvSpPr txBox="1"/>
          <p:nvPr/>
        </p:nvSpPr>
        <p:spPr>
          <a:xfrm>
            <a:off x="930550" y="468275"/>
            <a:ext cx="418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7" name="Google Shape;317;p48"/>
          <p:cNvSpPr txBox="1"/>
          <p:nvPr/>
        </p:nvSpPr>
        <p:spPr>
          <a:xfrm>
            <a:off x="457350" y="1908175"/>
            <a:ext cx="3834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8" name="Google Shape;318;p48"/>
          <p:cNvSpPr txBox="1"/>
          <p:nvPr/>
        </p:nvSpPr>
        <p:spPr>
          <a:xfrm>
            <a:off x="659425" y="2365375"/>
            <a:ext cx="51009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 proponemos desarrollar tu propuesta de creación de una aplicación con IA. Deberás crear e integrar IA en una aplicación web realizada con Streamlit y la app deberá resolver una tarea específica a través de la integración de un prompt con salida dirigida dentro de la misma.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Acceso a la consigna completa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🚀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/>
        </p:nvSpPr>
        <p:spPr>
          <a:xfrm>
            <a:off x="1461300" y="225297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Uso de agentes</a:t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" name="Google Shape;86;p22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Semana # 4.</a:t>
            </a:r>
            <a:r>
              <a:rPr lang="es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Prompt Engineering para programadores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/>
        </p:nvSpPr>
        <p:spPr>
          <a:xfrm>
            <a:off x="1339500" y="693075"/>
            <a:ext cx="6465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Resumen</a:t>
            </a:r>
            <a:r>
              <a:rPr b="1" lang="es" sz="4000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4000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 la clase hoy</a:t>
            </a:r>
            <a:endParaRPr sz="4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49"/>
          <p:cNvSpPr txBox="1"/>
          <p:nvPr/>
        </p:nvSpPr>
        <p:spPr>
          <a:xfrm>
            <a:off x="2109143" y="2502363"/>
            <a:ext cx="49257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BabyAGI, con su enfoque en el aprendizaje similar al humano, ofrece soluciones innovadoras para la generación de código y la automatización de tareas.</a:t>
            </a:r>
            <a:endParaRPr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Permite acelerar el desarrollo de software y aumentar la eficiencia en diversas tareas. </a:t>
            </a:r>
            <a:endParaRPr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100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 esencial comprender su funcionamiento y aplicaciones para aprovechar al máximo sus ventajas y abordar las limitaciones.</a:t>
            </a:r>
            <a:endParaRPr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Opina y valora</a:t>
            </a:r>
            <a:r>
              <a:rPr b="1" lang="es" sz="4000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4000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</a:t>
            </a:r>
            <a:endParaRPr b="1" sz="4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/>
        </p:nvSpPr>
        <p:spPr>
          <a:xfrm>
            <a:off x="475500" y="2287050"/>
            <a:ext cx="819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#</a:t>
            </a:r>
            <a:r>
              <a:rPr b="1" lang="es" sz="31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DemocratizandoLaEducación</a:t>
            </a:r>
            <a:endParaRPr b="1" sz="31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/>
          <p:nvPr/>
        </p:nvSpPr>
        <p:spPr>
          <a:xfrm>
            <a:off x="2969700" y="3310000"/>
            <a:ext cx="3204600" cy="3924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3"/>
          <p:cNvSpPr txBox="1"/>
          <p:nvPr/>
        </p:nvSpPr>
        <p:spPr>
          <a:xfrm>
            <a:off x="1007700" y="1441100"/>
            <a:ext cx="71286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¿Sabías que </a:t>
            </a:r>
            <a:endParaRPr b="1" sz="3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premiamos a nuestros estudiantes</a:t>
            </a:r>
            <a:r>
              <a:rPr b="1" lang="es"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3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por su dedicación? </a:t>
            </a:r>
            <a:endParaRPr b="1" sz="3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6" name="Google Shape;346;p53"/>
          <p:cNvSpPr txBox="1"/>
          <p:nvPr/>
        </p:nvSpPr>
        <p:spPr>
          <a:xfrm>
            <a:off x="2109150" y="3310000"/>
            <a:ext cx="4925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Conoce los </a:t>
            </a:r>
            <a:r>
              <a:rPr lang="es" sz="1350" u="sng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beneficios</a:t>
            </a:r>
            <a:r>
              <a:rPr lang="es" sz="135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del </a:t>
            </a:r>
            <a:r>
              <a:rPr b="1" lang="es" sz="135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Top 10</a:t>
            </a:r>
            <a:endParaRPr b="1"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/>
        </p:nvSpPr>
        <p:spPr>
          <a:xfrm>
            <a:off x="1461300" y="1578900"/>
            <a:ext cx="6221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🎓</a:t>
            </a:r>
            <a:endParaRPr b="1" sz="5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¡Gracias por estudiar con nosotros!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/>
        </p:nvSpPr>
        <p:spPr>
          <a:xfrm>
            <a:off x="501450" y="468275"/>
            <a:ext cx="8141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Objetivos de la clase </a:t>
            </a:r>
            <a:endParaRPr b="1" sz="3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2" name="Google Shape;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438" y="2048125"/>
            <a:ext cx="196975" cy="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3"/>
          <p:cNvSpPr txBox="1"/>
          <p:nvPr/>
        </p:nvSpPr>
        <p:spPr>
          <a:xfrm>
            <a:off x="2690561" y="1954425"/>
            <a:ext cx="4281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Conocer el funcionamiento de Baby AGI para la generación de código   </a:t>
            </a:r>
            <a:endParaRPr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-"/>
            </a:pPr>
            <a:r>
              <a:t/>
            </a:r>
            <a:endParaRPr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4" name="Google Shape;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138" y="2681525"/>
            <a:ext cx="196975" cy="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3"/>
          <p:cNvSpPr txBox="1"/>
          <p:nvPr/>
        </p:nvSpPr>
        <p:spPr>
          <a:xfrm>
            <a:off x="2690561" y="2557550"/>
            <a:ext cx="4281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Comprender Baby AGI en la automatización de tareas</a:t>
            </a:r>
            <a:endParaRPr sz="135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96" name="Google Shape;96;p23"/>
          <p:cNvCxnSpPr>
            <a:stCxn id="92" idx="2"/>
            <a:endCxn id="94" idx="0"/>
          </p:cNvCxnSpPr>
          <p:nvPr/>
        </p:nvCxnSpPr>
        <p:spPr>
          <a:xfrm flipH="1" rot="-5400000">
            <a:off x="2052975" y="2463050"/>
            <a:ext cx="4365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EAFF6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/>
        </p:nvSpPr>
        <p:spPr>
          <a:xfrm>
            <a:off x="1461288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Baby </a:t>
            </a:r>
            <a:r>
              <a:rPr b="1" lang="es" sz="4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AGI</a:t>
            </a:r>
            <a:endParaRPr b="1" sz="4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/>
          <p:nvPr/>
        </p:nvSpPr>
        <p:spPr>
          <a:xfrm>
            <a:off x="1481100" y="1023900"/>
            <a:ext cx="6181800" cy="3095700"/>
          </a:xfrm>
          <a:prstGeom prst="rect">
            <a:avLst/>
          </a:prstGeom>
          <a:solidFill>
            <a:srgbClr val="C9CBD8">
              <a:alpha val="38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5"/>
          <p:cNvSpPr txBox="1"/>
          <p:nvPr/>
        </p:nvSpPr>
        <p:spPr>
          <a:xfrm>
            <a:off x="1905000" y="2202300"/>
            <a:ext cx="537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Introducción de BabyAGI</a:t>
            </a:r>
            <a:endParaRPr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Introducción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473350" y="2136775"/>
            <a:ext cx="3834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BabyAGI es una plataforma de inteligencia artificial diseñada para probar y desarrollar una amplia variedad de agentes de IA en entornos virtuales.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4464475" y="2136775"/>
            <a:ext cx="383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Su arquitectura de código abierto nos permite explorar campos que van desde la adquisición del lenguaje hasta el aprendizaje por refuerzo.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5" name="Google Shape;115;p26"/>
          <p:cNvGrpSpPr/>
          <p:nvPr/>
        </p:nvGrpSpPr>
        <p:grpSpPr>
          <a:xfrm>
            <a:off x="457375" y="4649075"/>
            <a:ext cx="6857700" cy="354000"/>
            <a:chOff x="457375" y="4649075"/>
            <a:chExt cx="6857700" cy="354000"/>
          </a:xfrm>
        </p:grpSpPr>
        <p:sp>
          <p:nvSpPr>
            <p:cNvPr id="116" name="Google Shape;116;p26"/>
            <p:cNvSpPr txBox="1"/>
            <p:nvPr/>
          </p:nvSpPr>
          <p:spPr>
            <a:xfrm>
              <a:off x="683275" y="4649075"/>
              <a:ext cx="6631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Este tema se relaciona con el video 4.1 Baby AGI: el funcionamiento y sus cuatro fases</a:t>
              </a:r>
              <a:endPara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17" name="Google Shape;11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375" y="4713113"/>
              <a:ext cx="225900" cy="22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7"/>
          <p:cNvPicPr preferRelativeResize="0"/>
          <p:nvPr/>
        </p:nvPicPr>
        <p:blipFill rotWithShape="1">
          <a:blip r:embed="rId3">
            <a:alphaModFix/>
          </a:blip>
          <a:srcRect b="0" l="33729" r="18883" t="0"/>
          <a:stretch/>
        </p:blipFill>
        <p:spPr>
          <a:xfrm>
            <a:off x="5712875" y="468275"/>
            <a:ext cx="2923971" cy="41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 txBox="1"/>
          <p:nvPr/>
        </p:nvSpPr>
        <p:spPr>
          <a:xfrm>
            <a:off x="457725" y="1071050"/>
            <a:ext cx="473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Puntos centrales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457725" y="2211625"/>
            <a:ext cx="47301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Nos enfocaremos en dos aspectos cruciales de BabyAGI: 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la generación de código y la automatización de tareas. 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Entender cómo BabyAGI se integra en esos procesos  es esencial para apreciar su potencial impacto en la eficiencia y creatividad en el ámbito de la programación.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5" name="Google Shape;125;p27"/>
          <p:cNvGrpSpPr/>
          <p:nvPr/>
        </p:nvGrpSpPr>
        <p:grpSpPr>
          <a:xfrm>
            <a:off x="457375" y="4649075"/>
            <a:ext cx="6857700" cy="354000"/>
            <a:chOff x="457375" y="4649075"/>
            <a:chExt cx="6857700" cy="354000"/>
          </a:xfrm>
        </p:grpSpPr>
        <p:sp>
          <p:nvSpPr>
            <p:cNvPr id="126" name="Google Shape;126;p27"/>
            <p:cNvSpPr txBox="1"/>
            <p:nvPr/>
          </p:nvSpPr>
          <p:spPr>
            <a:xfrm>
              <a:off x="683275" y="4649075"/>
              <a:ext cx="66318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Este tema se relaciona con el video </a:t>
              </a:r>
              <a:r>
                <a:rPr lang="es" sz="11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4.1 Baby AGI: el funcionamiento y sus cuatro fases</a:t>
              </a:r>
              <a:endPara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127" name="Google Shape;12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375" y="4713113"/>
              <a:ext cx="225900" cy="225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/>
          <p:nvPr/>
        </p:nvSpPr>
        <p:spPr>
          <a:xfrm>
            <a:off x="1481100" y="1023900"/>
            <a:ext cx="6181800" cy="3095700"/>
          </a:xfrm>
          <a:prstGeom prst="rect">
            <a:avLst/>
          </a:prstGeom>
          <a:solidFill>
            <a:srgbClr val="C9CBD8">
              <a:alpha val="38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8"/>
          <p:cNvSpPr txBox="1"/>
          <p:nvPr/>
        </p:nvSpPr>
        <p:spPr>
          <a:xfrm>
            <a:off x="1905000" y="2202300"/>
            <a:ext cx="537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BabyAGI: </a:t>
            </a:r>
            <a:r>
              <a:rPr lang="es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tareas de codificación</a:t>
            </a:r>
            <a:endParaRPr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