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147471756" r:id="rId5"/>
    <p:sldId id="2147471755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B2FAB-729B-4AF8-82D7-FA4948510E9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237D9-87E9-4524-ABB8-AB0C6714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16031-3910-7B37-B955-A91776F3B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2FD3E9-1890-DA8D-98FE-9D0C378D3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123BE7-9182-D000-235F-EA7F373C2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A899E-CE23-F9B1-8C28-D3419F9037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A0FBE6-A990-4CE1-8303-22B0EC90BF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74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5D505-A41B-C6D4-ED6B-8AAC0C43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9B96E-485C-159C-98AB-10A70CE299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F9640-C1E5-651A-2160-BFE4FECF0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53457-EF2D-E543-B59A-E20D67ADC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A0FBE6-A990-4CE1-8303-22B0EC90BF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6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3608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49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Graphik" panose="020B0604020202020204" pitchFamily="34" charset="0"/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15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896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70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8583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622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9290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194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45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B14F0C4-3B1D-4114-AE11-D6C41BB443B4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5099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4712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2160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2DD8B28-01C3-4E7B-9222-E93083520D7A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2501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F8A7498-BC88-4B41-BF3E-88DA04821578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4389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Agenda title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96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8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8830281-2DC4-4A15-8849-34E1635110D2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933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20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, indent for other levels 24pt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Place text here 20pt</a:t>
            </a:r>
          </a:p>
          <a:p>
            <a:pPr lvl="1"/>
            <a:r>
              <a:rPr lang="en-US"/>
              <a:t>Second level 20pt</a:t>
            </a:r>
          </a:p>
          <a:p>
            <a:pPr lvl="2"/>
            <a:r>
              <a:rPr lang="en-US"/>
              <a:t>Third level 20pt</a:t>
            </a:r>
          </a:p>
          <a:p>
            <a:pPr lvl="3"/>
            <a:r>
              <a:rPr lang="en-US"/>
              <a:t>Fourth level 18pt</a:t>
            </a:r>
          </a:p>
          <a:p>
            <a:pPr lvl="4"/>
            <a:r>
              <a:rPr lang="en-US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36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31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8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2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7423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2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0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7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02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47C24D15-9073-4226-962D-E605011BF256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3898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Place text here, use indent to access other levels 20pt</a:t>
            </a:r>
          </a:p>
          <a:p>
            <a:pPr lvl="1"/>
            <a:r>
              <a:rPr lang="en-GB"/>
              <a:t>Second level 20pt</a:t>
            </a:r>
          </a:p>
          <a:p>
            <a:pPr lvl="2"/>
            <a:r>
              <a:rPr lang="en-GB"/>
              <a:t>Third level 20pt</a:t>
            </a:r>
          </a:p>
          <a:p>
            <a:pPr lvl="3"/>
            <a:r>
              <a:rPr lang="en-GB"/>
              <a:t>Fourth level 18pt</a:t>
            </a:r>
          </a:p>
          <a:p>
            <a:pPr lvl="4"/>
            <a:r>
              <a:rPr lang="en-GB"/>
              <a:t>Fifth level 18pt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78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, indent for other levels 24pt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BA7ED-8D91-43F2-A182-6095C0512DE1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0272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, indent for other levels 24pt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28CF889-D1E2-4502-A3D9-9A2A4C346907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4959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12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89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36256176-6983-4FB0-8226-64818BC43E52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132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</a:t>
            </a:r>
          </a:p>
          <a:p>
            <a:r>
              <a:rPr lang="en-GB"/>
              <a:t>or click icon to add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Drag picture to placeholder </a:t>
            </a:r>
          </a:p>
          <a:p>
            <a:pPr marL="228600" lvl="0" indent="-228600" algn="ctr"/>
            <a:r>
              <a:rPr lang="en-GB"/>
              <a:t>or click icon to add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818282D6-F397-43A1-B927-9D339581319D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2727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E19987F-4A18-40EF-BB75-9AEE04A92117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583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5DB7173-C7C9-483D-A2DB-5CFBE9C4427D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12171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 54pt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3030F88-0B58-470C-8D19-CEA67BBC55CB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7282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5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2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22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2023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81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0095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B918B6-32FF-4857-A645-C1032AFA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5333969" cy="239395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</a:t>
            </a:r>
          </a:p>
          <a:p>
            <a:r>
              <a:rPr lang="en-GB"/>
              <a:t>or click icon to add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Drag picture to placeholder </a:t>
            </a:r>
          </a:p>
          <a:p>
            <a:pPr marL="228600" lvl="0" indent="-228600" algn="ctr"/>
            <a:r>
              <a:rPr lang="en-GB"/>
              <a:t>or click icon to add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ccenture Greater Than symbol in white">
            <a:extLst>
              <a:ext uri="{FF2B5EF4-FFF2-40B4-BE49-F238E27FC236}">
                <a16:creationId xmlns:a16="http://schemas.microsoft.com/office/drawing/2014/main" id="{68639F80-7FB2-8348-3AB2-A40B6864AB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41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E5E2A6-2A24-49E2-9D88-94CB5B5F0A7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FCF244E-2D87-4DAB-B529-36E1AA8CB9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6D6E342-7CEB-4142-85CE-07746AED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 main title at 36pt, min 30pt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6 - Ligh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F72B-CD67-42FE-AB9E-70BA57A309EB}"/>
              </a:ext>
            </a:extLst>
          </p:cNvPr>
          <p:cNvSpPr txBox="1"/>
          <p:nvPr userDrawn="1"/>
        </p:nvSpPr>
        <p:spPr>
          <a:xfrm>
            <a:off x="8972062" y="6408615"/>
            <a:ext cx="2962030" cy="367323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DAE134-0036-4E8A-9B30-ED4A92AC9232}"/>
              </a:ext>
            </a:extLst>
          </p:cNvPr>
          <p:cNvSpPr txBox="1"/>
          <p:nvPr userDrawn="1"/>
        </p:nvSpPr>
        <p:spPr>
          <a:xfrm>
            <a:off x="8501367" y="6556263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2024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4F82B8-6AA5-4EBB-BC2D-C7E1520058FB}"/>
              </a:ext>
            </a:extLst>
          </p:cNvPr>
          <p:cNvSpPr txBox="1"/>
          <p:nvPr userDrawn="1"/>
        </p:nvSpPr>
        <p:spPr>
          <a:xfrm>
            <a:off x="11553092" y="6556248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1F2EA-7F2A-4CFA-83A5-FC586F84060F}"/>
              </a:ext>
            </a:extLst>
          </p:cNvPr>
          <p:cNvSpPr txBox="1"/>
          <p:nvPr userDrawn="1"/>
        </p:nvSpPr>
        <p:spPr>
          <a:xfrm>
            <a:off x="937845" y="6592276"/>
            <a:ext cx="994049" cy="203203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39" name="Text Placeholder 21">
            <a:extLst>
              <a:ext uri="{FF2B5EF4-FFF2-40B4-BE49-F238E27FC236}">
                <a16:creationId xmlns:a16="http://schemas.microsoft.com/office/drawing/2014/main" id="{E10BE525-20BE-41A1-B279-E8985EE7AF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44148" y="1573251"/>
            <a:ext cx="1554480" cy="1374989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90CFB558-653C-4D87-865F-80BF3F0063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6622" y="1573251"/>
            <a:ext cx="1554480" cy="1374989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555F184A-388C-4F5C-85A9-F6FF636668C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69097" y="1573251"/>
            <a:ext cx="1554480" cy="1374989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45" name="Text Placeholder 21">
            <a:extLst>
              <a:ext uri="{FF2B5EF4-FFF2-40B4-BE49-F238E27FC236}">
                <a16:creationId xmlns:a16="http://schemas.microsoft.com/office/drawing/2014/main" id="{337FFCAD-9F01-429C-AE0E-F20A3175A9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31572" y="1578824"/>
            <a:ext cx="1554480" cy="1374989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46" name="Text Placeholder 21">
            <a:extLst>
              <a:ext uri="{FF2B5EF4-FFF2-40B4-BE49-F238E27FC236}">
                <a16:creationId xmlns:a16="http://schemas.microsoft.com/office/drawing/2014/main" id="{4FE00E0D-454C-47D4-9C27-46527C7477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94046" y="1584221"/>
            <a:ext cx="1554480" cy="1374989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47" name="Text Placeholder 21">
            <a:extLst>
              <a:ext uri="{FF2B5EF4-FFF2-40B4-BE49-F238E27FC236}">
                <a16:creationId xmlns:a16="http://schemas.microsoft.com/office/drawing/2014/main" id="{D1FD3AB1-7920-497C-89E6-F08CEF7602A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56520" y="1578368"/>
            <a:ext cx="1554480" cy="1374989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840400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point content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33D78BDC-3098-4950-89B2-9C37924765F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2969" y="6573327"/>
            <a:ext cx="325834" cy="212830"/>
          </a:xfrm>
          <a:prstGeom prst="rect">
            <a:avLst/>
          </a:prstGeom>
          <a:ln w="12700">
            <a:miter lim="400000"/>
          </a:ln>
        </p:spPr>
        <p:txBody>
          <a:bodyPr wrap="square" lIns="25394" tIns="25394" rIns="25394" bIns="2539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/>
            <a:fld id="{86CB4B4D-7CA3-9044-876B-883B54F8677D}" type="slidenum">
              <a:rPr lang="en-US" sz="1050" b="1" smtClean="0">
                <a:latin typeface="Graphik" panose="020B0503030202060203" pitchFamily="34" charset="0"/>
              </a:rPr>
              <a:pPr algn="ctr"/>
              <a:t>‹#›</a:t>
            </a:fld>
            <a:endParaRPr lang="en-US" sz="1050" b="1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957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EC20-C428-404F-9BC9-3D8B9349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DEF286-FBEF-4D8E-B681-F0E5C77C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2E6C8F0A-C69B-4A9D-B87A-E07DF3BA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341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1" i="0" baseline="0">
                <a:solidFill>
                  <a:schemeClr val="tx1"/>
                </a:solidFill>
                <a:latin typeface="Graphik" charset="0"/>
                <a:ea typeface="Graphik" charset="0"/>
                <a:cs typeface="Graphik" charset="0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1" i="0" cap="all" baseline="0">
                <a:solidFill>
                  <a:schemeClr val="tx1"/>
                </a:solidFill>
                <a:latin typeface="Graphik" charset="0"/>
                <a:ea typeface="Graphik" charset="0"/>
                <a:cs typeface="Graphik" charset="0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1" i="0" cap="all" baseline="0">
                <a:solidFill>
                  <a:schemeClr val="tx1"/>
                </a:solidFill>
                <a:latin typeface="Graphik" charset="0"/>
                <a:ea typeface="Graphik" charset="0"/>
                <a:cs typeface="Graphik" charset="0"/>
              </a:defRPr>
            </a:lvl3pPr>
            <a:lvl4pPr marL="55561" indent="0">
              <a:lnSpc>
                <a:spcPct val="80000"/>
              </a:lnSpc>
              <a:buNone/>
              <a:defRPr sz="1800" b="1" i="0" cap="all" baseline="0">
                <a:solidFill>
                  <a:schemeClr val="tx1"/>
                </a:solidFill>
                <a:latin typeface="Graphik" charset="0"/>
                <a:ea typeface="Graphik" charset="0"/>
                <a:cs typeface="Graphik" charset="0"/>
              </a:defRPr>
            </a:lvl4pPr>
            <a:lvl5pPr marL="55561" indent="0">
              <a:lnSpc>
                <a:spcPct val="80000"/>
              </a:lnSpc>
              <a:buNone/>
              <a:defRPr sz="1800" b="1" i="0" cap="all" baseline="0">
                <a:solidFill>
                  <a:schemeClr val="bg1"/>
                </a:solidFill>
                <a:latin typeface="Graphik" charset="0"/>
                <a:ea typeface="Graphik" charset="0"/>
                <a:cs typeface="Graphik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1" i="0">
                <a:solidFill>
                  <a:srgbClr val="00FF00"/>
                </a:solidFill>
                <a:latin typeface="Graphik" charset="0"/>
                <a:ea typeface="Graphik" charset="0"/>
                <a:cs typeface="Graphik" charset="0"/>
              </a:defRPr>
            </a:lvl1pPr>
            <a:lvl2pPr marL="0" indent="0">
              <a:spcAft>
                <a:spcPts val="0"/>
              </a:spcAft>
              <a:defRPr sz="2200" b="0" i="0">
                <a:solidFill>
                  <a:srgbClr val="00FF00"/>
                </a:solidFill>
                <a:latin typeface="Graphik" charset="0"/>
                <a:ea typeface="Graphik" charset="0"/>
                <a:cs typeface="Graphik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Graphik" charset="0"/>
                <a:ea typeface="Graphik" charset="0"/>
                <a:cs typeface="Graphik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Graphik" charset="0"/>
                <a:ea typeface="Graphik" charset="0"/>
                <a:cs typeface="Graphik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9485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5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>
          <p15:clr>
            <a:srgbClr val="C35EA4"/>
          </p15:clr>
        </p15:guide>
        <p15:guide id="2" pos="3840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06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>
          <p15:clr>
            <a:srgbClr val="C35EA4"/>
          </p15:clr>
        </p15:guide>
        <p15:guide id="2" pos="3840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638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5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(bullet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8F949D7-A1BE-4724-B561-A8BB124F9F71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9103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5.jpg"/><Relationship Id="rId4" Type="http://schemas.openxmlformats.org/officeDocument/2006/relationships/hyperlink" Target="https://www.linkedin.com/in/carlton-powell?lipi=urn%3Ali%3Apage%3Ad_flagship3_profile_view_base_contact_details%3BreZvpgAYT%2BekohZGzWUGDg%3D%3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FCE3466-6C5A-037A-A3A1-665104538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139F94-BF53-FE44-2973-1E5837E335D5}"/>
              </a:ext>
            </a:extLst>
          </p:cNvPr>
          <p:cNvSpPr txBox="1">
            <a:spLocks/>
          </p:cNvSpPr>
          <p:nvPr/>
        </p:nvSpPr>
        <p:spPr>
          <a:xfrm>
            <a:off x="2162175" y="2201260"/>
            <a:ext cx="7867650" cy="2455480"/>
          </a:xfrm>
          <a:prstGeom prst="rect">
            <a:avLst/>
          </a:prstGeom>
        </p:spPr>
        <p:txBody>
          <a:bodyPr vert="horz" lIns="0" tIns="45720" rIns="0" bIns="0" rtlCol="0" anchor="t" anchorCtr="0">
            <a:normAutofit lnSpcReduction="10000"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NOTE</a:t>
            </a:r>
            <a:r>
              <a:rPr lang="en-US" sz="4000" dirty="0">
                <a:solidFill>
                  <a:srgbClr val="000000"/>
                </a:solidFill>
                <a:latin typeface="Graphik"/>
              </a:rPr>
              <a:t>: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Please download these slides locally to your PC. Do not edit the main document.</a:t>
            </a:r>
          </a:p>
          <a:p>
            <a:pPr marL="0" marR="0" lvl="0" indent="0" algn="ctr" defTabSz="9143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>
              <a:solidFill>
                <a:srgbClr val="A100FF"/>
              </a:solidFill>
              <a:latin typeface="Graphik"/>
            </a:endParaRPr>
          </a:p>
          <a:p>
            <a:pPr marL="0" marR="0" lvl="0" indent="0" algn="ctr" defTabSz="9143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raphik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4214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6B6E256-EC21-0C90-59A5-5BD921005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A81167D-9BEC-BF95-3CFB-C45AEB25A2A4}"/>
              </a:ext>
            </a:extLst>
          </p:cNvPr>
          <p:cNvGrpSpPr/>
          <p:nvPr/>
        </p:nvGrpSpPr>
        <p:grpSpPr>
          <a:xfrm>
            <a:off x="0" y="0"/>
            <a:ext cx="3557996" cy="6858000"/>
            <a:chOff x="1145891" y="170390"/>
            <a:chExt cx="3557996" cy="6746430"/>
          </a:xfrm>
        </p:grpSpPr>
        <p:pic>
          <p:nvPicPr>
            <p:cNvPr id="10" name="Picture 9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DB1AC013-9B5F-F215-9A6E-C4BED6473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3473" b="20083"/>
            <a:stretch/>
          </p:blipFill>
          <p:spPr>
            <a:xfrm>
              <a:off x="1145891" y="170390"/>
              <a:ext cx="3557996" cy="674643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4F7841-D0A7-4A2F-0160-E67D7B6D9B0E}"/>
                </a:ext>
              </a:extLst>
            </p:cNvPr>
            <p:cNvSpPr/>
            <p:nvPr/>
          </p:nvSpPr>
          <p:spPr>
            <a:xfrm>
              <a:off x="1145891" y="170390"/>
              <a:ext cx="3557996" cy="6746430"/>
            </a:xfrm>
            <a:prstGeom prst="rect">
              <a:avLst/>
            </a:prstGeom>
            <a:gradFill>
              <a:gsLst>
                <a:gs pos="0">
                  <a:srgbClr val="A100FF">
                    <a:alpha val="91000"/>
                  </a:srgbClr>
                </a:gs>
                <a:gs pos="65000">
                  <a:srgbClr val="00006C">
                    <a:alpha val="69000"/>
                  </a:srgbClr>
                </a:gs>
              </a:gsLst>
              <a:lin ang="13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54000" tIns="54000" rIns="54000" bIns="5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9480E3-7B94-958A-B8DD-BEED7F589E03}"/>
              </a:ext>
            </a:extLst>
          </p:cNvPr>
          <p:cNvSpPr txBox="1"/>
          <p:nvPr/>
        </p:nvSpPr>
        <p:spPr>
          <a:xfrm flipH="1">
            <a:off x="4001628" y="1184564"/>
            <a:ext cx="7905872" cy="28625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 rtl="0" fontAlgn="base">
              <a:lnSpc>
                <a:spcPts val="900"/>
              </a:lnSpc>
              <a:buNone/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Apprentice Story – </a:t>
            </a:r>
            <a:r>
              <a:rPr lang="en-US" sz="1000" b="1" i="0" u="none" strike="noStrike" dirty="0">
                <a:solidFill>
                  <a:srgbClr val="FF0000"/>
                </a:solidFill>
                <a:effectLst/>
                <a:latin typeface="Graphik" panose="020B0503030202060203" pitchFamily="34" charset="0"/>
              </a:rPr>
              <a:t>Before Apprenticeship (Looking to understand what led you to the Apprenticeship program)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None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000" b="0" i="1" u="none" strike="noStrike" dirty="0">
                <a:solidFill>
                  <a:srgbClr val="FF0000"/>
                </a:solidFill>
                <a:effectLst/>
                <a:latin typeface="Graphik" panose="020B0503030202060203" pitchFamily="34" charset="0"/>
              </a:rPr>
              <a:t>How did you learn about the </a:t>
            </a:r>
            <a:r>
              <a:rPr lang="en-US" sz="1000" b="0" i="1" u="none" strike="noStrike" dirty="0" err="1">
                <a:solidFill>
                  <a:srgbClr val="FF0000"/>
                </a:solidFill>
                <a:effectLst/>
                <a:latin typeface="Graphik" panose="020B0503030202060203" pitchFamily="34" charset="0"/>
              </a:rPr>
              <a:t>PeopleShores</a:t>
            </a:r>
            <a:r>
              <a:rPr lang="en-US" sz="1000" b="0" i="1" u="none" strike="noStrike" dirty="0">
                <a:solidFill>
                  <a:srgbClr val="FF0000"/>
                </a:solidFill>
                <a:effectLst/>
                <a:latin typeface="Graphik" panose="020B0503030202060203" pitchFamily="34" charset="0"/>
              </a:rPr>
              <a:t> x Accenture Apprenticeship Program?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None/>
            </a:pPr>
            <a:r>
              <a:rPr lang="en-US" sz="1000" b="0" i="1" u="none" strike="noStrike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My Teacher from Erwin Tech introduced me and my class to this opportunity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000" b="0" i="1" u="none" strike="noStrike" dirty="0">
              <a:solidFill>
                <a:srgbClr val="FF0000"/>
              </a:solidFill>
              <a:effectLst/>
              <a:latin typeface="Graphik" panose="020B0503030202060203" pitchFamily="34" charset="0"/>
            </a:endParaRPr>
          </a:p>
          <a:p>
            <a:pPr algn="l" rtl="0" fontAlgn="base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000" b="0" i="1" u="none" strike="noStrike" dirty="0">
                <a:solidFill>
                  <a:srgbClr val="FF0000"/>
                </a:solidFill>
                <a:effectLst/>
                <a:latin typeface="Graphik" panose="020B0503030202060203" pitchFamily="34" charset="0"/>
              </a:rPr>
              <a:t>What was your occupation before joining the program?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None/>
            </a:pPr>
            <a:r>
              <a:rPr lang="en-US" sz="1000" b="0" i="1" u="none" strike="noStrike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I worked as a train conductor for Norfolk Southern 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000" b="0" i="1" u="none" strike="noStrike" dirty="0">
              <a:solidFill>
                <a:srgbClr val="FF0000"/>
              </a:solidFill>
              <a:effectLst/>
              <a:latin typeface="Graphik" panose="020B0503030202060203" pitchFamily="34" charset="0"/>
            </a:endParaRPr>
          </a:p>
          <a:p>
            <a:pPr algn="l" rtl="0" fontAlgn="base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000" b="0" i="1" u="none" strike="noStrike" dirty="0">
                <a:solidFill>
                  <a:srgbClr val="FF0000"/>
                </a:solidFill>
                <a:effectLst/>
                <a:latin typeface="Graphik" panose="020B0503030202060203" pitchFamily="34" charset="0"/>
              </a:rPr>
              <a:t>Did you experience any challenges along the way that made this opportunity life changing?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None/>
            </a:pPr>
            <a:r>
              <a:rPr lang="en-US" sz="1000" b="0" i="1" u="none" strike="noStrike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My biggest challenge was trying to learn so much so fast and telling m</a:t>
            </a:r>
            <a:r>
              <a:rPr lang="en-US" sz="1000" i="1" dirty="0">
                <a:solidFill>
                  <a:srgbClr val="000000"/>
                </a:solidFill>
                <a:latin typeface="Graphik" panose="020B0503030202060203" pitchFamily="34" charset="0"/>
              </a:rPr>
              <a:t>yself I got this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000" b="0" i="1" u="none" strike="noStrike" dirty="0">
              <a:solidFill>
                <a:srgbClr val="FF0000"/>
              </a:solidFill>
              <a:effectLst/>
              <a:latin typeface="Graphik" panose="020B0503030202060203" pitchFamily="34" charset="0"/>
            </a:endParaRPr>
          </a:p>
          <a:p>
            <a:pPr algn="l" rtl="0" fontAlgn="base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000" b="0" i="1" u="none" strike="noStrike" dirty="0">
                <a:solidFill>
                  <a:srgbClr val="FF0000"/>
                </a:solidFill>
                <a:effectLst/>
                <a:latin typeface="Graphik" panose="020B0503030202060203" pitchFamily="34" charset="0"/>
              </a:rPr>
              <a:t>Were you apart of any organizations that helped position you for the program?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None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None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None/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Apprentice Story – </a:t>
            </a:r>
            <a:r>
              <a:rPr lang="en-US" sz="1000" b="1" i="0" u="none" strike="noStrike" dirty="0">
                <a:solidFill>
                  <a:srgbClr val="FF0000"/>
                </a:solidFill>
                <a:effectLst/>
                <a:latin typeface="Graphik" panose="020B0503030202060203" pitchFamily="34" charset="0"/>
              </a:rPr>
              <a:t>During Program 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None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000" b="0" i="1" u="none" strike="noStrike" dirty="0">
                <a:solidFill>
                  <a:srgbClr val="FF0000"/>
                </a:solidFill>
                <a:effectLst/>
                <a:latin typeface="Graphik" panose="020B0503030202060203" pitchFamily="34" charset="0"/>
              </a:rPr>
              <a:t>What was your favorite part of the program?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None/>
            </a:pP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Font typeface="Arial" panose="020B0604020202020204" pitchFamily="34" charset="0"/>
              <a:buChar char="•"/>
            </a:pPr>
            <a:endParaRPr lang="en-US" sz="1000" b="0" i="1" u="none" strike="noStrike" dirty="0">
              <a:solidFill>
                <a:srgbClr val="FF0000"/>
              </a:solidFill>
              <a:effectLst/>
              <a:latin typeface="Graphik" panose="020B0503030202060203" pitchFamily="34" charset="0"/>
            </a:endParaRPr>
          </a:p>
          <a:p>
            <a:pPr algn="l" rtl="0" fontAlgn="base">
              <a:lnSpc>
                <a:spcPts val="900"/>
              </a:lnSpc>
              <a:buFont typeface="Arial" panose="020B0604020202020204" pitchFamily="34" charset="0"/>
              <a:buChar char="•"/>
            </a:pPr>
            <a:r>
              <a:rPr lang="en-US" sz="1000" b="0" i="1" u="none" strike="noStrike" dirty="0">
                <a:solidFill>
                  <a:srgbClr val="FF0000"/>
                </a:solidFill>
                <a:effectLst/>
                <a:latin typeface="Graphik" panose="020B0503030202060203" pitchFamily="34" charset="0"/>
              </a:rPr>
              <a:t>What did you learn during your Apprenticeship Experience?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None/>
            </a:pPr>
            <a:r>
              <a:rPr lang="en-US" sz="1000" i="1" dirty="0">
                <a:solidFill>
                  <a:srgbClr val="000000"/>
                </a:solidFill>
                <a:latin typeface="Graphik" panose="020B0503030202060203" pitchFamily="34" charset="0"/>
              </a:rPr>
              <a:t>That with hard work you can learn how to do this data stuff </a:t>
            </a:r>
            <a:b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</a:br>
            <a: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None/>
            </a:pP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Additional Info – </a:t>
            </a:r>
            <a:r>
              <a:rPr lang="en-US" sz="1000" b="1" i="0" u="none" strike="noStrike" dirty="0">
                <a:solidFill>
                  <a:srgbClr val="FF0000"/>
                </a:solidFill>
                <a:effectLst/>
                <a:latin typeface="Graphik" panose="020B0503030202060203" pitchFamily="34" charset="0"/>
              </a:rPr>
              <a:t>After Apprenticeship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​</a:t>
            </a:r>
            <a:endParaRPr lang="en-US" sz="1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900"/>
              </a:lnSpc>
              <a:buNone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Graphik" panose="020B0503030202060203" pitchFamily="34" charset="0"/>
              </a:rPr>
              <a:t>​</a:t>
            </a:r>
            <a:endParaRPr lang="en-US" sz="1100" i="1" dirty="0">
              <a:solidFill>
                <a:srgbClr val="FF0000"/>
              </a:solidFill>
              <a:latin typeface="Graphik"/>
              <a:ea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F815E5-D2D5-BFB0-9991-8C3D78726BE3}"/>
              </a:ext>
            </a:extLst>
          </p:cNvPr>
          <p:cNvSpPr txBox="1">
            <a:spLocks/>
          </p:cNvSpPr>
          <p:nvPr/>
        </p:nvSpPr>
        <p:spPr>
          <a:xfrm>
            <a:off x="4039850" y="713509"/>
            <a:ext cx="7867650" cy="471055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PeopleShores Tech </a:t>
            </a:r>
            <a:r>
              <a:rPr lang="en-US" sz="2600" dirty="0">
                <a:solidFill>
                  <a:srgbClr val="000000"/>
                </a:solidFill>
                <a:latin typeface="Graphik"/>
              </a:rPr>
              <a:t>Hub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Apprentice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j-ea"/>
              <a:cs typeface="+mj-cs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D32EC1B-F87E-F9EF-954E-F6CF444E5AC9}"/>
              </a:ext>
            </a:extLst>
          </p:cNvPr>
          <p:cNvSpPr txBox="1">
            <a:spLocks/>
          </p:cNvSpPr>
          <p:nvPr/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6D3D0-75D8-5010-320E-FCD427480DB5}"/>
              </a:ext>
            </a:extLst>
          </p:cNvPr>
          <p:cNvSpPr txBox="1"/>
          <p:nvPr/>
        </p:nvSpPr>
        <p:spPr>
          <a:xfrm flipH="1">
            <a:off x="260271" y="3449782"/>
            <a:ext cx="3037453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Carlton Powell Sr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Data Engineer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 ATC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dirty="0">
              <a:solidFill>
                <a:schemeClr val="bg1"/>
              </a:solidFill>
              <a:latin typeface="Graphik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dirty="0">
                <a:solidFill>
                  <a:schemeClr val="bg1"/>
                </a:solidFill>
                <a:latin typeface="Graphi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raphi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inkedin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pic>
        <p:nvPicPr>
          <p:cNvPr id="6" name="Picture 5" descr="A person in a suit and tie&#10;&#10;AI-generated content may be incorrect.">
            <a:extLst>
              <a:ext uri="{FF2B5EF4-FFF2-40B4-BE49-F238E27FC236}">
                <a16:creationId xmlns:a16="http://schemas.microsoft.com/office/drawing/2014/main" id="{21D28015-6844-1419-4B5A-61E1E39F8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48" y="595522"/>
            <a:ext cx="2772697" cy="202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4">
            <a:extLst>
              <a:ext uri="{FF2B5EF4-FFF2-40B4-BE49-F238E27FC236}">
                <a16:creationId xmlns:a16="http://schemas.microsoft.com/office/drawing/2014/main" id="{CF3AEAF4-ACFD-4942-98F0-B95DF3C2687B}"/>
              </a:ext>
            </a:extLst>
          </p:cNvPr>
          <p:cNvSpPr txBox="1">
            <a:spLocks/>
          </p:cNvSpPr>
          <p:nvPr/>
        </p:nvSpPr>
        <p:spPr>
          <a:xfrm>
            <a:off x="308097" y="189151"/>
            <a:ext cx="8846328" cy="895744"/>
          </a:xfrm>
          <a:prstGeom prst="rect">
            <a:avLst/>
          </a:prstGeom>
          <a:ln>
            <a:noFill/>
          </a:ln>
        </p:spPr>
        <p:txBody>
          <a:bodyPr vert="horz" lIns="0" tIns="0" rIns="130101" bIns="0" rtlCol="0" anchor="t" anchorCtr="0">
            <a:noAutofit/>
          </a:bodyPr>
          <a:lstStyle>
            <a:lvl1pPr algn="l" defTabSz="173463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0" i="0" kern="1200" cap="all" spc="-133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>
              <a:defRPr/>
            </a:pPr>
            <a:br>
              <a:rPr lang="en-IE" sz="4000" b="0" i="0" u="none" strike="noStrike" kern="1200" cap="all" spc="-133" normalizeH="0" baseline="0" noProof="0" dirty="0">
                <a:ln>
                  <a:noFill/>
                </a:ln>
                <a:effectLst/>
                <a:uLnTx/>
                <a:uFillTx/>
                <a:latin typeface="Arial Black" charset="0"/>
              </a:rPr>
            </a:br>
            <a:r>
              <a:rPr lang="en-IE" sz="4000" b="0" i="0" u="none" strike="noStrike" kern="1200" cap="all" spc="-133" normalizeH="0" baseline="0" noProof="0" dirty="0">
                <a:ln>
                  <a:noFill/>
                </a:ln>
                <a:effectLst/>
                <a:uLnTx/>
                <a:uFillTx/>
                <a:latin typeface="Arial Black" charset="0"/>
              </a:rPr>
              <a:t> Carlton Powell sr.</a:t>
            </a:r>
            <a:endParaRPr kumimoji="0" lang="en-US" sz="3200" b="0" i="0" u="none" strike="noStrike" kern="1200" cap="all" spc="-133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C5F84C-7D09-4265-8AD2-4B6F2AA23D7A}"/>
              </a:ext>
            </a:extLst>
          </p:cNvPr>
          <p:cNvCxnSpPr>
            <a:cxnSpLocks/>
          </p:cNvCxnSpPr>
          <p:nvPr/>
        </p:nvCxnSpPr>
        <p:spPr>
          <a:xfrm flipH="1">
            <a:off x="3741378" y="1471822"/>
            <a:ext cx="20963" cy="5212080"/>
          </a:xfrm>
          <a:prstGeom prst="line">
            <a:avLst/>
          </a:prstGeom>
          <a:noFill/>
          <a:ln w="9525" cap="flat" cmpd="sng" algn="ctr">
            <a:solidFill>
              <a:srgbClr val="00E200"/>
            </a:solidFill>
            <a:prstDash val="lgDash"/>
          </a:ln>
          <a:effectLst/>
        </p:spPr>
      </p:cxnSp>
      <p:sp>
        <p:nvSpPr>
          <p:cNvPr id="38" name="Title 4">
            <a:extLst>
              <a:ext uri="{FF2B5EF4-FFF2-40B4-BE49-F238E27FC236}">
                <a16:creationId xmlns:a16="http://schemas.microsoft.com/office/drawing/2014/main" id="{E20FD873-7738-46B0-98BF-DDC1E7F5EC46}"/>
              </a:ext>
            </a:extLst>
          </p:cNvPr>
          <p:cNvSpPr txBox="1">
            <a:spLocks/>
          </p:cNvSpPr>
          <p:nvPr/>
        </p:nvSpPr>
        <p:spPr>
          <a:xfrm>
            <a:off x="329720" y="1157977"/>
            <a:ext cx="11178004" cy="214637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>
            <a:lvl1pPr algn="l" defTabSz="173463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0" i="0" kern="1200" cap="all" spc="-133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600" dirty="0">
                <a:solidFill>
                  <a:srgbClr val="000000"/>
                </a:solidFill>
              </a:rPr>
              <a:t>Data engineer </a:t>
            </a:r>
            <a:endParaRPr kumimoji="0" lang="en-US" sz="1600" b="0" i="0" u="none" strike="noStrike" kern="1200" cap="all" spc="-133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E7EC88D-ACF8-A543-BED2-C05599087208}"/>
              </a:ext>
            </a:extLst>
          </p:cNvPr>
          <p:cNvGrpSpPr/>
          <p:nvPr/>
        </p:nvGrpSpPr>
        <p:grpSpPr>
          <a:xfrm>
            <a:off x="277585" y="5633943"/>
            <a:ext cx="3307679" cy="814159"/>
            <a:chOff x="292934" y="2428156"/>
            <a:chExt cx="3307679" cy="89557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B0C144-FB1F-6F4B-94F7-1B0467775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13" y="2428156"/>
              <a:ext cx="3246400" cy="33170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0" rIns="0"/>
            <a:lstStyle/>
            <a:p>
              <a:pPr marL="176213" marR="0" lvl="0" indent="-176213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E200"/>
                  </a:solidFill>
                  <a:effectLst/>
                  <a:uLnTx/>
                  <a:uFillTx/>
                  <a:latin typeface="Arial Black" panose="020B0A04020102020204"/>
                  <a:ea typeface="+mn-ea"/>
                  <a:cs typeface="Arial" charset="0"/>
                </a:rPr>
                <a:t>CONTACT INFORMATION</a:t>
              </a:r>
            </a:p>
          </p:txBody>
        </p:sp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30ABBFF0-82F2-4E48-9E3C-ED142F3CA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34" y="2714333"/>
              <a:ext cx="3276100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1000" b="1" dirty="0">
                  <a:solidFill>
                    <a:srgbClr val="000000"/>
                  </a:solidFill>
                  <a:latin typeface="Arial Black" panose="020B0A04020102020204"/>
                </a:rPr>
                <a:t>Office Location</a:t>
              </a: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/>
                </a:rPr>
                <a:t>: 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/>
                </a:rPr>
                <a:t>Tampa ATC 140 Fountain Pkwy,</a:t>
              </a:r>
            </a:p>
            <a:p>
              <a:pPr lvl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/>
                </a:rPr>
                <a:t>St Pete</a:t>
              </a:r>
            </a:p>
            <a:p>
              <a:pPr lvl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1000" b="1" dirty="0">
                  <a:solidFill>
                    <a:srgbClr val="000000"/>
                  </a:solidFill>
                  <a:latin typeface="Arial Black" panose="020B0A04020102020204"/>
                </a:rPr>
                <a:t>Email</a:t>
              </a: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/>
                </a:rPr>
                <a:t>: Carlton.Powell@accenture.com</a:t>
              </a:r>
              <a:endParaRPr lang="en-US" altLang="en-US" sz="10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8BC043-D062-8B48-A79B-47EAFA5CF046}"/>
              </a:ext>
            </a:extLst>
          </p:cNvPr>
          <p:cNvGrpSpPr/>
          <p:nvPr/>
        </p:nvGrpSpPr>
        <p:grpSpPr>
          <a:xfrm>
            <a:off x="251741" y="2920182"/>
            <a:ext cx="3375201" cy="3018192"/>
            <a:chOff x="89382" y="2694139"/>
            <a:chExt cx="4398431" cy="18345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840BA3-C3EA-554C-A840-E48C94146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05" y="2694139"/>
              <a:ext cx="3320924" cy="331464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0" rIns="0"/>
            <a:lstStyle/>
            <a:p>
              <a:pPr marL="176213" marR="0" lvl="0" indent="-176213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E200"/>
                  </a:solidFill>
                  <a:effectLst/>
                  <a:uLnTx/>
                  <a:uFillTx/>
                  <a:latin typeface="Arial Black" panose="020B0A04020102020204"/>
                  <a:ea typeface="+mn-ea"/>
                  <a:cs typeface="Arial" charset="0"/>
                </a:rPr>
                <a:t>BACKGROUND</a:t>
              </a:r>
            </a:p>
          </p:txBody>
        </p:sp>
        <p:sp>
          <p:nvSpPr>
            <p:cNvPr id="51" name="TextBox 19">
              <a:extLst>
                <a:ext uri="{FF2B5EF4-FFF2-40B4-BE49-F238E27FC236}">
                  <a16:creationId xmlns:a16="http://schemas.microsoft.com/office/drawing/2014/main" id="{13F39380-07C9-1C4F-AE40-F89AA72B3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82" y="3007305"/>
              <a:ext cx="4398431" cy="1521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/>
                </a:rPr>
                <a:t>Interests:</a:t>
              </a:r>
            </a:p>
            <a:p>
              <a:pPr>
                <a:buNone/>
              </a:pPr>
              <a:r>
                <a:rPr lang="en-US" sz="900" dirty="0"/>
                <a:t>My career began in the </a:t>
              </a:r>
              <a:r>
                <a:rPr lang="en-US" sz="900" b="1" dirty="0"/>
                <a:t>U.S. Navy</a:t>
              </a:r>
              <a:r>
                <a:rPr lang="en-US" sz="900" dirty="0"/>
                <a:t>, specializing in </a:t>
              </a:r>
              <a:r>
                <a:rPr lang="en-US" sz="900" b="1" dirty="0"/>
                <a:t>bomb and missile systems</a:t>
              </a:r>
              <a:r>
                <a:rPr lang="en-US" sz="900" dirty="0"/>
                <a:t>, which cultivated a disciplined approach and meticulous attention to detail under pressure.</a:t>
              </a:r>
            </a:p>
            <a:p>
              <a:pPr>
                <a:buNone/>
              </a:pPr>
              <a:r>
                <a:rPr lang="en-US" sz="900" dirty="0"/>
                <a:t>I then transitioned to the </a:t>
              </a:r>
              <a:r>
                <a:rPr lang="en-US" sz="900" b="1" dirty="0"/>
                <a:t>railroad industry</a:t>
              </a:r>
              <a:r>
                <a:rPr lang="en-US" sz="900" dirty="0"/>
                <a:t> as a </a:t>
              </a:r>
              <a:r>
                <a:rPr lang="en-US" sz="900" b="1" dirty="0"/>
                <a:t>conductor</a:t>
              </a:r>
              <a:r>
                <a:rPr lang="en-US" sz="900" dirty="0"/>
                <a:t>, where I developed strong skills in operational management, safety, and communication. This diverse background offers a unique blend of technical acumen, leadership, and adaptability.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/>
                </a:rPr>
                <a:t>Education/Bootcamp: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/>
                </a:rPr>
                <a:t>EXAMPLE: Intellectual Point –Cybersecurity, Erwin Tech Cloud Computing Fundamental boot camp, Par Scholas Data Engineer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C09820F-7CDF-3046-A220-FE81854E07A2}"/>
              </a:ext>
            </a:extLst>
          </p:cNvPr>
          <p:cNvGrpSpPr/>
          <p:nvPr/>
        </p:nvGrpSpPr>
        <p:grpSpPr>
          <a:xfrm>
            <a:off x="277588" y="1376303"/>
            <a:ext cx="3639504" cy="1613777"/>
            <a:chOff x="277588" y="1646609"/>
            <a:chExt cx="3639504" cy="1613777"/>
          </a:xfrm>
        </p:grpSpPr>
        <p:sp>
          <p:nvSpPr>
            <p:cNvPr id="53" name="TextBox 19">
              <a:extLst>
                <a:ext uri="{FF2B5EF4-FFF2-40B4-BE49-F238E27FC236}">
                  <a16:creationId xmlns:a16="http://schemas.microsoft.com/office/drawing/2014/main" id="{EC3EA63A-9FC7-4641-83BF-9CCC5013C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88" y="1936947"/>
              <a:ext cx="3578226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/>
                </a:rPr>
                <a:t>Computer Competencies:</a:t>
              </a:r>
              <a:endParaRPr lang="en-US" altLang="en-US" sz="1000" b="1" dirty="0">
                <a:solidFill>
                  <a:srgbClr val="000000"/>
                </a:solidFill>
                <a:latin typeface="Arial" panose="020B060402020202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 Word, Excel, Project, PowerPoint, SQL, Python, Azure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/>
                </a:rPr>
                <a:t>Certifications</a:t>
              </a: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/>
                </a:rPr>
                <a:t>Sec+, CEH, Azure AI  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/>
                </a:rPr>
                <a:t>Industries: </a:t>
              </a:r>
              <a:r>
                <a:rPr kumimoji="0" lang="en-US" altLang="en-US" sz="9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/>
                </a:rPr>
                <a:t>Military, Transportation</a:t>
              </a:r>
              <a:endParaRPr lang="en-US" altLang="en-US" sz="900" dirty="0">
                <a:solidFill>
                  <a:srgbClr val="000000"/>
                </a:solidFill>
                <a:latin typeface="Arial Black"/>
                <a:cs typeface="Arial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en-US" altLang="en-US" sz="1000" dirty="0">
                <a:cs typeface="Arial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D42AD2F-0737-2246-9232-61B3BEA70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66" y="1646609"/>
              <a:ext cx="3578226" cy="301553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0" rIns="0"/>
            <a:lstStyle/>
            <a:p>
              <a:pPr marL="176213" marR="0" lvl="0" indent="-176213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E200"/>
                  </a:solidFill>
                  <a:effectLst/>
                  <a:uLnTx/>
                  <a:uFillTx/>
                  <a:latin typeface="Arial Black" panose="020B0A04020102020204"/>
                  <a:ea typeface="+mn-ea"/>
                  <a:cs typeface="Arial" charset="0"/>
                </a:rPr>
                <a:t>RELEVANT SKILLS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7478E52-5F99-864E-9039-E22DC6ED6D55}"/>
              </a:ext>
            </a:extLst>
          </p:cNvPr>
          <p:cNvGrpSpPr/>
          <p:nvPr/>
        </p:nvGrpSpPr>
        <p:grpSpPr>
          <a:xfrm>
            <a:off x="3144573" y="1388234"/>
            <a:ext cx="8980587" cy="3990380"/>
            <a:chOff x="3032982" y="1529167"/>
            <a:chExt cx="8980587" cy="39903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E75FD2C-F9C8-134B-A32E-E8236D53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247" y="1529167"/>
              <a:ext cx="7195184" cy="287337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176213" marR="0" lvl="0" indent="-176213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E200"/>
                  </a:solidFill>
                  <a:effectLst/>
                  <a:uLnTx/>
                  <a:uFillTx/>
                  <a:latin typeface="Arial Black" panose="020B0A04020102020204"/>
                  <a:ea typeface="+mn-ea"/>
                  <a:cs typeface="Arial" charset="0"/>
                </a:rPr>
                <a:t>RELEVANT EXPERIENCE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EB0A12CF-00BB-C24C-86DE-695F213A9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982" y="5265631"/>
              <a:ext cx="8164510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2075" indent="-9207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lvl="0" indent="0" eaLnBrk="1" hangingPunct="1">
                <a:defRPr/>
              </a:pPr>
              <a:endParaRPr lang="en-US" sz="105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TextBox 21">
              <a:extLst>
                <a:ext uri="{FF2B5EF4-FFF2-40B4-BE49-F238E27FC236}">
                  <a16:creationId xmlns:a16="http://schemas.microsoft.com/office/drawing/2014/main" id="{F7A33C39-1637-DE47-BE4D-529B30EA9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059" y="1850814"/>
              <a:ext cx="8164510" cy="1508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2075" indent="-9207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lvl="0">
                <a:defRPr/>
              </a:pPr>
              <a:r>
                <a:rPr lang="en-US" sz="1050" b="1" i="0" u="none" strike="noStrike" dirty="0">
                  <a:solidFill>
                    <a:srgbClr val="000000"/>
                  </a:solidFill>
                  <a:effectLst/>
                  <a:latin typeface="Arial Black" panose="020B0A04020102020204" pitchFamily="34" charset="0"/>
                </a:rPr>
                <a:t>&lt;</a:t>
              </a:r>
              <a:r>
                <a:rPr lang="en-US" sz="1050" b="1" i="0" u="none" strike="noStrike" dirty="0" err="1">
                  <a:solidFill>
                    <a:srgbClr val="000000"/>
                  </a:solidFill>
                  <a:effectLst/>
                  <a:latin typeface="Arial Black" panose="020B0A04020102020204" pitchFamily="34" charset="0"/>
                </a:rPr>
                <a:t>PeopleShores</a:t>
              </a:r>
              <a:r>
                <a:rPr lang="en-US" sz="1050" b="1" i="0" u="none" strike="noStrike" dirty="0">
                  <a:solidFill>
                    <a:srgbClr val="000000"/>
                  </a:solidFill>
                  <a:effectLst/>
                  <a:latin typeface="Arial Black" panose="020B0A04020102020204" pitchFamily="34" charset="0"/>
                </a:rPr>
                <a:t> Apprenticeship (Capstone)&gt;</a:t>
              </a:r>
            </a:p>
            <a:p>
              <a:pPr lvl="0">
                <a:defRPr/>
              </a:pPr>
              <a:r>
                <a:rPr lang="en-US" sz="1050" b="1" dirty="0">
                  <a:solidFill>
                    <a:srgbClr val="000000"/>
                  </a:solidFill>
                  <a:latin typeface="Arial Black" panose="020B0A04020102020204"/>
                </a:rPr>
                <a:t>&lt;03/25&gt; - &lt;06/25&gt;</a:t>
              </a:r>
              <a:endParaRPr lang="en-US" sz="1050" dirty="0">
                <a:solidFill>
                  <a:srgbClr val="000000"/>
                </a:solidFill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US" sz="1050" b="1" dirty="0">
                  <a:solidFill>
                    <a:srgbClr val="000000"/>
                  </a:solidFill>
                </a:rPr>
                <a:t>Responsibilities: </a:t>
              </a:r>
              <a:r>
                <a:rPr lang="en-US" sz="1000" dirty="0">
                  <a:solidFill>
                    <a:srgbClr val="000000"/>
                  </a:solidFill>
                </a:rPr>
                <a:t>I managed the ETL process for critical credit card and loan application data, leveraging Python, SQL, and </a:t>
              </a:r>
              <a:r>
                <a:rPr lang="en-US" sz="1000" dirty="0" err="1">
                  <a:solidFill>
                    <a:srgbClr val="000000"/>
                  </a:solidFill>
                </a:rPr>
                <a:t>PySpark</a:t>
              </a:r>
              <a:r>
                <a:rPr lang="en-US" sz="1000" dirty="0">
                  <a:solidFill>
                    <a:srgbClr val="000000"/>
                  </a:solidFill>
                </a:rPr>
                <a:t> to ensure data was meticulously cleaned, transformed, and efficiently loaded into a MySQL database. Furthermore, I designed and developed an intuitive, menu-driven console application. This application empowered users with seamless capabilities to view, update, and analyze customer and transaction data directly. 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US" sz="1050" b="1" dirty="0">
                  <a:solidFill>
                    <a:srgbClr val="000000"/>
                  </a:solidFill>
                </a:rPr>
                <a:t>Contributions</a:t>
              </a:r>
              <a:r>
                <a:rPr lang="en-US" sz="1000" b="1" dirty="0">
                  <a:solidFill>
                    <a:srgbClr val="000000"/>
                  </a:solidFill>
                </a:rPr>
                <a:t>:</a:t>
              </a:r>
              <a:r>
                <a:rPr lang="en-US" sz="1000" dirty="0">
                  <a:solidFill>
                    <a:srgbClr val="000000"/>
                  </a:solidFill>
                </a:rPr>
                <a:t> Enhanced data insights by creating compelling visualizations that effectively highlighted critical trends, such as high-spending customer segments and prevalent loan decision patterns. Improved data integrity and accessibility by ensuring high levels of data accuracy and providing a user-friendly interface that significantly simplified data interaction and exploration for stakeholders.</a:t>
              </a:r>
              <a:endParaRPr lang="en-US" sz="1000" b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67" name="Picture 25" descr="Picture 25">
            <a:extLst>
              <a:ext uri="{FF2B5EF4-FFF2-40B4-BE49-F238E27FC236}">
                <a16:creationId xmlns:a16="http://schemas.microsoft.com/office/drawing/2014/main" id="{EC26C1A9-8F47-1E4F-A946-9C87CEB5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613012"/>
            <a:ext cx="7478597" cy="1116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25" descr="Picture 25">
            <a:extLst>
              <a:ext uri="{FF2B5EF4-FFF2-40B4-BE49-F238E27FC236}">
                <a16:creationId xmlns:a16="http://schemas.microsoft.com/office/drawing/2014/main" id="{ABF70973-AED2-684E-892A-CAF16243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765412"/>
            <a:ext cx="7478597" cy="1116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1C8845-9D2E-8043-83B3-A7825B11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074" y="223477"/>
            <a:ext cx="3174944" cy="47435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B842BD-6B01-46E6-BD3D-39A363A0826E}"/>
              </a:ext>
            </a:extLst>
          </p:cNvPr>
          <p:cNvCxnSpPr/>
          <p:nvPr/>
        </p:nvCxnSpPr>
        <p:spPr>
          <a:xfrm flipV="1">
            <a:off x="4018788" y="4807756"/>
            <a:ext cx="7498080" cy="0"/>
          </a:xfrm>
          <a:prstGeom prst="line">
            <a:avLst/>
          </a:prstGeom>
          <a:noFill/>
          <a:ln w="9525" cap="flat" cmpd="sng" algn="ctr">
            <a:solidFill>
              <a:srgbClr val="00E200"/>
            </a:solidFill>
            <a:prstDash val="lgDash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ABA2FA-8ECB-0F03-B259-D42B8E86ED67}"/>
              </a:ext>
            </a:extLst>
          </p:cNvPr>
          <p:cNvSpPr txBox="1"/>
          <p:nvPr/>
        </p:nvSpPr>
        <p:spPr>
          <a:xfrm>
            <a:off x="3950034" y="3326740"/>
            <a:ext cx="76355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50" b="1" dirty="0">
                <a:solidFill>
                  <a:srgbClr val="000000"/>
                </a:solidFill>
                <a:latin typeface="Arial Black" panose="020B0A04020102020204" pitchFamily="34" charset="0"/>
              </a:rPr>
              <a:t>&lt;Erwin Tech, Cloud Computing&gt;</a:t>
            </a:r>
          </a:p>
          <a:p>
            <a:pPr lvl="0">
              <a:defRPr/>
            </a:pPr>
            <a:r>
              <a:rPr lang="en-US" sz="1050" b="1" dirty="0">
                <a:solidFill>
                  <a:srgbClr val="000000"/>
                </a:solidFill>
                <a:latin typeface="Arial Black" panose="020B0A04020102020204"/>
                <a:cs typeface="Arial" charset="0"/>
              </a:rPr>
              <a:t>&lt;04/24&gt; - &lt;02/25&gt;</a:t>
            </a:r>
          </a:p>
          <a:p>
            <a:pPr algn="l">
              <a:spcBef>
                <a:spcPts val="375"/>
              </a:spcBef>
              <a:spcAft>
                <a:spcPts val="375"/>
              </a:spcAft>
              <a:buNone/>
            </a:pP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Responsibilities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During my time at Erwin Tech, I focused on cloud computing fundamentals from AZURE/AWS Cloud and the basics of artificial intelligence while preparing for the AI Fundamentals certifications. Through coursework and practical exercises, I gained a solid understanding of how Microsoft Azure services and AI tools are applied in real-world scenarios. </a:t>
            </a:r>
          </a:p>
          <a:p>
            <a:pPr algn="l">
              <a:spcBef>
                <a:spcPts val="375"/>
              </a:spcBef>
              <a:spcAft>
                <a:spcPts val="375"/>
              </a:spcAft>
              <a:buNone/>
            </a:pP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successfully earned My Azure AI certifications that validated my Knowledge in AI concepts. This enabled me to effectively support projects by applying foundational cloud and AI skills</a:t>
            </a:r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05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my time at Erwin Tech, I focused on cloud computing fundamentals and the basics of artificial intelligence while preparing for the</a:t>
            </a:r>
            <a:endParaRPr lang="en-US" sz="10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A891E4-E261-4620-B99B-A378B2FD7FBD}"/>
              </a:ext>
            </a:extLst>
          </p:cNvPr>
          <p:cNvCxnSpPr/>
          <p:nvPr/>
        </p:nvCxnSpPr>
        <p:spPr>
          <a:xfrm flipV="1">
            <a:off x="4009644" y="3334284"/>
            <a:ext cx="7498080" cy="0"/>
          </a:xfrm>
          <a:prstGeom prst="line">
            <a:avLst/>
          </a:prstGeom>
          <a:noFill/>
          <a:ln w="9525" cap="flat" cmpd="sng" algn="ctr">
            <a:solidFill>
              <a:srgbClr val="00E200"/>
            </a:solidFill>
            <a:prstDash val="lgDash"/>
          </a:ln>
          <a:effectLst/>
        </p:spPr>
      </p:cxnSp>
    </p:spTree>
    <p:extLst>
      <p:ext uri="{BB962C8B-B14F-4D97-AF65-F5344CB8AC3E}">
        <p14:creationId xmlns:p14="http://schemas.microsoft.com/office/powerpoint/2010/main" val="1122046447"/>
      </p:ext>
    </p:extLst>
  </p:cSld>
  <p:clrMapOvr>
    <a:masterClrMapping/>
  </p:clrMapOvr>
</p:sld>
</file>

<file path=ppt/theme/theme1.xml><?xml version="1.0" encoding="utf-8"?>
<a:theme xmlns:a="http://schemas.openxmlformats.org/drawingml/2006/main" name="1_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Presentation1" id="{0AAAE6A5-A320-45BD-B396-08B8A6FB0380}" vid="{34FCC4C4-B9AB-4F6A-9DFC-C46F8F738C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8F7B833237E40B105A289C0A09EB2" ma:contentTypeVersion="14" ma:contentTypeDescription="Create a new document." ma:contentTypeScope="" ma:versionID="cf786a57d0156136aa81194f9b1606a2">
  <xsd:schema xmlns:xsd="http://www.w3.org/2001/XMLSchema" xmlns:xs="http://www.w3.org/2001/XMLSchema" xmlns:p="http://schemas.microsoft.com/office/2006/metadata/properties" xmlns:ns2="83af0743-f2bc-4ab1-aef0-88a769d2348e" xmlns:ns3="1de1327a-b427-4d44-952a-468d24166fa7" targetNamespace="http://schemas.microsoft.com/office/2006/metadata/properties" ma:root="true" ma:fieldsID="14eba61de09d5cd2cdfe8009f9c300be" ns2:_="" ns3:_="">
    <xsd:import namespace="83af0743-f2bc-4ab1-aef0-88a769d2348e"/>
    <xsd:import namespace="1de1327a-b427-4d44-952a-468d24166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0743-f2bc-4ab1-aef0-88a769d234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1327a-b427-4d44-952a-468d24166fa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5d28e99-ccb4-48a0-a175-d47d0d5de1f0}" ma:internalName="TaxCatchAll" ma:showField="CatchAllData" ma:web="1de1327a-b427-4d44-952a-468d24166f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af0743-f2bc-4ab1-aef0-88a769d2348e">
      <Terms xmlns="http://schemas.microsoft.com/office/infopath/2007/PartnerControls"/>
    </lcf76f155ced4ddcb4097134ff3c332f>
    <TaxCatchAll xmlns="1de1327a-b427-4d44-952a-468d24166fa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8894D2-071B-40EA-B165-1805BF5E72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0743-f2bc-4ab1-aef0-88a769d2348e"/>
    <ds:schemaRef ds:uri="1de1327a-b427-4d44-952a-468d24166f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826331-F4AA-4708-ABCF-6A30F4A432C5}">
  <ds:schemaRefs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83af0743-f2bc-4ab1-aef0-88a769d2348e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de1327a-b427-4d44-952a-468d24166fa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B36F062-4821-4FB5-ACD0-5F1116DACF7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5001</TotalTime>
  <Words>628</Words>
  <Application>Microsoft Office PowerPoint</Application>
  <PresentationFormat>Widescreen</PresentationFormat>
  <Paragraphs>66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Aptos</vt:lpstr>
      <vt:lpstr>Arial</vt:lpstr>
      <vt:lpstr>Arial Black</vt:lpstr>
      <vt:lpstr>Calibri</vt:lpstr>
      <vt:lpstr>Graphik</vt:lpstr>
      <vt:lpstr>GT Sectra Fine</vt:lpstr>
      <vt:lpstr>GT Sectra Fine Rg</vt:lpstr>
      <vt:lpstr>Segoe UI</vt:lpstr>
      <vt:lpstr>System Font</vt:lpstr>
      <vt:lpstr>1_Accenture 2020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McFarlane, Alexus</dc:creator>
  <cp:lastModifiedBy>Powell, Carlton</cp:lastModifiedBy>
  <cp:revision>101</cp:revision>
  <dcterms:created xsi:type="dcterms:W3CDTF">2024-08-19T15:31:25Z</dcterms:created>
  <dcterms:modified xsi:type="dcterms:W3CDTF">2025-06-03T19:54:26Z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0x0101001688F7B833237E40B105A289C0A09EB2</vt:lpwstr>
  </property>
  <property fmtid="{D5CDD505-2E9C-101B-9397-08002B2CF9AE}" pid="3" name="MediaServiceImageTags">
    <vt:lpwstr/>
  </property>
</Properties>
</file>