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9" r:id="rId4"/>
    <p:sldId id="260" r:id="rId5"/>
    <p:sldId id="261" r:id="rId6"/>
    <p:sldId id="262" r:id="rId7"/>
    <p:sldId id="267" r:id="rId8"/>
    <p:sldId id="263"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D8C5A3-361F-40CD-BEBD-587ADD674460}" type="datetimeFigureOut">
              <a:rPr lang="en-US" smtClean="0"/>
              <a:t>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AA07A-C8B5-486C-BBB7-4424C95DBC26}" type="slidenum">
              <a:rPr lang="en-US" smtClean="0"/>
              <a:t>‹#›</a:t>
            </a:fld>
            <a:endParaRPr lang="en-US"/>
          </a:p>
        </p:txBody>
      </p:sp>
    </p:spTree>
    <p:extLst>
      <p:ext uri="{BB962C8B-B14F-4D97-AF65-F5344CB8AC3E}">
        <p14:creationId xmlns:p14="http://schemas.microsoft.com/office/powerpoint/2010/main" val="138060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444c2a4ab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444c2a4ab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406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444c2a4ab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444c2a4ab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0999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954255-E8DE-4F0E-A32C-0B2782DCA3AE}"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4DB4C-AAD0-4DF2-8C07-32C63825A65A}"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40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A954255-E8DE-4F0E-A32C-0B2782DCA3AE}" type="datetimeFigureOut">
              <a:rPr lang="en-US" smtClean="0"/>
              <a:t>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54DB4C-AAD0-4DF2-8C07-32C63825A65A}" type="slidenum">
              <a:rPr lang="en-US" smtClean="0"/>
              <a:t>‹#›</a:t>
            </a:fld>
            <a:endParaRPr lang="en-US"/>
          </a:p>
        </p:txBody>
      </p:sp>
    </p:spTree>
    <p:extLst>
      <p:ext uri="{BB962C8B-B14F-4D97-AF65-F5344CB8AC3E}">
        <p14:creationId xmlns:p14="http://schemas.microsoft.com/office/powerpoint/2010/main" val="2909936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954255-E8DE-4F0E-A32C-0B2782DCA3AE}"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4DB4C-AAD0-4DF2-8C07-32C63825A65A}" type="slidenum">
              <a:rPr lang="en-US" smtClean="0"/>
              <a:t>‹#›</a:t>
            </a:fld>
            <a:endParaRPr lang="en-US"/>
          </a:p>
        </p:txBody>
      </p:sp>
    </p:spTree>
    <p:extLst>
      <p:ext uri="{BB962C8B-B14F-4D97-AF65-F5344CB8AC3E}">
        <p14:creationId xmlns:p14="http://schemas.microsoft.com/office/powerpoint/2010/main" val="1998897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954255-E8DE-4F0E-A32C-0B2782DCA3AE}"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4DB4C-AAD0-4DF2-8C07-32C63825A65A}"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95902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954255-E8DE-4F0E-A32C-0B2782DCA3AE}"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4DB4C-AAD0-4DF2-8C07-32C63825A65A}" type="slidenum">
              <a:rPr lang="en-US" smtClean="0"/>
              <a:t>‹#›</a:t>
            </a:fld>
            <a:endParaRPr lang="en-US"/>
          </a:p>
        </p:txBody>
      </p:sp>
    </p:spTree>
    <p:extLst>
      <p:ext uri="{BB962C8B-B14F-4D97-AF65-F5344CB8AC3E}">
        <p14:creationId xmlns:p14="http://schemas.microsoft.com/office/powerpoint/2010/main" val="4084380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954255-E8DE-4F0E-A32C-0B2782DCA3AE}"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4DB4C-AAD0-4DF2-8C07-32C63825A65A}"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27419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954255-E8DE-4F0E-A32C-0B2782DCA3AE}"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4DB4C-AAD0-4DF2-8C07-32C63825A65A}" type="slidenum">
              <a:rPr lang="en-US" smtClean="0"/>
              <a:t>‹#›</a:t>
            </a:fld>
            <a:endParaRPr lang="en-US"/>
          </a:p>
        </p:txBody>
      </p:sp>
    </p:spTree>
    <p:extLst>
      <p:ext uri="{BB962C8B-B14F-4D97-AF65-F5344CB8AC3E}">
        <p14:creationId xmlns:p14="http://schemas.microsoft.com/office/powerpoint/2010/main" val="281335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954255-E8DE-4F0E-A32C-0B2782DCA3AE}"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4DB4C-AAD0-4DF2-8C07-32C63825A65A}" type="slidenum">
              <a:rPr lang="en-US" smtClean="0"/>
              <a:t>‹#›</a:t>
            </a:fld>
            <a:endParaRPr lang="en-US"/>
          </a:p>
        </p:txBody>
      </p:sp>
    </p:spTree>
    <p:extLst>
      <p:ext uri="{BB962C8B-B14F-4D97-AF65-F5344CB8AC3E}">
        <p14:creationId xmlns:p14="http://schemas.microsoft.com/office/powerpoint/2010/main" val="958997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954255-E8DE-4F0E-A32C-0B2782DCA3AE}"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4DB4C-AAD0-4DF2-8C07-32C63825A65A}" type="slidenum">
              <a:rPr lang="en-US" smtClean="0"/>
              <a:t>‹#›</a:t>
            </a:fld>
            <a:endParaRPr lang="en-US"/>
          </a:p>
        </p:txBody>
      </p:sp>
    </p:spTree>
    <p:extLst>
      <p:ext uri="{BB962C8B-B14F-4D97-AF65-F5344CB8AC3E}">
        <p14:creationId xmlns:p14="http://schemas.microsoft.com/office/powerpoint/2010/main" val="12175338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grpSp>
        <p:nvGrpSpPr>
          <p:cNvPr id="29" name="Google Shape;29;p4"/>
          <p:cNvGrpSpPr/>
          <p:nvPr/>
        </p:nvGrpSpPr>
        <p:grpSpPr>
          <a:xfrm>
            <a:off x="0" y="5204893"/>
            <a:ext cx="12192000" cy="1653233"/>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 name="Google Shape;35;p4"/>
          <p:cNvSpPr txBox="1">
            <a:spLocks noGrp="1"/>
          </p:cNvSpPr>
          <p:nvPr>
            <p:ph type="title"/>
          </p:nvPr>
        </p:nvSpPr>
        <p:spPr>
          <a:xfrm>
            <a:off x="415600" y="546667"/>
            <a:ext cx="11360800" cy="810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415600" y="1639833"/>
            <a:ext cx="11360800" cy="44520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906616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954255-E8DE-4F0E-A32C-0B2782DCA3AE}"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4DB4C-AAD0-4DF2-8C07-32C63825A65A}" type="slidenum">
              <a:rPr lang="en-US" smtClean="0"/>
              <a:t>‹#›</a:t>
            </a:fld>
            <a:endParaRPr lang="en-US"/>
          </a:p>
        </p:txBody>
      </p:sp>
    </p:spTree>
    <p:extLst>
      <p:ext uri="{BB962C8B-B14F-4D97-AF65-F5344CB8AC3E}">
        <p14:creationId xmlns:p14="http://schemas.microsoft.com/office/powerpoint/2010/main" val="3517932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954255-E8DE-4F0E-A32C-0B2782DCA3AE}"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4DB4C-AAD0-4DF2-8C07-32C63825A65A}" type="slidenum">
              <a:rPr lang="en-US" smtClean="0"/>
              <a:t>‹#›</a:t>
            </a:fld>
            <a:endParaRPr lang="en-US"/>
          </a:p>
        </p:txBody>
      </p:sp>
    </p:spTree>
    <p:extLst>
      <p:ext uri="{BB962C8B-B14F-4D97-AF65-F5344CB8AC3E}">
        <p14:creationId xmlns:p14="http://schemas.microsoft.com/office/powerpoint/2010/main" val="120837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954255-E8DE-4F0E-A32C-0B2782DCA3AE}" type="datetimeFigureOut">
              <a:rPr lang="en-US" smtClean="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4DB4C-AAD0-4DF2-8C07-32C63825A65A}" type="slidenum">
              <a:rPr lang="en-US" smtClean="0"/>
              <a:t>‹#›</a:t>
            </a:fld>
            <a:endParaRPr lang="en-US"/>
          </a:p>
        </p:txBody>
      </p:sp>
    </p:spTree>
    <p:extLst>
      <p:ext uri="{BB962C8B-B14F-4D97-AF65-F5344CB8AC3E}">
        <p14:creationId xmlns:p14="http://schemas.microsoft.com/office/powerpoint/2010/main" val="1234997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954255-E8DE-4F0E-A32C-0B2782DCA3AE}" type="datetimeFigureOut">
              <a:rPr lang="en-US" smtClean="0"/>
              <a:t>2/21/2022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54DB4C-AAD0-4DF2-8C07-32C63825A65A}" type="slidenum">
              <a:rPr lang="en-US" smtClean="0"/>
              <a:t>‹#›</a:t>
            </a:fld>
            <a:endParaRPr lang="en-US"/>
          </a:p>
        </p:txBody>
      </p:sp>
    </p:spTree>
    <p:extLst>
      <p:ext uri="{BB962C8B-B14F-4D97-AF65-F5344CB8AC3E}">
        <p14:creationId xmlns:p14="http://schemas.microsoft.com/office/powerpoint/2010/main" val="253464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954255-E8DE-4F0E-A32C-0B2782DCA3AE}" type="datetimeFigureOut">
              <a:rPr lang="en-US" smtClean="0"/>
              <a:t>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54DB4C-AAD0-4DF2-8C07-32C63825A65A}" type="slidenum">
              <a:rPr lang="en-US" smtClean="0"/>
              <a:t>‹#›</a:t>
            </a:fld>
            <a:endParaRPr lang="en-US"/>
          </a:p>
        </p:txBody>
      </p:sp>
    </p:spTree>
    <p:extLst>
      <p:ext uri="{BB962C8B-B14F-4D97-AF65-F5344CB8AC3E}">
        <p14:creationId xmlns:p14="http://schemas.microsoft.com/office/powerpoint/2010/main" val="3885442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54255-E8DE-4F0E-A32C-0B2782DCA3AE}" type="datetimeFigureOut">
              <a:rPr lang="en-US" smtClean="0"/>
              <a:t>2/21/2022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54DB4C-AAD0-4DF2-8C07-32C63825A65A}" type="slidenum">
              <a:rPr lang="en-US" smtClean="0"/>
              <a:t>‹#›</a:t>
            </a:fld>
            <a:endParaRPr lang="en-US"/>
          </a:p>
        </p:txBody>
      </p:sp>
    </p:spTree>
    <p:extLst>
      <p:ext uri="{BB962C8B-B14F-4D97-AF65-F5344CB8AC3E}">
        <p14:creationId xmlns:p14="http://schemas.microsoft.com/office/powerpoint/2010/main" val="761810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954255-E8DE-4F0E-A32C-0B2782DCA3AE}" type="datetimeFigureOut">
              <a:rPr lang="en-US" smtClean="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4DB4C-AAD0-4DF2-8C07-32C63825A65A}" type="slidenum">
              <a:rPr lang="en-US" smtClean="0"/>
              <a:t>‹#›</a:t>
            </a:fld>
            <a:endParaRPr lang="en-US"/>
          </a:p>
        </p:txBody>
      </p:sp>
    </p:spTree>
    <p:extLst>
      <p:ext uri="{BB962C8B-B14F-4D97-AF65-F5344CB8AC3E}">
        <p14:creationId xmlns:p14="http://schemas.microsoft.com/office/powerpoint/2010/main" val="2065313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954255-E8DE-4F0E-A32C-0B2782DCA3AE}" type="datetimeFigureOut">
              <a:rPr lang="en-US" smtClean="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4DB4C-AAD0-4DF2-8C07-32C63825A65A}" type="slidenum">
              <a:rPr lang="en-US" smtClean="0"/>
              <a:t>‹#›</a:t>
            </a:fld>
            <a:endParaRPr lang="en-US"/>
          </a:p>
        </p:txBody>
      </p:sp>
    </p:spTree>
    <p:extLst>
      <p:ext uri="{BB962C8B-B14F-4D97-AF65-F5344CB8AC3E}">
        <p14:creationId xmlns:p14="http://schemas.microsoft.com/office/powerpoint/2010/main" val="294976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A954255-E8DE-4F0E-A32C-0B2782DCA3AE}" type="datetimeFigureOut">
              <a:rPr lang="en-US" smtClean="0"/>
              <a:t>2/21/2022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E54DB4C-AAD0-4DF2-8C07-32C63825A65A}" type="slidenum">
              <a:rPr lang="en-US" smtClean="0"/>
              <a:t>‹#›</a:t>
            </a:fld>
            <a:endParaRPr lang="en-US"/>
          </a:p>
        </p:txBody>
      </p:sp>
    </p:spTree>
    <p:extLst>
      <p:ext uri="{BB962C8B-B14F-4D97-AF65-F5344CB8AC3E}">
        <p14:creationId xmlns:p14="http://schemas.microsoft.com/office/powerpoint/2010/main" val="3552526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hyperlink" Target="http://asm.matweb.com/search/SpecificMaterial.asp?bassnum=ma2024t4" TargetMode="Externa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C819E-4473-419D-BE3F-FCA48B199080}"/>
              </a:ext>
            </a:extLst>
          </p:cNvPr>
          <p:cNvSpPr>
            <a:spLocks noGrp="1"/>
          </p:cNvSpPr>
          <p:nvPr>
            <p:ph type="ctrTitle"/>
          </p:nvPr>
        </p:nvSpPr>
        <p:spPr>
          <a:xfrm>
            <a:off x="684212" y="685799"/>
            <a:ext cx="8001000" cy="1693417"/>
          </a:xfrm>
        </p:spPr>
        <p:txBody>
          <a:bodyPr/>
          <a:lstStyle/>
          <a:p>
            <a:r>
              <a:rPr lang="en-US" b="1" dirty="0"/>
              <a:t>PICK AND PLACE POLAR MACHINE(PPPM)</a:t>
            </a:r>
          </a:p>
        </p:txBody>
      </p:sp>
      <p:sp>
        <p:nvSpPr>
          <p:cNvPr id="3" name="Subtitle 2">
            <a:extLst>
              <a:ext uri="{FF2B5EF4-FFF2-40B4-BE49-F238E27FC236}">
                <a16:creationId xmlns:a16="http://schemas.microsoft.com/office/drawing/2014/main" id="{44155BC5-8243-4206-B15A-ABC37CFD5D02}"/>
              </a:ext>
            </a:extLst>
          </p:cNvPr>
          <p:cNvSpPr>
            <a:spLocks noGrp="1"/>
          </p:cNvSpPr>
          <p:nvPr>
            <p:ph type="subTitle" idx="1"/>
          </p:nvPr>
        </p:nvSpPr>
        <p:spPr>
          <a:xfrm>
            <a:off x="684212" y="2512381"/>
            <a:ext cx="6400800" cy="3835153"/>
          </a:xfrm>
        </p:spPr>
        <p:txBody>
          <a:bodyPr/>
          <a:lstStyle/>
          <a:p>
            <a:r>
              <a:rPr lang="en-US" b="1" dirty="0">
                <a:solidFill>
                  <a:schemeClr val="tx1"/>
                </a:solidFill>
              </a:rPr>
              <a:t>BATCH NUMBER : 07</a:t>
            </a:r>
          </a:p>
          <a:p>
            <a:r>
              <a:rPr lang="en-US" b="1" dirty="0">
                <a:solidFill>
                  <a:schemeClr val="tx1"/>
                </a:solidFill>
              </a:rPr>
              <a:t>PRESENTED BY</a:t>
            </a:r>
          </a:p>
          <a:p>
            <a:pPr marL="342900" indent="-342900">
              <a:buFont typeface="Arial" panose="020B0604020202020204" pitchFamily="34" charset="0"/>
              <a:buChar char="•"/>
            </a:pPr>
            <a:r>
              <a:rPr lang="en-US" sz="1600" dirty="0">
                <a:solidFill>
                  <a:schemeClr val="tx1"/>
                </a:solidFill>
              </a:rPr>
              <a:t>UVANRAJ K (99007995)</a:t>
            </a:r>
          </a:p>
          <a:p>
            <a:pPr marL="342900" indent="-342900">
              <a:buFont typeface="Arial" panose="020B0604020202020204" pitchFamily="34" charset="0"/>
              <a:buChar char="•"/>
            </a:pPr>
            <a:r>
              <a:rPr lang="en-US" sz="1600" dirty="0">
                <a:solidFill>
                  <a:schemeClr val="tx1"/>
                </a:solidFill>
              </a:rPr>
              <a:t>HEMANDH N (99007996)</a:t>
            </a:r>
          </a:p>
          <a:p>
            <a:pPr marL="342900" indent="-342900">
              <a:buFont typeface="Arial" panose="020B0604020202020204" pitchFamily="34" charset="0"/>
              <a:buChar char="•"/>
            </a:pPr>
            <a:r>
              <a:rPr lang="en-US" sz="1600" dirty="0">
                <a:solidFill>
                  <a:schemeClr val="tx1"/>
                </a:solidFill>
              </a:rPr>
              <a:t>VISHAL FRED (99007997)</a:t>
            </a:r>
          </a:p>
          <a:p>
            <a:pPr marL="342900" indent="-342900">
              <a:buFont typeface="Arial" panose="020B0604020202020204" pitchFamily="34" charset="0"/>
              <a:buChar char="•"/>
            </a:pPr>
            <a:r>
              <a:rPr lang="en-US" sz="1600" dirty="0">
                <a:solidFill>
                  <a:schemeClr val="tx1"/>
                </a:solidFill>
              </a:rPr>
              <a:t>MALATESH HAVANUR (990077998)</a:t>
            </a:r>
          </a:p>
          <a:p>
            <a:pPr marL="342900" indent="-342900">
              <a:buFont typeface="Arial" panose="020B0604020202020204" pitchFamily="34" charset="0"/>
              <a:buChar char="•"/>
            </a:pPr>
            <a:r>
              <a:rPr lang="en-US" sz="1600" dirty="0">
                <a:solidFill>
                  <a:schemeClr val="tx1"/>
                </a:solidFill>
              </a:rPr>
              <a:t>KOUSHIK KULKARNI (99007946)</a:t>
            </a:r>
          </a:p>
          <a:p>
            <a:pPr marL="342900" indent="-342900">
              <a:buFont typeface="Arial" panose="020B0604020202020204" pitchFamily="34" charset="0"/>
              <a:buChar char="•"/>
            </a:pPr>
            <a:r>
              <a:rPr lang="en-US" sz="1600" dirty="0">
                <a:solidFill>
                  <a:schemeClr val="tx1"/>
                </a:solidFill>
              </a:rPr>
              <a:t>ANANT BAGALKOT (99007947)</a:t>
            </a:r>
          </a:p>
        </p:txBody>
      </p:sp>
      <p:pic>
        <p:nvPicPr>
          <p:cNvPr id="4" name="Google Shape;87;p13">
            <a:extLst>
              <a:ext uri="{FF2B5EF4-FFF2-40B4-BE49-F238E27FC236}">
                <a16:creationId xmlns:a16="http://schemas.microsoft.com/office/drawing/2014/main" id="{C7328D7F-2013-49A6-A7D6-3D9F54509BCF}"/>
              </a:ext>
            </a:extLst>
          </p:cNvPr>
          <p:cNvPicPr preferRelativeResize="0"/>
          <p:nvPr/>
        </p:nvPicPr>
        <p:blipFill>
          <a:blip r:embed="rId2">
            <a:alphaModFix/>
          </a:blip>
          <a:stretch>
            <a:fillRect/>
          </a:stretch>
        </p:blipFill>
        <p:spPr>
          <a:xfrm>
            <a:off x="9111738" y="5982034"/>
            <a:ext cx="2396050" cy="365500"/>
          </a:xfrm>
          <a:prstGeom prst="rect">
            <a:avLst/>
          </a:prstGeom>
          <a:noFill/>
          <a:ln>
            <a:noFill/>
          </a:ln>
        </p:spPr>
      </p:pic>
    </p:spTree>
    <p:extLst>
      <p:ext uri="{BB962C8B-B14F-4D97-AF65-F5344CB8AC3E}">
        <p14:creationId xmlns:p14="http://schemas.microsoft.com/office/powerpoint/2010/main" val="2428394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DD5D-8C24-4EA1-8DC8-DD7BA8E0C7D1}"/>
              </a:ext>
            </a:extLst>
          </p:cNvPr>
          <p:cNvSpPr>
            <a:spLocks noGrp="1"/>
          </p:cNvSpPr>
          <p:nvPr>
            <p:ph type="title"/>
          </p:nvPr>
        </p:nvSpPr>
        <p:spPr>
          <a:xfrm>
            <a:off x="415600" y="227070"/>
            <a:ext cx="11360800" cy="810400"/>
          </a:xfrm>
        </p:spPr>
        <p:txBody>
          <a:bodyPr/>
          <a:lstStyle/>
          <a:p>
            <a:pPr algn="ctr"/>
            <a:r>
              <a:rPr lang="en-US" b="1" dirty="0">
                <a:latin typeface="Calibri" panose="020F0502020204030204" pitchFamily="34" charset="0"/>
                <a:cs typeface="Calibri" panose="020F0502020204030204" pitchFamily="34" charset="0"/>
              </a:rPr>
              <a:t>3D DESIGN</a:t>
            </a:r>
            <a:endParaRPr lang="en-US" dirty="0"/>
          </a:p>
        </p:txBody>
      </p:sp>
      <p:sp>
        <p:nvSpPr>
          <p:cNvPr id="3" name="Text Placeholder 2">
            <a:extLst>
              <a:ext uri="{FF2B5EF4-FFF2-40B4-BE49-F238E27FC236}">
                <a16:creationId xmlns:a16="http://schemas.microsoft.com/office/drawing/2014/main" id="{7A56E8FA-8E12-44D9-881E-0F065AF442DB}"/>
              </a:ext>
            </a:extLst>
          </p:cNvPr>
          <p:cNvSpPr>
            <a:spLocks noGrp="1"/>
          </p:cNvSpPr>
          <p:nvPr>
            <p:ph type="body" idx="1"/>
          </p:nvPr>
        </p:nvSpPr>
        <p:spPr>
          <a:xfrm>
            <a:off x="415600" y="1037470"/>
            <a:ext cx="11360800" cy="5203532"/>
          </a:xfrm>
        </p:spPr>
        <p:txBody>
          <a:bodyPr/>
          <a:lstStyle/>
          <a:p>
            <a:r>
              <a:rPr lang="en-US" dirty="0">
                <a:solidFill>
                  <a:schemeClr val="tx1"/>
                </a:solidFill>
                <a:latin typeface="Calibri" panose="020F0502020204030204" pitchFamily="34" charset="0"/>
                <a:cs typeface="Calibri" panose="020F0502020204030204" pitchFamily="34" charset="0"/>
              </a:rPr>
              <a:t>PNEUMATIC CYLINDER</a:t>
            </a:r>
          </a:p>
          <a:p>
            <a:pPr marL="152396" indent="0">
              <a:buNone/>
            </a:pPr>
            <a:endParaRPr lang="en-US" dirty="0">
              <a:solidFill>
                <a:schemeClr val="tx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CB76132-820A-47A5-8BEE-C39242777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00" y="1438182"/>
            <a:ext cx="11360800" cy="5033639"/>
          </a:xfrm>
          <a:prstGeom prst="rect">
            <a:avLst/>
          </a:prstGeom>
        </p:spPr>
      </p:pic>
    </p:spTree>
    <p:extLst>
      <p:ext uri="{BB962C8B-B14F-4D97-AF65-F5344CB8AC3E}">
        <p14:creationId xmlns:p14="http://schemas.microsoft.com/office/powerpoint/2010/main" val="838079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91A46-001F-4DB2-9CDF-1FAA11860E9B}"/>
              </a:ext>
            </a:extLst>
          </p:cNvPr>
          <p:cNvSpPr>
            <a:spLocks noGrp="1"/>
          </p:cNvSpPr>
          <p:nvPr>
            <p:ph type="title"/>
          </p:nvPr>
        </p:nvSpPr>
        <p:spPr>
          <a:xfrm>
            <a:off x="415600" y="227071"/>
            <a:ext cx="11360800" cy="810400"/>
          </a:xfrm>
        </p:spPr>
        <p:txBody>
          <a:bodyPr/>
          <a:lstStyle/>
          <a:p>
            <a:pPr algn="ctr"/>
            <a:r>
              <a:rPr lang="en-US" b="1" dirty="0">
                <a:latin typeface="Calibri" panose="020F0502020204030204" pitchFamily="34" charset="0"/>
                <a:cs typeface="Calibri" panose="020F0502020204030204" pitchFamily="34" charset="0"/>
              </a:rPr>
              <a:t>3D DESIGN</a:t>
            </a:r>
            <a:endParaRPr lang="en-US" dirty="0"/>
          </a:p>
        </p:txBody>
      </p:sp>
      <p:sp>
        <p:nvSpPr>
          <p:cNvPr id="3" name="Text Placeholder 2">
            <a:extLst>
              <a:ext uri="{FF2B5EF4-FFF2-40B4-BE49-F238E27FC236}">
                <a16:creationId xmlns:a16="http://schemas.microsoft.com/office/drawing/2014/main" id="{0F4F35C8-BF33-4C6F-B75B-FB65ADF86781}"/>
              </a:ext>
            </a:extLst>
          </p:cNvPr>
          <p:cNvSpPr>
            <a:spLocks noGrp="1"/>
          </p:cNvSpPr>
          <p:nvPr>
            <p:ph type="body" idx="1"/>
          </p:nvPr>
        </p:nvSpPr>
        <p:spPr>
          <a:xfrm>
            <a:off x="415600" y="1037470"/>
            <a:ext cx="11360800" cy="5247919"/>
          </a:xfrm>
        </p:spPr>
        <p:txBody>
          <a:bodyPr/>
          <a:lstStyle/>
          <a:p>
            <a:r>
              <a:rPr lang="en-US" dirty="0">
                <a:solidFill>
                  <a:schemeClr val="tx1"/>
                </a:solidFill>
                <a:latin typeface="Calibri" panose="020F0502020204030204" pitchFamily="34" charset="0"/>
                <a:cs typeface="Calibri" panose="020F0502020204030204" pitchFamily="34" charset="0"/>
              </a:rPr>
              <a:t>MAIN SHAFT</a:t>
            </a:r>
          </a:p>
          <a:p>
            <a:pPr marL="152396" indent="0">
              <a:buNone/>
            </a:pPr>
            <a:endParaRPr lang="en-US" dirty="0">
              <a:solidFill>
                <a:schemeClr val="tx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47C8AB4-0996-4083-92AF-A48C4EE57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00" y="1438183"/>
            <a:ext cx="11360800" cy="5024762"/>
          </a:xfrm>
          <a:prstGeom prst="rect">
            <a:avLst/>
          </a:prstGeom>
        </p:spPr>
      </p:pic>
    </p:spTree>
    <p:extLst>
      <p:ext uri="{BB962C8B-B14F-4D97-AF65-F5344CB8AC3E}">
        <p14:creationId xmlns:p14="http://schemas.microsoft.com/office/powerpoint/2010/main" val="2256382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4EA272-BDFD-4FA8-BD66-5BC88818ACFA}"/>
              </a:ext>
            </a:extLst>
          </p:cNvPr>
          <p:cNvSpPr>
            <a:spLocks noGrp="1"/>
          </p:cNvSpPr>
          <p:nvPr>
            <p:ph type="title"/>
          </p:nvPr>
        </p:nvSpPr>
        <p:spPr/>
        <p:txBody>
          <a:bodyPr>
            <a:normAutofit/>
          </a:bodyPr>
          <a:lstStyle/>
          <a:p>
            <a:r>
              <a:rPr lang="en-US" sz="7200" b="1" dirty="0">
                <a:latin typeface="Calibri" panose="020F0502020204030204" pitchFamily="34" charset="0"/>
                <a:cs typeface="Calibri" panose="020F0502020204030204" pitchFamily="34" charset="0"/>
              </a:rPr>
              <a:t>THANKYOU</a:t>
            </a:r>
          </a:p>
        </p:txBody>
      </p:sp>
    </p:spTree>
    <p:extLst>
      <p:ext uri="{BB962C8B-B14F-4D97-AF65-F5344CB8AC3E}">
        <p14:creationId xmlns:p14="http://schemas.microsoft.com/office/powerpoint/2010/main" val="3500713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415600" y="546667"/>
            <a:ext cx="11360800" cy="810400"/>
          </a:xfrm>
          <a:prstGeom prst="rect">
            <a:avLst/>
          </a:prstGeom>
        </p:spPr>
        <p:txBody>
          <a:bodyPr spcFirstLastPara="1" vert="horz" wrap="square" lIns="121900" tIns="121900" rIns="121900" bIns="121900" rtlCol="0" anchor="t" anchorCtr="0">
            <a:normAutofit/>
          </a:bodyPr>
          <a:lstStyle/>
          <a:p>
            <a:pPr algn="ctr"/>
            <a:r>
              <a:rPr lang="en-US" b="1" dirty="0">
                <a:latin typeface="Calibri" panose="020F0502020204030204" pitchFamily="34" charset="0"/>
                <a:ea typeface="Times New Roman"/>
                <a:cs typeface="Calibri" panose="020F0502020204030204" pitchFamily="34" charset="0"/>
                <a:sym typeface="Times New Roman"/>
              </a:rPr>
              <a:t>PROBLEM STATEMENT</a:t>
            </a:r>
            <a:endParaRPr b="1" dirty="0">
              <a:latin typeface="Calibri" panose="020F0502020204030204" pitchFamily="34" charset="0"/>
              <a:ea typeface="Times New Roman"/>
              <a:cs typeface="Calibri" panose="020F0502020204030204" pitchFamily="34" charset="0"/>
              <a:sym typeface="Times New Roman"/>
            </a:endParaRPr>
          </a:p>
        </p:txBody>
      </p:sp>
      <p:sp>
        <p:nvSpPr>
          <p:cNvPr id="93" name="Google Shape;93;p14"/>
          <p:cNvSpPr txBox="1">
            <a:spLocks noGrp="1"/>
          </p:cNvSpPr>
          <p:nvPr>
            <p:ph type="body" idx="1"/>
          </p:nvPr>
        </p:nvSpPr>
        <p:spPr>
          <a:xfrm>
            <a:off x="415600" y="1639833"/>
            <a:ext cx="11360800" cy="4452000"/>
          </a:xfrm>
          <a:prstGeom prst="rect">
            <a:avLst/>
          </a:prstGeom>
        </p:spPr>
        <p:txBody>
          <a:bodyPr spcFirstLastPara="1" vert="horz" wrap="square" lIns="121900" tIns="121900" rIns="121900" bIns="121900" rtlCol="0" anchor="t" anchorCtr="0">
            <a:normAutofit lnSpcReduction="10000"/>
          </a:bodyPr>
          <a:lstStyle/>
          <a:p>
            <a:pPr marL="0" marR="0" indent="0" algn="just">
              <a:lnSpc>
                <a:spcPct val="115000"/>
              </a:lnSpc>
              <a:spcBef>
                <a:spcPts val="0"/>
              </a:spcBef>
              <a:spcAft>
                <a:spcPts val="1000"/>
              </a:spcAft>
              <a:buNone/>
            </a:pPr>
            <a:r>
              <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It is required to design a pick and place system in an automated processing line for picking the workpiece from a specified location and place it in position located at same radius and  90 degrees rotation in anticlockwise sense looking from the top. The system is to wait in this position for 10 seconds to allow for the process to complete and again pick up the component, rotate by further 90 degree anticlockwise (180 degrees with respect to first pick-up location) and place the workpiece at radial extension of 15 mm for further transfer. The system then rotates back to the home position and waits for the next workpiece to arrive at first pick up location. The weight carrying capacity of the system should be minimum 3 kg. A vertical displacement of 80 mm, radial displacement of 100 mm and rotation of 180 degrees is required for the system to function.</a:t>
            </a:r>
            <a:endPar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15000"/>
              </a:lnSpc>
              <a:spcBef>
                <a:spcPts val="0"/>
              </a:spcBef>
              <a:spcAft>
                <a:spcPts val="1000"/>
              </a:spcAft>
              <a:buNone/>
            </a:pPr>
            <a:r>
              <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You are required to design the mechanism for picking the workpiece from the pick up location, transfer it to the processing station, wait for 10 seconds, pick it up again and transfer it to the next location. The design should clearly provide the mechanism implemented, design calculations for strength/dimensions for each link/component and justify selection of any off-the-shelf component like bolts, bearings, bushes, motors, couplings etc. You can select the gripper/end effecter of your choice but you need to clearly specify its features and limitations.</a:t>
            </a:r>
            <a:endPar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152396" indent="0">
              <a:buNone/>
            </a:pPr>
            <a:endParaRPr dirty="0"/>
          </a:p>
        </p:txBody>
      </p:sp>
    </p:spTree>
    <p:extLst>
      <p:ext uri="{BB962C8B-B14F-4D97-AF65-F5344CB8AC3E}">
        <p14:creationId xmlns:p14="http://schemas.microsoft.com/office/powerpoint/2010/main" val="1724524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415600" y="546667"/>
            <a:ext cx="11360800" cy="810400"/>
          </a:xfrm>
          <a:prstGeom prst="rect">
            <a:avLst/>
          </a:prstGeom>
        </p:spPr>
        <p:txBody>
          <a:bodyPr spcFirstLastPara="1" vert="horz" wrap="square" lIns="121900" tIns="121900" rIns="121900" bIns="121900" rtlCol="0" anchor="t" anchorCtr="0">
            <a:normAutofit/>
          </a:bodyPr>
          <a:lstStyle/>
          <a:p>
            <a:pPr algn="ctr"/>
            <a:r>
              <a:rPr lang="en-US" b="1" dirty="0">
                <a:latin typeface="Calibri" panose="020F0502020204030204" pitchFamily="34" charset="0"/>
                <a:ea typeface="Times New Roman"/>
                <a:cs typeface="Calibri" panose="020F0502020204030204" pitchFamily="34" charset="0"/>
                <a:sym typeface="Times New Roman"/>
              </a:rPr>
              <a:t>SOFTWARE USED </a:t>
            </a:r>
            <a:endParaRPr b="1" dirty="0">
              <a:latin typeface="Calibri" panose="020F0502020204030204" pitchFamily="34" charset="0"/>
              <a:ea typeface="Times New Roman"/>
              <a:cs typeface="Calibri" panose="020F0502020204030204" pitchFamily="34" charset="0"/>
              <a:sym typeface="Times New Roman"/>
            </a:endParaRPr>
          </a:p>
        </p:txBody>
      </p:sp>
      <p:sp>
        <p:nvSpPr>
          <p:cNvPr id="93" name="Google Shape;93;p14"/>
          <p:cNvSpPr txBox="1">
            <a:spLocks noGrp="1"/>
          </p:cNvSpPr>
          <p:nvPr>
            <p:ph type="body" idx="1"/>
          </p:nvPr>
        </p:nvSpPr>
        <p:spPr>
          <a:xfrm>
            <a:off x="415600" y="1639833"/>
            <a:ext cx="11360800" cy="4452000"/>
          </a:xfrm>
          <a:prstGeom prst="rect">
            <a:avLst/>
          </a:prstGeom>
        </p:spPr>
        <p:txBody>
          <a:bodyPr spcFirstLastPara="1" vert="horz" wrap="square" lIns="121900" tIns="121900" rIns="121900" bIns="121900" rtlCol="0" anchor="t" anchorCtr="0">
            <a:normAutofit/>
          </a:bodyPr>
          <a:lstStyle/>
          <a:p>
            <a:pPr marL="152396" indent="0">
              <a:buNone/>
            </a:pPr>
            <a:r>
              <a:rPr lang="en-US" dirty="0">
                <a:solidFill>
                  <a:schemeClr val="tx1"/>
                </a:solidFill>
                <a:latin typeface="Calibri" panose="020F0502020204030204" pitchFamily="34" charset="0"/>
                <a:cs typeface="Calibri" panose="020F0502020204030204" pitchFamily="34" charset="0"/>
              </a:rPr>
              <a:t>Creo parametric 7.0 is used to design the CAD model of Pick and Place Polar Machine</a:t>
            </a:r>
          </a:p>
          <a:p>
            <a:pPr marL="152396" indent="0">
              <a:buNone/>
            </a:pPr>
            <a:endParaRPr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9429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6E05-2D4A-4C91-AB3F-FCB5BA9BDF67}"/>
              </a:ext>
            </a:extLst>
          </p:cNvPr>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MATERIAL SELECTION</a:t>
            </a:r>
          </a:p>
        </p:txBody>
      </p:sp>
      <p:sp>
        <p:nvSpPr>
          <p:cNvPr id="3" name="Text Placeholder 2">
            <a:extLst>
              <a:ext uri="{FF2B5EF4-FFF2-40B4-BE49-F238E27FC236}">
                <a16:creationId xmlns:a16="http://schemas.microsoft.com/office/drawing/2014/main" id="{1718A93B-F41A-4B3F-863C-4F46FB71EBC5}"/>
              </a:ext>
            </a:extLst>
          </p:cNvPr>
          <p:cNvSpPr>
            <a:spLocks noGrp="1"/>
          </p:cNvSpPr>
          <p:nvPr>
            <p:ph type="body" idx="1"/>
          </p:nvPr>
        </p:nvSpPr>
        <p:spPr/>
        <p:txBody>
          <a:bodyPr/>
          <a:lstStyle/>
          <a:p>
            <a:r>
              <a:rPr lang="en-US" dirty="0" err="1">
                <a:solidFill>
                  <a:schemeClr val="tx1"/>
                </a:solidFill>
                <a:latin typeface="Calibri" panose="020F0502020204030204" pitchFamily="34" charset="0"/>
                <a:cs typeface="Calibri" panose="020F0502020204030204" pitchFamily="34" charset="0"/>
              </a:rPr>
              <a:t>Aluminium</a:t>
            </a:r>
            <a:r>
              <a:rPr lang="en-US" dirty="0">
                <a:solidFill>
                  <a:schemeClr val="tx1"/>
                </a:solidFill>
                <a:latin typeface="Calibri" panose="020F0502020204030204" pitchFamily="34" charset="0"/>
                <a:cs typeface="Calibri" panose="020F0502020204030204" pitchFamily="34" charset="0"/>
              </a:rPr>
              <a:t> 2024 T4 is the material used to design the Machine.</a:t>
            </a:r>
          </a:p>
          <a:p>
            <a:r>
              <a:rPr lang="en-US" dirty="0">
                <a:solidFill>
                  <a:schemeClr val="tx1"/>
                </a:solidFill>
                <a:latin typeface="Calibri" panose="020F0502020204030204" pitchFamily="34" charset="0"/>
                <a:cs typeface="Calibri" panose="020F0502020204030204" pitchFamily="34" charset="0"/>
              </a:rPr>
              <a:t>Because the major force acts on the base plate are compressive force due to the load and the shear force due to the friction.</a:t>
            </a:r>
          </a:p>
          <a:p>
            <a:r>
              <a:rPr lang="en-US" dirty="0">
                <a:solidFill>
                  <a:schemeClr val="tx1"/>
                </a:solidFill>
                <a:latin typeface="Calibri" panose="020F0502020204030204" pitchFamily="34" charset="0"/>
                <a:cs typeface="Calibri" panose="020F0502020204030204" pitchFamily="34" charset="0"/>
              </a:rPr>
              <a:t>The selected material has higher compressive and shear strength and the main advantage are less weight and low cost.</a:t>
            </a:r>
          </a:p>
          <a:p>
            <a:endParaRPr lang="en-US" dirty="0">
              <a:solidFill>
                <a:schemeClr val="tx1"/>
              </a:solidFill>
              <a:latin typeface="Calibri" panose="020F0502020204030204" pitchFamily="34" charset="0"/>
              <a:cs typeface="Calibri" panose="020F0502020204030204" pitchFamily="34" charset="0"/>
            </a:endParaRPr>
          </a:p>
          <a:p>
            <a:r>
              <a:rPr lang="en-US" dirty="0">
                <a:solidFill>
                  <a:schemeClr val="tx1"/>
                </a:solidFill>
                <a:latin typeface="Calibri" panose="020F0502020204030204" pitchFamily="34" charset="0"/>
                <a:cs typeface="Calibri" panose="020F0502020204030204" pitchFamily="34" charset="0"/>
              </a:rPr>
              <a:t>PROPERTIES AND ITS COMPOSITION</a:t>
            </a:r>
          </a:p>
          <a:p>
            <a:r>
              <a:rPr lang="en-US" dirty="0">
                <a:solidFill>
                  <a:schemeClr val="tx1"/>
                </a:solidFill>
                <a:latin typeface="Calibri" panose="020F0502020204030204" pitchFamily="34" charset="0"/>
                <a:cs typeface="Calibri" panose="020F0502020204030204" pitchFamily="34" charset="0"/>
                <a:hlinkClick r:id="rId2"/>
              </a:rPr>
              <a:t>http://asm.matweb.com/search/SpecificMaterial.asp?bassnum=ma2024t4</a:t>
            </a:r>
            <a:endParaRPr lang="en-US"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a:p>
            <a:pPr marL="152396" indent="0">
              <a:buNone/>
            </a:pPr>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3274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056C-4280-46D7-A645-00F3AFB445C4}"/>
              </a:ext>
            </a:extLst>
          </p:cNvPr>
          <p:cNvSpPr>
            <a:spLocks noGrp="1"/>
          </p:cNvSpPr>
          <p:nvPr>
            <p:ph type="title"/>
          </p:nvPr>
        </p:nvSpPr>
        <p:spPr>
          <a:xfrm>
            <a:off x="415600" y="177553"/>
            <a:ext cx="11360800" cy="790113"/>
          </a:xfrm>
        </p:spPr>
        <p:txBody>
          <a:bodyPr/>
          <a:lstStyle/>
          <a:p>
            <a:pPr algn="ctr"/>
            <a:r>
              <a:rPr lang="en-US" b="1" dirty="0">
                <a:latin typeface="Calibri" panose="020F0502020204030204" pitchFamily="34" charset="0"/>
                <a:cs typeface="Calibri" panose="020F0502020204030204" pitchFamily="34" charset="0"/>
              </a:rPr>
              <a:t>BASIC DESIGN</a:t>
            </a:r>
          </a:p>
        </p:txBody>
      </p:sp>
      <p:sp>
        <p:nvSpPr>
          <p:cNvPr id="3" name="Text Placeholder 2">
            <a:extLst>
              <a:ext uri="{FF2B5EF4-FFF2-40B4-BE49-F238E27FC236}">
                <a16:creationId xmlns:a16="http://schemas.microsoft.com/office/drawing/2014/main" id="{BD9B7B0E-E22C-46A0-844D-77452D8D7605}"/>
              </a:ext>
            </a:extLst>
          </p:cNvPr>
          <p:cNvSpPr>
            <a:spLocks noGrp="1"/>
          </p:cNvSpPr>
          <p:nvPr>
            <p:ph type="body" idx="1"/>
          </p:nvPr>
        </p:nvSpPr>
        <p:spPr>
          <a:xfrm>
            <a:off x="415600" y="1056443"/>
            <a:ext cx="11360800" cy="5035390"/>
          </a:xfrm>
        </p:spPr>
        <p:txBody>
          <a:bodyPr/>
          <a:lstStyle/>
          <a:p>
            <a:endParaRPr lang="en-US" dirty="0"/>
          </a:p>
        </p:txBody>
      </p:sp>
      <p:pic>
        <p:nvPicPr>
          <p:cNvPr id="5" name="Picture 4">
            <a:extLst>
              <a:ext uri="{FF2B5EF4-FFF2-40B4-BE49-F238E27FC236}">
                <a16:creationId xmlns:a16="http://schemas.microsoft.com/office/drawing/2014/main" id="{40BEF7A1-D0F1-4174-8822-39B712540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554631" y="-2018795"/>
            <a:ext cx="5035390" cy="11185864"/>
          </a:xfrm>
          <a:prstGeom prst="rect">
            <a:avLst/>
          </a:prstGeom>
        </p:spPr>
      </p:pic>
    </p:spTree>
    <p:extLst>
      <p:ext uri="{BB962C8B-B14F-4D97-AF65-F5344CB8AC3E}">
        <p14:creationId xmlns:p14="http://schemas.microsoft.com/office/powerpoint/2010/main" val="4169005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457F3-5A8F-4E61-A41B-CAFEA01D2962}"/>
              </a:ext>
            </a:extLst>
          </p:cNvPr>
          <p:cNvSpPr>
            <a:spLocks noGrp="1"/>
          </p:cNvSpPr>
          <p:nvPr>
            <p:ph type="title"/>
          </p:nvPr>
        </p:nvSpPr>
        <p:spPr>
          <a:xfrm>
            <a:off x="415600" y="280337"/>
            <a:ext cx="11360800" cy="810400"/>
          </a:xfrm>
        </p:spPr>
        <p:txBody>
          <a:bodyPr/>
          <a:lstStyle/>
          <a:p>
            <a:pPr algn="ctr"/>
            <a:r>
              <a:rPr lang="en-US" b="1" dirty="0">
                <a:latin typeface="Calibri" panose="020F0502020204030204" pitchFamily="34" charset="0"/>
                <a:cs typeface="Calibri" panose="020F0502020204030204" pitchFamily="34" charset="0"/>
              </a:rPr>
              <a:t>DESIGN CALCULATIONS</a:t>
            </a:r>
          </a:p>
        </p:txBody>
      </p:sp>
      <p:sp>
        <p:nvSpPr>
          <p:cNvPr id="3" name="Text Placeholder 2">
            <a:extLst>
              <a:ext uri="{FF2B5EF4-FFF2-40B4-BE49-F238E27FC236}">
                <a16:creationId xmlns:a16="http://schemas.microsoft.com/office/drawing/2014/main" id="{6CA0E18A-DF77-4829-AFEB-591AC3AD5A46}"/>
              </a:ext>
            </a:extLst>
          </p:cNvPr>
          <p:cNvSpPr>
            <a:spLocks noGrp="1"/>
          </p:cNvSpPr>
          <p:nvPr>
            <p:ph type="body" idx="1"/>
          </p:nvPr>
        </p:nvSpPr>
        <p:spPr>
          <a:xfrm>
            <a:off x="415600" y="1090736"/>
            <a:ext cx="11360800" cy="5354451"/>
          </a:xfrm>
        </p:spPr>
        <p:txBody>
          <a:bodyPr/>
          <a:lstStyle/>
          <a:p>
            <a:endParaRPr lang="en-US" dirty="0"/>
          </a:p>
        </p:txBody>
      </p:sp>
      <p:pic>
        <p:nvPicPr>
          <p:cNvPr id="5" name="Picture 4">
            <a:extLst>
              <a:ext uri="{FF2B5EF4-FFF2-40B4-BE49-F238E27FC236}">
                <a16:creationId xmlns:a16="http://schemas.microsoft.com/office/drawing/2014/main" id="{BFAC2829-B4FD-46FE-819C-0DFCC9854126}"/>
              </a:ext>
            </a:extLst>
          </p:cNvPr>
          <p:cNvPicPr>
            <a:picLocks noChangeAspect="1"/>
          </p:cNvPicPr>
          <p:nvPr/>
        </p:nvPicPr>
        <p:blipFill rotWithShape="1">
          <a:blip r:embed="rId2">
            <a:extLst>
              <a:ext uri="{28A0092B-C50C-407E-A947-70E740481C1C}">
                <a14:useLocalDpi xmlns:a14="http://schemas.microsoft.com/office/drawing/2010/main" val="0"/>
              </a:ext>
            </a:extLst>
          </a:blip>
          <a:srcRect b="21924"/>
          <a:stretch/>
        </p:blipFill>
        <p:spPr>
          <a:xfrm>
            <a:off x="415600" y="1154098"/>
            <a:ext cx="4751203" cy="5122416"/>
          </a:xfrm>
          <a:prstGeom prst="rect">
            <a:avLst/>
          </a:prstGeom>
        </p:spPr>
      </p:pic>
      <p:pic>
        <p:nvPicPr>
          <p:cNvPr id="7" name="Picture 6">
            <a:extLst>
              <a:ext uri="{FF2B5EF4-FFF2-40B4-BE49-F238E27FC236}">
                <a16:creationId xmlns:a16="http://schemas.microsoft.com/office/drawing/2014/main" id="{BA5DC2B7-1976-4025-BE6B-045A87B17B61}"/>
              </a:ext>
            </a:extLst>
          </p:cNvPr>
          <p:cNvPicPr>
            <a:picLocks noChangeAspect="1"/>
          </p:cNvPicPr>
          <p:nvPr/>
        </p:nvPicPr>
        <p:blipFill rotWithShape="1">
          <a:blip r:embed="rId3">
            <a:extLst>
              <a:ext uri="{28A0092B-C50C-407E-A947-70E740481C1C}">
                <a14:useLocalDpi xmlns:a14="http://schemas.microsoft.com/office/drawing/2010/main" val="0"/>
              </a:ext>
            </a:extLst>
          </a:blip>
          <a:srcRect r="15135" b="19222"/>
          <a:stretch/>
        </p:blipFill>
        <p:spPr>
          <a:xfrm>
            <a:off x="6196614" y="1125244"/>
            <a:ext cx="4554244" cy="5122415"/>
          </a:xfrm>
          <a:prstGeom prst="rect">
            <a:avLst/>
          </a:prstGeom>
        </p:spPr>
      </p:pic>
    </p:spTree>
    <p:extLst>
      <p:ext uri="{BB962C8B-B14F-4D97-AF65-F5344CB8AC3E}">
        <p14:creationId xmlns:p14="http://schemas.microsoft.com/office/powerpoint/2010/main" val="1591975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4AE1-5E45-4091-A4B1-860CC5D68554}"/>
              </a:ext>
            </a:extLst>
          </p:cNvPr>
          <p:cNvSpPr>
            <a:spLocks noGrp="1"/>
          </p:cNvSpPr>
          <p:nvPr>
            <p:ph type="title"/>
          </p:nvPr>
        </p:nvSpPr>
        <p:spPr>
          <a:xfrm>
            <a:off x="415600" y="200438"/>
            <a:ext cx="11360800" cy="810400"/>
          </a:xfrm>
        </p:spPr>
        <p:txBody>
          <a:bodyPr/>
          <a:lstStyle/>
          <a:p>
            <a:pPr algn="ctr"/>
            <a:r>
              <a:rPr lang="en-US" b="1" dirty="0">
                <a:latin typeface="Calibri" panose="020F0502020204030204" pitchFamily="34" charset="0"/>
                <a:cs typeface="Calibri" panose="020F0502020204030204" pitchFamily="34" charset="0"/>
              </a:rPr>
              <a:t>DESIGN CALCULATIONS</a:t>
            </a:r>
            <a:endParaRPr lang="en-US" dirty="0"/>
          </a:p>
        </p:txBody>
      </p:sp>
      <p:sp>
        <p:nvSpPr>
          <p:cNvPr id="3" name="Text Placeholder 2">
            <a:extLst>
              <a:ext uri="{FF2B5EF4-FFF2-40B4-BE49-F238E27FC236}">
                <a16:creationId xmlns:a16="http://schemas.microsoft.com/office/drawing/2014/main" id="{352430ED-9540-4827-B047-3EF624752D2C}"/>
              </a:ext>
            </a:extLst>
          </p:cNvPr>
          <p:cNvSpPr>
            <a:spLocks noGrp="1"/>
          </p:cNvSpPr>
          <p:nvPr>
            <p:ph type="body" idx="1"/>
          </p:nvPr>
        </p:nvSpPr>
        <p:spPr>
          <a:xfrm>
            <a:off x="415600" y="1010838"/>
            <a:ext cx="11360800" cy="5274552"/>
          </a:xfrm>
        </p:spPr>
        <p:txBody>
          <a:bodyPr/>
          <a:lstStyle/>
          <a:p>
            <a:endParaRPr lang="en-US" dirty="0"/>
          </a:p>
        </p:txBody>
      </p:sp>
      <p:pic>
        <p:nvPicPr>
          <p:cNvPr id="5" name="Picture 4">
            <a:extLst>
              <a:ext uri="{FF2B5EF4-FFF2-40B4-BE49-F238E27FC236}">
                <a16:creationId xmlns:a16="http://schemas.microsoft.com/office/drawing/2014/main" id="{3F986473-CA7D-45D9-AFB7-7CC1C0FB32D0}"/>
              </a:ext>
            </a:extLst>
          </p:cNvPr>
          <p:cNvPicPr>
            <a:picLocks noChangeAspect="1"/>
          </p:cNvPicPr>
          <p:nvPr/>
        </p:nvPicPr>
        <p:blipFill rotWithShape="1">
          <a:blip r:embed="rId2">
            <a:extLst>
              <a:ext uri="{28A0092B-C50C-407E-A947-70E740481C1C}">
                <a14:useLocalDpi xmlns:a14="http://schemas.microsoft.com/office/drawing/2010/main" val="0"/>
              </a:ext>
            </a:extLst>
          </a:blip>
          <a:srcRect b="16116"/>
          <a:stretch/>
        </p:blipFill>
        <p:spPr>
          <a:xfrm>
            <a:off x="415600" y="1010838"/>
            <a:ext cx="4857736" cy="5194653"/>
          </a:xfrm>
          <a:prstGeom prst="rect">
            <a:avLst/>
          </a:prstGeom>
        </p:spPr>
      </p:pic>
      <p:pic>
        <p:nvPicPr>
          <p:cNvPr id="7" name="Picture 6">
            <a:extLst>
              <a:ext uri="{FF2B5EF4-FFF2-40B4-BE49-F238E27FC236}">
                <a16:creationId xmlns:a16="http://schemas.microsoft.com/office/drawing/2014/main" id="{DBEF8DB6-0767-4C6A-A8DF-CE81095780CC}"/>
              </a:ext>
            </a:extLst>
          </p:cNvPr>
          <p:cNvPicPr>
            <a:picLocks noChangeAspect="1"/>
          </p:cNvPicPr>
          <p:nvPr/>
        </p:nvPicPr>
        <p:blipFill rotWithShape="1">
          <a:blip r:embed="rId3">
            <a:extLst>
              <a:ext uri="{28A0092B-C50C-407E-A947-70E740481C1C}">
                <a14:useLocalDpi xmlns:a14="http://schemas.microsoft.com/office/drawing/2010/main" val="0"/>
              </a:ext>
            </a:extLst>
          </a:blip>
          <a:srcRect l="5740" b="27249"/>
          <a:stretch/>
        </p:blipFill>
        <p:spPr>
          <a:xfrm>
            <a:off x="6258757" y="1010837"/>
            <a:ext cx="4857735" cy="5194653"/>
          </a:xfrm>
          <a:prstGeom prst="rect">
            <a:avLst/>
          </a:prstGeom>
        </p:spPr>
      </p:pic>
    </p:spTree>
    <p:extLst>
      <p:ext uri="{BB962C8B-B14F-4D97-AF65-F5344CB8AC3E}">
        <p14:creationId xmlns:p14="http://schemas.microsoft.com/office/powerpoint/2010/main" val="139098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9B72-43DA-4D77-B558-926FEEBE187D}"/>
              </a:ext>
            </a:extLst>
          </p:cNvPr>
          <p:cNvSpPr>
            <a:spLocks noGrp="1"/>
          </p:cNvSpPr>
          <p:nvPr>
            <p:ph type="title"/>
          </p:nvPr>
        </p:nvSpPr>
        <p:spPr>
          <a:xfrm>
            <a:off x="415600" y="218193"/>
            <a:ext cx="11360800" cy="810400"/>
          </a:xfrm>
        </p:spPr>
        <p:txBody>
          <a:bodyPr/>
          <a:lstStyle/>
          <a:p>
            <a:pPr algn="ctr"/>
            <a:r>
              <a:rPr lang="en-US" b="1" dirty="0">
                <a:latin typeface="Calibri" panose="020F0502020204030204" pitchFamily="34" charset="0"/>
                <a:cs typeface="Calibri" panose="020F0502020204030204" pitchFamily="34" charset="0"/>
              </a:rPr>
              <a:t>3D DESIGN</a:t>
            </a:r>
          </a:p>
        </p:txBody>
      </p:sp>
      <p:sp>
        <p:nvSpPr>
          <p:cNvPr id="3" name="Text Placeholder 2">
            <a:extLst>
              <a:ext uri="{FF2B5EF4-FFF2-40B4-BE49-F238E27FC236}">
                <a16:creationId xmlns:a16="http://schemas.microsoft.com/office/drawing/2014/main" id="{4903CB10-933A-4144-A3FC-F144A775CA2F}"/>
              </a:ext>
            </a:extLst>
          </p:cNvPr>
          <p:cNvSpPr>
            <a:spLocks noGrp="1"/>
          </p:cNvSpPr>
          <p:nvPr>
            <p:ph type="body" idx="1"/>
          </p:nvPr>
        </p:nvSpPr>
        <p:spPr>
          <a:xfrm>
            <a:off x="415600" y="902986"/>
            <a:ext cx="11360800" cy="5444547"/>
          </a:xfrm>
        </p:spPr>
        <p:txBody>
          <a:bodyPr/>
          <a:lstStyle/>
          <a:p>
            <a:r>
              <a:rPr lang="en-US" dirty="0">
                <a:solidFill>
                  <a:schemeClr val="tx1"/>
                </a:solidFill>
                <a:latin typeface="Calibri" panose="020F0502020204030204" pitchFamily="34" charset="0"/>
                <a:cs typeface="Calibri" panose="020F0502020204030204" pitchFamily="34" charset="0"/>
              </a:rPr>
              <a:t>STEPPER MOTOR</a:t>
            </a:r>
          </a:p>
          <a:p>
            <a:pPr marL="152396" indent="0">
              <a:buNone/>
            </a:pPr>
            <a:endParaRPr lang="en-US" dirty="0">
              <a:solidFill>
                <a:schemeClr val="tx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14A6825-4E51-4C08-94CA-4B0C3A0498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790" y="1299970"/>
            <a:ext cx="9984419" cy="5047563"/>
          </a:xfrm>
          <a:prstGeom prst="rect">
            <a:avLst/>
          </a:prstGeom>
        </p:spPr>
      </p:pic>
    </p:spTree>
    <p:extLst>
      <p:ext uri="{BB962C8B-B14F-4D97-AF65-F5344CB8AC3E}">
        <p14:creationId xmlns:p14="http://schemas.microsoft.com/office/powerpoint/2010/main" val="648828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21DB0-C366-46C5-A3CD-B63731C4FCFD}"/>
              </a:ext>
            </a:extLst>
          </p:cNvPr>
          <p:cNvSpPr>
            <a:spLocks noGrp="1"/>
          </p:cNvSpPr>
          <p:nvPr>
            <p:ph type="title"/>
          </p:nvPr>
        </p:nvSpPr>
        <p:spPr>
          <a:xfrm>
            <a:off x="415600" y="182683"/>
            <a:ext cx="11360800" cy="810400"/>
          </a:xfrm>
        </p:spPr>
        <p:txBody>
          <a:bodyPr/>
          <a:lstStyle/>
          <a:p>
            <a:pPr algn="ctr"/>
            <a:r>
              <a:rPr lang="en-US" b="1" dirty="0">
                <a:latin typeface="Calibri" panose="020F0502020204030204" pitchFamily="34" charset="0"/>
                <a:cs typeface="Calibri" panose="020F0502020204030204" pitchFamily="34" charset="0"/>
              </a:rPr>
              <a:t>3D DESIGN</a:t>
            </a:r>
            <a:endParaRPr lang="en-US" dirty="0"/>
          </a:p>
        </p:txBody>
      </p:sp>
      <p:sp>
        <p:nvSpPr>
          <p:cNvPr id="3" name="Text Placeholder 2">
            <a:extLst>
              <a:ext uri="{FF2B5EF4-FFF2-40B4-BE49-F238E27FC236}">
                <a16:creationId xmlns:a16="http://schemas.microsoft.com/office/drawing/2014/main" id="{95E824B2-74EE-4933-8F32-D031B2EDE366}"/>
              </a:ext>
            </a:extLst>
          </p:cNvPr>
          <p:cNvSpPr>
            <a:spLocks noGrp="1"/>
          </p:cNvSpPr>
          <p:nvPr>
            <p:ph type="body" idx="1"/>
          </p:nvPr>
        </p:nvSpPr>
        <p:spPr>
          <a:xfrm>
            <a:off x="415600" y="993082"/>
            <a:ext cx="11360800" cy="5354451"/>
          </a:xfrm>
        </p:spPr>
        <p:txBody>
          <a:bodyPr/>
          <a:lstStyle/>
          <a:p>
            <a:r>
              <a:rPr lang="en-US" dirty="0">
                <a:solidFill>
                  <a:schemeClr val="tx1"/>
                </a:solidFill>
                <a:latin typeface="Calibri" panose="020F0502020204030204" pitchFamily="34" charset="0"/>
                <a:cs typeface="Calibri" panose="020F0502020204030204" pitchFamily="34" charset="0"/>
              </a:rPr>
              <a:t>BASE</a:t>
            </a:r>
          </a:p>
          <a:p>
            <a:endParaRPr lang="en-US" dirty="0">
              <a:solidFill>
                <a:schemeClr val="tx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D623D5E-74BD-4D5F-99B4-2C9E0AA63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00" y="1393794"/>
            <a:ext cx="11360800" cy="5033639"/>
          </a:xfrm>
          <a:prstGeom prst="rect">
            <a:avLst/>
          </a:prstGeom>
        </p:spPr>
      </p:pic>
    </p:spTree>
    <p:extLst>
      <p:ext uri="{BB962C8B-B14F-4D97-AF65-F5344CB8AC3E}">
        <p14:creationId xmlns:p14="http://schemas.microsoft.com/office/powerpoint/2010/main" val="82480062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129</TotalTime>
  <Words>428</Words>
  <Application>Microsoft Office PowerPoint</Application>
  <PresentationFormat>Widescreen</PresentationFormat>
  <Paragraphs>34</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Slice</vt:lpstr>
      <vt:lpstr>PICK AND PLACE POLAR MACHINE(PPPM)</vt:lpstr>
      <vt:lpstr>PROBLEM STATEMENT</vt:lpstr>
      <vt:lpstr>SOFTWARE USED </vt:lpstr>
      <vt:lpstr>MATERIAL SELECTION</vt:lpstr>
      <vt:lpstr>BASIC DESIGN</vt:lpstr>
      <vt:lpstr>DESIGN CALCULATIONS</vt:lpstr>
      <vt:lpstr>DESIGN CALCULATIONS</vt:lpstr>
      <vt:lpstr>3D DESIGN</vt:lpstr>
      <vt:lpstr>3D DESIGN</vt:lpstr>
      <vt:lpstr>3D DESIGN</vt:lpstr>
      <vt:lpstr>3D DESIGN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PICK AND PLACE POLAR MACHINE(PPPM)</dc:title>
  <dc:creator>Hemandh N</dc:creator>
  <cp:lastModifiedBy>Hemandh N</cp:lastModifiedBy>
  <cp:revision>14</cp:revision>
  <dcterms:created xsi:type="dcterms:W3CDTF">2022-02-20T15:00:26Z</dcterms:created>
  <dcterms:modified xsi:type="dcterms:W3CDTF">2022-02-21T06:23:56Z</dcterms:modified>
</cp:coreProperties>
</file>