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media/image9.jpg" ContentType="image/gif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  <p:sldMasterId id="2147483972" r:id="rId2"/>
    <p:sldMasterId id="2147483985" r:id="rId3"/>
    <p:sldMasterId id="2147483997" r:id="rId4"/>
  </p:sldMasterIdLst>
  <p:notesMasterIdLst>
    <p:notesMasterId r:id="rId92"/>
  </p:notesMasterIdLst>
  <p:handoutMasterIdLst>
    <p:handoutMasterId r:id="rId93"/>
  </p:handoutMasterIdLst>
  <p:sldIdLst>
    <p:sldId id="971" r:id="rId5"/>
    <p:sldId id="404" r:id="rId6"/>
    <p:sldId id="770" r:id="rId7"/>
    <p:sldId id="929" r:id="rId8"/>
    <p:sldId id="968" r:id="rId9"/>
    <p:sldId id="959" r:id="rId10"/>
    <p:sldId id="931" r:id="rId11"/>
    <p:sldId id="988" r:id="rId12"/>
    <p:sldId id="989" r:id="rId13"/>
    <p:sldId id="1083" r:id="rId14"/>
    <p:sldId id="1084" r:id="rId15"/>
    <p:sldId id="1082" r:id="rId16"/>
    <p:sldId id="1081" r:id="rId17"/>
    <p:sldId id="933" r:id="rId18"/>
    <p:sldId id="934" r:id="rId19"/>
    <p:sldId id="1097" r:id="rId20"/>
    <p:sldId id="1098" r:id="rId21"/>
    <p:sldId id="935" r:id="rId22"/>
    <p:sldId id="936" r:id="rId23"/>
    <p:sldId id="937" r:id="rId24"/>
    <p:sldId id="938" r:id="rId25"/>
    <p:sldId id="1089" r:id="rId26"/>
    <p:sldId id="1090" r:id="rId27"/>
    <p:sldId id="1085" r:id="rId28"/>
    <p:sldId id="1086" r:id="rId29"/>
    <p:sldId id="1087" r:id="rId30"/>
    <p:sldId id="1088" r:id="rId31"/>
    <p:sldId id="939" r:id="rId32"/>
    <p:sldId id="940" r:id="rId33"/>
    <p:sldId id="945" r:id="rId34"/>
    <p:sldId id="946" r:id="rId35"/>
    <p:sldId id="1099" r:id="rId36"/>
    <p:sldId id="979" r:id="rId37"/>
    <p:sldId id="985" r:id="rId38"/>
    <p:sldId id="951" r:id="rId39"/>
    <p:sldId id="952" r:id="rId40"/>
    <p:sldId id="977" r:id="rId41"/>
    <p:sldId id="956" r:id="rId42"/>
    <p:sldId id="1094" r:id="rId43"/>
    <p:sldId id="957" r:id="rId44"/>
    <p:sldId id="1032" r:id="rId45"/>
    <p:sldId id="1021" r:id="rId46"/>
    <p:sldId id="1022" r:id="rId47"/>
    <p:sldId id="1037" r:id="rId48"/>
    <p:sldId id="1100" r:id="rId49"/>
    <p:sldId id="1101" r:id="rId50"/>
    <p:sldId id="1102" r:id="rId51"/>
    <p:sldId id="1103" r:id="rId52"/>
    <p:sldId id="1104" r:id="rId53"/>
    <p:sldId id="1000" r:id="rId54"/>
    <p:sldId id="964" r:id="rId55"/>
    <p:sldId id="1041" r:id="rId56"/>
    <p:sldId id="1042" r:id="rId57"/>
    <p:sldId id="1044" r:id="rId58"/>
    <p:sldId id="1093" r:id="rId59"/>
    <p:sldId id="1092" r:id="rId60"/>
    <p:sldId id="1105" r:id="rId61"/>
    <p:sldId id="1047" r:id="rId62"/>
    <p:sldId id="1049" r:id="rId63"/>
    <p:sldId id="1050" r:id="rId64"/>
    <p:sldId id="1095" r:id="rId65"/>
    <p:sldId id="1048" r:id="rId66"/>
    <p:sldId id="1055" r:id="rId67"/>
    <p:sldId id="1051" r:id="rId68"/>
    <p:sldId id="1096" r:id="rId69"/>
    <p:sldId id="1054" r:id="rId70"/>
    <p:sldId id="1058" r:id="rId71"/>
    <p:sldId id="1056" r:id="rId72"/>
    <p:sldId id="1059" r:id="rId73"/>
    <p:sldId id="1061" r:id="rId74"/>
    <p:sldId id="1057" r:id="rId75"/>
    <p:sldId id="1060" r:id="rId76"/>
    <p:sldId id="1062" r:id="rId77"/>
    <p:sldId id="1069" r:id="rId78"/>
    <p:sldId id="1067" r:id="rId79"/>
    <p:sldId id="1068" r:id="rId80"/>
    <p:sldId id="1070" r:id="rId81"/>
    <p:sldId id="1076" r:id="rId82"/>
    <p:sldId id="1072" r:id="rId83"/>
    <p:sldId id="1071" r:id="rId84"/>
    <p:sldId id="1074" r:id="rId85"/>
    <p:sldId id="1077" r:id="rId86"/>
    <p:sldId id="1079" r:id="rId87"/>
    <p:sldId id="1078" r:id="rId88"/>
    <p:sldId id="1080" r:id="rId89"/>
    <p:sldId id="1091" r:id="rId90"/>
    <p:sldId id="1043" r:id="rId91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AAFF95-C71B-48C2-93B7-8A25C3895D2A}">
          <p14:sldIdLst>
            <p14:sldId id="971"/>
            <p14:sldId id="404"/>
            <p14:sldId id="770"/>
            <p14:sldId id="929"/>
            <p14:sldId id="968"/>
            <p14:sldId id="959"/>
            <p14:sldId id="931"/>
            <p14:sldId id="988"/>
            <p14:sldId id="989"/>
            <p14:sldId id="1083"/>
            <p14:sldId id="1084"/>
            <p14:sldId id="1082"/>
            <p14:sldId id="1081"/>
            <p14:sldId id="933"/>
            <p14:sldId id="934"/>
            <p14:sldId id="1097"/>
            <p14:sldId id="1098"/>
            <p14:sldId id="935"/>
            <p14:sldId id="936"/>
            <p14:sldId id="937"/>
            <p14:sldId id="938"/>
            <p14:sldId id="1089"/>
            <p14:sldId id="1090"/>
            <p14:sldId id="1085"/>
            <p14:sldId id="1086"/>
            <p14:sldId id="1087"/>
            <p14:sldId id="1088"/>
            <p14:sldId id="939"/>
            <p14:sldId id="940"/>
            <p14:sldId id="945"/>
            <p14:sldId id="946"/>
            <p14:sldId id="1099"/>
            <p14:sldId id="979"/>
            <p14:sldId id="985"/>
            <p14:sldId id="951"/>
            <p14:sldId id="952"/>
            <p14:sldId id="977"/>
            <p14:sldId id="956"/>
            <p14:sldId id="1094"/>
            <p14:sldId id="957"/>
            <p14:sldId id="1032"/>
            <p14:sldId id="1021"/>
            <p14:sldId id="1022"/>
            <p14:sldId id="1037"/>
            <p14:sldId id="1100"/>
            <p14:sldId id="1101"/>
            <p14:sldId id="1102"/>
            <p14:sldId id="1103"/>
            <p14:sldId id="1104"/>
            <p14:sldId id="1000"/>
            <p14:sldId id="964"/>
            <p14:sldId id="1041"/>
            <p14:sldId id="1042"/>
            <p14:sldId id="1044"/>
            <p14:sldId id="1093"/>
            <p14:sldId id="1092"/>
            <p14:sldId id="1105"/>
            <p14:sldId id="1047"/>
            <p14:sldId id="1049"/>
            <p14:sldId id="1050"/>
            <p14:sldId id="1095"/>
            <p14:sldId id="1048"/>
            <p14:sldId id="1055"/>
            <p14:sldId id="1051"/>
            <p14:sldId id="1096"/>
            <p14:sldId id="1054"/>
            <p14:sldId id="1058"/>
            <p14:sldId id="1056"/>
            <p14:sldId id="1059"/>
            <p14:sldId id="1061"/>
            <p14:sldId id="1057"/>
            <p14:sldId id="1060"/>
            <p14:sldId id="1062"/>
            <p14:sldId id="1069"/>
            <p14:sldId id="1067"/>
            <p14:sldId id="1068"/>
            <p14:sldId id="1070"/>
            <p14:sldId id="1076"/>
            <p14:sldId id="1072"/>
            <p14:sldId id="1071"/>
            <p14:sldId id="1074"/>
            <p14:sldId id="1077"/>
            <p14:sldId id="1079"/>
            <p14:sldId id="1078"/>
            <p14:sldId id="1080"/>
            <p14:sldId id="1091"/>
            <p14:sldId id="10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DEADA"/>
    <a:srgbClr val="8EB4E3"/>
    <a:srgbClr val="FFC000"/>
    <a:srgbClr val="D6F8C8"/>
    <a:srgbClr val="0000FF"/>
    <a:srgbClr val="16E016"/>
    <a:srgbClr val="ECEDF0"/>
    <a:srgbClr val="328E8C"/>
    <a:srgbClr val="957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ลักษณะสีอ่อน 2 - เน้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ลักษณะ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ลักษณะสีเข้ม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ลักษณะสีปานกลาง 4 - เน้น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ลักษณะสีปานกลาง 4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ลักษณะสีปานกลาง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93" autoAdjust="0"/>
    <p:restoredTop sz="99643" autoAdjust="0"/>
  </p:normalViewPr>
  <p:slideViewPr>
    <p:cSldViewPr>
      <p:cViewPr varScale="1">
        <p:scale>
          <a:sx n="74" d="100"/>
          <a:sy n="74" d="100"/>
        </p:scale>
        <p:origin x="1182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1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9B827-3379-44F4-AA86-2097A7D37FD1}" type="datetimeFigureOut">
              <a:rPr lang="en-US" smtClean="0"/>
              <a:pPr/>
              <a:t>12/24/2014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23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429323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4805A-888F-44FA-B87D-C8DC040F8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2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50245" y="1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55B52-AD1F-4D64-B2F5-B8FDCBFA49D0}" type="datetimeFigureOut">
              <a:rPr lang="en-US" smtClean="0"/>
              <a:pPr/>
              <a:t>12/24/2014</a:t>
            </a:fld>
            <a:endParaRPr lang="en-US" dirty="0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0063" y="4715482"/>
            <a:ext cx="5437550" cy="4466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29323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50245" y="9429323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55E5A-4F0D-4998-B31F-5656CD086E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9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2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5E5A-4F0D-4998-B31F-5656CD086E1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ชื่อเรื่อง 13"/>
          <p:cNvSpPr>
            <a:spLocks noGrp="1"/>
          </p:cNvSpPr>
          <p:nvPr>
            <p:ph type="ctrTitle"/>
          </p:nvPr>
        </p:nvSpPr>
        <p:spPr>
          <a:xfrm>
            <a:off x="1551940" y="359898"/>
            <a:ext cx="802386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2" name="ชื่อเรื่องรอง 21"/>
          <p:cNvSpPr>
            <a:spLocks noGrp="1"/>
          </p:cNvSpPr>
          <p:nvPr>
            <p:ph type="subTitle" idx="1"/>
          </p:nvPr>
        </p:nvSpPr>
        <p:spPr>
          <a:xfrm>
            <a:off x="1551940" y="1850064"/>
            <a:ext cx="802386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7FA2E-42BB-4353-B800-73287EA9857E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ตัวยึดท้ายกระดา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998219" y="1413802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วงรี 8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E59E5D-1CA3-4965-88FB-0D103919FA71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7429500" y="274643"/>
            <a:ext cx="1981200" cy="5851525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238250" y="274643"/>
            <a:ext cx="60261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153A5-4860-4F86-9B80-A6DD95DE471E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9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9" name="Object 67"/>
          <p:cNvGraphicFramePr>
            <a:graphicFrameLocks noChangeAspect="1"/>
          </p:cNvGraphicFramePr>
          <p:nvPr/>
        </p:nvGraphicFramePr>
        <p:xfrm>
          <a:off x="0" y="80"/>
          <a:ext cx="5448300" cy="587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" name="Image" r:id="rId3" imgW="7415873" imgH="7225397" progId="Photoshop.Image.7">
                  <p:embed/>
                </p:oleObj>
              </mc:Choice>
              <mc:Fallback>
                <p:oleObj name="Image" r:id="rId3" imgW="7415873" imgH="722539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0"/>
                        <a:ext cx="5448300" cy="587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0" name="Freeform 58"/>
          <p:cNvSpPr>
            <a:spLocks/>
          </p:cNvSpPr>
          <p:nvPr/>
        </p:nvSpPr>
        <p:spPr bwMode="gray">
          <a:xfrm>
            <a:off x="0" y="4483100"/>
            <a:ext cx="4466300" cy="2368550"/>
          </a:xfrm>
          <a:custGeom>
            <a:avLst/>
            <a:gdLst>
              <a:gd name="T0" fmla="*/ 0 w 2597"/>
              <a:gd name="T1" fmla="*/ 489 h 1492"/>
              <a:gd name="T2" fmla="*/ 1328 w 2597"/>
              <a:gd name="T3" fmla="*/ 840 h 1492"/>
              <a:gd name="T4" fmla="*/ 2488 w 2597"/>
              <a:gd name="T5" fmla="*/ 0 h 1492"/>
              <a:gd name="T6" fmla="*/ 1712 w 2597"/>
              <a:gd name="T7" fmla="*/ 1124 h 1492"/>
              <a:gd name="T8" fmla="*/ 636 w 2597"/>
              <a:gd name="T9" fmla="*/ 1492 h 1492"/>
              <a:gd name="T10" fmla="*/ 1 w 2597"/>
              <a:gd name="T11" fmla="*/ 1492 h 1492"/>
              <a:gd name="T12" fmla="*/ 0 w 2597"/>
              <a:gd name="T13" fmla="*/ 489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3131" name="Freeform 59"/>
          <p:cNvSpPr>
            <a:spLocks/>
          </p:cNvSpPr>
          <p:nvPr/>
        </p:nvSpPr>
        <p:spPr bwMode="gray">
          <a:xfrm>
            <a:off x="-13754" y="4149803"/>
            <a:ext cx="4498975" cy="2708275"/>
          </a:xfrm>
          <a:custGeom>
            <a:avLst/>
            <a:gdLst>
              <a:gd name="T0" fmla="*/ 0 w 2576"/>
              <a:gd name="T1" fmla="*/ 1688 h 1688"/>
              <a:gd name="T2" fmla="*/ 0 w 2576"/>
              <a:gd name="T3" fmla="*/ 1112 h 1688"/>
              <a:gd name="T4" fmla="*/ 2576 w 2576"/>
              <a:gd name="T5" fmla="*/ 0 h 1688"/>
              <a:gd name="T6" fmla="*/ 2135 w 2576"/>
              <a:gd name="T7" fmla="*/ 826 h 1688"/>
              <a:gd name="T8" fmla="*/ 635 w 2576"/>
              <a:gd name="T9" fmla="*/ 1688 h 1688"/>
              <a:gd name="T10" fmla="*/ 0 w 2576"/>
              <a:gd name="T11" fmla="*/ 1688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3132" name="Freeform 60"/>
          <p:cNvSpPr>
            <a:spLocks/>
          </p:cNvSpPr>
          <p:nvPr/>
        </p:nvSpPr>
        <p:spPr bwMode="white">
          <a:xfrm>
            <a:off x="2461067" y="-9525"/>
            <a:ext cx="7467335" cy="6880225"/>
          </a:xfrm>
          <a:custGeom>
            <a:avLst/>
            <a:gdLst>
              <a:gd name="T0" fmla="*/ 148 w 4362"/>
              <a:gd name="T1" fmla="*/ 0 h 4342"/>
              <a:gd name="T2" fmla="*/ 561 w 4362"/>
              <a:gd name="T3" fmla="*/ 193 h 4342"/>
              <a:gd name="T4" fmla="*/ 943 w 4362"/>
              <a:gd name="T5" fmla="*/ 501 h 4342"/>
              <a:gd name="T6" fmla="*/ 1221 w 4362"/>
              <a:gd name="T7" fmla="*/ 967 h 4342"/>
              <a:gd name="T8" fmla="*/ 1413 w 4362"/>
              <a:gd name="T9" fmla="*/ 1630 h 4342"/>
              <a:gd name="T10" fmla="*/ 1290 w 4362"/>
              <a:gd name="T11" fmla="*/ 2660 h 4342"/>
              <a:gd name="T12" fmla="*/ 0 w 4362"/>
              <a:gd name="T13" fmla="*/ 4342 h 4342"/>
              <a:gd name="T14" fmla="*/ 4349 w 4362"/>
              <a:gd name="T15" fmla="*/ 4342 h 4342"/>
              <a:gd name="T16" fmla="*/ 4362 w 4362"/>
              <a:gd name="T17" fmla="*/ 7 h 4342"/>
              <a:gd name="T18" fmla="*/ 148 w 4362"/>
              <a:gd name="T19" fmla="*/ 0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2" h="4342">
                <a:moveTo>
                  <a:pt x="148" y="0"/>
                </a:moveTo>
                <a:lnTo>
                  <a:pt x="561" y="193"/>
                </a:lnTo>
                <a:lnTo>
                  <a:pt x="943" y="501"/>
                </a:lnTo>
                <a:lnTo>
                  <a:pt x="1221" y="967"/>
                </a:lnTo>
                <a:lnTo>
                  <a:pt x="1413" y="1630"/>
                </a:lnTo>
                <a:lnTo>
                  <a:pt x="1290" y="2660"/>
                </a:lnTo>
                <a:lnTo>
                  <a:pt x="0" y="4342"/>
                </a:lnTo>
                <a:lnTo>
                  <a:pt x="4349" y="4342"/>
                </a:lnTo>
                <a:lnTo>
                  <a:pt x="4362" y="7"/>
                </a:lnTo>
                <a:lnTo>
                  <a:pt x="148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5300" y="6477081"/>
            <a:ext cx="23114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356350" y="6477081"/>
            <a:ext cx="31369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714750" y="6477081"/>
            <a:ext cx="23114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EA86A33-1ED3-4710-AD88-6CF1A6ECF87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8007350" y="5867481"/>
            <a:ext cx="149965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5118100" y="2362200"/>
            <a:ext cx="4622800" cy="1219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4000" b="0" i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black">
          <a:xfrm>
            <a:off x="6026150" y="457200"/>
            <a:ext cx="3549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9CC769"/>
                </a:solidFill>
              </a:rPr>
              <a:t>“ Add your company slogan ”</a:t>
            </a:r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grayWhite">
          <a:xfrm>
            <a:off x="4641718" y="3933825"/>
            <a:ext cx="528148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3135" name="Line 63"/>
          <p:cNvSpPr>
            <a:spLocks noChangeShapeType="1"/>
          </p:cNvSpPr>
          <p:nvPr/>
        </p:nvSpPr>
        <p:spPr bwMode="grayWhite">
          <a:xfrm>
            <a:off x="4641724" y="3933825"/>
            <a:ext cx="526428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3136" name="Line 64"/>
          <p:cNvSpPr>
            <a:spLocks noChangeShapeType="1"/>
          </p:cNvSpPr>
          <p:nvPr/>
        </p:nvSpPr>
        <p:spPr bwMode="grayWhite">
          <a:xfrm>
            <a:off x="4641724" y="4365625"/>
            <a:ext cx="526428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3133" name="Freeform 61"/>
          <p:cNvSpPr>
            <a:spLocks/>
          </p:cNvSpPr>
          <p:nvPr/>
        </p:nvSpPr>
        <p:spPr bwMode="gray">
          <a:xfrm>
            <a:off x="1045633" y="-11110"/>
            <a:ext cx="4141258" cy="6881813"/>
          </a:xfrm>
          <a:custGeom>
            <a:avLst/>
            <a:gdLst>
              <a:gd name="T0" fmla="*/ 858 w 2408"/>
              <a:gd name="T1" fmla="*/ 0 h 4335"/>
              <a:gd name="T2" fmla="*/ 1984 w 2408"/>
              <a:gd name="T3" fmla="*/ 2583 h 4335"/>
              <a:gd name="T4" fmla="*/ 0 w 2408"/>
              <a:gd name="T5" fmla="*/ 4327 h 4335"/>
              <a:gd name="T6" fmla="*/ 1208 w 2408"/>
              <a:gd name="T7" fmla="*/ 4335 h 4335"/>
              <a:gd name="T8" fmla="*/ 2272 w 2408"/>
              <a:gd name="T9" fmla="*/ 2567 h 4335"/>
              <a:gd name="T10" fmla="*/ 998 w 2408"/>
              <a:gd name="T11" fmla="*/ 3 h 4335"/>
              <a:gd name="T12" fmla="*/ 858 w 2408"/>
              <a:gd name="T13" fmla="*/ 0 h 4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118100" y="3962400"/>
            <a:ext cx="454025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07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E2664-3F62-4470-A729-890AAE73280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8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3F334-9674-49E6-AE99-F5CD22D2CD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75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219200"/>
            <a:ext cx="4375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387F6-851D-482E-884B-CDF9C1B7D9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2AB09-249B-4B8F-B3D2-7B1584DBBFF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27E89-0DA0-49C9-B248-D2D6AAE057D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E8428-F167-4F80-8B11-499CD53236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13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FBC7D-03FD-4908-AFC0-572DC07B60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7C0F3E-2492-4CD8-8A62-4E133D7BBF9B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9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26BC4-DFFF-4597-B9FC-B123C64574F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8DA1D-CF30-470F-A7B2-02B47916B48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28600"/>
            <a:ext cx="22288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28600"/>
            <a:ext cx="65214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E5555-8907-431F-827B-0FCDA90BBF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228603"/>
            <a:ext cx="850265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219200"/>
            <a:ext cx="8915400" cy="51816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562725"/>
            <a:ext cx="19812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2050" y="6591300"/>
            <a:ext cx="206375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9027" y="6551613"/>
            <a:ext cx="2311400" cy="228600"/>
          </a:xfrm>
        </p:spPr>
        <p:txBody>
          <a:bodyPr/>
          <a:lstStyle>
            <a:lvl1pPr>
              <a:defRPr/>
            </a:lvl1pPr>
          </a:lstStyle>
          <a:p>
            <a:fld id="{48558E5A-C06B-4A67-B59F-5379BA69561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1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FA2E-42BB-4353-B800-73287EA9857E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01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0F3E-2492-4CD8-8A62-4E133D7BBF9B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53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940-B9E0-4360-9632-84194CC47A05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31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36575" y="1600204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448300" y="1600204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495F-24B9-4980-858C-C4808B928B5E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947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4DF5-98BA-4FA7-A33F-EE81FBDA04E0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98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A63-EC52-44B2-BE9D-BB9CAC0FC1C0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9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2473132" y="-54"/>
            <a:ext cx="7429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793258" y="2600325"/>
            <a:ext cx="69342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2793258" y="1066800"/>
            <a:ext cx="69342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BED940-B9E0-4360-9632-84194CC47A05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 bwMode="invGray">
          <a:xfrm>
            <a:off x="2476500" y="0"/>
            <a:ext cx="825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วงรี 8"/>
          <p:cNvSpPr/>
          <p:nvPr/>
        </p:nvSpPr>
        <p:spPr>
          <a:xfrm>
            <a:off x="2608736" y="2745870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8810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4455-9D01-44DB-AAFC-1351A592A755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506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522A-833A-4670-9DE4-2FB67256B185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0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B87D-81BF-4AF3-82DE-71E1302555BE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138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9E5D-1CA3-4965-88FB-0D103919FA71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209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36577" y="274639"/>
            <a:ext cx="7078663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53A5-4860-4F86-9B80-A6DD95DE471E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32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FA2E-42BB-4353-B800-73287EA9857E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014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0F3E-2492-4CD8-8A62-4E133D7BBF9B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533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940-B9E0-4360-9632-84194CC47A05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314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36575" y="1600204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448300" y="1600204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495F-24B9-4980-858C-C4808B928B5E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947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4DF5-98BA-4FA7-A33F-EE81FBDA04E0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9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55524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71576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4495F-24B9-4980-858C-C4808B928B5E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26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A63-EC52-44B2-BE9D-BB9CAC0FC1C0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927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4455-9D01-44DB-AAFC-1351A592A755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506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522A-833A-4670-9DE4-2FB67256B185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02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B87D-81BF-4AF3-82DE-71E1302555BE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138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9E5D-1CA3-4965-88FB-0D103919FA71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209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36578" y="274639"/>
            <a:ext cx="7078663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53A5-4860-4F86-9B80-A6DD95DE471E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5160336"/>
            <a:ext cx="89154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9530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505206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9530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505206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BE4DF5-98BA-4FA7-A33F-EE81FBDA04E0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3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 anchor="ctr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623A63-EC52-44B2-BE9D-BB9CAC0FC1C0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24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54455-9D01-44DB-AAFC-1351A592A755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5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16779"/>
            <a:ext cx="41275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495300" y="1406964"/>
            <a:ext cx="41275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495300" y="2133603"/>
            <a:ext cx="883285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B522A-833A-4670-9DE4-2FB67256B185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8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377471" y="1066801"/>
            <a:ext cx="29718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AAB87D-81BF-4AF3-82DE-71E1302555BE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FFC000"/>
              </a:buClr>
              <a:buSzPct val="80000"/>
              <a:buFont typeface="Wingdings 2"/>
              <a:buNone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908050" y="1143008"/>
            <a:ext cx="47879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h-TH" dirty="0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9" name="แผนผังลำดับงาน: กระบวนการ 8"/>
          <p:cNvSpPr/>
          <p:nvPr/>
        </p:nvSpPr>
        <p:spPr>
          <a:xfrm rot="19468671">
            <a:off x="429784" y="954341"/>
            <a:ext cx="74295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 rot="2103354" flipH="1">
            <a:off x="5420639" y="936786"/>
            <a:ext cx="703326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908050" y="4800600"/>
            <a:ext cx="47879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27824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วงกลม 6"/>
          <p:cNvSpPr/>
          <p:nvPr/>
        </p:nvSpPr>
        <p:spPr>
          <a:xfrm>
            <a:off x="-883916" y="-815920"/>
            <a:ext cx="177546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182887" y="21106"/>
            <a:ext cx="1844040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โดนัท 10"/>
          <p:cNvSpPr/>
          <p:nvPr/>
        </p:nvSpPr>
        <p:spPr>
          <a:xfrm rot="2315675">
            <a:off x="198124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097284" y="-54"/>
            <a:ext cx="880872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ตัวยึดชื่อเรื่อง 4"/>
          <p:cNvSpPr>
            <a:spLocks noGrp="1"/>
          </p:cNvSpPr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ข้อความ 8"/>
          <p:cNvSpPr>
            <a:spLocks noGrp="1"/>
          </p:cNvSpPr>
          <p:nvPr>
            <p:ph type="body" idx="1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24" name="ตัวยึดวันที่ 23"/>
          <p:cNvSpPr>
            <a:spLocks noGrp="1"/>
          </p:cNvSpPr>
          <p:nvPr>
            <p:ph type="dt" sz="half" idx="2"/>
          </p:nvPr>
        </p:nvSpPr>
        <p:spPr>
          <a:xfrm>
            <a:off x="3879850" y="6305551"/>
            <a:ext cx="23114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8F65C9F-A87B-4F3B-8A03-74FE8DDF4A68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ตัวยึดท้ายกระดาษ 9"/>
          <p:cNvSpPr>
            <a:spLocks noGrp="1"/>
          </p:cNvSpPr>
          <p:nvPr>
            <p:ph type="ftr" sz="quarter" idx="3"/>
          </p:nvPr>
        </p:nvSpPr>
        <p:spPr>
          <a:xfrm>
            <a:off x="6191250" y="6305551"/>
            <a:ext cx="3136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ตัวยึดหมายเลขภาพนิ่ง 21"/>
          <p:cNvSpPr>
            <a:spLocks noGrp="1"/>
          </p:cNvSpPr>
          <p:nvPr>
            <p:ph type="sldNum" sz="quarter" idx="4"/>
          </p:nvPr>
        </p:nvSpPr>
        <p:spPr>
          <a:xfrm>
            <a:off x="9331452" y="6305551"/>
            <a:ext cx="4953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9" name="Object 105"/>
          <p:cNvGraphicFramePr>
            <a:graphicFrameLocks noChangeAspect="1"/>
          </p:cNvGraphicFramePr>
          <p:nvPr/>
        </p:nvGraphicFramePr>
        <p:xfrm>
          <a:off x="0" y="0"/>
          <a:ext cx="990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" name="Image" r:id="rId16" imgW="11034921" imgH="1130159" progId="Photoshop.Image.7">
                  <p:embed/>
                </p:oleObj>
              </mc:Choice>
              <mc:Fallback>
                <p:oleObj name="Image" r:id="rId16" imgW="11034921" imgH="113015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906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" name="Freeform 99"/>
          <p:cNvSpPr>
            <a:spLocks/>
          </p:cNvSpPr>
          <p:nvPr/>
        </p:nvSpPr>
        <p:spPr bwMode="gray">
          <a:xfrm>
            <a:off x="-1721" y="6413500"/>
            <a:ext cx="4555729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1124" name="Freeform 100"/>
          <p:cNvSpPr>
            <a:spLocks/>
          </p:cNvSpPr>
          <p:nvPr/>
        </p:nvSpPr>
        <p:spPr bwMode="gray">
          <a:xfrm>
            <a:off x="5343437" y="6337300"/>
            <a:ext cx="456260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1126" name="Freeform 102"/>
          <p:cNvSpPr>
            <a:spLocks/>
          </p:cNvSpPr>
          <p:nvPr/>
        </p:nvSpPr>
        <p:spPr bwMode="gray">
          <a:xfrm>
            <a:off x="5393269" y="800100"/>
            <a:ext cx="4512733" cy="444500"/>
          </a:xfrm>
          <a:custGeom>
            <a:avLst/>
            <a:gdLst>
              <a:gd name="T0" fmla="*/ 0 w 2624"/>
              <a:gd name="T1" fmla="*/ 8 h 280"/>
              <a:gd name="T2" fmla="*/ 1288 w 2624"/>
              <a:gd name="T3" fmla="*/ 120 h 280"/>
              <a:gd name="T4" fmla="*/ 2624 w 2624"/>
              <a:gd name="T5" fmla="*/ 280 h 280"/>
              <a:gd name="T6" fmla="*/ 2624 w 2624"/>
              <a:gd name="T7" fmla="*/ 0 h 280"/>
              <a:gd name="T8" fmla="*/ 0 w 2624"/>
              <a:gd name="T9" fmla="*/ 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1127" name="Freeform 103"/>
          <p:cNvSpPr>
            <a:spLocks/>
          </p:cNvSpPr>
          <p:nvPr/>
        </p:nvSpPr>
        <p:spPr bwMode="invGray">
          <a:xfrm>
            <a:off x="0" y="0"/>
            <a:ext cx="9906000" cy="812800"/>
          </a:xfrm>
          <a:custGeom>
            <a:avLst/>
            <a:gdLst>
              <a:gd name="T0" fmla="*/ 0 w 5760"/>
              <a:gd name="T1" fmla="*/ 512 h 512"/>
              <a:gd name="T2" fmla="*/ 5760 w 5760"/>
              <a:gd name="T3" fmla="*/ 512 h 512"/>
              <a:gd name="T4" fmla="*/ 5760 w 5760"/>
              <a:gd name="T5" fmla="*/ 0 h 512"/>
              <a:gd name="T6" fmla="*/ 2804 w 5760"/>
              <a:gd name="T7" fmla="*/ 134 h 512"/>
              <a:gd name="T8" fmla="*/ 0 w 5760"/>
              <a:gd name="T9" fmla="*/ 9 h 512"/>
              <a:gd name="T10" fmla="*/ 0 w 5760"/>
              <a:gd name="T11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192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95300" y="6562725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7512050" y="65913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069027" y="6551613"/>
            <a:ext cx="2311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8B1718-F828-403F-B702-67AEA87840C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28603"/>
            <a:ext cx="850265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8" name="Freeform 104"/>
          <p:cNvSpPr>
            <a:spLocks/>
          </p:cNvSpPr>
          <p:nvPr/>
        </p:nvSpPr>
        <p:spPr bwMode="gray">
          <a:xfrm flipH="1">
            <a:off x="44" y="793750"/>
            <a:ext cx="3938323" cy="444500"/>
          </a:xfrm>
          <a:custGeom>
            <a:avLst/>
            <a:gdLst>
              <a:gd name="T0" fmla="*/ 0 w 2096"/>
              <a:gd name="T1" fmla="*/ 16 h 280"/>
              <a:gd name="T2" fmla="*/ 1000 w 2096"/>
              <a:gd name="T3" fmla="*/ 104 h 280"/>
              <a:gd name="T4" fmla="*/ 2096 w 2096"/>
              <a:gd name="T5" fmla="*/ 280 h 280"/>
              <a:gd name="T6" fmla="*/ 2096 w 2096"/>
              <a:gd name="T7" fmla="*/ 0 h 280"/>
              <a:gd name="T8" fmla="*/ 0 w 2096"/>
              <a:gd name="T9" fmla="*/ 1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7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C9F-A87B-4F3B-8A03-74FE8DDF4A68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9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C9F-A87B-4F3B-8A03-74FE8DDF4A68}" type="datetime1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12/24/2014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9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slide" Target="slide3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slide" Target="slide30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slide" Target="slide30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slide" Target="slide30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slide" Target="slide30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slide" Target="slide30.xml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3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slide" Target="slide30.xml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slide" Target="slide30.xml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2" y="3756137"/>
            <a:ext cx="6655761" cy="11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สี่เหลี่ยมมุมมน 6"/>
          <p:cNvSpPr/>
          <p:nvPr/>
        </p:nvSpPr>
        <p:spPr>
          <a:xfrm>
            <a:off x="144853" y="228600"/>
            <a:ext cx="6255948" cy="914400"/>
          </a:xfrm>
          <a:prstGeom prst="roundRect">
            <a:avLst>
              <a:gd name="adj" fmla="val 7233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owalliaUPC" pitchFamily="34" charset="-34"/>
                <a:cs typeface="BrowalliaUPC" pitchFamily="34" charset="-34"/>
              </a:rPr>
              <a:t>ส่งมอบงานงวดที่ 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owalliaUPC" pitchFamily="34" charset="-34"/>
                <a:cs typeface="BrowalliaUPC" pitchFamily="34" charset="-34"/>
              </a:rPr>
              <a:t>1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BrowalliaUPC" pitchFamily="34" charset="-34"/>
              <a:cs typeface="BrowalliaUPC" pitchFamily="34" charset="-34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00" name="ShockwaveFlash5" r:id="rId2" imgW="2476440" imgH="2286000"/>
        </mc:Choice>
        <mc:Fallback>
          <p:control name="ShockwaveFlash5" r:id="rId2" imgW="2476440" imgH="2286000">
            <p:pic>
              <p:nvPicPr>
                <p:cNvPr id="2" name="ShockwaveFlash5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3733800" y="914400"/>
                  <a:ext cx="2476500" cy="2286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6325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1" y="693730"/>
            <a:ext cx="9753598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15990"/>
            <a:ext cx="9753597" cy="322213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57530"/>
            <a:ext cx="9753597" cy="2433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กลุ่มสาระการเรียนรู้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กลุ่มสาระการเรียนรู้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67505"/>
              </p:ext>
            </p:extLst>
          </p:nvPr>
        </p:nvGraphicFramePr>
        <p:xfrm>
          <a:off x="265168" y="2510159"/>
          <a:ext cx="9336032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232"/>
                <a:gridCol w="304800"/>
                <a:gridCol w="3162300"/>
                <a:gridCol w="31623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05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ชื่อกลุ่มสาระการเรียนรู้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หน่วยกิตรวม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ภาษาไทย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คณิตศาสตร์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200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วิทยาศาสตร์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ศิลปะ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90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......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......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cs typeface="+mn-cs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..</a:t>
                      </a:r>
                      <a:endParaRPr lang="en-US" sz="14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199868" y="5481961"/>
            <a:ext cx="1095532" cy="309241"/>
            <a:chOff x="252248" y="5093335"/>
            <a:chExt cx="1095532" cy="309241"/>
          </a:xfrm>
        </p:grpSpPr>
        <p:sp>
          <p:nvSpPr>
            <p:cNvPr id="21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31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2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ชื่อกลุ่มสาระ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sp>
        <p:nvSpPr>
          <p:cNvPr id="33" name="สี่เหลี่ยมมุมมน 5"/>
          <p:cNvSpPr/>
          <p:nvPr/>
        </p:nvSpPr>
        <p:spPr>
          <a:xfrm>
            <a:off x="1079506" y="1268204"/>
            <a:ext cx="1739894" cy="29603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กลุ่มสาระการเรียนรู้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4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1" y="693730"/>
            <a:ext cx="9601200" cy="5707069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81025"/>
            <a:ext cx="9597763" cy="257177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3" y="695325"/>
            <a:ext cx="9601198" cy="205576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กลุ่มสาระการเรียนรู้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สาระการเรียนรู้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8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1" name="สี่เหลี่ยมมุมมน 139"/>
          <p:cNvSpPr/>
          <p:nvPr/>
        </p:nvSpPr>
        <p:spPr>
          <a:xfrm>
            <a:off x="257178" y="2133600"/>
            <a:ext cx="9394822" cy="1600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2" name="กลุ่ม 30"/>
          <p:cNvGrpSpPr/>
          <p:nvPr/>
        </p:nvGrpSpPr>
        <p:grpSpPr>
          <a:xfrm>
            <a:off x="533401" y="2372467"/>
            <a:ext cx="1300119" cy="309393"/>
            <a:chOff x="1676400" y="2006600"/>
            <a:chExt cx="1143000" cy="309393"/>
          </a:xfrm>
        </p:grpSpPr>
        <p:sp>
          <p:nvSpPr>
            <p:cNvPr id="2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ชื่อกลุ่ม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สี่เหลี่ยมผืนผ้า 186"/>
          <p:cNvSpPr/>
          <p:nvPr/>
        </p:nvSpPr>
        <p:spPr>
          <a:xfrm>
            <a:off x="1913874" y="2364255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6" name="สี่เหลี่ยมผืนผ้า 190"/>
          <p:cNvSpPr/>
          <p:nvPr/>
        </p:nvSpPr>
        <p:spPr>
          <a:xfrm>
            <a:off x="4838700" y="235964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7" name="กลุ่ม 30"/>
          <p:cNvGrpSpPr/>
          <p:nvPr/>
        </p:nvGrpSpPr>
        <p:grpSpPr>
          <a:xfrm>
            <a:off x="533401" y="2741595"/>
            <a:ext cx="1300119" cy="309393"/>
            <a:chOff x="1676400" y="2006600"/>
            <a:chExt cx="1143000" cy="309393"/>
          </a:xfrm>
        </p:grpSpPr>
        <p:sp>
          <p:nvSpPr>
            <p:cNvPr id="2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prstClr val="black"/>
                  </a:solidFill>
                </a:rPr>
                <a:t>หน่วยกิตรวม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0" name="สี่เหลี่ยมผืนผ้า 186"/>
          <p:cNvSpPr/>
          <p:nvPr/>
        </p:nvSpPr>
        <p:spPr>
          <a:xfrm>
            <a:off x="1900614" y="2742084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1" name="กลุ่ม 30"/>
          <p:cNvGrpSpPr/>
          <p:nvPr/>
        </p:nvGrpSpPr>
        <p:grpSpPr>
          <a:xfrm>
            <a:off x="533401" y="3105352"/>
            <a:ext cx="1300119" cy="309393"/>
            <a:chOff x="1676400" y="2006600"/>
            <a:chExt cx="1143000" cy="309393"/>
          </a:xfrm>
        </p:grpSpPr>
        <p:sp>
          <p:nvSpPr>
            <p:cNvPr id="3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สี่เหลี่ยมผืนผ้า 186"/>
          <p:cNvSpPr/>
          <p:nvPr/>
        </p:nvSpPr>
        <p:spPr>
          <a:xfrm>
            <a:off x="1913873" y="3102779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สาระการเรียนรู้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52402" y="855674"/>
            <a:ext cx="9601199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1" y="693730"/>
            <a:ext cx="9661216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15990"/>
            <a:ext cx="9661215" cy="36983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57530"/>
            <a:ext cx="9661215" cy="2433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รายวิชา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รายวิชา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11157"/>
              </p:ext>
            </p:extLst>
          </p:nvPr>
        </p:nvGraphicFramePr>
        <p:xfrm>
          <a:off x="265168" y="2510159"/>
          <a:ext cx="9336032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232"/>
                <a:gridCol w="304800"/>
                <a:gridCol w="1828800"/>
                <a:gridCol w="1524000"/>
                <a:gridCol w="29718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05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กลุ่มวิชา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รหัสวิชา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ชื่อวิชา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กลุ่มวิชาภาษาไทย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2200-1112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ภาษาไทย 1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กลุ่มวิชาคณิตศาสตร์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2254-5555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คณิตศาสตร์เชิงประยุกต์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กลุ่มวิชาพละศึกษา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2222-5656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สุขศึกษา1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กลุ่มวิชาสารสนเทศ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2248-2256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คอมพิวเตอร์ 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......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......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cs typeface="+mn-cs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..</a:t>
                      </a:r>
                      <a:endParaRPr lang="en-US" sz="14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199868" y="5481961"/>
            <a:ext cx="1095532" cy="309241"/>
            <a:chOff x="252248" y="5093335"/>
            <a:chExt cx="1095532" cy="309241"/>
          </a:xfrm>
        </p:grpSpPr>
        <p:sp>
          <p:nvSpPr>
            <p:cNvPr id="21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31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2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รหัสวิชา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sp>
        <p:nvSpPr>
          <p:cNvPr id="33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รายวิชา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สี่เหลี่ยมมุมมน 5"/>
          <p:cNvSpPr/>
          <p:nvPr/>
        </p:nvSpPr>
        <p:spPr>
          <a:xfrm>
            <a:off x="152402" y="855674"/>
            <a:ext cx="9661215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1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93730"/>
            <a:ext cx="9661217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601139"/>
            <a:ext cx="9661215" cy="246586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721844"/>
            <a:ext cx="9661215" cy="179057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รายวิชา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รายวิชา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8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1" name="สี่เหลี่ยมมุมมน 139"/>
          <p:cNvSpPr/>
          <p:nvPr/>
        </p:nvSpPr>
        <p:spPr>
          <a:xfrm>
            <a:off x="257178" y="2133599"/>
            <a:ext cx="9394822" cy="3043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2" name="กลุ่ม 30"/>
          <p:cNvGrpSpPr/>
          <p:nvPr/>
        </p:nvGrpSpPr>
        <p:grpSpPr>
          <a:xfrm>
            <a:off x="523297" y="2858172"/>
            <a:ext cx="1676399" cy="309393"/>
            <a:chOff x="1676400" y="2006600"/>
            <a:chExt cx="1143000" cy="309393"/>
          </a:xfrm>
        </p:grpSpPr>
        <p:sp>
          <p:nvSpPr>
            <p:cNvPr id="2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 ชื่อวิชา (ภาษาไทย)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สี่เหลี่ยมผืนผ้า 186"/>
          <p:cNvSpPr/>
          <p:nvPr/>
        </p:nvSpPr>
        <p:spPr>
          <a:xfrm>
            <a:off x="2275896" y="2849960"/>
            <a:ext cx="2552701" cy="300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6" name="สี่เหลี่ยมผืนผ้า 190"/>
          <p:cNvSpPr/>
          <p:nvPr/>
        </p:nvSpPr>
        <p:spPr>
          <a:xfrm>
            <a:off x="4828596" y="2845350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7" name="สี่เหลี่ยมผืนผ้า 186"/>
          <p:cNvSpPr/>
          <p:nvPr/>
        </p:nvSpPr>
        <p:spPr>
          <a:xfrm>
            <a:off x="1905000" y="3622059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1079506" y="1268204"/>
            <a:ext cx="1435094" cy="26745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รายวิชา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9" name="กลุ่ม 30"/>
          <p:cNvGrpSpPr/>
          <p:nvPr/>
        </p:nvGrpSpPr>
        <p:grpSpPr>
          <a:xfrm>
            <a:off x="524527" y="4665626"/>
            <a:ext cx="1300119" cy="309393"/>
            <a:chOff x="1676400" y="2006600"/>
            <a:chExt cx="1143000" cy="309393"/>
          </a:xfrm>
        </p:grpSpPr>
        <p:sp>
          <p:nvSpPr>
            <p:cNvPr id="3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สี่เหลี่ยมผืนผ้า 186"/>
          <p:cNvSpPr/>
          <p:nvPr/>
        </p:nvSpPr>
        <p:spPr>
          <a:xfrm>
            <a:off x="1905000" y="4663053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3" name="กลุ่ม 30"/>
          <p:cNvGrpSpPr/>
          <p:nvPr/>
        </p:nvGrpSpPr>
        <p:grpSpPr>
          <a:xfrm>
            <a:off x="508706" y="3622948"/>
            <a:ext cx="1300119" cy="309393"/>
            <a:chOff x="1676400" y="2006600"/>
            <a:chExt cx="1143000" cy="309393"/>
          </a:xfrm>
        </p:grpSpPr>
        <p:sp>
          <p:nvSpPr>
            <p:cNvPr id="3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รหัสวิชา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สี่เหลี่ยมผืนผ้า 190"/>
          <p:cNvSpPr/>
          <p:nvPr/>
        </p:nvSpPr>
        <p:spPr>
          <a:xfrm>
            <a:off x="3403293" y="2732567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สี่เหลี่ยมผืนผ้า 190"/>
          <p:cNvSpPr/>
          <p:nvPr/>
        </p:nvSpPr>
        <p:spPr>
          <a:xfrm>
            <a:off x="4202102" y="3607521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152402" y="855674"/>
            <a:ext cx="9661215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48" name="กลุ่ม 30"/>
          <p:cNvGrpSpPr/>
          <p:nvPr/>
        </p:nvGrpSpPr>
        <p:grpSpPr>
          <a:xfrm>
            <a:off x="522223" y="3243158"/>
            <a:ext cx="1676399" cy="309393"/>
            <a:chOff x="1676400" y="2006600"/>
            <a:chExt cx="1143000" cy="309393"/>
          </a:xfrm>
        </p:grpSpPr>
        <p:sp>
          <p:nvSpPr>
            <p:cNvPr id="4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 ชื่อวิชา (ภาษาอังกฤษ)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1" name="สี่เหลี่ยมผืนผ้า 186"/>
          <p:cNvSpPr/>
          <p:nvPr/>
        </p:nvSpPr>
        <p:spPr>
          <a:xfrm>
            <a:off x="2274822" y="3234946"/>
            <a:ext cx="2552701" cy="300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2" name="สี่เหลี่ยมผืนผ้า 190"/>
          <p:cNvSpPr/>
          <p:nvPr/>
        </p:nvSpPr>
        <p:spPr>
          <a:xfrm>
            <a:off x="4868443" y="3194272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3" name="สี่เหลี่ยมผืนผ้า 186"/>
          <p:cNvSpPr/>
          <p:nvPr/>
        </p:nvSpPr>
        <p:spPr>
          <a:xfrm>
            <a:off x="1905000" y="3980194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4" name="กลุ่ม 30"/>
          <p:cNvGrpSpPr/>
          <p:nvPr/>
        </p:nvGrpSpPr>
        <p:grpSpPr>
          <a:xfrm>
            <a:off x="508706" y="3981083"/>
            <a:ext cx="1300119" cy="309393"/>
            <a:chOff x="1676400" y="2006600"/>
            <a:chExt cx="1143000" cy="309393"/>
          </a:xfrm>
        </p:grpSpPr>
        <p:sp>
          <p:nvSpPr>
            <p:cNvPr id="5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จำนวนหน่วยกิต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สี่เหลี่ยมผืนผ้า 190"/>
          <p:cNvSpPr/>
          <p:nvPr/>
        </p:nvSpPr>
        <p:spPr>
          <a:xfrm>
            <a:off x="4202102" y="3950251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58" name="กลุ่ม 30"/>
          <p:cNvGrpSpPr/>
          <p:nvPr/>
        </p:nvGrpSpPr>
        <p:grpSpPr>
          <a:xfrm>
            <a:off x="541284" y="2468583"/>
            <a:ext cx="1476040" cy="309393"/>
            <a:chOff x="1676400" y="2006600"/>
            <a:chExt cx="1143000" cy="309393"/>
          </a:xfrm>
        </p:grpSpPr>
        <p:sp>
          <p:nvSpPr>
            <p:cNvPr id="5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กลุ่มวิชา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สี่เหลี่ยมผืนผ้า 186"/>
          <p:cNvSpPr/>
          <p:nvPr/>
        </p:nvSpPr>
        <p:spPr>
          <a:xfrm>
            <a:off x="2111565" y="2486052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เลือกกลุ่ม -- 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สามเหลี่ยมหน้าจั่ว 140"/>
          <p:cNvSpPr/>
          <p:nvPr/>
        </p:nvSpPr>
        <p:spPr>
          <a:xfrm rot="10800000">
            <a:off x="3460376" y="2601742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3" name="สี่เหลี่ยมผืนผ้า 186"/>
          <p:cNvSpPr/>
          <p:nvPr/>
        </p:nvSpPr>
        <p:spPr>
          <a:xfrm>
            <a:off x="1905000" y="4311557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4" name="กลุ่ม 30"/>
          <p:cNvGrpSpPr/>
          <p:nvPr/>
        </p:nvGrpSpPr>
        <p:grpSpPr>
          <a:xfrm>
            <a:off x="508706" y="4312446"/>
            <a:ext cx="1300119" cy="309393"/>
            <a:chOff x="1676400" y="2006600"/>
            <a:chExt cx="1143000" cy="309393"/>
          </a:xfrm>
        </p:grpSpPr>
        <p:sp>
          <p:nvSpPr>
            <p:cNvPr id="6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ชั่วโมงการเรียน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4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1" y="693730"/>
            <a:ext cx="9661216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15990"/>
            <a:ext cx="9661215" cy="322213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77096"/>
            <a:ext cx="9661215" cy="223806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หลักสูตรการเรียน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7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88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หลักสูตรการเรียน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9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14694"/>
              </p:ext>
            </p:extLst>
          </p:nvPr>
        </p:nvGraphicFramePr>
        <p:xfrm>
          <a:off x="265168" y="2510159"/>
          <a:ext cx="9336032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232"/>
                <a:gridCol w="304800"/>
                <a:gridCol w="63246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05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 หลักสูตร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หลักสูตร</a:t>
                      </a:r>
                      <a:r>
                        <a:rPr kumimoji="0" lang="th-TH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ปวช. ปี 2545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หลักสูตร</a:t>
                      </a:r>
                      <a:r>
                        <a:rPr lang="th-TH" sz="1600" baseline="0" dirty="0" smtClean="0"/>
                        <a:t> ปวส. ปี 2546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หลักสูตร</a:t>
                      </a:r>
                      <a:r>
                        <a:rPr lang="th-TH" sz="1600" baseline="0" dirty="0" smtClean="0"/>
                        <a:t> ปวช. ปี 2556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หลักสูตรคหกรรม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......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......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cs typeface="+mn-cs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..</a:t>
                      </a:r>
                      <a:endParaRPr lang="en-US" sz="14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93"/>
          <p:cNvGrpSpPr/>
          <p:nvPr/>
        </p:nvGrpSpPr>
        <p:grpSpPr>
          <a:xfrm>
            <a:off x="199868" y="5481961"/>
            <a:ext cx="1095532" cy="309241"/>
            <a:chOff x="252248" y="5093335"/>
            <a:chExt cx="1095532" cy="309241"/>
          </a:xfrm>
        </p:grpSpPr>
        <p:sp>
          <p:nvSpPr>
            <p:cNvPr id="95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6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161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62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หลักสูตร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sp>
        <p:nvSpPr>
          <p:cNvPr id="70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หลักสูตรการเรียน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สี่เหลี่ยมมุมมน 5"/>
          <p:cNvSpPr/>
          <p:nvPr/>
        </p:nvSpPr>
        <p:spPr>
          <a:xfrm>
            <a:off x="152402" y="855674"/>
            <a:ext cx="9661215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9227" y="568037"/>
            <a:ext cx="9664516" cy="5788318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" name="สี่เหลี่ยมมุมมน 139"/>
          <p:cNvSpPr/>
          <p:nvPr/>
        </p:nvSpPr>
        <p:spPr>
          <a:xfrm>
            <a:off x="257178" y="3961931"/>
            <a:ext cx="9394822" cy="20771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42925"/>
            <a:ext cx="9661215" cy="295277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75186"/>
            <a:ext cx="9661215" cy="22571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หลักสูตรการเรียน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28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Box 129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หลักสูตรการเรียน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31" name="รูปภาพ 31" descr="icon-32-canc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32" name="รูปภาพ 32" descr="icon-32-sa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5" name="สี่เหลี่ยมมุมมน 139"/>
          <p:cNvSpPr/>
          <p:nvPr/>
        </p:nvSpPr>
        <p:spPr>
          <a:xfrm>
            <a:off x="257178" y="2226069"/>
            <a:ext cx="9394822" cy="16077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6" name="กลุ่ม 30"/>
          <p:cNvGrpSpPr/>
          <p:nvPr/>
        </p:nvGrpSpPr>
        <p:grpSpPr>
          <a:xfrm>
            <a:off x="533401" y="2372467"/>
            <a:ext cx="1482101" cy="309393"/>
            <a:chOff x="1676400" y="2006600"/>
            <a:chExt cx="1143000" cy="309393"/>
          </a:xfrm>
        </p:grpSpPr>
        <p:sp>
          <p:nvSpPr>
            <p:cNvPr id="13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หลักสูตรการเรียน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9" name="สี่เหลี่ยมผืนผ้า 186"/>
          <p:cNvSpPr/>
          <p:nvPr/>
        </p:nvSpPr>
        <p:spPr>
          <a:xfrm>
            <a:off x="2103682" y="2379967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40" name="สี่เหลี่ยมผืนผ้า 190"/>
          <p:cNvSpPr/>
          <p:nvPr/>
        </p:nvSpPr>
        <p:spPr>
          <a:xfrm>
            <a:off x="5237264" y="2370928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1" name="กลุ่ม 30"/>
          <p:cNvGrpSpPr/>
          <p:nvPr/>
        </p:nvGrpSpPr>
        <p:grpSpPr>
          <a:xfrm>
            <a:off x="549500" y="3067191"/>
            <a:ext cx="1476040" cy="309393"/>
            <a:chOff x="1676400" y="2006600"/>
            <a:chExt cx="1143000" cy="309393"/>
          </a:xfrm>
        </p:grpSpPr>
        <p:sp>
          <p:nvSpPr>
            <p:cNvPr id="14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สถานะ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สี่เหลี่ยมผืนผ้า 186"/>
          <p:cNvSpPr/>
          <p:nvPr/>
        </p:nvSpPr>
        <p:spPr>
          <a:xfrm>
            <a:off x="2119781" y="3084660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สถานะ -- 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5" name="กลุ่ม 30"/>
          <p:cNvGrpSpPr/>
          <p:nvPr/>
        </p:nvGrpSpPr>
        <p:grpSpPr>
          <a:xfrm>
            <a:off x="549500" y="3430948"/>
            <a:ext cx="1476040" cy="309393"/>
            <a:chOff x="1676400" y="2006600"/>
            <a:chExt cx="1143000" cy="309393"/>
          </a:xfrm>
        </p:grpSpPr>
        <p:sp>
          <p:nvSpPr>
            <p:cNvPr id="14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2" name="สี่เหลี่ยมผืนผ้า 186"/>
          <p:cNvSpPr/>
          <p:nvPr/>
        </p:nvSpPr>
        <p:spPr>
          <a:xfrm>
            <a:off x="2119781" y="3429000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sp>
        <p:nvSpPr>
          <p:cNvPr id="48" name="สามเหลี่ยมหน้าจั่ว 140"/>
          <p:cNvSpPr/>
          <p:nvPr/>
        </p:nvSpPr>
        <p:spPr>
          <a:xfrm rot="10800000">
            <a:off x="3222511" y="3147984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หลักสูตรการเรียน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3" name="Elbow Connector 52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สี่เหลี่ยมมุมมน 5"/>
          <p:cNvSpPr/>
          <p:nvPr/>
        </p:nvSpPr>
        <p:spPr>
          <a:xfrm>
            <a:off x="152402" y="855674"/>
            <a:ext cx="9661341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63" name="กลุ่ม 30"/>
          <p:cNvGrpSpPr/>
          <p:nvPr/>
        </p:nvGrpSpPr>
        <p:grpSpPr>
          <a:xfrm>
            <a:off x="549500" y="2716418"/>
            <a:ext cx="1476040" cy="309393"/>
            <a:chOff x="1676400" y="2006600"/>
            <a:chExt cx="1143000" cy="309393"/>
          </a:xfrm>
        </p:grpSpPr>
        <p:sp>
          <p:nvSpPr>
            <p:cNvPr id="6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ระดับการศึกษา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6" name="สี่เหลี่ยมผืนผ้า 186"/>
          <p:cNvSpPr/>
          <p:nvPr/>
        </p:nvSpPr>
        <p:spPr>
          <a:xfrm>
            <a:off x="2119781" y="2733887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เลือกระดับ -- 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สามเหลี่ยมหน้าจั่ว 140"/>
          <p:cNvSpPr/>
          <p:nvPr/>
        </p:nvSpPr>
        <p:spPr>
          <a:xfrm rot="10800000">
            <a:off x="3468592" y="2849577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8" name="กลุ่ม 30"/>
          <p:cNvGrpSpPr/>
          <p:nvPr/>
        </p:nvGrpSpPr>
        <p:grpSpPr>
          <a:xfrm>
            <a:off x="335551" y="5296148"/>
            <a:ext cx="522768" cy="327025"/>
            <a:chOff x="1590069" y="2006600"/>
            <a:chExt cx="1428751" cy="327025"/>
          </a:xfrm>
        </p:grpSpPr>
        <p:sp>
          <p:nvSpPr>
            <p:cNvPr id="69" name="สี่เหลี่ยมผืนผ้า 174"/>
            <p:cNvSpPr/>
            <p:nvPr/>
          </p:nvSpPr>
          <p:spPr>
            <a:xfrm>
              <a:off x="1676398" y="2006600"/>
              <a:ext cx="1200585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สี่เหลี่ยมผืนผ้า 175"/>
            <p:cNvSpPr/>
            <p:nvPr/>
          </p:nvSpPr>
          <p:spPr>
            <a:xfrm>
              <a:off x="1590069" y="2028825"/>
              <a:ext cx="142875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prstClr val="black"/>
                  </a:solidFill>
                </a:rPr>
                <a:t>No</a:t>
              </a:r>
              <a:r>
                <a:rPr lang="th-TH" sz="1100" dirty="0">
                  <a:solidFill>
                    <a:prstClr val="black"/>
                  </a:solidFill>
                </a:rPr>
                <a:t>.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กลุ่ม 30"/>
          <p:cNvGrpSpPr/>
          <p:nvPr/>
        </p:nvGrpSpPr>
        <p:grpSpPr>
          <a:xfrm>
            <a:off x="841347" y="5292972"/>
            <a:ext cx="1098250" cy="307975"/>
            <a:chOff x="1676400" y="2003425"/>
            <a:chExt cx="1143000" cy="307975"/>
          </a:xfrm>
        </p:grpSpPr>
        <p:sp>
          <p:nvSpPr>
            <p:cNvPr id="72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รหัสวิชา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4" name="สี่เหลี่ยมผืนผ้า 172"/>
          <p:cNvSpPr/>
          <p:nvPr/>
        </p:nvSpPr>
        <p:spPr>
          <a:xfrm>
            <a:off x="842280" y="5677145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rgbClr val="009900"/>
                </a:solidFill>
              </a:rPr>
              <a:t>5612-002</a:t>
            </a:r>
            <a:endParaRPr lang="en-US" sz="1400" dirty="0">
              <a:solidFill>
                <a:srgbClr val="009900"/>
              </a:solidFill>
            </a:endParaRPr>
          </a:p>
        </p:txBody>
      </p:sp>
      <p:grpSp>
        <p:nvGrpSpPr>
          <p:cNvPr id="76" name="กลุ่ม 30"/>
          <p:cNvGrpSpPr/>
          <p:nvPr/>
        </p:nvGrpSpPr>
        <p:grpSpPr>
          <a:xfrm>
            <a:off x="6020112" y="5292972"/>
            <a:ext cx="1223441" cy="330201"/>
            <a:chOff x="1676400" y="2003425"/>
            <a:chExt cx="1143000" cy="307975"/>
          </a:xfrm>
        </p:grpSpPr>
        <p:sp>
          <p:nvSpPr>
            <p:cNvPr id="78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ชั่วโมงเรียน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กลุ่ม 30"/>
          <p:cNvGrpSpPr/>
          <p:nvPr/>
        </p:nvGrpSpPr>
        <p:grpSpPr>
          <a:xfrm>
            <a:off x="1991650" y="5292972"/>
            <a:ext cx="2427474" cy="307975"/>
            <a:chOff x="1676400" y="2003425"/>
            <a:chExt cx="840636" cy="307975"/>
          </a:xfrm>
        </p:grpSpPr>
        <p:sp>
          <p:nvSpPr>
            <p:cNvPr id="81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ชื่อวิชา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83" name="สี่เหลี่ยมผืนผ้า 172"/>
          <p:cNvSpPr/>
          <p:nvPr/>
        </p:nvSpPr>
        <p:spPr>
          <a:xfrm>
            <a:off x="1992583" y="5677145"/>
            <a:ext cx="2426540" cy="301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rgbClr val="009900"/>
                </a:solidFill>
              </a:rPr>
              <a:t>ศิลปะ</a:t>
            </a:r>
            <a:endParaRPr lang="en-US" sz="1400" dirty="0">
              <a:solidFill>
                <a:srgbClr val="009900"/>
              </a:solidFill>
            </a:endParaRPr>
          </a:p>
        </p:txBody>
      </p:sp>
      <p:grpSp>
        <p:nvGrpSpPr>
          <p:cNvPr id="84" name="กลุ่ม 30"/>
          <p:cNvGrpSpPr/>
          <p:nvPr/>
        </p:nvGrpSpPr>
        <p:grpSpPr>
          <a:xfrm>
            <a:off x="4479058" y="5292972"/>
            <a:ext cx="1464064" cy="307975"/>
            <a:chOff x="1676400" y="2003425"/>
            <a:chExt cx="1143000" cy="307975"/>
          </a:xfrm>
        </p:grpSpPr>
        <p:sp>
          <p:nvSpPr>
            <p:cNvPr id="85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หน่วยกิต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87" name="สี่เหลี่ยมผืนผ้า 172"/>
          <p:cNvSpPr/>
          <p:nvPr/>
        </p:nvSpPr>
        <p:spPr>
          <a:xfrm>
            <a:off x="4477915" y="5677145"/>
            <a:ext cx="1463308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  <a:endParaRPr lang="en-US" sz="1400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8" name="สี่เหลี่ยมผืนผ้า 172"/>
          <p:cNvSpPr/>
          <p:nvPr/>
        </p:nvSpPr>
        <p:spPr>
          <a:xfrm>
            <a:off x="369443" y="5678422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886" y="4857079"/>
            <a:ext cx="157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รายวิชาในหลักสูตร</a:t>
            </a:r>
            <a:endParaRPr lang="en-US" b="1" dirty="0"/>
          </a:p>
        </p:txBody>
      </p:sp>
      <p:sp>
        <p:nvSpPr>
          <p:cNvPr id="89" name="สี่เหลี่ยมผืนผ้า 172"/>
          <p:cNvSpPr/>
          <p:nvPr/>
        </p:nvSpPr>
        <p:spPr>
          <a:xfrm>
            <a:off x="6037849" y="5677145"/>
            <a:ext cx="1205704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20</a:t>
            </a:r>
            <a:endParaRPr lang="en-US" sz="1400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98" name="กลุ่ม 30"/>
          <p:cNvGrpSpPr/>
          <p:nvPr/>
        </p:nvGrpSpPr>
        <p:grpSpPr>
          <a:xfrm>
            <a:off x="384963" y="4039547"/>
            <a:ext cx="1476040" cy="309393"/>
            <a:chOff x="1676400" y="2006600"/>
            <a:chExt cx="1143000" cy="309393"/>
          </a:xfrm>
        </p:grpSpPr>
        <p:sp>
          <p:nvSpPr>
            <p:cNvPr id="9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กลุ่มวิชา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1" name="สี่เหลี่ยมผืนผ้า 186"/>
          <p:cNvSpPr/>
          <p:nvPr/>
        </p:nvSpPr>
        <p:spPr>
          <a:xfrm>
            <a:off x="1955244" y="4057016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เลือกกลุ่ม -- 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สามเหลี่ยมหน้าจั่ว 140"/>
          <p:cNvSpPr/>
          <p:nvPr/>
        </p:nvSpPr>
        <p:spPr>
          <a:xfrm rot="10800000">
            <a:off x="3304055" y="4172706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79803" y="6110390"/>
            <a:ext cx="519331" cy="307972"/>
            <a:chOff x="487829" y="4941410"/>
            <a:chExt cx="631082" cy="374249"/>
          </a:xfrm>
        </p:grpSpPr>
        <p:sp>
          <p:nvSpPr>
            <p:cNvPr id="105" name="Oval 104"/>
            <p:cNvSpPr/>
            <p:nvPr/>
          </p:nvSpPr>
          <p:spPr>
            <a:xfrm>
              <a:off x="553093" y="4970363"/>
              <a:ext cx="233464" cy="233463"/>
            </a:xfrm>
            <a:prstGeom prst="ellipse">
              <a:avLst/>
            </a:prstGeom>
            <a:solidFill>
              <a:srgbClr val="99CC00"/>
            </a:solidFill>
            <a:ln w="19050">
              <a:solidFill>
                <a:srgbClr val="158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6" name="สี่เหลี่ยมผืนผ้า 195"/>
            <p:cNvSpPr/>
            <p:nvPr/>
          </p:nvSpPr>
          <p:spPr>
            <a:xfrm>
              <a:off x="487829" y="4941410"/>
              <a:ext cx="367366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2400" b="1" dirty="0" smtClean="0">
                  <a:solidFill>
                    <a:prstClr val="white"/>
                  </a:solidFill>
                </a:rPr>
                <a:t>+</a:t>
              </a:r>
              <a:endParaRPr lang="en-US" sz="2400" b="1" dirty="0">
                <a:solidFill>
                  <a:prstClr val="white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58" y="4984087"/>
              <a:ext cx="250366" cy="250366"/>
            </a:xfrm>
            <a:prstGeom prst="rect">
              <a:avLst/>
            </a:prstGeom>
          </p:spPr>
        </p:pic>
        <p:sp>
          <p:nvSpPr>
            <p:cNvPr id="108" name="Oval 107"/>
            <p:cNvSpPr/>
            <p:nvPr/>
          </p:nvSpPr>
          <p:spPr>
            <a:xfrm>
              <a:off x="834158" y="4984752"/>
              <a:ext cx="219076" cy="2190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9" name="สี่เหลี่ยมผืนผ้า 195"/>
            <p:cNvSpPr/>
            <p:nvPr/>
          </p:nvSpPr>
          <p:spPr>
            <a:xfrm>
              <a:off x="751546" y="5010860"/>
              <a:ext cx="367365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Adobe Caslon Pro Bold" pitchFamily="18" charset="0"/>
                  <a:cs typeface="Adobe Arabic" pitchFamily="18" charset="-78"/>
                </a:rPr>
                <a:t>-</a:t>
              </a:r>
              <a:endParaRPr lang="en-US" sz="2800" b="1" dirty="0">
                <a:solidFill>
                  <a:schemeClr val="bg1"/>
                </a:solidFill>
                <a:latin typeface="Adobe Caslon Pro Bold" pitchFamily="18" charset="0"/>
                <a:cs typeface="Adobe Arabic" pitchFamily="18" charset="-78"/>
              </a:endParaRPr>
            </a:p>
          </p:txBody>
        </p:sp>
      </p:grpSp>
      <p:grpSp>
        <p:nvGrpSpPr>
          <p:cNvPr id="110" name="กลุ่ม 30"/>
          <p:cNvGrpSpPr/>
          <p:nvPr/>
        </p:nvGrpSpPr>
        <p:grpSpPr>
          <a:xfrm>
            <a:off x="401585" y="4414555"/>
            <a:ext cx="1464064" cy="307975"/>
            <a:chOff x="1676400" y="2003425"/>
            <a:chExt cx="1143000" cy="307975"/>
          </a:xfrm>
        </p:grpSpPr>
        <p:sp>
          <p:nvSpPr>
            <p:cNvPr id="111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prstClr val="black"/>
                  </a:solidFill>
                </a:rPr>
                <a:t>หน่วยกิต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3" name="สี่เหลี่ยมผืนผ้า 172"/>
          <p:cNvSpPr/>
          <p:nvPr/>
        </p:nvSpPr>
        <p:spPr>
          <a:xfrm>
            <a:off x="1939597" y="4422454"/>
            <a:ext cx="1463308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114" name="กลุ่ม 30"/>
          <p:cNvGrpSpPr/>
          <p:nvPr/>
        </p:nvGrpSpPr>
        <p:grpSpPr>
          <a:xfrm>
            <a:off x="7313291" y="5290534"/>
            <a:ext cx="535310" cy="330201"/>
            <a:chOff x="1676400" y="2003425"/>
            <a:chExt cx="1143000" cy="307975"/>
          </a:xfrm>
        </p:grpSpPr>
        <p:sp>
          <p:nvSpPr>
            <p:cNvPr id="115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7" name="สี่เหลี่ยมผืนผ้า 172"/>
          <p:cNvSpPr/>
          <p:nvPr/>
        </p:nvSpPr>
        <p:spPr>
          <a:xfrm>
            <a:off x="7331027" y="5674707"/>
            <a:ext cx="527549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FF"/>
                </a:solidFill>
                <a:sym typeface="Wingdings"/>
              </a:rPr>
              <a:t>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96877" y="528081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Wingdings"/>
              </a:rPr>
              <a:t>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4984" y="2817011"/>
            <a:ext cx="216297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 smtClean="0"/>
              <a:t>เมื่อเลือกกลุ่มวิชาแล้ว จะแสดงรายชื่อวิชาที่อยู่ในกลุ่มนั้น เพื่อคลิก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✓</a:t>
            </a:r>
            <a:r>
              <a:rPr lang="th-T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เลือกวิชา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115" idx="0"/>
          </p:cNvCxnSpPr>
          <p:nvPr/>
        </p:nvCxnSpPr>
        <p:spPr>
          <a:xfrm flipH="1">
            <a:off x="7580946" y="3740341"/>
            <a:ext cx="375524" cy="1553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4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16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1" y="693730"/>
            <a:ext cx="9661216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15990"/>
            <a:ext cx="9661215" cy="322213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096"/>
            <a:ext cx="9661215" cy="223806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ประเภทหลักสูตร (อาชีวะ)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ประเภทหลักสูตร(อาชีวะ)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65095"/>
              </p:ext>
            </p:extLst>
          </p:nvPr>
        </p:nvGraphicFramePr>
        <p:xfrm>
          <a:off x="265168" y="2510159"/>
          <a:ext cx="9336032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232"/>
                <a:gridCol w="304800"/>
                <a:gridCol w="63246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05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 หลักสูตร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เกษตร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คหกรรม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ท่องเที่ยว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บริหาร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......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......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cs typeface="+mn-cs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..</a:t>
                      </a:r>
                      <a:endParaRPr lang="en-US" sz="14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199868" y="5481961"/>
            <a:ext cx="1095532" cy="309241"/>
            <a:chOff x="252248" y="5093335"/>
            <a:chExt cx="1095532" cy="309241"/>
          </a:xfrm>
        </p:grpSpPr>
        <p:sp>
          <p:nvSpPr>
            <p:cNvPr id="21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31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2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หลักสูตร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sp>
        <p:nvSpPr>
          <p:cNvPr id="33" name="สี่เหลี่ยมมุมมน 5"/>
          <p:cNvSpPr/>
          <p:nvPr/>
        </p:nvSpPr>
        <p:spPr>
          <a:xfrm>
            <a:off x="1079506" y="1268204"/>
            <a:ext cx="1511294" cy="30270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ประเภทหลักสูตร (อาชีวะ)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สี่เหลี่ยมมุมมน 5"/>
          <p:cNvSpPr/>
          <p:nvPr/>
        </p:nvSpPr>
        <p:spPr>
          <a:xfrm>
            <a:off x="152402" y="855674"/>
            <a:ext cx="9661215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17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15991"/>
            <a:ext cx="9597763" cy="273384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57529"/>
            <a:ext cx="9597763" cy="26369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ประเภทหลักสูตร (อาชีวะ)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ประเภทหลักสูตร(อาชีวะ)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1079506" y="1268204"/>
            <a:ext cx="1511294" cy="30270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ประเภทหลักสูตร (อาชีวะ)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45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46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9" name="สี่เหลี่ยมมุมมน 139"/>
          <p:cNvSpPr/>
          <p:nvPr/>
        </p:nvSpPr>
        <p:spPr>
          <a:xfrm>
            <a:off x="257178" y="2226069"/>
            <a:ext cx="9394822" cy="1812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0" name="กลุ่ม 30"/>
          <p:cNvGrpSpPr/>
          <p:nvPr/>
        </p:nvGrpSpPr>
        <p:grpSpPr>
          <a:xfrm>
            <a:off x="533401" y="2372467"/>
            <a:ext cx="1482101" cy="309393"/>
            <a:chOff x="1676400" y="2006600"/>
            <a:chExt cx="1143000" cy="309393"/>
          </a:xfrm>
        </p:grpSpPr>
        <p:sp>
          <p:nvSpPr>
            <p:cNvPr id="5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ประเภทหลักสูตร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สี่เหลี่ยมผืนผ้า 186"/>
          <p:cNvSpPr/>
          <p:nvPr/>
        </p:nvSpPr>
        <p:spPr>
          <a:xfrm>
            <a:off x="2103682" y="2379967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54" name="กลุ่ม 30"/>
          <p:cNvGrpSpPr/>
          <p:nvPr/>
        </p:nvGrpSpPr>
        <p:grpSpPr>
          <a:xfrm>
            <a:off x="549500" y="3067191"/>
            <a:ext cx="1476040" cy="309393"/>
            <a:chOff x="1676400" y="2006600"/>
            <a:chExt cx="1143000" cy="309393"/>
          </a:xfrm>
        </p:grpSpPr>
        <p:sp>
          <p:nvSpPr>
            <p:cNvPr id="5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สถานะ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สี่เหลี่ยมผืนผ้า 186"/>
          <p:cNvSpPr/>
          <p:nvPr/>
        </p:nvSpPr>
        <p:spPr>
          <a:xfrm>
            <a:off x="2119781" y="3084660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สถานะ -- 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8" name="กลุ่ม 30"/>
          <p:cNvGrpSpPr/>
          <p:nvPr/>
        </p:nvGrpSpPr>
        <p:grpSpPr>
          <a:xfrm>
            <a:off x="549500" y="3430948"/>
            <a:ext cx="1476040" cy="309393"/>
            <a:chOff x="1676400" y="2006600"/>
            <a:chExt cx="1143000" cy="309393"/>
          </a:xfrm>
        </p:grpSpPr>
        <p:sp>
          <p:nvSpPr>
            <p:cNvPr id="5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สี่เหลี่ยมผืนผ้า 186"/>
          <p:cNvSpPr/>
          <p:nvPr/>
        </p:nvSpPr>
        <p:spPr>
          <a:xfrm>
            <a:off x="2119781" y="3429000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sp>
        <p:nvSpPr>
          <p:cNvPr id="62" name="สามเหลี่ยมหน้าจั่ว 140"/>
          <p:cNvSpPr/>
          <p:nvPr/>
        </p:nvSpPr>
        <p:spPr>
          <a:xfrm rot="10800000">
            <a:off x="3222511" y="3147984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3" name="กลุ่ม 30"/>
          <p:cNvGrpSpPr/>
          <p:nvPr/>
        </p:nvGrpSpPr>
        <p:grpSpPr>
          <a:xfrm>
            <a:off x="549500" y="2716418"/>
            <a:ext cx="1476040" cy="309393"/>
            <a:chOff x="1676400" y="2006600"/>
            <a:chExt cx="1143000" cy="309393"/>
          </a:xfrm>
        </p:grpSpPr>
        <p:sp>
          <p:nvSpPr>
            <p:cNvPr id="6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ระดับการศึกษา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6" name="สี่เหลี่ยมผืนผ้า 186"/>
          <p:cNvSpPr/>
          <p:nvPr/>
        </p:nvSpPr>
        <p:spPr>
          <a:xfrm>
            <a:off x="2119781" y="2733887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เลือกระดับ -- 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สามเหลี่ยมหน้าจั่ว 140"/>
          <p:cNvSpPr/>
          <p:nvPr/>
        </p:nvSpPr>
        <p:spPr>
          <a:xfrm rot="10800000">
            <a:off x="3468592" y="2849577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681038" y="2774729"/>
            <a:ext cx="1028700" cy="74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709738" y="2626257"/>
            <a:ext cx="18133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สามัญ, อาชีวะ, นานาชาติ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92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1" y="693730"/>
            <a:ext cx="9601200" cy="571151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18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81025"/>
            <a:ext cx="9597763" cy="257178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74336"/>
            <a:ext cx="9597763" cy="22656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สาขาการเรียน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6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สาขาการเรียน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7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88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สาขาการเรียน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9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3827"/>
              </p:ext>
            </p:extLst>
          </p:nvPr>
        </p:nvGraphicFramePr>
        <p:xfrm>
          <a:off x="265168" y="2510159"/>
          <a:ext cx="9336032" cy="2214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123"/>
                <a:gridCol w="508053"/>
                <a:gridCol w="2120256"/>
                <a:gridCol w="2133600"/>
                <a:gridCol w="2046004"/>
                <a:gridCol w="1763996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th-TH" sz="1600" b="1" kern="1200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ลำดับ</a:t>
                      </a:r>
                      <a:endParaRPr kumimoji="0" lang="en-US" sz="1600" b="1" kern="1200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สาขาการเรียน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ระดับการศึกษา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1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คอมพิวเตอร์ธุรกิจ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ปวช.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40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2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การตลาด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ปวช.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08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3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บัญชี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ปวช.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84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การโรงแรม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ปวส.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20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การจัดการ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ปวส.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....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93"/>
          <p:cNvGrpSpPr/>
          <p:nvPr/>
        </p:nvGrpSpPr>
        <p:grpSpPr>
          <a:xfrm>
            <a:off x="257178" y="4850456"/>
            <a:ext cx="1095532" cy="309241"/>
            <a:chOff x="252248" y="5093335"/>
            <a:chExt cx="1095532" cy="309241"/>
          </a:xfrm>
        </p:grpSpPr>
        <p:sp>
          <p:nvSpPr>
            <p:cNvPr id="95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6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161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62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สาขาการเรียน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สี่เหลี่ยมมุมมน 5"/>
          <p:cNvSpPr/>
          <p:nvPr/>
        </p:nvSpPr>
        <p:spPr>
          <a:xfrm>
            <a:off x="152402" y="855674"/>
            <a:ext cx="9601199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693730"/>
            <a:ext cx="9661217" cy="5630869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19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39365"/>
            <a:ext cx="9661215" cy="308360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3" y="688783"/>
            <a:ext cx="9661214" cy="35740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สาขาการเรียน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Box 129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สาขาการเรียน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31" name="รูปภาพ 31" descr="icon-32-canc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32" name="รูปภาพ 32" descr="icon-32-sa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5" name="สี่เหลี่ยมมุมมน 139"/>
          <p:cNvSpPr/>
          <p:nvPr/>
        </p:nvSpPr>
        <p:spPr>
          <a:xfrm>
            <a:off x="257178" y="2133600"/>
            <a:ext cx="9394822" cy="2209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6" name="กลุ่ม 30"/>
          <p:cNvGrpSpPr/>
          <p:nvPr/>
        </p:nvGrpSpPr>
        <p:grpSpPr>
          <a:xfrm>
            <a:off x="533401" y="2372467"/>
            <a:ext cx="1300119" cy="309393"/>
            <a:chOff x="1676400" y="2006600"/>
            <a:chExt cx="1143000" cy="309393"/>
          </a:xfrm>
        </p:grpSpPr>
        <p:sp>
          <p:nvSpPr>
            <p:cNvPr id="13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สาขาการเรียน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9" name="สี่เหลี่ยมผืนผ้า 186"/>
          <p:cNvSpPr/>
          <p:nvPr/>
        </p:nvSpPr>
        <p:spPr>
          <a:xfrm>
            <a:off x="1913874" y="2364255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40" name="สี่เหลี่ยมผืนผ้า 190"/>
          <p:cNvSpPr/>
          <p:nvPr/>
        </p:nvSpPr>
        <p:spPr>
          <a:xfrm>
            <a:off x="4838700" y="235964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1" name="กลุ่ม 30"/>
          <p:cNvGrpSpPr/>
          <p:nvPr/>
        </p:nvGrpSpPr>
        <p:grpSpPr>
          <a:xfrm>
            <a:off x="533401" y="2741595"/>
            <a:ext cx="1300119" cy="309393"/>
            <a:chOff x="1676400" y="2006600"/>
            <a:chExt cx="1143000" cy="309393"/>
          </a:xfrm>
        </p:grpSpPr>
        <p:sp>
          <p:nvSpPr>
            <p:cNvPr id="14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ระดับการศึกษา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สี่เหลี่ยมผืนผ้า 186"/>
          <p:cNvSpPr/>
          <p:nvPr/>
        </p:nvSpPr>
        <p:spPr>
          <a:xfrm>
            <a:off x="1900614" y="2742084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ระดับการศึกษา -- 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5" name="กลุ่ม 30"/>
          <p:cNvGrpSpPr/>
          <p:nvPr/>
        </p:nvGrpSpPr>
        <p:grpSpPr>
          <a:xfrm>
            <a:off x="533402" y="3464505"/>
            <a:ext cx="1300119" cy="309393"/>
            <a:chOff x="1676400" y="2006600"/>
            <a:chExt cx="1143000" cy="309393"/>
          </a:xfrm>
        </p:grpSpPr>
        <p:sp>
          <p:nvSpPr>
            <p:cNvPr id="14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2" name="สี่เหลี่ยมผืนผ้า 186"/>
          <p:cNvSpPr/>
          <p:nvPr/>
        </p:nvSpPr>
        <p:spPr>
          <a:xfrm>
            <a:off x="1913874" y="3461932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สาขาการเรียน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8" name="สามเหลี่ยมหน้าจั่ว 140"/>
          <p:cNvSpPr/>
          <p:nvPr/>
        </p:nvSpPr>
        <p:spPr>
          <a:xfrm rot="10800000">
            <a:off x="3259577" y="2875553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152402" y="855674"/>
            <a:ext cx="9661215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53" name="กลุ่ม 30"/>
          <p:cNvGrpSpPr/>
          <p:nvPr/>
        </p:nvGrpSpPr>
        <p:grpSpPr>
          <a:xfrm>
            <a:off x="561029" y="3107602"/>
            <a:ext cx="1476040" cy="309393"/>
            <a:chOff x="1676400" y="2006600"/>
            <a:chExt cx="1143000" cy="309393"/>
          </a:xfrm>
        </p:grpSpPr>
        <p:sp>
          <p:nvSpPr>
            <p:cNvPr id="6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ประเภทหลักสูตร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4" name="สี่เหลี่ยมผืนผ้า 186"/>
          <p:cNvSpPr/>
          <p:nvPr/>
        </p:nvSpPr>
        <p:spPr>
          <a:xfrm>
            <a:off x="2131310" y="3125071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เลือกประเภท -- 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สามเหลี่ยมหน้าจั่ว 140"/>
          <p:cNvSpPr/>
          <p:nvPr/>
        </p:nvSpPr>
        <p:spPr>
          <a:xfrm rot="10800000">
            <a:off x="3480121" y="3240761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34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9331452" y="6381750"/>
            <a:ext cx="495300" cy="476250"/>
          </a:xfrm>
        </p:spPr>
        <p:txBody>
          <a:bodyPr/>
          <a:lstStyle/>
          <a:p>
            <a:fld id="{FEDEDB5B-EC53-4D4F-A7CC-07775556ECD6}" type="slidenum">
              <a:rPr lang="en-US" sz="2000" smtClean="0">
                <a:solidFill>
                  <a:srgbClr val="D4D4D6">
                    <a:shade val="50000"/>
                    <a:satMod val="200000"/>
                  </a:srgbClr>
                </a:solidFill>
                <a:latin typeface="Browallia New" pitchFamily="34" charset="-34"/>
                <a:cs typeface="Browallia New" pitchFamily="34" charset="-34"/>
              </a:rPr>
              <a:pPr/>
              <a:t>2</a:t>
            </a:fld>
            <a:endParaRPr lang="en-US" sz="2000" dirty="0">
              <a:solidFill>
                <a:srgbClr val="D4D4D6">
                  <a:shade val="50000"/>
                  <a:satMod val="200000"/>
                </a:srgbClr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838200" y="3048000"/>
            <a:ext cx="8618149" cy="914400"/>
          </a:xfrm>
          <a:prstGeom prst="roundRect">
            <a:avLst>
              <a:gd name="adj" fmla="val 7233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owalliaUPC" pitchFamily="34" charset="-34"/>
                <a:cs typeface="BrowalliaUPC" pitchFamily="34" charset="-34"/>
              </a:rPr>
              <a:t>ระบบบริหารข้อมูลและเอกสารอิเล็กทรอนิกส์ ของสถานศึกษาเอกชน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" y="4252452"/>
            <a:ext cx="9726769" cy="2558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90" y="228600"/>
            <a:ext cx="2381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693730"/>
            <a:ext cx="9661217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4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61480"/>
              </p:ext>
            </p:extLst>
          </p:nvPr>
        </p:nvGraphicFramePr>
        <p:xfrm>
          <a:off x="265168" y="2510159"/>
          <a:ext cx="9336032" cy="2214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945"/>
                <a:gridCol w="470702"/>
                <a:gridCol w="3432985"/>
                <a:gridCol w="2667000"/>
                <a:gridCol w="990600"/>
                <a:gridCol w="10668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th-TH" sz="1600" b="1" kern="1200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ลำดับ</a:t>
                      </a:r>
                      <a:endParaRPr kumimoji="0" lang="en-US" sz="1600" b="1" kern="1200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 ระดับชั้นเรียน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อักษรย่อ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1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ประถมศึกษาชั้นปีที่</a:t>
                      </a:r>
                      <a:r>
                        <a:rPr kumimoji="0" lang="th-TH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ป. 1</a:t>
                      </a:r>
                      <a:endParaRPr kumimoji="0" lang="en-US" sz="105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40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2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ประถมศึกษาชั้นปีที่ 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ป. 2</a:t>
                      </a:r>
                      <a:endParaRPr kumimoji="0" lang="en-US" sz="1050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08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3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มัธยมศึกษาชั้นปีที่ 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ม. 1</a:t>
                      </a:r>
                      <a:endParaRPr kumimoji="0" lang="en-US" sz="1050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84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มัธยมศึกษาชั้นปีที่ 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ม. 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20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ประกาศนียบัตรวิชาชีพชั้นปีที่</a:t>
                      </a:r>
                      <a:r>
                        <a:rPr lang="th-TH" sz="1400" baseline="0" dirty="0" smtClean="0"/>
                        <a:t> 1</a:t>
                      </a:r>
                      <a:endParaRPr lang="th-TH" sz="14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ปวช.</a:t>
                      </a:r>
                      <a:r>
                        <a:rPr kumimoji="0" lang="th-TH" sz="105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endParaRPr kumimoji="0" lang="en-US" sz="1050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ประกาศนียบัตรวิชาชีพชั้นสูง ชั้นปีที่ 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ปวส. 2</a:t>
                      </a:r>
                      <a:endParaRPr kumimoji="0" lang="en-US" sz="1050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20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39365"/>
            <a:ext cx="9661215" cy="539050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ระดับชั้นเรียน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6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ระดับชั้นเรียน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7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88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ระดับชั้นเรียน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9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Rounded Rectangle 98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161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62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ระดับชั้นเรียน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57178" y="4767817"/>
            <a:ext cx="1095532" cy="309241"/>
            <a:chOff x="252248" y="5093335"/>
            <a:chExt cx="1095532" cy="309241"/>
          </a:xfrm>
        </p:grpSpPr>
        <p:sp>
          <p:nvSpPr>
            <p:cNvPr id="56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0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สี่เหลี่ยมมุมมน 5"/>
          <p:cNvSpPr/>
          <p:nvPr/>
        </p:nvSpPr>
        <p:spPr>
          <a:xfrm>
            <a:off x="152402" y="855674"/>
            <a:ext cx="9661215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5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21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601139"/>
            <a:ext cx="9717018" cy="237063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721844"/>
            <a:ext cx="9717018" cy="179057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ระดับชั้นเรียน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Box 129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ระดับชั้นเรียน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31" name="รูปภาพ 31" descr="icon-32-canc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32" name="รูปภาพ 32" descr="icon-32-sa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5" name="สี่เหลี่ยมมุมมน 139"/>
          <p:cNvSpPr/>
          <p:nvPr/>
        </p:nvSpPr>
        <p:spPr>
          <a:xfrm>
            <a:off x="257178" y="2133600"/>
            <a:ext cx="9394822" cy="243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6" name="กลุ่ม 30"/>
          <p:cNvGrpSpPr/>
          <p:nvPr/>
        </p:nvGrpSpPr>
        <p:grpSpPr>
          <a:xfrm>
            <a:off x="533401" y="2372467"/>
            <a:ext cx="1300119" cy="309393"/>
            <a:chOff x="1676400" y="2006600"/>
            <a:chExt cx="1143000" cy="309393"/>
          </a:xfrm>
        </p:grpSpPr>
        <p:sp>
          <p:nvSpPr>
            <p:cNvPr id="13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 ระดับชั้นเรียน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9" name="สี่เหลี่ยมผืนผ้า 186"/>
          <p:cNvSpPr/>
          <p:nvPr/>
        </p:nvSpPr>
        <p:spPr>
          <a:xfrm>
            <a:off x="1913874" y="2364255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40" name="สี่เหลี่ยมผืนผ้า 190"/>
          <p:cNvSpPr/>
          <p:nvPr/>
        </p:nvSpPr>
        <p:spPr>
          <a:xfrm>
            <a:off x="4838700" y="235964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2" name="สี่เหลี่ยมผืนผ้า 186"/>
          <p:cNvSpPr/>
          <p:nvPr/>
        </p:nvSpPr>
        <p:spPr>
          <a:xfrm>
            <a:off x="1929695" y="2732567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1079506" y="1268204"/>
            <a:ext cx="1435094" cy="26745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ระดับชั้นเรียน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55" name="กลุ่ม 30"/>
          <p:cNvGrpSpPr/>
          <p:nvPr/>
        </p:nvGrpSpPr>
        <p:grpSpPr>
          <a:xfrm>
            <a:off x="531255" y="3775061"/>
            <a:ext cx="1300119" cy="309393"/>
            <a:chOff x="1676400" y="2006600"/>
            <a:chExt cx="1143000" cy="309393"/>
          </a:xfrm>
        </p:grpSpPr>
        <p:sp>
          <p:nvSpPr>
            <p:cNvPr id="5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3" name="สี่เหลี่ยมผืนผ้า 186"/>
          <p:cNvSpPr/>
          <p:nvPr/>
        </p:nvSpPr>
        <p:spPr>
          <a:xfrm>
            <a:off x="1911728" y="3772488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6" name="กลุ่ม 30"/>
          <p:cNvGrpSpPr/>
          <p:nvPr/>
        </p:nvGrpSpPr>
        <p:grpSpPr>
          <a:xfrm>
            <a:off x="533401" y="2733456"/>
            <a:ext cx="1300119" cy="309393"/>
            <a:chOff x="1676400" y="2006600"/>
            <a:chExt cx="1143000" cy="309393"/>
          </a:xfrm>
        </p:grpSpPr>
        <p:sp>
          <p:nvSpPr>
            <p:cNvPr id="6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อักษรย่อ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สี่เหลี่ยมผืนผ้า 190"/>
          <p:cNvSpPr/>
          <p:nvPr/>
        </p:nvSpPr>
        <p:spPr>
          <a:xfrm>
            <a:off x="3403293" y="2732567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9" name="สี่เหลี่ยมผืนผ้า 190"/>
          <p:cNvSpPr/>
          <p:nvPr/>
        </p:nvSpPr>
        <p:spPr>
          <a:xfrm>
            <a:off x="4226797" y="2718029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3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5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สี่เหลี่ยมผืนผ้า 186"/>
          <p:cNvSpPr/>
          <p:nvPr/>
        </p:nvSpPr>
        <p:spPr>
          <a:xfrm>
            <a:off x="1929695" y="3078590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เลือกระดับการศึกษา -- 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0" name="กลุ่ม 30"/>
          <p:cNvGrpSpPr/>
          <p:nvPr/>
        </p:nvGrpSpPr>
        <p:grpSpPr>
          <a:xfrm>
            <a:off x="533401" y="3079479"/>
            <a:ext cx="1300119" cy="309393"/>
            <a:chOff x="1676400" y="2006600"/>
            <a:chExt cx="1143000" cy="309393"/>
          </a:xfrm>
        </p:grpSpPr>
        <p:sp>
          <p:nvSpPr>
            <p:cNvPr id="7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ระดับการศึกษา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4" name="สามเหลี่ยมหน้าจั่ว 140"/>
          <p:cNvSpPr/>
          <p:nvPr/>
        </p:nvSpPr>
        <p:spPr>
          <a:xfrm rot="10800000">
            <a:off x="3937617" y="3210552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6" name="สี่เหลี่ยมผืนผ้า 186"/>
          <p:cNvSpPr/>
          <p:nvPr/>
        </p:nvSpPr>
        <p:spPr>
          <a:xfrm>
            <a:off x="2454455" y="3424445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เลือกลำดับการศึกษา -- 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8" name="กลุ่ม 30"/>
          <p:cNvGrpSpPr/>
          <p:nvPr/>
        </p:nvGrpSpPr>
        <p:grpSpPr>
          <a:xfrm>
            <a:off x="533401" y="3424445"/>
            <a:ext cx="1828799" cy="309393"/>
            <a:chOff x="1676400" y="2006600"/>
            <a:chExt cx="1143000" cy="309393"/>
          </a:xfrm>
        </p:grpSpPr>
        <p:sp>
          <p:nvSpPr>
            <p:cNvPr id="7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ลำดับในระดับการศึกษา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สามเหลี่ยมหน้าจั่ว 140"/>
          <p:cNvSpPr/>
          <p:nvPr/>
        </p:nvSpPr>
        <p:spPr>
          <a:xfrm rot="10800000">
            <a:off x="4473755" y="3558587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2" name="สี่เหลี่ยมผืนผ้า 190"/>
          <p:cNvSpPr/>
          <p:nvPr/>
        </p:nvSpPr>
        <p:spPr>
          <a:xfrm>
            <a:off x="4681985" y="342444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3" name="สี่เหลี่ยมผืนผ้า 190"/>
          <p:cNvSpPr/>
          <p:nvPr/>
        </p:nvSpPr>
        <p:spPr>
          <a:xfrm>
            <a:off x="4130622" y="3086341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22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69475"/>
            <a:ext cx="9717018" cy="268727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97928"/>
            <a:ext cx="9717018" cy="202973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ภาคเรียน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1079506" y="1268205"/>
            <a:ext cx="1435094" cy="21062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ภาคเรียน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ภาคเรียน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38461"/>
              </p:ext>
            </p:extLst>
          </p:nvPr>
        </p:nvGraphicFramePr>
        <p:xfrm>
          <a:off x="265168" y="2510159"/>
          <a:ext cx="9336032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432"/>
                <a:gridCol w="304800"/>
                <a:gridCol w="3200400"/>
                <a:gridCol w="32004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05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ภาคเรียน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ระดับการศึกษา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9401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ภาคเรียนที่</a:t>
                      </a:r>
                      <a:r>
                        <a:rPr kumimoji="0" lang="th-TH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ประถมศึกษา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ภาคเรียนที่2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ประกาศนีย์บัตรวิชาชีพชั้นสูง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cs typeface="+mn-cs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..</a:t>
                      </a:r>
                      <a:endParaRPr lang="en-US" sz="14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99868" y="4038601"/>
            <a:ext cx="1095532" cy="309241"/>
            <a:chOff x="252248" y="5093335"/>
            <a:chExt cx="1095532" cy="309241"/>
          </a:xfrm>
        </p:grpSpPr>
        <p:sp>
          <p:nvSpPr>
            <p:cNvPr id="22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32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3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ภาคเรียน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34" name="Elbow Connector 33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23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601139"/>
            <a:ext cx="9717018" cy="237063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721844"/>
            <a:ext cx="9717018" cy="179057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ภาคเรียน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ภาคเรียน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8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1" name="สี่เหลี่ยมมุมมน 139"/>
          <p:cNvSpPr/>
          <p:nvPr/>
        </p:nvSpPr>
        <p:spPr>
          <a:xfrm>
            <a:off x="257178" y="2133600"/>
            <a:ext cx="9394822" cy="243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2" name="กลุ่ม 30"/>
          <p:cNvGrpSpPr/>
          <p:nvPr/>
        </p:nvGrpSpPr>
        <p:grpSpPr>
          <a:xfrm>
            <a:off x="533401" y="2372467"/>
            <a:ext cx="1300119" cy="309393"/>
            <a:chOff x="1676400" y="2006600"/>
            <a:chExt cx="1143000" cy="309393"/>
          </a:xfrm>
        </p:grpSpPr>
        <p:sp>
          <p:nvSpPr>
            <p:cNvPr id="2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ภาคเรียน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สี่เหลี่ยมผืนผ้า 186"/>
          <p:cNvSpPr/>
          <p:nvPr/>
        </p:nvSpPr>
        <p:spPr>
          <a:xfrm>
            <a:off x="1913874" y="2364255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6" name="สี่เหลี่ยมผืนผ้า 190"/>
          <p:cNvSpPr/>
          <p:nvPr/>
        </p:nvSpPr>
        <p:spPr>
          <a:xfrm>
            <a:off x="4838700" y="235964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7" name="สี่เหลี่ยมผืนผ้า 186"/>
          <p:cNvSpPr/>
          <p:nvPr/>
        </p:nvSpPr>
        <p:spPr>
          <a:xfrm>
            <a:off x="1929695" y="2732567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เลือกระดับการศึกษา --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1079506" y="1268204"/>
            <a:ext cx="1435094" cy="26745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ภาคเรียน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9" name="กลุ่ม 30"/>
          <p:cNvGrpSpPr/>
          <p:nvPr/>
        </p:nvGrpSpPr>
        <p:grpSpPr>
          <a:xfrm>
            <a:off x="533401" y="3091536"/>
            <a:ext cx="1300119" cy="309393"/>
            <a:chOff x="1676400" y="2006600"/>
            <a:chExt cx="1143000" cy="309393"/>
          </a:xfrm>
        </p:grpSpPr>
        <p:sp>
          <p:nvSpPr>
            <p:cNvPr id="3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สี่เหลี่ยมผืนผ้า 186"/>
          <p:cNvSpPr/>
          <p:nvPr/>
        </p:nvSpPr>
        <p:spPr>
          <a:xfrm>
            <a:off x="1913874" y="3088963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3" name="กลุ่ม 30"/>
          <p:cNvGrpSpPr/>
          <p:nvPr/>
        </p:nvGrpSpPr>
        <p:grpSpPr>
          <a:xfrm>
            <a:off x="533401" y="2733456"/>
            <a:ext cx="1300119" cy="309393"/>
            <a:chOff x="1676400" y="2006600"/>
            <a:chExt cx="1143000" cy="309393"/>
          </a:xfrm>
        </p:grpSpPr>
        <p:sp>
          <p:nvSpPr>
            <p:cNvPr id="3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ระดับการศึกษา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สี่เหลี่ยมผืนผ้า 190"/>
          <p:cNvSpPr/>
          <p:nvPr/>
        </p:nvSpPr>
        <p:spPr>
          <a:xfrm>
            <a:off x="3403293" y="2732567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สี่เหลี่ยมผืนผ้า 190"/>
          <p:cNvSpPr/>
          <p:nvPr/>
        </p:nvSpPr>
        <p:spPr>
          <a:xfrm>
            <a:off x="4226797" y="2718029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3" name="สามเหลี่ยมหน้าจั่ว 140"/>
          <p:cNvSpPr/>
          <p:nvPr/>
        </p:nvSpPr>
        <p:spPr>
          <a:xfrm rot="10800000">
            <a:off x="3907734" y="2882631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8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24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69475"/>
            <a:ext cx="9717018" cy="268727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97928"/>
            <a:ext cx="9717018" cy="202973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คำนำหน้าชื่อ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1079506" y="1268205"/>
            <a:ext cx="1435094" cy="21062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คำนำหน้าชื่อ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คำนำหน้าชื่อ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72471"/>
              </p:ext>
            </p:extLst>
          </p:nvPr>
        </p:nvGraphicFramePr>
        <p:xfrm>
          <a:off x="265168" y="2510159"/>
          <a:ext cx="9336032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432"/>
                <a:gridCol w="304800"/>
                <a:gridCol w="64008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05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 คำนำหน้า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9401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นาย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นางสาว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cs typeface="+mn-cs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..</a:t>
                      </a:r>
                      <a:endParaRPr lang="en-US" sz="14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99868" y="4038601"/>
            <a:ext cx="1095532" cy="309241"/>
            <a:chOff x="252248" y="5093335"/>
            <a:chExt cx="1095532" cy="309241"/>
          </a:xfrm>
        </p:grpSpPr>
        <p:sp>
          <p:nvSpPr>
            <p:cNvPr id="22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32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3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คำนำหน้า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34" name="Elbow Connector 33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05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25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601139"/>
            <a:ext cx="9717018" cy="237063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721844"/>
            <a:ext cx="9717018" cy="179057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คำนำหน้าชื่อ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คำนำหน้าชื่อ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8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1" name="สี่เหลี่ยมมุมมน 139"/>
          <p:cNvSpPr/>
          <p:nvPr/>
        </p:nvSpPr>
        <p:spPr>
          <a:xfrm>
            <a:off x="257178" y="2133600"/>
            <a:ext cx="9394822" cy="243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2" name="กลุ่ม 30"/>
          <p:cNvGrpSpPr/>
          <p:nvPr/>
        </p:nvGrpSpPr>
        <p:grpSpPr>
          <a:xfrm>
            <a:off x="533401" y="2372467"/>
            <a:ext cx="1300119" cy="309393"/>
            <a:chOff x="1676400" y="2006600"/>
            <a:chExt cx="1143000" cy="309393"/>
          </a:xfrm>
        </p:grpSpPr>
        <p:sp>
          <p:nvSpPr>
            <p:cNvPr id="2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 คำนำหน้า(ไทย)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สี่เหลี่ยมผืนผ้า 186"/>
          <p:cNvSpPr/>
          <p:nvPr/>
        </p:nvSpPr>
        <p:spPr>
          <a:xfrm>
            <a:off x="1913874" y="2364255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6" name="สี่เหลี่ยมผืนผ้า 190"/>
          <p:cNvSpPr/>
          <p:nvPr/>
        </p:nvSpPr>
        <p:spPr>
          <a:xfrm>
            <a:off x="4838700" y="235964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7" name="สี่เหลี่ยมผืนผ้า 186"/>
          <p:cNvSpPr/>
          <p:nvPr/>
        </p:nvSpPr>
        <p:spPr>
          <a:xfrm>
            <a:off x="1913874" y="3121837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1079506" y="1268204"/>
            <a:ext cx="1435094" cy="26745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คำนำหน้าชื่อ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9" name="กลุ่ม 30"/>
          <p:cNvGrpSpPr/>
          <p:nvPr/>
        </p:nvGrpSpPr>
        <p:grpSpPr>
          <a:xfrm>
            <a:off x="533401" y="3479917"/>
            <a:ext cx="1300119" cy="309393"/>
            <a:chOff x="1676400" y="2006600"/>
            <a:chExt cx="1143000" cy="309393"/>
          </a:xfrm>
        </p:grpSpPr>
        <p:sp>
          <p:nvSpPr>
            <p:cNvPr id="3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สี่เหลี่ยมผืนผ้า 186"/>
          <p:cNvSpPr/>
          <p:nvPr/>
        </p:nvSpPr>
        <p:spPr>
          <a:xfrm>
            <a:off x="1913874" y="3477344"/>
            <a:ext cx="2200927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3" name="กลุ่ม 30"/>
          <p:cNvGrpSpPr/>
          <p:nvPr/>
        </p:nvGrpSpPr>
        <p:grpSpPr>
          <a:xfrm>
            <a:off x="533401" y="3121837"/>
            <a:ext cx="1300119" cy="309393"/>
            <a:chOff x="1676400" y="2006600"/>
            <a:chExt cx="1143000" cy="309393"/>
          </a:xfrm>
        </p:grpSpPr>
        <p:sp>
          <p:nvSpPr>
            <p:cNvPr id="3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อักษรย่อ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สี่เหลี่ยมผืนผ้า 190"/>
          <p:cNvSpPr/>
          <p:nvPr/>
        </p:nvSpPr>
        <p:spPr>
          <a:xfrm>
            <a:off x="3403293" y="2732567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สี่เหลี่ยมผืนผ้า 190"/>
          <p:cNvSpPr/>
          <p:nvPr/>
        </p:nvSpPr>
        <p:spPr>
          <a:xfrm>
            <a:off x="4226797" y="3106410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54" name="กลุ่ม 30"/>
          <p:cNvGrpSpPr/>
          <p:nvPr/>
        </p:nvGrpSpPr>
        <p:grpSpPr>
          <a:xfrm>
            <a:off x="533401" y="2755104"/>
            <a:ext cx="1300119" cy="309393"/>
            <a:chOff x="1676400" y="2006600"/>
            <a:chExt cx="1143000" cy="309393"/>
          </a:xfrm>
        </p:grpSpPr>
        <p:sp>
          <p:nvSpPr>
            <p:cNvPr id="5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 คำนำหน้า</a:t>
              </a:r>
              <a:r>
                <a:rPr lang="th-TH" dirty="0">
                  <a:solidFill>
                    <a:prstClr val="black"/>
                  </a:solidFill>
                </a:rPr>
                <a:t>(</a:t>
              </a:r>
              <a:r>
                <a:rPr lang="en-US" sz="1200" dirty="0" err="1" smtClean="0">
                  <a:solidFill>
                    <a:prstClr val="black"/>
                  </a:solidFill>
                </a:rPr>
                <a:t>Eng</a:t>
              </a:r>
              <a:r>
                <a:rPr lang="th-TH" sz="1200" dirty="0" smtClean="0">
                  <a:solidFill>
                    <a:prstClr val="black"/>
                  </a:solidFill>
                </a:rPr>
                <a:t>.)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สี่เหลี่ยมผืนผ้า 186"/>
          <p:cNvSpPr/>
          <p:nvPr/>
        </p:nvSpPr>
        <p:spPr>
          <a:xfrm>
            <a:off x="1913874" y="2746892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8" name="สี่เหลี่ยมผืนผ้า 190"/>
          <p:cNvSpPr/>
          <p:nvPr/>
        </p:nvSpPr>
        <p:spPr>
          <a:xfrm>
            <a:off x="4838700" y="2742282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4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26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69475"/>
            <a:ext cx="9717018" cy="268727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97928"/>
            <a:ext cx="9717018" cy="202973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กรุ๊ปเลือด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1079506" y="1268205"/>
            <a:ext cx="1435094" cy="21062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กรุ๊ปเลือด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กรุ๊ปเลือด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75849"/>
              </p:ext>
            </p:extLst>
          </p:nvPr>
        </p:nvGraphicFramePr>
        <p:xfrm>
          <a:off x="265168" y="2510159"/>
          <a:ext cx="9336032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432"/>
                <a:gridCol w="304800"/>
                <a:gridCol w="64008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05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 กรุ๊ปเลือด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9401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cs typeface="+mn-cs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..</a:t>
                      </a:r>
                      <a:endParaRPr lang="en-US" sz="14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99868" y="4038601"/>
            <a:ext cx="1095532" cy="309241"/>
            <a:chOff x="252248" y="5093335"/>
            <a:chExt cx="1095532" cy="309241"/>
          </a:xfrm>
        </p:grpSpPr>
        <p:sp>
          <p:nvSpPr>
            <p:cNvPr id="22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32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3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กรุ๊ปเลือด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34" name="Elbow Connector 33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72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27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601139"/>
            <a:ext cx="9717018" cy="237063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721844"/>
            <a:ext cx="9717018" cy="179057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กรุ๊ปเลือด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กรุ๊ปเลือด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8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1" name="สี่เหลี่ยมมุมมน 139"/>
          <p:cNvSpPr/>
          <p:nvPr/>
        </p:nvSpPr>
        <p:spPr>
          <a:xfrm>
            <a:off x="257178" y="2133600"/>
            <a:ext cx="9394822" cy="243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2" name="กลุ่ม 30"/>
          <p:cNvGrpSpPr/>
          <p:nvPr/>
        </p:nvGrpSpPr>
        <p:grpSpPr>
          <a:xfrm>
            <a:off x="533401" y="2372467"/>
            <a:ext cx="1300119" cy="309393"/>
            <a:chOff x="1676400" y="2006600"/>
            <a:chExt cx="1143000" cy="309393"/>
          </a:xfrm>
        </p:grpSpPr>
        <p:sp>
          <p:nvSpPr>
            <p:cNvPr id="2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กรุ๊ปเลือด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สี่เหลี่ยมผืนผ้า 186"/>
          <p:cNvSpPr/>
          <p:nvPr/>
        </p:nvSpPr>
        <p:spPr>
          <a:xfrm>
            <a:off x="1913874" y="2364255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6" name="สี่เหลี่ยมผืนผ้า 190"/>
          <p:cNvSpPr/>
          <p:nvPr/>
        </p:nvSpPr>
        <p:spPr>
          <a:xfrm>
            <a:off x="4838700" y="235964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7" name="สี่เหลี่ยมผืนผ้า 186"/>
          <p:cNvSpPr/>
          <p:nvPr/>
        </p:nvSpPr>
        <p:spPr>
          <a:xfrm>
            <a:off x="1929695" y="2732567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1079506" y="1268204"/>
            <a:ext cx="1435094" cy="26745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กรุ๊ปเลือด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9" name="กลุ่ม 30"/>
          <p:cNvGrpSpPr/>
          <p:nvPr/>
        </p:nvGrpSpPr>
        <p:grpSpPr>
          <a:xfrm>
            <a:off x="533401" y="3091536"/>
            <a:ext cx="1300119" cy="309393"/>
            <a:chOff x="1676400" y="2006600"/>
            <a:chExt cx="1143000" cy="309393"/>
          </a:xfrm>
        </p:grpSpPr>
        <p:sp>
          <p:nvSpPr>
            <p:cNvPr id="3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สี่เหลี่ยมผืนผ้า 186"/>
          <p:cNvSpPr/>
          <p:nvPr/>
        </p:nvSpPr>
        <p:spPr>
          <a:xfrm>
            <a:off x="1913874" y="3088963"/>
            <a:ext cx="2200927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3" name="กลุ่ม 30"/>
          <p:cNvGrpSpPr/>
          <p:nvPr/>
        </p:nvGrpSpPr>
        <p:grpSpPr>
          <a:xfrm>
            <a:off x="533401" y="2733456"/>
            <a:ext cx="1300119" cy="309393"/>
            <a:chOff x="1676400" y="2006600"/>
            <a:chExt cx="1143000" cy="309393"/>
          </a:xfrm>
        </p:grpSpPr>
        <p:sp>
          <p:nvSpPr>
            <p:cNvPr id="3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อักษรย่อ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สี่เหลี่ยมผืนผ้า 190"/>
          <p:cNvSpPr/>
          <p:nvPr/>
        </p:nvSpPr>
        <p:spPr>
          <a:xfrm>
            <a:off x="3403293" y="2732567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สี่เหลี่ยมผืนผ้า 190"/>
          <p:cNvSpPr/>
          <p:nvPr/>
        </p:nvSpPr>
        <p:spPr>
          <a:xfrm>
            <a:off x="4226797" y="2718029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94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28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69475"/>
            <a:ext cx="9717018" cy="268727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97928"/>
            <a:ext cx="9717018" cy="202973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สถานะภาพทางการศึกษา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6" name="สี่เหลี่ยมมุมมน 5"/>
          <p:cNvSpPr/>
          <p:nvPr/>
        </p:nvSpPr>
        <p:spPr>
          <a:xfrm>
            <a:off x="1079506" y="1268205"/>
            <a:ext cx="1435094" cy="21062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สถานะภาพทางการศึกษา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7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88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สถานะภาพทางการศึกษา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9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01353"/>
              </p:ext>
            </p:extLst>
          </p:nvPr>
        </p:nvGraphicFramePr>
        <p:xfrm>
          <a:off x="265168" y="2510159"/>
          <a:ext cx="9336032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432"/>
                <a:gridCol w="304800"/>
                <a:gridCol w="64008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05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 สถานะภาพทางการศึกษา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9401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ปกติ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พ้นสภาพ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cs typeface="+mn-cs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..</a:t>
                      </a:r>
                      <a:endParaRPr lang="en-US" sz="14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93"/>
          <p:cNvGrpSpPr/>
          <p:nvPr/>
        </p:nvGrpSpPr>
        <p:grpSpPr>
          <a:xfrm>
            <a:off x="199868" y="4038601"/>
            <a:ext cx="1095532" cy="309241"/>
            <a:chOff x="252248" y="5093335"/>
            <a:chExt cx="1095532" cy="309241"/>
          </a:xfrm>
        </p:grpSpPr>
        <p:sp>
          <p:nvSpPr>
            <p:cNvPr id="95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6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161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62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สถานะ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29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18091"/>
            <a:ext cx="9717018" cy="32011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59118"/>
            <a:ext cx="9717018" cy="241784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สถานภาพทางการศึกษา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Box 129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สถานะภาพทางการศึกษา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31" name="รูปภาพ 31" descr="icon-32-canc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32" name="รูปภาพ 32" descr="icon-32-sa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5" name="สี่เหลี่ยมมุมมน 139"/>
          <p:cNvSpPr/>
          <p:nvPr/>
        </p:nvSpPr>
        <p:spPr>
          <a:xfrm>
            <a:off x="257178" y="2133600"/>
            <a:ext cx="9394822" cy="1600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6" name="กลุ่ม 30"/>
          <p:cNvGrpSpPr/>
          <p:nvPr/>
        </p:nvGrpSpPr>
        <p:grpSpPr>
          <a:xfrm>
            <a:off x="533401" y="2372467"/>
            <a:ext cx="1300119" cy="309393"/>
            <a:chOff x="1676400" y="2006600"/>
            <a:chExt cx="1143000" cy="309393"/>
          </a:xfrm>
        </p:grpSpPr>
        <p:sp>
          <p:nvSpPr>
            <p:cNvPr id="13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สถานะ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9" name="สี่เหลี่ยมผืนผ้า 186"/>
          <p:cNvSpPr/>
          <p:nvPr/>
        </p:nvSpPr>
        <p:spPr>
          <a:xfrm>
            <a:off x="1913874" y="2364255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40" name="สี่เหลี่ยมผืนผ้า 190"/>
          <p:cNvSpPr/>
          <p:nvPr/>
        </p:nvSpPr>
        <p:spPr>
          <a:xfrm>
            <a:off x="4838700" y="235964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5" name="กลุ่ม 30"/>
          <p:cNvGrpSpPr/>
          <p:nvPr/>
        </p:nvGrpSpPr>
        <p:grpSpPr>
          <a:xfrm>
            <a:off x="533401" y="2787772"/>
            <a:ext cx="1300119" cy="309393"/>
            <a:chOff x="1676400" y="2006600"/>
            <a:chExt cx="1143000" cy="309393"/>
          </a:xfrm>
        </p:grpSpPr>
        <p:sp>
          <p:nvSpPr>
            <p:cNvPr id="14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2" name="สี่เหลี่ยมผืนผ้า 186"/>
          <p:cNvSpPr/>
          <p:nvPr/>
        </p:nvSpPr>
        <p:spPr>
          <a:xfrm>
            <a:off x="1938298" y="2794000"/>
            <a:ext cx="15597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1079506" y="1268204"/>
            <a:ext cx="1435094" cy="24995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สถานะภาพทางการศึกษา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900901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27" name="Rounded Rectangle 26"/>
          <p:cNvSpPr/>
          <p:nvPr/>
        </p:nvSpPr>
        <p:spPr>
          <a:xfrm>
            <a:off x="152402" y="542925"/>
            <a:ext cx="9601201" cy="387328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52401" y="101723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776" y="1165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 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Login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2402" y="677876"/>
            <a:ext cx="9601201" cy="312727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212541" y="607919"/>
            <a:ext cx="92900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</a:t>
            </a:r>
            <a:r>
              <a:rPr lang="th-TH" b="1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บริหารข้อมูลและเอกสารอิเล็กทรอนิกส์ของสถานศึกษาเอกชน</a:t>
            </a:r>
            <a:endParaRPr lang="en-US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32297" y="2504936"/>
            <a:ext cx="3429000" cy="1909763"/>
          </a:xfrm>
          <a:prstGeom prst="roundRect">
            <a:avLst>
              <a:gd name="adj" fmla="val 10774"/>
            </a:avLst>
          </a:prstGeom>
          <a:solidFill>
            <a:srgbClr val="E7E8ED">
              <a:alpha val="97000"/>
            </a:srgb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17"/>
          <p:cNvSpPr>
            <a:spLocks noChangeArrowheads="1"/>
          </p:cNvSpPr>
          <p:nvPr/>
        </p:nvSpPr>
        <p:spPr bwMode="auto">
          <a:xfrm>
            <a:off x="4514846" y="1998708"/>
            <a:ext cx="365124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846" tIns="38423" rIns="76846" bIns="38423" anchor="ctr"/>
          <a:lstStyle/>
          <a:p>
            <a:pPr defTabSz="768350"/>
            <a:r>
              <a:rPr lang="th-TH" sz="2000" dirty="0" smtClean="0">
                <a:solidFill>
                  <a:srgbClr val="CC0000"/>
                </a:solidFill>
                <a:latin typeface="BrowalliaUPC" pitchFamily="34" charset="-34"/>
                <a:cs typeface="BrowalliaUPC" pitchFamily="34" charset="-34"/>
              </a:rPr>
              <a:t>กรุณา </a:t>
            </a:r>
            <a:r>
              <a:rPr lang="en-US" sz="2000" dirty="0" smtClean="0">
                <a:solidFill>
                  <a:srgbClr val="CC0000"/>
                </a:solidFill>
                <a:latin typeface="BrowalliaUPC" pitchFamily="34" charset="-34"/>
                <a:cs typeface="BrowalliaUPC" pitchFamily="34" charset="-34"/>
              </a:rPr>
              <a:t>Login </a:t>
            </a:r>
            <a:r>
              <a:rPr lang="th-TH" sz="2000" dirty="0" smtClean="0">
                <a:solidFill>
                  <a:srgbClr val="CC0000"/>
                </a:solidFill>
                <a:latin typeface="BrowalliaUPC" pitchFamily="34" charset="-34"/>
                <a:cs typeface="BrowalliaUPC" pitchFamily="34" charset="-34"/>
              </a:rPr>
              <a:t>ก่อนเข้าใช้งานระบบ</a:t>
            </a:r>
            <a:endParaRPr lang="th-TH" sz="2000" dirty="0">
              <a:solidFill>
                <a:srgbClr val="CC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00608" y="2752584"/>
            <a:ext cx="2008286" cy="388144"/>
          </a:xfrm>
          <a:prstGeom prst="roundRect">
            <a:avLst>
              <a:gd name="adj" fmla="val 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16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00608" y="3251059"/>
            <a:ext cx="2008286" cy="388144"/>
          </a:xfrm>
          <a:prstGeom prst="roundRect">
            <a:avLst>
              <a:gd name="adj" fmla="val 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16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117"/>
          <p:cNvSpPr>
            <a:spLocks noChangeArrowheads="1"/>
          </p:cNvSpPr>
          <p:nvPr/>
        </p:nvSpPr>
        <p:spPr bwMode="auto">
          <a:xfrm>
            <a:off x="4508494" y="2700198"/>
            <a:ext cx="1320800" cy="49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846" tIns="38423" rIns="76846" bIns="38423" anchor="ctr"/>
          <a:lstStyle/>
          <a:p>
            <a:pPr defTabSz="768350"/>
            <a:r>
              <a:rPr lang="th-TH" sz="2400" dirty="0" smtClean="0">
                <a:solidFill>
                  <a:prstClr val="black"/>
                </a:solidFill>
                <a:latin typeface="BrowalliaUPC" pitchFamily="34" charset="-34"/>
                <a:cs typeface="BrowalliaUPC" pitchFamily="34" charset="-34"/>
              </a:rPr>
              <a:t>ชื่อผู้ใช้</a:t>
            </a:r>
            <a:endParaRPr lang="th-TH" sz="2400" dirty="0">
              <a:solidFill>
                <a:prstClr val="black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8" name="Rectangle 117"/>
          <p:cNvSpPr>
            <a:spLocks noChangeArrowheads="1"/>
          </p:cNvSpPr>
          <p:nvPr/>
        </p:nvSpPr>
        <p:spPr bwMode="auto">
          <a:xfrm>
            <a:off x="4508494" y="3155017"/>
            <a:ext cx="1320800" cy="49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846" tIns="38423" rIns="76846" bIns="38423" anchor="ctr"/>
          <a:lstStyle/>
          <a:p>
            <a:pPr defTabSz="768350"/>
            <a:r>
              <a:rPr lang="th-TH" sz="2400" dirty="0" smtClean="0">
                <a:solidFill>
                  <a:prstClr val="black"/>
                </a:solidFill>
                <a:latin typeface="BrowalliaUPC" pitchFamily="34" charset="-34"/>
                <a:cs typeface="BrowalliaUPC" pitchFamily="34" charset="-34"/>
              </a:rPr>
              <a:t>รหัสผ่าน</a:t>
            </a:r>
            <a:endParaRPr lang="th-TH" sz="2400" dirty="0">
              <a:solidFill>
                <a:prstClr val="black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75870" y="3768816"/>
            <a:ext cx="1233024" cy="381000"/>
          </a:xfrm>
          <a:prstGeom prst="roundRect">
            <a:avLst>
              <a:gd name="adj" fmla="val 34654"/>
            </a:avLst>
          </a:prstGeom>
          <a:solidFill>
            <a:srgbClr val="FFFFF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เข้าสู่ระบบ</a:t>
            </a:r>
            <a:endParaRPr lang="en-US" sz="16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8" y="2239587"/>
            <a:ext cx="3155306" cy="26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9227" y="681847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30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48184"/>
            <a:ext cx="9601198" cy="49800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อาจารย์ผู้สอน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6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อาจารย์ผู้สอน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7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88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อาจารย์ผู้สอน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9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67098"/>
              </p:ext>
            </p:extLst>
          </p:nvPr>
        </p:nvGraphicFramePr>
        <p:xfrm>
          <a:off x="265168" y="2510159"/>
          <a:ext cx="9336032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696"/>
                <a:gridCol w="317740"/>
                <a:gridCol w="2165196"/>
                <a:gridCol w="2019300"/>
                <a:gridCol w="20193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05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 ชื่ออาจารย์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สังกัด/แผนก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สาขาวิชา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นางสาว สมพร บุญมี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แนะแนว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วิทยาศาสตร์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นายดำ สมบุญ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ธุรการ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พละศึกษา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นางสาวแดง บุญชู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ปกครอง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ประจำชั้นเรียน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..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93"/>
          <p:cNvGrpSpPr/>
          <p:nvPr/>
        </p:nvGrpSpPr>
        <p:grpSpPr>
          <a:xfrm>
            <a:off x="199868" y="4419602"/>
            <a:ext cx="1095532" cy="309241"/>
            <a:chOff x="252248" y="5093335"/>
            <a:chExt cx="1095532" cy="309241"/>
          </a:xfrm>
        </p:grpSpPr>
        <p:sp>
          <p:nvSpPr>
            <p:cNvPr id="95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6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161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62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ชื่ออาจาร์ย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สี่เหลี่ยมมุมมน 5"/>
          <p:cNvSpPr/>
          <p:nvPr/>
        </p:nvSpPr>
        <p:spPr>
          <a:xfrm>
            <a:off x="152402" y="855674"/>
            <a:ext cx="960119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3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4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8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79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80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1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2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31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28597"/>
            <a:ext cx="9597763" cy="517588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อาจารย์ผูสอน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Box 129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อาจารย์ผู้สอน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31" name="รูปภาพ 31" descr="icon-32-canc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32" name="รูปภาพ 32" descr="icon-32-sa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5" name="สี่เหลี่ยมมุมมน 139"/>
          <p:cNvSpPr/>
          <p:nvPr/>
        </p:nvSpPr>
        <p:spPr>
          <a:xfrm>
            <a:off x="257178" y="2133600"/>
            <a:ext cx="9394822" cy="2209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6" name="กลุ่ม 30"/>
          <p:cNvGrpSpPr/>
          <p:nvPr/>
        </p:nvGrpSpPr>
        <p:grpSpPr>
          <a:xfrm>
            <a:off x="533400" y="2372467"/>
            <a:ext cx="1905001" cy="309393"/>
            <a:chOff x="1676400" y="2006600"/>
            <a:chExt cx="1143000" cy="309393"/>
          </a:xfrm>
        </p:grpSpPr>
        <p:sp>
          <p:nvSpPr>
            <p:cNvPr id="13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ชื่ออาจารย์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9" name="สี่เหลี่ยมผืนผ้า 186"/>
          <p:cNvSpPr/>
          <p:nvPr/>
        </p:nvSpPr>
        <p:spPr>
          <a:xfrm>
            <a:off x="2514600" y="2364255"/>
            <a:ext cx="23241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40" name="สี่เหลี่ยมผืนผ้า 190"/>
          <p:cNvSpPr/>
          <p:nvPr/>
        </p:nvSpPr>
        <p:spPr>
          <a:xfrm>
            <a:off x="4838700" y="235964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1" name="กลุ่ม 30"/>
          <p:cNvGrpSpPr/>
          <p:nvPr/>
        </p:nvGrpSpPr>
        <p:grpSpPr>
          <a:xfrm>
            <a:off x="528034" y="3894412"/>
            <a:ext cx="1300119" cy="309393"/>
            <a:chOff x="1676400" y="2006600"/>
            <a:chExt cx="1143000" cy="309393"/>
          </a:xfrm>
        </p:grpSpPr>
        <p:sp>
          <p:nvSpPr>
            <p:cNvPr id="14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สี่เหลี่ยมผืนผ้า 186"/>
          <p:cNvSpPr/>
          <p:nvPr/>
        </p:nvSpPr>
        <p:spPr>
          <a:xfrm>
            <a:off x="1908506" y="3886200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อาจารย์ผู้สอน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70" name="กลุ่ม 30"/>
          <p:cNvGrpSpPr/>
          <p:nvPr/>
        </p:nvGrpSpPr>
        <p:grpSpPr>
          <a:xfrm>
            <a:off x="541292" y="3157937"/>
            <a:ext cx="1905001" cy="309393"/>
            <a:chOff x="1676400" y="2006600"/>
            <a:chExt cx="1143000" cy="309393"/>
          </a:xfrm>
        </p:grpSpPr>
        <p:sp>
          <p:nvSpPr>
            <p:cNvPr id="7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สังกัด/แผนก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3" name="สี่เหลี่ยมผืนผ้า 186"/>
          <p:cNvSpPr/>
          <p:nvPr/>
        </p:nvSpPr>
        <p:spPr>
          <a:xfrm>
            <a:off x="2522492" y="3149725"/>
            <a:ext cx="23241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74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8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9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80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81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82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4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5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44" name="กลุ่ม 30"/>
          <p:cNvGrpSpPr/>
          <p:nvPr/>
        </p:nvGrpSpPr>
        <p:grpSpPr>
          <a:xfrm>
            <a:off x="541292" y="3514845"/>
            <a:ext cx="1905001" cy="309393"/>
            <a:chOff x="1676400" y="2006600"/>
            <a:chExt cx="1143000" cy="309393"/>
          </a:xfrm>
        </p:grpSpPr>
        <p:sp>
          <p:nvSpPr>
            <p:cNvPr id="4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สาขาวิชา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7" name="สี่เหลี่ยมผืนผ้า 186"/>
          <p:cNvSpPr/>
          <p:nvPr/>
        </p:nvSpPr>
        <p:spPr>
          <a:xfrm>
            <a:off x="2522492" y="3506633"/>
            <a:ext cx="23241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>
                <a:solidFill>
                  <a:srgbClr val="009900"/>
                </a:solidFill>
              </a:rPr>
              <a:t>-- </a:t>
            </a:r>
            <a:r>
              <a:rPr lang="th-TH" sz="1600" dirty="0" smtClean="0">
                <a:solidFill>
                  <a:srgbClr val="009900"/>
                </a:solidFill>
              </a:rPr>
              <a:t>เลือกสาขางาน/วิชาเอก -- </a:t>
            </a:r>
            <a:endParaRPr lang="en-US" sz="1600" dirty="0">
              <a:solidFill>
                <a:srgbClr val="009900"/>
              </a:solidFill>
            </a:endParaRPr>
          </a:p>
        </p:txBody>
      </p:sp>
      <p:grpSp>
        <p:nvGrpSpPr>
          <p:cNvPr id="48" name="กลุ่ม 30"/>
          <p:cNvGrpSpPr/>
          <p:nvPr/>
        </p:nvGrpSpPr>
        <p:grpSpPr>
          <a:xfrm>
            <a:off x="533400" y="2758882"/>
            <a:ext cx="1905001" cy="309393"/>
            <a:chOff x="1676400" y="2006600"/>
            <a:chExt cx="1143000" cy="309393"/>
          </a:xfrm>
        </p:grpSpPr>
        <p:sp>
          <p:nvSpPr>
            <p:cNvPr id="4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กลุ่มสาระการเรียนรู้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1" name="สี่เหลี่ยมผืนผ้า 186"/>
          <p:cNvSpPr/>
          <p:nvPr/>
        </p:nvSpPr>
        <p:spPr>
          <a:xfrm>
            <a:off x="2514600" y="2750670"/>
            <a:ext cx="23241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009900"/>
                </a:solidFill>
              </a:rPr>
              <a:t>-- เลือกกลุ่มสาระการเรียนรู้ -- </a:t>
            </a:r>
            <a:endParaRPr lang="en-US" sz="1600" dirty="0">
              <a:solidFill>
                <a:srgbClr val="009900"/>
              </a:solidFill>
            </a:endParaRPr>
          </a:p>
        </p:txBody>
      </p:sp>
      <p:sp>
        <p:nvSpPr>
          <p:cNvPr id="52" name="สามเหลี่ยมหน้าจั่ว 140"/>
          <p:cNvSpPr/>
          <p:nvPr/>
        </p:nvSpPr>
        <p:spPr>
          <a:xfrm rot="10800000">
            <a:off x="4637981" y="2872396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สามเหลี่ยมหน้าจั่ว 140"/>
          <p:cNvSpPr/>
          <p:nvPr/>
        </p:nvSpPr>
        <p:spPr>
          <a:xfrm rot="10800000">
            <a:off x="4597540" y="3618576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32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9227" y="681847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8183"/>
            <a:ext cx="9594589" cy="352717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การตั้งค่า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การตั้งค่า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การตั้งค่า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34" name="Elbow Connector 33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สี่เหลี่ยมมุมมน 5"/>
          <p:cNvSpPr/>
          <p:nvPr/>
        </p:nvSpPr>
        <p:spPr>
          <a:xfrm>
            <a:off x="152402" y="855674"/>
            <a:ext cx="960119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139"/>
          <p:cNvSpPr/>
          <p:nvPr/>
        </p:nvSpPr>
        <p:spPr>
          <a:xfrm>
            <a:off x="257178" y="2133600"/>
            <a:ext cx="9394822" cy="4195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333880" y="2238366"/>
            <a:ext cx="4677031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tx1"/>
                </a:solidFill>
              </a:rPr>
              <a:t>ตั้งค่าวัน/เดือน/ปี และเวลากำหนดตารางเรียน/ตารางสอบ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384"/>
              </p:ext>
            </p:extLst>
          </p:nvPr>
        </p:nvGraphicFramePr>
        <p:xfrm>
          <a:off x="438714" y="3276597"/>
          <a:ext cx="8971984" cy="283464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1498"/>
                <a:gridCol w="1121498"/>
                <a:gridCol w="1121498"/>
                <a:gridCol w="1121498"/>
                <a:gridCol w="1121498"/>
                <a:gridCol w="1121498"/>
                <a:gridCol w="1121498"/>
                <a:gridCol w="1121498"/>
              </a:tblGrid>
              <a:tr h="341523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ชั่วโมงที่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415520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เวลา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08.30 - 09.30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FF0000"/>
                          </a:solidFill>
                        </a:rPr>
                        <a:t>กรอกช่วงเวลา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41552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จันทร์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552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อังคาร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41552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พุทธ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552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พฤหสบดี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552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ศุกร์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สี่เหลี่ยมผืนผ้า 186"/>
          <p:cNvSpPr/>
          <p:nvPr/>
        </p:nvSpPr>
        <p:spPr>
          <a:xfrm>
            <a:off x="1831961" y="2774996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เลือกจำนวนคาบเรียน--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" name="กลุ่ม 30"/>
          <p:cNvGrpSpPr/>
          <p:nvPr/>
        </p:nvGrpSpPr>
        <p:grpSpPr>
          <a:xfrm>
            <a:off x="435667" y="2775885"/>
            <a:ext cx="1300119" cy="309393"/>
            <a:chOff x="1676400" y="2006600"/>
            <a:chExt cx="1143000" cy="309393"/>
          </a:xfrm>
        </p:grpSpPr>
        <p:sp>
          <p:nvSpPr>
            <p:cNvPr id="5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กำหนดคาบเรียน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สามเหลี่ยมหน้าจั่ว 140"/>
          <p:cNvSpPr/>
          <p:nvPr/>
        </p:nvSpPr>
        <p:spPr>
          <a:xfrm rot="10800000">
            <a:off x="3810000" y="2925060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4" name="สี่เหลี่ยมผืนผ้า 186"/>
          <p:cNvSpPr/>
          <p:nvPr/>
        </p:nvSpPr>
        <p:spPr>
          <a:xfrm>
            <a:off x="5571473" y="2762011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เลือกวันที่เรียน--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5" name="กลุ่ม 30"/>
          <p:cNvGrpSpPr/>
          <p:nvPr/>
        </p:nvGrpSpPr>
        <p:grpSpPr>
          <a:xfrm>
            <a:off x="4175179" y="2762900"/>
            <a:ext cx="1300119" cy="309393"/>
            <a:chOff x="1676400" y="2006600"/>
            <a:chExt cx="1143000" cy="309393"/>
          </a:xfrm>
        </p:grpSpPr>
        <p:sp>
          <p:nvSpPr>
            <p:cNvPr id="5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กำหนดวันที่เรียน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8" name="สามเหลี่ยมหน้าจั่ว 140"/>
          <p:cNvSpPr/>
          <p:nvPr/>
        </p:nvSpPr>
        <p:spPr>
          <a:xfrm rot="10800000">
            <a:off x="7549512" y="2912075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3947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33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37663"/>
            <a:ext cx="9717018" cy="300540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73900"/>
            <a:ext cx="9717018" cy="22700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ผู้ใช้งานระบบ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6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ผู้ใช้งานระบบ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7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88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ผู้ใช้งานระบบ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9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60107"/>
              </p:ext>
            </p:extLst>
          </p:nvPr>
        </p:nvGraphicFramePr>
        <p:xfrm>
          <a:off x="265168" y="2510159"/>
          <a:ext cx="9336032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232"/>
                <a:gridCol w="273204"/>
                <a:gridCol w="2012796"/>
                <a:gridCol w="1089102"/>
                <a:gridCol w="739698"/>
                <a:gridCol w="8382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05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ชื่อ</a:t>
                      </a:r>
                      <a:r>
                        <a:rPr lang="th-TH" sz="1600" b="1" baseline="0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 - นามสกุล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Username</a:t>
                      </a:r>
                      <a:endParaRPr lang="en-US" sz="12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สถานะ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กลุ่ม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E-mail</a:t>
                      </a:r>
                      <a:endParaRPr lang="en-US" sz="12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หน่วยงาน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นางสาวจงกล แก้วชมภู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Jongkon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Jongkon@Hotmail.com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สำนักงานคณะกรรมการส่งเสริมการศึกษาเอกชน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..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93"/>
          <p:cNvGrpSpPr/>
          <p:nvPr/>
        </p:nvGrpSpPr>
        <p:grpSpPr>
          <a:xfrm>
            <a:off x="580868" y="4344585"/>
            <a:ext cx="1095532" cy="309241"/>
            <a:chOff x="252248" y="5093335"/>
            <a:chExt cx="1095532" cy="309241"/>
          </a:xfrm>
        </p:grpSpPr>
        <p:sp>
          <p:nvSpPr>
            <p:cNvPr id="95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6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161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62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ชื่อผู้ใช้งาน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7" y="2932295"/>
            <a:ext cx="2571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4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6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8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8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34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63917"/>
            <a:ext cx="9717018" cy="27428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93730"/>
            <a:ext cx="9717018" cy="207171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ผู้ใช้งานระบบ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Box 129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ผู้ใช้งานระบบ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31" name="รูปภาพ 31" descr="icon-32-canc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32" name="รูปภาพ 32" descr="icon-32-sa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ผู้ใช้งานระบบ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4" name="สี่เหลี่ยมมุมมน 139"/>
          <p:cNvSpPr/>
          <p:nvPr/>
        </p:nvSpPr>
        <p:spPr>
          <a:xfrm>
            <a:off x="257178" y="2133600"/>
            <a:ext cx="9394822" cy="381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สี่เหลี่ยมผืนผ้า 186"/>
          <p:cNvSpPr/>
          <p:nvPr/>
        </p:nvSpPr>
        <p:spPr>
          <a:xfrm>
            <a:off x="2241375" y="2362228"/>
            <a:ext cx="2921363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86" name="กลุ่ม 30"/>
          <p:cNvGrpSpPr/>
          <p:nvPr/>
        </p:nvGrpSpPr>
        <p:grpSpPr>
          <a:xfrm>
            <a:off x="571501" y="2362232"/>
            <a:ext cx="1586057" cy="352425"/>
            <a:chOff x="1676400" y="2006600"/>
            <a:chExt cx="1143000" cy="352425"/>
          </a:xfrm>
        </p:grpSpPr>
        <p:sp>
          <p:nvSpPr>
            <p:cNvPr id="8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ชื่อ-สกุล</a:t>
              </a:r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r>
                <a:rPr lang="en-US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</a:p>
          </p:txBody>
        </p:sp>
      </p:grpSp>
      <p:sp>
        <p:nvSpPr>
          <p:cNvPr id="89" name="สี่เหลี่ยมผืนผ้า 190"/>
          <p:cNvSpPr/>
          <p:nvPr/>
        </p:nvSpPr>
        <p:spPr>
          <a:xfrm>
            <a:off x="5162737" y="2361024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90" name="กลุ่ม 30"/>
          <p:cNvGrpSpPr/>
          <p:nvPr/>
        </p:nvGrpSpPr>
        <p:grpSpPr>
          <a:xfrm>
            <a:off x="571500" y="2703522"/>
            <a:ext cx="1586057" cy="309393"/>
            <a:chOff x="1676400" y="2006600"/>
            <a:chExt cx="1143000" cy="309393"/>
          </a:xfrm>
        </p:grpSpPr>
        <p:sp>
          <p:nvSpPr>
            <p:cNvPr id="9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>
                  <a:solidFill>
                    <a:prstClr val="black"/>
                  </a:solidFill>
                </a:rPr>
                <a:t>ชื่อที่ใช้เข้าระบบ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3" name="สี่เหลี่ยมผืนผ้า 186"/>
          <p:cNvSpPr/>
          <p:nvPr/>
        </p:nvSpPr>
        <p:spPr>
          <a:xfrm>
            <a:off x="2237912" y="2695310"/>
            <a:ext cx="1377949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94" name="กลุ่ม 30"/>
          <p:cNvGrpSpPr/>
          <p:nvPr/>
        </p:nvGrpSpPr>
        <p:grpSpPr>
          <a:xfrm>
            <a:off x="571500" y="3047250"/>
            <a:ext cx="1586057" cy="309393"/>
            <a:chOff x="1676400" y="2006600"/>
            <a:chExt cx="1143000" cy="309393"/>
          </a:xfrm>
        </p:grpSpPr>
        <p:sp>
          <p:nvSpPr>
            <p:cNvPr id="9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>
                  <a:solidFill>
                    <a:prstClr val="black"/>
                  </a:solidFill>
                </a:rPr>
                <a:t>รหัสผ่าน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7" name="สี่เหลี่ยมผืนผ้า 186"/>
          <p:cNvSpPr/>
          <p:nvPr/>
        </p:nvSpPr>
        <p:spPr>
          <a:xfrm>
            <a:off x="2237912" y="3039038"/>
            <a:ext cx="1377949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98" name="กลุ่ม 30"/>
          <p:cNvGrpSpPr/>
          <p:nvPr/>
        </p:nvGrpSpPr>
        <p:grpSpPr>
          <a:xfrm>
            <a:off x="571500" y="3735284"/>
            <a:ext cx="1586057" cy="309393"/>
            <a:chOff x="1676400" y="2006600"/>
            <a:chExt cx="1143000" cy="309393"/>
          </a:xfrm>
        </p:grpSpPr>
        <p:sp>
          <p:nvSpPr>
            <p:cNvPr id="9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E-mail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1" name="สี่เหลี่ยมผืนผ้า 186"/>
          <p:cNvSpPr/>
          <p:nvPr/>
        </p:nvSpPr>
        <p:spPr>
          <a:xfrm>
            <a:off x="2237911" y="3727072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102" name="กลุ่ม 30"/>
          <p:cNvGrpSpPr/>
          <p:nvPr/>
        </p:nvGrpSpPr>
        <p:grpSpPr>
          <a:xfrm>
            <a:off x="571500" y="4072638"/>
            <a:ext cx="1586057" cy="309393"/>
            <a:chOff x="1676400" y="2006600"/>
            <a:chExt cx="1143000" cy="309393"/>
          </a:xfrm>
        </p:grpSpPr>
        <p:sp>
          <p:nvSpPr>
            <p:cNvPr id="10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หน่วยงาน</a:t>
              </a:r>
              <a:r>
                <a:rPr lang="th-TH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</a:p>
          </p:txBody>
        </p:sp>
      </p:grpSp>
      <p:sp>
        <p:nvSpPr>
          <p:cNvPr id="105" name="สี่เหลี่ยมผืนผ้า 186"/>
          <p:cNvSpPr/>
          <p:nvPr/>
        </p:nvSpPr>
        <p:spPr>
          <a:xfrm>
            <a:off x="2237910" y="4064427"/>
            <a:ext cx="1477028" cy="317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-  เลือกหน่วยงาน - 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06" name="กลุ่ม 30"/>
          <p:cNvGrpSpPr/>
          <p:nvPr/>
        </p:nvGrpSpPr>
        <p:grpSpPr>
          <a:xfrm>
            <a:off x="571500" y="4415009"/>
            <a:ext cx="1586057" cy="309393"/>
            <a:chOff x="1676400" y="2006600"/>
            <a:chExt cx="1143000" cy="309393"/>
          </a:xfrm>
        </p:grpSpPr>
        <p:sp>
          <p:nvSpPr>
            <p:cNvPr id="10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กลุ่มผู้ใช้งาน </a:t>
              </a:r>
              <a:r>
                <a:rPr lang="en-US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</a:p>
          </p:txBody>
        </p:sp>
      </p:grpSp>
      <p:sp>
        <p:nvSpPr>
          <p:cNvPr id="109" name="สี่เหลี่ยมผืนผ้า 186"/>
          <p:cNvSpPr/>
          <p:nvPr/>
        </p:nvSpPr>
        <p:spPr>
          <a:xfrm>
            <a:off x="2237910" y="4419600"/>
            <a:ext cx="147702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-  เลือกกลุ่มผู้ใช้งาน - 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10" name="สี่เหลี่ยมผืนผ้า 190"/>
          <p:cNvSpPr/>
          <p:nvPr/>
        </p:nvSpPr>
        <p:spPr>
          <a:xfrm>
            <a:off x="3714937" y="4405898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1" name="สี่เหลี่ยมผืนผ้า 190"/>
          <p:cNvSpPr/>
          <p:nvPr/>
        </p:nvSpPr>
        <p:spPr>
          <a:xfrm>
            <a:off x="3635270" y="3033633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2" name="สี่เหลี่ยมผืนผ้า 190"/>
          <p:cNvSpPr/>
          <p:nvPr/>
        </p:nvSpPr>
        <p:spPr>
          <a:xfrm>
            <a:off x="5181600" y="3735282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3" name="สี่เหลี่ยมผืนผ้า 190"/>
          <p:cNvSpPr/>
          <p:nvPr/>
        </p:nvSpPr>
        <p:spPr>
          <a:xfrm>
            <a:off x="3714937" y="4064427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14" name="กลุ่ม 30"/>
          <p:cNvGrpSpPr/>
          <p:nvPr/>
        </p:nvGrpSpPr>
        <p:grpSpPr>
          <a:xfrm>
            <a:off x="571500" y="3386870"/>
            <a:ext cx="1586057" cy="309393"/>
            <a:chOff x="1676400" y="2006600"/>
            <a:chExt cx="1143000" cy="309393"/>
          </a:xfrm>
        </p:grpSpPr>
        <p:sp>
          <p:nvSpPr>
            <p:cNvPr id="11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>
                  <a:solidFill>
                    <a:prstClr val="black"/>
                  </a:solidFill>
                </a:rPr>
                <a:t>ยืนยันรหัสผ่าน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7" name="สี่เหลี่ยมผืนผ้า 190"/>
          <p:cNvSpPr/>
          <p:nvPr/>
        </p:nvSpPr>
        <p:spPr>
          <a:xfrm>
            <a:off x="3635270" y="337325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8" name="สี่เหลี่ยมผืนผ้า 374"/>
          <p:cNvSpPr/>
          <p:nvPr/>
        </p:nvSpPr>
        <p:spPr>
          <a:xfrm>
            <a:off x="3732704" y="2814114"/>
            <a:ext cx="1906097" cy="243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a-z, A-Z, 0-9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สี่เหลี่ยมผืนผ้า 374"/>
          <p:cNvSpPr/>
          <p:nvPr/>
        </p:nvSpPr>
        <p:spPr>
          <a:xfrm>
            <a:off x="3732704" y="3133122"/>
            <a:ext cx="1906097" cy="243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th-TH" sz="10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ตัวอักษรขึ้นไป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0" name="กลุ่ม 30"/>
          <p:cNvGrpSpPr/>
          <p:nvPr/>
        </p:nvGrpSpPr>
        <p:grpSpPr>
          <a:xfrm>
            <a:off x="571500" y="4762502"/>
            <a:ext cx="1586057" cy="309393"/>
            <a:chOff x="1676400" y="2006600"/>
            <a:chExt cx="1143000" cy="309393"/>
          </a:xfrm>
        </p:grpSpPr>
        <p:sp>
          <p:nvSpPr>
            <p:cNvPr id="12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สถานะ การใช้งาน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3" name="สี่เหลี่ยมผืนผ้า 342"/>
          <p:cNvSpPr/>
          <p:nvPr/>
        </p:nvSpPr>
        <p:spPr>
          <a:xfrm>
            <a:off x="2414585" y="4800600"/>
            <a:ext cx="80931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เปิด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24" name="กลุ่ม 42"/>
          <p:cNvGrpSpPr/>
          <p:nvPr/>
        </p:nvGrpSpPr>
        <p:grpSpPr>
          <a:xfrm>
            <a:off x="2269503" y="4876085"/>
            <a:ext cx="152400" cy="152400"/>
            <a:chOff x="3657600" y="2402685"/>
            <a:chExt cx="152400" cy="152400"/>
          </a:xfrm>
        </p:grpSpPr>
        <p:sp>
          <p:nvSpPr>
            <p:cNvPr id="125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สี่เหลี่ยมผืนผ้า 186"/>
          <p:cNvSpPr/>
          <p:nvPr/>
        </p:nvSpPr>
        <p:spPr>
          <a:xfrm>
            <a:off x="2237912" y="3378660"/>
            <a:ext cx="1377949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41" name="วงรี 343"/>
          <p:cNvSpPr/>
          <p:nvPr/>
        </p:nvSpPr>
        <p:spPr>
          <a:xfrm>
            <a:off x="2914650" y="4872207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สี่เหลี่ยมผืนผ้า 342"/>
          <p:cNvSpPr/>
          <p:nvPr/>
        </p:nvSpPr>
        <p:spPr>
          <a:xfrm>
            <a:off x="3043549" y="4800600"/>
            <a:ext cx="544742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ปิด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7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48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49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50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51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152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153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4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5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6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1" y="693730"/>
            <a:ext cx="9601200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35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491559"/>
            <a:ext cx="9601198" cy="554626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แก้ไขข้อมูลส่วนตัว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6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แก้ไขข้อมูลส่วนตัว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แก้ไขข้อมูลส่วนตัว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36873"/>
              </p:ext>
            </p:extLst>
          </p:nvPr>
        </p:nvGraphicFramePr>
        <p:xfrm>
          <a:off x="265169" y="2429105"/>
          <a:ext cx="9259831" cy="180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191"/>
                <a:gridCol w="362992"/>
                <a:gridCol w="1628648"/>
                <a:gridCol w="838200"/>
                <a:gridCol w="762000"/>
                <a:gridCol w="990600"/>
                <a:gridCol w="16764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1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ชื่อ</a:t>
                      </a:r>
                      <a:r>
                        <a:rPr lang="en-US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-</a:t>
                      </a:r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สกุล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Username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สถานะ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กลุ่ม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E-mail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หน่วยงาน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1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นางสาว</a:t>
                      </a:r>
                      <a:r>
                        <a:rPr lang="th-TH" sz="1400" baseline="0" dirty="0" smtClean="0">
                          <a:solidFill>
                            <a:srgbClr val="0000FF"/>
                          </a:solidFill>
                          <a:cs typeface="+mn-cs"/>
                        </a:rPr>
                        <a:t> จงกล แก้วชมภู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Jongkon</a:t>
                      </a:r>
                      <a:endParaRPr lang="en-US" sz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>
                          <a:solidFill>
                            <a:srgbClr val="0000FF"/>
                          </a:solidFill>
                          <a:cs typeface="+mn-cs"/>
                        </a:rPr>
                        <a:t>Jongkon@Hotmail.com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cs typeface="+mn-cs"/>
                        </a:rPr>
                        <a:t> </a:t>
                      </a:r>
                      <a:endParaRPr lang="en-US" sz="12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สำนักงานคณะกรรมการส่งเสริมการศึกษาเอกชน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2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3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</a:rPr>
                        <a:t>..</a:t>
                      </a:r>
                      <a:endParaRPr lang="th-TH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" name="Group 65"/>
          <p:cNvGrpSpPr/>
          <p:nvPr/>
        </p:nvGrpSpPr>
        <p:grpSpPr>
          <a:xfrm>
            <a:off x="146051" y="4253466"/>
            <a:ext cx="1095532" cy="309241"/>
            <a:chOff x="252248" y="5093335"/>
            <a:chExt cx="1095532" cy="309241"/>
          </a:xfrm>
        </p:grpSpPr>
        <p:sp>
          <p:nvSpPr>
            <p:cNvPr id="67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8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10800000">
              <a:off x="1185536" y="5149836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2" name="สี่เหลี่ยมผืนผ้า 374"/>
          <p:cNvSpPr/>
          <p:nvPr/>
        </p:nvSpPr>
        <p:spPr>
          <a:xfrm>
            <a:off x="2534034" y="1366819"/>
            <a:ext cx="1906097" cy="24314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เป็นลิงค์ คลิกเพื่อแก้ไขข้อมูล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/>
          <p:cNvCxnSpPr>
            <a:stCxn id="64" idx="2"/>
            <a:endCxn id="74" idx="0"/>
          </p:cNvCxnSpPr>
          <p:nvPr/>
        </p:nvCxnSpPr>
        <p:spPr>
          <a:xfrm flipH="1">
            <a:off x="7748803" y="1927365"/>
            <a:ext cx="742417" cy="25684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429805" y="4495802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ea typeface="Tahoma" pitchFamily="34" charset="0"/>
              </a:rPr>
              <a:t>เมื่อต้องการเพิ่มผู้ใช้งานให้คลิกปุ่ม  “เพิ่ม”</a:t>
            </a:r>
            <a:endParaRPr lang="en-US" sz="1600" dirty="0" smtClean="0">
              <a:ea typeface="Tahoma" pitchFamily="34" charset="0"/>
            </a:endParaRPr>
          </a:p>
          <a:p>
            <a:r>
              <a:rPr lang="th-TH" sz="1600" dirty="0" smtClean="0"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ea typeface="Tahoma" pitchFamily="34" charset="0"/>
              </a:rPr>
              <a:t>ผู้ใช้งาน ตามตัวอย่างสไลด์หน้าถัดไป</a:t>
            </a:r>
            <a:endParaRPr lang="en-US" sz="1600" dirty="0" smtClean="0">
              <a:ea typeface="Tahoma" pitchFamily="34" charset="0"/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8610600" y="5078106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69" y="2843213"/>
            <a:ext cx="2571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ounded Rectangle 82"/>
          <p:cNvSpPr/>
          <p:nvPr/>
        </p:nvSpPr>
        <p:spPr>
          <a:xfrm>
            <a:off x="3729469" y="2079008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074148" y="2079008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76200" y="2079008"/>
            <a:ext cx="2947126" cy="304800"/>
            <a:chOff x="-80576" y="5044436"/>
            <a:chExt cx="2947126" cy="304800"/>
          </a:xfrm>
        </p:grpSpPr>
        <p:sp>
          <p:nvSpPr>
            <p:cNvPr id="87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88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ชื่อผู้ใช้งาน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71" name="Straight Arrow Connector 70"/>
          <p:cNvCxnSpPr>
            <a:stCxn id="72" idx="2"/>
          </p:cNvCxnSpPr>
          <p:nvPr/>
        </p:nvCxnSpPr>
        <p:spPr>
          <a:xfrm flipH="1">
            <a:off x="1962613" y="1609967"/>
            <a:ext cx="1524470" cy="13523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สี่เหลี่ยมผืนผ้า 186"/>
          <p:cNvSpPr/>
          <p:nvPr/>
        </p:nvSpPr>
        <p:spPr>
          <a:xfrm>
            <a:off x="8548371" y="2077446"/>
            <a:ext cx="1109980" cy="2372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- </a:t>
            </a:r>
            <a:r>
              <a:rPr lang="th-TH" sz="1400" dirty="0" smtClean="0">
                <a:solidFill>
                  <a:prstClr val="black"/>
                </a:solidFill>
              </a:rPr>
              <a:t>กลุ่มผู้ใช้งาน </a:t>
            </a:r>
            <a:r>
              <a:rPr lang="th-TH" sz="1600" dirty="0" smtClean="0">
                <a:solidFill>
                  <a:prstClr val="black"/>
                </a:solidFill>
              </a:rPr>
              <a:t>-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0" name="สามเหลี่ยมหน้าจั่ว 140"/>
          <p:cNvSpPr/>
          <p:nvPr/>
        </p:nvSpPr>
        <p:spPr>
          <a:xfrm rot="10800000">
            <a:off x="9473859" y="2156634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8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09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10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11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12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113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114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5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6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7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สี่เหลี่ยมมุมมน 139"/>
          <p:cNvSpPr/>
          <p:nvPr/>
        </p:nvSpPr>
        <p:spPr>
          <a:xfrm>
            <a:off x="257178" y="2133600"/>
            <a:ext cx="9394822" cy="243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4" name="สี่เหลี่ยมมุมมน 139"/>
          <p:cNvSpPr/>
          <p:nvPr/>
        </p:nvSpPr>
        <p:spPr>
          <a:xfrm>
            <a:off x="257178" y="2133600"/>
            <a:ext cx="9394822" cy="243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" y="828677"/>
            <a:ext cx="9597764" cy="564832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36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34368"/>
            <a:ext cx="9597762" cy="376387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แก้ไขข้อมูลส่วนตัว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แก้ไขข้อมูลส่วนตัว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60" name="รูปภาพ 31" descr="icon-32-canc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63" name="รูปภาพ 32" descr="icon-32-sa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22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แก้ไขข้อมูลส่วนตัว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8" name="สี่เหลี่ยมผืนผ้า 186"/>
          <p:cNvSpPr/>
          <p:nvPr/>
        </p:nvSpPr>
        <p:spPr>
          <a:xfrm>
            <a:off x="2241375" y="2362228"/>
            <a:ext cx="2921363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0000FF"/>
                </a:solidFill>
              </a:rPr>
              <a:t>นางสาว จงกล แก้วชมภู</a:t>
            </a:r>
            <a:endParaRPr lang="en-US" sz="1600" dirty="0">
              <a:solidFill>
                <a:srgbClr val="0000FF"/>
              </a:solidFill>
            </a:endParaRPr>
          </a:p>
        </p:txBody>
      </p:sp>
      <p:grpSp>
        <p:nvGrpSpPr>
          <p:cNvPr id="139" name="กลุ่ม 30"/>
          <p:cNvGrpSpPr/>
          <p:nvPr/>
        </p:nvGrpSpPr>
        <p:grpSpPr>
          <a:xfrm>
            <a:off x="571501" y="2362232"/>
            <a:ext cx="1586057" cy="352425"/>
            <a:chOff x="1676400" y="2006600"/>
            <a:chExt cx="1143000" cy="352425"/>
          </a:xfrm>
        </p:grpSpPr>
        <p:sp>
          <p:nvSpPr>
            <p:cNvPr id="14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1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ชื่อ-สกุล</a:t>
              </a:r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r>
                <a:rPr lang="en-US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</a:p>
          </p:txBody>
        </p:sp>
      </p:grpSp>
      <p:sp>
        <p:nvSpPr>
          <p:cNvPr id="142" name="สี่เหลี่ยมผืนผ้า 190"/>
          <p:cNvSpPr/>
          <p:nvPr/>
        </p:nvSpPr>
        <p:spPr>
          <a:xfrm>
            <a:off x="5162737" y="2361024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3" name="กลุ่ม 30"/>
          <p:cNvGrpSpPr/>
          <p:nvPr/>
        </p:nvGrpSpPr>
        <p:grpSpPr>
          <a:xfrm>
            <a:off x="571500" y="2703522"/>
            <a:ext cx="1586057" cy="309393"/>
            <a:chOff x="1676400" y="2006600"/>
            <a:chExt cx="1143000" cy="309393"/>
          </a:xfrm>
        </p:grpSpPr>
        <p:sp>
          <p:nvSpPr>
            <p:cNvPr id="14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>
                  <a:solidFill>
                    <a:prstClr val="black"/>
                  </a:solidFill>
                </a:rPr>
                <a:t>ชื่อที่ใช้เข้าระบบ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6" name="สี่เหลี่ยมผืนผ้า 186"/>
          <p:cNvSpPr/>
          <p:nvPr/>
        </p:nvSpPr>
        <p:spPr>
          <a:xfrm>
            <a:off x="2237912" y="2695310"/>
            <a:ext cx="1377949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47" name="สี่เหลี่ยมผืนผ้า 190"/>
          <p:cNvSpPr/>
          <p:nvPr/>
        </p:nvSpPr>
        <p:spPr>
          <a:xfrm>
            <a:off x="3635270" y="2690700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8" name="กลุ่ม 30"/>
          <p:cNvGrpSpPr/>
          <p:nvPr/>
        </p:nvGrpSpPr>
        <p:grpSpPr>
          <a:xfrm>
            <a:off x="571500" y="3047250"/>
            <a:ext cx="1586057" cy="309393"/>
            <a:chOff x="1676400" y="2006600"/>
            <a:chExt cx="1143000" cy="309393"/>
          </a:xfrm>
        </p:grpSpPr>
        <p:sp>
          <p:nvSpPr>
            <p:cNvPr id="14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>
                  <a:solidFill>
                    <a:prstClr val="black"/>
                  </a:solidFill>
                </a:rPr>
                <a:t>รหัสผ่าน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1" name="สี่เหลี่ยมผืนผ้า 186"/>
          <p:cNvSpPr/>
          <p:nvPr/>
        </p:nvSpPr>
        <p:spPr>
          <a:xfrm>
            <a:off x="2237912" y="3039038"/>
            <a:ext cx="1377949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152" name="กลุ่ม 30"/>
          <p:cNvGrpSpPr/>
          <p:nvPr/>
        </p:nvGrpSpPr>
        <p:grpSpPr>
          <a:xfrm>
            <a:off x="571500" y="3735284"/>
            <a:ext cx="1586057" cy="309393"/>
            <a:chOff x="1676400" y="2006600"/>
            <a:chExt cx="1143000" cy="309393"/>
          </a:xfrm>
        </p:grpSpPr>
        <p:sp>
          <p:nvSpPr>
            <p:cNvPr id="15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E-mail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5" name="สี่เหลี่ยมผืนผ้า 186"/>
          <p:cNvSpPr/>
          <p:nvPr/>
        </p:nvSpPr>
        <p:spPr>
          <a:xfrm>
            <a:off x="2237911" y="3727072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56" name="สี่เหลี่ยมผืนผ้า 190"/>
          <p:cNvSpPr/>
          <p:nvPr/>
        </p:nvSpPr>
        <p:spPr>
          <a:xfrm>
            <a:off x="5181600" y="3735282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7" name="กลุ่ม 30"/>
          <p:cNvGrpSpPr/>
          <p:nvPr/>
        </p:nvGrpSpPr>
        <p:grpSpPr>
          <a:xfrm>
            <a:off x="571500" y="3386870"/>
            <a:ext cx="1586057" cy="309393"/>
            <a:chOff x="1676400" y="2006600"/>
            <a:chExt cx="1143000" cy="309393"/>
          </a:xfrm>
        </p:grpSpPr>
        <p:sp>
          <p:nvSpPr>
            <p:cNvPr id="15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>
                  <a:solidFill>
                    <a:prstClr val="black"/>
                  </a:solidFill>
                </a:rPr>
                <a:t>ยืนยันรหัสผ่าน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0" name="สี่เหลี่ยมผืนผ้า 186"/>
          <p:cNvSpPr/>
          <p:nvPr/>
        </p:nvSpPr>
        <p:spPr>
          <a:xfrm>
            <a:off x="2237912" y="3378660"/>
            <a:ext cx="1377949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61" name="สี่เหลี่ยมผืนผ้า 190"/>
          <p:cNvSpPr/>
          <p:nvPr/>
        </p:nvSpPr>
        <p:spPr>
          <a:xfrm>
            <a:off x="3635270" y="337325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2" name="สี่เหลี่ยมผืนผ้า 374"/>
          <p:cNvSpPr/>
          <p:nvPr/>
        </p:nvSpPr>
        <p:spPr>
          <a:xfrm>
            <a:off x="3732704" y="2814114"/>
            <a:ext cx="1906097" cy="243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D4D4D6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a-z, A-Z, 0-9</a:t>
            </a:r>
            <a:endParaRPr lang="en-US" sz="1000" dirty="0">
              <a:solidFill>
                <a:srgbClr val="D4D4D6">
                  <a:lumMod val="50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สี่เหลี่ยมผืนผ้า 374"/>
          <p:cNvSpPr/>
          <p:nvPr/>
        </p:nvSpPr>
        <p:spPr>
          <a:xfrm>
            <a:off x="3732704" y="3133122"/>
            <a:ext cx="1906097" cy="243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D4D4D6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th-TH" sz="1000" dirty="0" smtClean="0">
                <a:solidFill>
                  <a:srgbClr val="D4D4D6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ตัวอักษรขึ้นไป</a:t>
            </a:r>
            <a:endParaRPr lang="en-US" sz="1000" dirty="0">
              <a:solidFill>
                <a:srgbClr val="D4D4D6">
                  <a:lumMod val="50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สี่เหลี่ยมมุมมน 5"/>
          <p:cNvSpPr/>
          <p:nvPr/>
        </p:nvSpPr>
        <p:spPr>
          <a:xfrm>
            <a:off x="152402" y="855674"/>
            <a:ext cx="9597762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9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80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81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82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83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84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5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9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0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5766" y="838203"/>
            <a:ext cx="9717020" cy="5638798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37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52402" y="537371"/>
            <a:ext cx="9683748" cy="30083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52402" y="693729"/>
            <a:ext cx="9683748" cy="2071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139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0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2" name="สี่เหลี่ยมมุมมน 5"/>
          <p:cNvSpPr/>
          <p:nvPr/>
        </p:nvSpPr>
        <p:spPr>
          <a:xfrm>
            <a:off x="2146305" y="1382504"/>
            <a:ext cx="2815370" cy="338003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ระบบบันทึกข้อมูลนักเรียน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cxnSp>
        <p:nvCxnSpPr>
          <p:cNvPr id="143" name="Elbow Connector 142"/>
          <p:cNvCxnSpPr/>
          <p:nvPr/>
        </p:nvCxnSpPr>
        <p:spPr>
          <a:xfrm rot="16200000" flipH="1">
            <a:off x="1891424" y="1224053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สี่เหลี่ยมมุมมน 5"/>
          <p:cNvSpPr/>
          <p:nvPr/>
        </p:nvSpPr>
        <p:spPr>
          <a:xfrm>
            <a:off x="2155429" y="2012110"/>
            <a:ext cx="2806246" cy="2920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ระบบบันทึกรายงานตรวจร่างกายและสารเสิพติด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47" name="สี่เหลี่ยมมุมมน 5"/>
          <p:cNvSpPr/>
          <p:nvPr/>
        </p:nvSpPr>
        <p:spPr>
          <a:xfrm>
            <a:off x="2155429" y="2304209"/>
            <a:ext cx="2806246" cy="2920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ระบบบันทึกการจัดการห้องเรียน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2154752" y="1720053"/>
            <a:ext cx="2806246" cy="2920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ระบบบันทึกข้อมูลนักเรียนนานาชาติ</a:t>
            </a: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38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บันทึกบันทึกข้อมูลนักเรียน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75926"/>
              </p:ext>
            </p:extLst>
          </p:nvPr>
        </p:nvGraphicFramePr>
        <p:xfrm>
          <a:off x="265169" y="2421902"/>
          <a:ext cx="93931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207"/>
                <a:gridCol w="357042"/>
                <a:gridCol w="1044782"/>
                <a:gridCol w="1066800"/>
                <a:gridCol w="1295400"/>
                <a:gridCol w="1524000"/>
                <a:gridCol w="1066800"/>
                <a:gridCol w="1531621"/>
                <a:gridCol w="11925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1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รหัสนักเรียน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ชื่อ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นามสกุล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เลขที่บัตรประชาชน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วันที่สมัคร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ระดับชั้นเรียน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ปีการศึกษา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1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000001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ด.ญ.</a:t>
                      </a:r>
                      <a:r>
                        <a:rPr kumimoji="0" lang="th-TH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สมหมาย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โชคดี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1100003355666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06-02-2557</a:t>
                      </a:r>
                      <a:endParaRPr kumimoji="0" lang="en-US" sz="1000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ประถมศึกษาชั้นปีที่</a:t>
                      </a:r>
                      <a:r>
                        <a:rPr kumimoji="0" lang="th-TH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2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000002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ด.ช.</a:t>
                      </a:r>
                      <a:r>
                        <a:rPr lang="th-TH" sz="1400" baseline="0" dirty="0" smtClean="0">
                          <a:solidFill>
                            <a:schemeClr val="tx1"/>
                          </a:solidFill>
                          <a:cs typeface="+mn-cs"/>
                        </a:rPr>
                        <a:t> บุญมี 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รวยมาก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2223365888888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07-02-2557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ประถมศึกษาชั้นปีที่</a:t>
                      </a:r>
                      <a:r>
                        <a:rPr kumimoji="0" lang="th-TH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1/2557  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3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" name="Group 65"/>
          <p:cNvGrpSpPr/>
          <p:nvPr/>
        </p:nvGrpSpPr>
        <p:grpSpPr>
          <a:xfrm>
            <a:off x="146051" y="4191000"/>
            <a:ext cx="1095532" cy="309241"/>
            <a:chOff x="252248" y="5093335"/>
            <a:chExt cx="1095532" cy="309241"/>
          </a:xfrm>
        </p:grpSpPr>
        <p:sp>
          <p:nvSpPr>
            <p:cNvPr id="67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8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050" dirty="0" smtClean="0">
                  <a:solidFill>
                    <a:prstClr val="black"/>
                  </a:solidFill>
                </a:rPr>
                <a:t>#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9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10800000">
              <a:off x="1185536" y="5149836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2" name="สี่เหลี่ยมผืนผ้า 374"/>
          <p:cNvSpPr/>
          <p:nvPr/>
        </p:nvSpPr>
        <p:spPr>
          <a:xfrm>
            <a:off x="1664853" y="3579225"/>
            <a:ext cx="1906097" cy="24314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เป็นลิงค์ คลิกเพื่อแก้ไขข้อมูล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429805" y="4436099"/>
            <a:ext cx="2637996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เมื่อต้องการเพิ่มผู้ใช้งานให้คลิกปุ่ม  “เพิ่ม”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748804" y="2097369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093483" y="2097369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20113" y="2067225"/>
            <a:ext cx="2630427" cy="300251"/>
            <a:chOff x="-80576" y="5044436"/>
            <a:chExt cx="1866900" cy="304800"/>
          </a:xfrm>
        </p:grpSpPr>
        <p:sp>
          <p:nvSpPr>
            <p:cNvPr id="81" name="สี่เหลี่ยมผืนผ้า 186"/>
            <p:cNvSpPr/>
            <p:nvPr/>
          </p:nvSpPr>
          <p:spPr>
            <a:xfrm>
              <a:off x="867884" y="5044436"/>
              <a:ext cx="918440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82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เลขประจำตัวนักเรียน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sp>
        <p:nvSpPr>
          <p:cNvPr id="83" name="สี่เหลี่ยมผืนผ้า 186"/>
          <p:cNvSpPr/>
          <p:nvPr/>
        </p:nvSpPr>
        <p:spPr>
          <a:xfrm>
            <a:off x="8676722" y="2077446"/>
            <a:ext cx="981629" cy="2248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- วันที่สมัคร</a:t>
            </a:r>
            <a:r>
              <a:rPr lang="th-TH" sz="1400" dirty="0" smtClean="0">
                <a:solidFill>
                  <a:prstClr val="black"/>
                </a:solidFill>
              </a:rPr>
              <a:t> </a:t>
            </a:r>
            <a:r>
              <a:rPr lang="th-TH" sz="1600" dirty="0" smtClean="0">
                <a:solidFill>
                  <a:prstClr val="black"/>
                </a:solidFill>
              </a:rPr>
              <a:t>-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4" name="สามเหลี่ยมหน้าจั่ว 140"/>
          <p:cNvSpPr/>
          <p:nvPr/>
        </p:nvSpPr>
        <p:spPr>
          <a:xfrm rot="10800000">
            <a:off x="9473859" y="2156634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474741" y="2081680"/>
            <a:ext cx="3320163" cy="234913"/>
            <a:chOff x="879613" y="5044437"/>
            <a:chExt cx="2657291" cy="294558"/>
          </a:xfrm>
        </p:grpSpPr>
        <p:sp>
          <p:nvSpPr>
            <p:cNvPr id="86" name="สี่เหลี่ยมผืนผ้า 186"/>
            <p:cNvSpPr/>
            <p:nvPr/>
          </p:nvSpPr>
          <p:spPr>
            <a:xfrm>
              <a:off x="1719822" y="5044437"/>
              <a:ext cx="1817082" cy="2790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87" name="สี่เหลี่ยมผืนผ้า 189"/>
            <p:cNvSpPr/>
            <p:nvPr/>
          </p:nvSpPr>
          <p:spPr>
            <a:xfrm>
              <a:off x="879613" y="5059923"/>
              <a:ext cx="845652" cy="279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ชื่อนักเรียน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sp>
        <p:nvSpPr>
          <p:cNvPr id="89" name="สี่เหลี่ยมผืนผ้า 186"/>
          <p:cNvSpPr/>
          <p:nvPr/>
        </p:nvSpPr>
        <p:spPr>
          <a:xfrm>
            <a:off x="7620105" y="2077446"/>
            <a:ext cx="991283" cy="246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- </a:t>
            </a:r>
            <a:r>
              <a:rPr lang="th-TH" sz="1400" dirty="0" smtClean="0">
                <a:solidFill>
                  <a:prstClr val="black"/>
                </a:solidFill>
              </a:rPr>
              <a:t>ปีการศึกษา</a:t>
            </a:r>
            <a:r>
              <a:rPr lang="th-TH" sz="1600" dirty="0" smtClean="0">
                <a:solidFill>
                  <a:prstClr val="black"/>
                </a:solidFill>
              </a:rPr>
              <a:t>-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0" name="สามเหลี่ยมหน้าจั่ว 140"/>
          <p:cNvSpPr/>
          <p:nvPr/>
        </p:nvSpPr>
        <p:spPr>
          <a:xfrm rot="10800000">
            <a:off x="8439728" y="2156633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3" name="Straight Arrow Connector 72"/>
          <p:cNvCxnSpPr>
            <a:stCxn id="64" idx="2"/>
            <a:endCxn id="74" idx="0"/>
          </p:cNvCxnSpPr>
          <p:nvPr/>
        </p:nvCxnSpPr>
        <p:spPr>
          <a:xfrm flipH="1">
            <a:off x="7748803" y="1927365"/>
            <a:ext cx="742417" cy="2508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2" idx="1"/>
          </p:cNvCxnSpPr>
          <p:nvPr/>
        </p:nvCxnSpPr>
        <p:spPr>
          <a:xfrm flipH="1" flipV="1">
            <a:off x="1447800" y="2971800"/>
            <a:ext cx="217053" cy="728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สี่เหลี่ยมมุมมน 5"/>
          <p:cNvSpPr/>
          <p:nvPr/>
        </p:nvSpPr>
        <p:spPr>
          <a:xfrm>
            <a:off x="1993906" y="1268205"/>
            <a:ext cx="1665789" cy="2064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ระบบบันทึกข้อมูลนักเรียน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1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02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07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0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09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11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111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2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3" name="สี่เหลี่ยมมุมมน 5"/>
          <p:cNvSpPr/>
          <p:nvPr/>
        </p:nvSpPr>
        <p:spPr>
          <a:xfrm>
            <a:off x="1840085" y="853543"/>
            <a:ext cx="1444028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4" name="สี่เหลี่ยมมุมมน 5"/>
          <p:cNvSpPr/>
          <p:nvPr/>
        </p:nvSpPr>
        <p:spPr>
          <a:xfrm>
            <a:off x="3290463" y="863579"/>
            <a:ext cx="1537311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1" y="693730"/>
            <a:ext cx="9597764" cy="5799145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ตัวยึดหมายเลขภาพนิ่ง 6"/>
          <p:cNvSpPr txBox="1">
            <a:spLocks/>
          </p:cNvSpPr>
          <p:nvPr/>
        </p:nvSpPr>
        <p:spPr>
          <a:xfrm>
            <a:off x="7099300" y="649287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39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8" name="Rounded Rectangle 7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775" y="87868"/>
            <a:ext cx="372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" name="สี่เหลี่ยมมุมมน 139"/>
          <p:cNvSpPr/>
          <p:nvPr/>
        </p:nvSpPr>
        <p:spPr>
          <a:xfrm>
            <a:off x="304801" y="2044073"/>
            <a:ext cx="9394822" cy="44487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บันทึกข้อมูลนักเรียน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8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9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55" name="Elbow Connector 54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สี่เหลี่ยมมุมมน 5"/>
          <p:cNvSpPr/>
          <p:nvPr/>
        </p:nvSpPr>
        <p:spPr>
          <a:xfrm>
            <a:off x="1993906" y="1268205"/>
            <a:ext cx="1663693" cy="18542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ระบบบันทึกข้อมูลนักเรียน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3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4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5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7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68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69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0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1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2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38" name="กลุ่ม 42"/>
          <p:cNvGrpSpPr/>
          <p:nvPr/>
        </p:nvGrpSpPr>
        <p:grpSpPr>
          <a:xfrm>
            <a:off x="3493266" y="2211778"/>
            <a:ext cx="152400" cy="152400"/>
            <a:chOff x="3657600" y="2402685"/>
            <a:chExt cx="152400" cy="152400"/>
          </a:xfrm>
        </p:grpSpPr>
        <p:sp>
          <p:nvSpPr>
            <p:cNvPr id="139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สี่เหลี่ยมผืนผ้า 342"/>
          <p:cNvSpPr/>
          <p:nvPr/>
        </p:nvSpPr>
        <p:spPr>
          <a:xfrm>
            <a:off x="3687056" y="2149222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อนุบาล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2" name="วงรี 343"/>
          <p:cNvSpPr/>
          <p:nvPr/>
        </p:nvSpPr>
        <p:spPr>
          <a:xfrm>
            <a:off x="4586009" y="223822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สี่เหลี่ยมผืนผ้า 342"/>
          <p:cNvSpPr/>
          <p:nvPr/>
        </p:nvSpPr>
        <p:spPr>
          <a:xfrm>
            <a:off x="4814424" y="2158870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ประถมศึกษา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4" name="วงรี 343"/>
          <p:cNvSpPr/>
          <p:nvPr/>
        </p:nvSpPr>
        <p:spPr>
          <a:xfrm>
            <a:off x="5848411" y="223822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สี่เหลี่ยมผืนผ้า 342"/>
          <p:cNvSpPr/>
          <p:nvPr/>
        </p:nvSpPr>
        <p:spPr>
          <a:xfrm>
            <a:off x="6076826" y="2158870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มัธยมศึกษา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6" name="วงรี 343"/>
          <p:cNvSpPr/>
          <p:nvPr/>
        </p:nvSpPr>
        <p:spPr>
          <a:xfrm>
            <a:off x="7070673" y="2210491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สี่เหลี่ยมผืนผ้า 342"/>
          <p:cNvSpPr/>
          <p:nvPr/>
        </p:nvSpPr>
        <p:spPr>
          <a:xfrm>
            <a:off x="7299088" y="2131133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อาชีวะศึกษา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48" name="กลุ่ม 30"/>
          <p:cNvGrpSpPr/>
          <p:nvPr/>
        </p:nvGrpSpPr>
        <p:grpSpPr>
          <a:xfrm>
            <a:off x="426022" y="2141401"/>
            <a:ext cx="1586057" cy="352425"/>
            <a:chOff x="1687638" y="1900768"/>
            <a:chExt cx="1143000" cy="352425"/>
          </a:xfrm>
        </p:grpSpPr>
        <p:sp>
          <p:nvSpPr>
            <p:cNvPr id="149" name="สี่เหลี่ยมผืนผ้า 188"/>
            <p:cNvSpPr/>
            <p:nvPr/>
          </p:nvSpPr>
          <p:spPr>
            <a:xfrm>
              <a:off x="1687638" y="1900768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0" name="สี่เหลี่ยมผืนผ้า 189"/>
            <p:cNvSpPr/>
            <p:nvPr/>
          </p:nvSpPr>
          <p:spPr>
            <a:xfrm>
              <a:off x="1687638" y="19483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ระดับการศึกษา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1" name="สี่เหลี่ยมผืนผ้า 190"/>
          <p:cNvSpPr/>
          <p:nvPr/>
        </p:nvSpPr>
        <p:spPr>
          <a:xfrm>
            <a:off x="1533443" y="2270901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06" name="กลุ่ม 30"/>
          <p:cNvGrpSpPr/>
          <p:nvPr/>
        </p:nvGrpSpPr>
        <p:grpSpPr>
          <a:xfrm>
            <a:off x="416503" y="2696687"/>
            <a:ext cx="1784601" cy="352425"/>
            <a:chOff x="1676400" y="2006600"/>
            <a:chExt cx="1143000" cy="352425"/>
          </a:xfrm>
        </p:grpSpPr>
        <p:sp>
          <p:nvSpPr>
            <p:cNvPr id="20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8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เลขประจำตัวนักเรียน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9" name="สี่เหลี่ยมผืนผ้า 186"/>
          <p:cNvSpPr/>
          <p:nvPr/>
        </p:nvSpPr>
        <p:spPr>
          <a:xfrm>
            <a:off x="2299269" y="2697077"/>
            <a:ext cx="1377949" cy="304800"/>
          </a:xfrm>
          <a:prstGeom prst="rect">
            <a:avLst/>
          </a:prstGeom>
          <a:solidFill>
            <a:srgbClr val="D6F8C8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0" name="Straight Arrow Connector 209"/>
          <p:cNvCxnSpPr>
            <a:stCxn id="209" idx="3"/>
          </p:cNvCxnSpPr>
          <p:nvPr/>
        </p:nvCxnSpPr>
        <p:spPr>
          <a:xfrm>
            <a:off x="3677216" y="2849477"/>
            <a:ext cx="3242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สี่เหลี่ยมผืนผ้า 374"/>
          <p:cNvSpPr/>
          <p:nvPr/>
        </p:nvSpPr>
        <p:spPr>
          <a:xfrm>
            <a:off x="3969784" y="2727905"/>
            <a:ext cx="1536700" cy="2739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Run)</a:t>
            </a:r>
            <a:endParaRPr lang="en-US" sz="11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2" name="สี่เหลี่ยมผืนผ้า 190"/>
          <p:cNvSpPr/>
          <p:nvPr/>
        </p:nvSpPr>
        <p:spPr>
          <a:xfrm>
            <a:off x="1914236" y="2719657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13" name="กลุ่ม 42"/>
          <p:cNvGrpSpPr/>
          <p:nvPr/>
        </p:nvGrpSpPr>
        <p:grpSpPr>
          <a:xfrm>
            <a:off x="2138238" y="3101355"/>
            <a:ext cx="152400" cy="152400"/>
            <a:chOff x="3657600" y="2402685"/>
            <a:chExt cx="152400" cy="152400"/>
          </a:xfrm>
        </p:grpSpPr>
        <p:sp>
          <p:nvSpPr>
            <p:cNvPr id="214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สี่เหลี่ยมผืนผ้า 342"/>
          <p:cNvSpPr/>
          <p:nvPr/>
        </p:nvSpPr>
        <p:spPr>
          <a:xfrm>
            <a:off x="2332028" y="3038799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นักเรียนใหม่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7" name="วงรี 343"/>
          <p:cNvSpPr/>
          <p:nvPr/>
        </p:nvSpPr>
        <p:spPr>
          <a:xfrm>
            <a:off x="3525013" y="3116109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สี่เหลี่ยมผืนผ้า 342"/>
          <p:cNvSpPr/>
          <p:nvPr/>
        </p:nvSpPr>
        <p:spPr>
          <a:xfrm>
            <a:off x="3753428" y="3036751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นักเรียนเก่า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19" name="กลุ่ม 30"/>
          <p:cNvGrpSpPr/>
          <p:nvPr/>
        </p:nvGrpSpPr>
        <p:grpSpPr>
          <a:xfrm>
            <a:off x="5166500" y="2531242"/>
            <a:ext cx="1586057" cy="309393"/>
            <a:chOff x="1676400" y="2006600"/>
            <a:chExt cx="1143000" cy="309393"/>
          </a:xfrm>
        </p:grpSpPr>
        <p:sp>
          <p:nvSpPr>
            <p:cNvPr id="22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วันที่รับเข้าเรียน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22" name="สี่เหลี่ยมผืนผ้า 186"/>
          <p:cNvSpPr/>
          <p:nvPr/>
        </p:nvSpPr>
        <p:spPr>
          <a:xfrm>
            <a:off x="6899908" y="2535835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288" y="2613517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4" name="กลุ่ม 30"/>
          <p:cNvGrpSpPr/>
          <p:nvPr/>
        </p:nvGrpSpPr>
        <p:grpSpPr>
          <a:xfrm>
            <a:off x="399367" y="3389664"/>
            <a:ext cx="1586057" cy="352425"/>
            <a:chOff x="1676400" y="2006600"/>
            <a:chExt cx="1143000" cy="352425"/>
          </a:xfrm>
        </p:grpSpPr>
        <p:sp>
          <p:nvSpPr>
            <p:cNvPr id="22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6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คำนำหน้าชื่อ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27" name="กลุ่ม 30"/>
          <p:cNvGrpSpPr/>
          <p:nvPr/>
        </p:nvGrpSpPr>
        <p:grpSpPr>
          <a:xfrm>
            <a:off x="5166500" y="3005864"/>
            <a:ext cx="1586057" cy="309393"/>
            <a:chOff x="1676400" y="2006600"/>
            <a:chExt cx="1143000" cy="309393"/>
          </a:xfrm>
        </p:grpSpPr>
        <p:sp>
          <p:nvSpPr>
            <p:cNvPr id="22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ห้องเรียน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0" name="สี่เหลี่ยมผืนผ้า 186"/>
          <p:cNvSpPr/>
          <p:nvPr/>
        </p:nvSpPr>
        <p:spPr>
          <a:xfrm>
            <a:off x="6899908" y="3010457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rgbClr val="16E016"/>
                </a:solidFill>
              </a:rPr>
              <a:t> -- </a:t>
            </a:r>
            <a:r>
              <a:rPr lang="th-TH" dirty="0" smtClean="0">
                <a:solidFill>
                  <a:srgbClr val="009900"/>
                </a:solidFill>
              </a:rPr>
              <a:t>เลือกห้องเรียน -- </a:t>
            </a:r>
            <a:endParaRPr lang="en-US" dirty="0">
              <a:solidFill>
                <a:srgbClr val="16E01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1" name="สี่เหลี่ยมผืนผ้า 190"/>
          <p:cNvSpPr/>
          <p:nvPr/>
        </p:nvSpPr>
        <p:spPr>
          <a:xfrm>
            <a:off x="5918347" y="2993835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32" name="สามเหลี่ยมหน้าจั่ว 140"/>
          <p:cNvSpPr/>
          <p:nvPr/>
        </p:nvSpPr>
        <p:spPr>
          <a:xfrm rot="10800000">
            <a:off x="8729633" y="3129411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5" name="สี่เหลี่ยมผืนผ้า 186"/>
          <p:cNvSpPr/>
          <p:nvPr/>
        </p:nvSpPr>
        <p:spPr>
          <a:xfrm>
            <a:off x="2060388" y="3392155"/>
            <a:ext cx="1826716" cy="313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009900"/>
                </a:solidFill>
              </a:rPr>
              <a:t>    -- เลือกคำนำหน้า(ไทย) -- </a:t>
            </a:r>
            <a:endParaRPr lang="en-US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6" name="สามเหลี่ยมหน้าจั่ว 140"/>
          <p:cNvSpPr/>
          <p:nvPr/>
        </p:nvSpPr>
        <p:spPr>
          <a:xfrm rot="10800000">
            <a:off x="3748448" y="3515767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7" name="สี่เหลี่ยมผืนผ้า 186"/>
          <p:cNvSpPr/>
          <p:nvPr/>
        </p:nvSpPr>
        <p:spPr>
          <a:xfrm>
            <a:off x="4005238" y="3390563"/>
            <a:ext cx="1826716" cy="313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009900"/>
                </a:solidFill>
              </a:rPr>
              <a:t>    - เลือกคำนำหน้า(</a:t>
            </a:r>
            <a:r>
              <a:rPr lang="en-US" sz="1600" dirty="0" smtClean="0">
                <a:solidFill>
                  <a:srgbClr val="009900"/>
                </a:solidFill>
              </a:rPr>
              <a:t>Eng.</a:t>
            </a:r>
            <a:r>
              <a:rPr lang="th-TH" sz="1600" dirty="0" smtClean="0">
                <a:solidFill>
                  <a:srgbClr val="009900"/>
                </a:solidFill>
              </a:rPr>
              <a:t>) -- </a:t>
            </a:r>
            <a:endParaRPr lang="en-US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8" name="สามเหลี่ยมหน้าจั่ว 140"/>
          <p:cNvSpPr/>
          <p:nvPr/>
        </p:nvSpPr>
        <p:spPr>
          <a:xfrm rot="10800000">
            <a:off x="5693298" y="3514175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39" name="กลุ่ม 30"/>
          <p:cNvGrpSpPr/>
          <p:nvPr/>
        </p:nvGrpSpPr>
        <p:grpSpPr>
          <a:xfrm>
            <a:off x="397060" y="4127534"/>
            <a:ext cx="1259849" cy="309393"/>
            <a:chOff x="1676400" y="2006600"/>
            <a:chExt cx="1143000" cy="309393"/>
          </a:xfrm>
        </p:grpSpPr>
        <p:sp>
          <p:nvSpPr>
            <p:cNvPr id="24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ชื่อ</a:t>
              </a:r>
              <a:r>
                <a:rPr lang="th-TH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อังกฤษ)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42" name="สี่เหลี่ยมผืนผ้า 186"/>
          <p:cNvSpPr/>
          <p:nvPr/>
        </p:nvSpPr>
        <p:spPr>
          <a:xfrm>
            <a:off x="1761687" y="4119323"/>
            <a:ext cx="2389814" cy="3139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3" name="สี่เหลี่ยมผืนผ้า 190"/>
          <p:cNvSpPr/>
          <p:nvPr/>
        </p:nvSpPr>
        <p:spPr>
          <a:xfrm>
            <a:off x="1771370" y="3768899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45" name="กลุ่ม 30"/>
          <p:cNvGrpSpPr/>
          <p:nvPr/>
        </p:nvGrpSpPr>
        <p:grpSpPr>
          <a:xfrm>
            <a:off x="3705488" y="3759062"/>
            <a:ext cx="1586057" cy="309393"/>
            <a:chOff x="1676400" y="2006600"/>
            <a:chExt cx="1143000" cy="309393"/>
          </a:xfrm>
        </p:grpSpPr>
        <p:sp>
          <p:nvSpPr>
            <p:cNvPr id="24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นามสกุล(ภาษไทย)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48" name="สี่เหลี่ยมผืนผ้า 186"/>
          <p:cNvSpPr/>
          <p:nvPr/>
        </p:nvSpPr>
        <p:spPr>
          <a:xfrm>
            <a:off x="5384227" y="3759812"/>
            <a:ext cx="1576241" cy="2945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49" name="กลุ่ม 30"/>
          <p:cNvGrpSpPr/>
          <p:nvPr/>
        </p:nvGrpSpPr>
        <p:grpSpPr>
          <a:xfrm>
            <a:off x="4255358" y="4124928"/>
            <a:ext cx="1513144" cy="309393"/>
            <a:chOff x="1676400" y="2006600"/>
            <a:chExt cx="1143000" cy="309393"/>
          </a:xfrm>
        </p:grpSpPr>
        <p:sp>
          <p:nvSpPr>
            <p:cNvPr id="25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นามสกุล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(อังกฤษ)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2" name="สี่เหลี่ยมผืนผ้า 186"/>
          <p:cNvSpPr/>
          <p:nvPr/>
        </p:nvSpPr>
        <p:spPr>
          <a:xfrm>
            <a:off x="5831954" y="4117232"/>
            <a:ext cx="2389814" cy="3139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4" name="กลุ่ม 30"/>
          <p:cNvGrpSpPr/>
          <p:nvPr/>
        </p:nvGrpSpPr>
        <p:grpSpPr>
          <a:xfrm>
            <a:off x="395276" y="3761083"/>
            <a:ext cx="1586057" cy="309393"/>
            <a:chOff x="1676400" y="2006600"/>
            <a:chExt cx="1143000" cy="309393"/>
          </a:xfrm>
        </p:grpSpPr>
        <p:sp>
          <p:nvSpPr>
            <p:cNvPr id="25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ชื่อ(ภาษไทย)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7" name="สี่เหลี่ยมผืนผ้า 186"/>
          <p:cNvSpPr/>
          <p:nvPr/>
        </p:nvSpPr>
        <p:spPr>
          <a:xfrm>
            <a:off x="2060388" y="3761916"/>
            <a:ext cx="1576241" cy="2945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8" name="สี่เหลี่ยมผืนผ้า 190"/>
          <p:cNvSpPr/>
          <p:nvPr/>
        </p:nvSpPr>
        <p:spPr>
          <a:xfrm>
            <a:off x="1764991" y="3767218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59" name="กลุ่ม 42"/>
          <p:cNvGrpSpPr/>
          <p:nvPr/>
        </p:nvGrpSpPr>
        <p:grpSpPr>
          <a:xfrm>
            <a:off x="8066036" y="3799188"/>
            <a:ext cx="152400" cy="152400"/>
            <a:chOff x="3657600" y="2402685"/>
            <a:chExt cx="152400" cy="152400"/>
          </a:xfrm>
        </p:grpSpPr>
        <p:sp>
          <p:nvSpPr>
            <p:cNvPr id="260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สี่เหลี่ยมผืนผ้า 342"/>
          <p:cNvSpPr/>
          <p:nvPr/>
        </p:nvSpPr>
        <p:spPr>
          <a:xfrm>
            <a:off x="8259826" y="3736632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ชาย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3" name="วงรี 343"/>
          <p:cNvSpPr/>
          <p:nvPr/>
        </p:nvSpPr>
        <p:spPr>
          <a:xfrm>
            <a:off x="8630042" y="381599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สี่เหลี่ยมผืนผ้า 342"/>
          <p:cNvSpPr/>
          <p:nvPr/>
        </p:nvSpPr>
        <p:spPr>
          <a:xfrm>
            <a:off x="8858457" y="3736632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หญิง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65" name="กลุ่ม 30"/>
          <p:cNvGrpSpPr/>
          <p:nvPr/>
        </p:nvGrpSpPr>
        <p:grpSpPr>
          <a:xfrm>
            <a:off x="6991597" y="3751320"/>
            <a:ext cx="1021974" cy="309393"/>
            <a:chOff x="1676400" y="2006600"/>
            <a:chExt cx="1143000" cy="309393"/>
          </a:xfrm>
        </p:grpSpPr>
        <p:sp>
          <p:nvSpPr>
            <p:cNvPr id="26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เพศ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68" name="สี่เหลี่ยมผืนผ้า 190"/>
          <p:cNvSpPr/>
          <p:nvPr/>
        </p:nvSpPr>
        <p:spPr>
          <a:xfrm>
            <a:off x="7743444" y="3739291"/>
            <a:ext cx="176008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78" name="กลุ่ม 30"/>
          <p:cNvGrpSpPr/>
          <p:nvPr/>
        </p:nvGrpSpPr>
        <p:grpSpPr>
          <a:xfrm>
            <a:off x="396369" y="4475686"/>
            <a:ext cx="936491" cy="309393"/>
            <a:chOff x="1676400" y="2006600"/>
            <a:chExt cx="1143000" cy="309393"/>
          </a:xfrm>
        </p:grpSpPr>
        <p:sp>
          <p:nvSpPr>
            <p:cNvPr id="27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กรุ๊ปเลือด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1" name="กลุ่ม 30"/>
          <p:cNvGrpSpPr/>
          <p:nvPr/>
        </p:nvGrpSpPr>
        <p:grpSpPr>
          <a:xfrm>
            <a:off x="3637415" y="4464908"/>
            <a:ext cx="667331" cy="309393"/>
            <a:chOff x="1676400" y="2006600"/>
            <a:chExt cx="1143000" cy="309393"/>
          </a:xfrm>
        </p:grpSpPr>
        <p:sp>
          <p:nvSpPr>
            <p:cNvPr id="28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อายุ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84" name="สี่เหลี่ยมผืนผ้า 186"/>
          <p:cNvSpPr/>
          <p:nvPr/>
        </p:nvSpPr>
        <p:spPr>
          <a:xfrm>
            <a:off x="4380946" y="4467967"/>
            <a:ext cx="709174" cy="3139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5" name="สี่เหลี่ยมผืนผ้า 186"/>
          <p:cNvSpPr/>
          <p:nvPr/>
        </p:nvSpPr>
        <p:spPr>
          <a:xfrm>
            <a:off x="1452341" y="4470173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009900"/>
                </a:solidFill>
              </a:rPr>
              <a:t>               -- เลือกกรุ๊ปเลือด -- </a:t>
            </a:r>
            <a:endParaRPr lang="en-US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6" name="สามเหลี่ยมหน้าจั่ว 140"/>
          <p:cNvSpPr/>
          <p:nvPr/>
        </p:nvSpPr>
        <p:spPr>
          <a:xfrm rot="10800000">
            <a:off x="3316118" y="4595931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87" name="กลุ่ม 30"/>
          <p:cNvGrpSpPr/>
          <p:nvPr/>
        </p:nvGrpSpPr>
        <p:grpSpPr>
          <a:xfrm>
            <a:off x="390022" y="5271677"/>
            <a:ext cx="907374" cy="322815"/>
            <a:chOff x="1676400" y="2006600"/>
            <a:chExt cx="1143000" cy="309393"/>
          </a:xfrm>
        </p:grpSpPr>
        <p:sp>
          <p:nvSpPr>
            <p:cNvPr id="28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เชื้อชาติ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90" name="สี่เหลี่ยมผืนผ้า 186"/>
          <p:cNvSpPr/>
          <p:nvPr/>
        </p:nvSpPr>
        <p:spPr>
          <a:xfrm>
            <a:off x="1412615" y="5287437"/>
            <a:ext cx="1387860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1" name="สี่เหลี่ยมผืนผ้า 186"/>
          <p:cNvSpPr/>
          <p:nvPr/>
        </p:nvSpPr>
        <p:spPr>
          <a:xfrm>
            <a:off x="2932600" y="5286016"/>
            <a:ext cx="959169" cy="3196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สัญชาติ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2" name="สี่เหลี่ยมผืนผ้า 186"/>
          <p:cNvSpPr/>
          <p:nvPr/>
        </p:nvSpPr>
        <p:spPr>
          <a:xfrm>
            <a:off x="3952026" y="5287437"/>
            <a:ext cx="170289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3" name="สี่เหลี่ยมผืนผ้า 186"/>
          <p:cNvSpPr/>
          <p:nvPr/>
        </p:nvSpPr>
        <p:spPr>
          <a:xfrm>
            <a:off x="5754401" y="5287437"/>
            <a:ext cx="802184" cy="3196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ศาสนา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4" name="สี่เหลี่ยมผืนผ้า 190"/>
          <p:cNvSpPr/>
          <p:nvPr/>
        </p:nvSpPr>
        <p:spPr>
          <a:xfrm>
            <a:off x="1064963" y="5257572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5" name="สี่เหลี่ยมผืนผ้า 190"/>
          <p:cNvSpPr/>
          <p:nvPr/>
        </p:nvSpPr>
        <p:spPr>
          <a:xfrm>
            <a:off x="3531116" y="5310286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96" name="กลุ่ม 30"/>
          <p:cNvGrpSpPr/>
          <p:nvPr/>
        </p:nvGrpSpPr>
        <p:grpSpPr>
          <a:xfrm>
            <a:off x="386330" y="4854265"/>
            <a:ext cx="2173886" cy="350542"/>
            <a:chOff x="1676400" y="2006600"/>
            <a:chExt cx="1279531" cy="304800"/>
          </a:xfrm>
        </p:grpSpPr>
        <p:sp>
          <p:nvSpPr>
            <p:cNvPr id="29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8" name="สี่เหลี่ยมผืนผ้า 189"/>
            <p:cNvSpPr/>
            <p:nvPr/>
          </p:nvSpPr>
          <p:spPr>
            <a:xfrm>
              <a:off x="1676400" y="2011193"/>
              <a:ext cx="1279531" cy="2674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เลขประจำตัวบัตรประชาชน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99" name="สี่เหลี่ยมผืนผ้า 186"/>
          <p:cNvSpPr/>
          <p:nvPr/>
        </p:nvSpPr>
        <p:spPr>
          <a:xfrm>
            <a:off x="2553843" y="4864709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0" name="สี่เหลี่ยมผืนผ้า 190"/>
          <p:cNvSpPr/>
          <p:nvPr/>
        </p:nvSpPr>
        <p:spPr>
          <a:xfrm>
            <a:off x="2124618" y="4809256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1" name="สี่เหลี่ยมผืนผ้า 186"/>
          <p:cNvSpPr/>
          <p:nvPr/>
        </p:nvSpPr>
        <p:spPr>
          <a:xfrm>
            <a:off x="6656062" y="5296395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009900"/>
                </a:solidFill>
              </a:rPr>
              <a:t>               -- เลือกศาสนา -- </a:t>
            </a:r>
            <a:endParaRPr lang="en-US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02" name="กลุ่ม 30"/>
          <p:cNvGrpSpPr/>
          <p:nvPr/>
        </p:nvGrpSpPr>
        <p:grpSpPr>
          <a:xfrm>
            <a:off x="4766112" y="4860656"/>
            <a:ext cx="1586057" cy="309393"/>
            <a:chOff x="1676400" y="2006600"/>
            <a:chExt cx="1143000" cy="309393"/>
          </a:xfrm>
        </p:grpSpPr>
        <p:sp>
          <p:nvSpPr>
            <p:cNvPr id="30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เ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กิดวันที่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05" name="สี่เหลี่ยมผืนผ้า 186"/>
          <p:cNvSpPr/>
          <p:nvPr/>
        </p:nvSpPr>
        <p:spPr>
          <a:xfrm>
            <a:off x="6489800" y="4853473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877" y="4902814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" name="สามเหลี่ยมหน้าจั่ว 140"/>
          <p:cNvSpPr/>
          <p:nvPr/>
        </p:nvSpPr>
        <p:spPr>
          <a:xfrm rot="10800000">
            <a:off x="8462430" y="5433163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7" name="สี่เหลี่ยมผืนผ้า 190"/>
          <p:cNvSpPr/>
          <p:nvPr/>
        </p:nvSpPr>
        <p:spPr>
          <a:xfrm>
            <a:off x="6305812" y="2513904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357" name="กลุ่ม 30"/>
          <p:cNvGrpSpPr/>
          <p:nvPr/>
        </p:nvGrpSpPr>
        <p:grpSpPr>
          <a:xfrm>
            <a:off x="392151" y="5643066"/>
            <a:ext cx="782671" cy="332819"/>
            <a:chOff x="1676399" y="2006600"/>
            <a:chExt cx="1404885" cy="309393"/>
          </a:xfrm>
        </p:grpSpPr>
        <p:sp>
          <p:nvSpPr>
            <p:cNvPr id="358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9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ส่วนสูง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60" name="สี่เหลี่ยมผืนผ้า 186"/>
          <p:cNvSpPr/>
          <p:nvPr/>
        </p:nvSpPr>
        <p:spPr>
          <a:xfrm>
            <a:off x="1225380" y="5643849"/>
            <a:ext cx="930375" cy="321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361" name="กลุ่ม 30"/>
          <p:cNvGrpSpPr/>
          <p:nvPr/>
        </p:nvGrpSpPr>
        <p:grpSpPr>
          <a:xfrm>
            <a:off x="2281034" y="5639394"/>
            <a:ext cx="782671" cy="332819"/>
            <a:chOff x="1676399" y="2006600"/>
            <a:chExt cx="1404885" cy="309393"/>
          </a:xfrm>
        </p:grpSpPr>
        <p:sp>
          <p:nvSpPr>
            <p:cNvPr id="362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63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น้ำหนัก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64" name="สี่เหลี่ยมผืนผ้า 186"/>
          <p:cNvSpPr/>
          <p:nvPr/>
        </p:nvSpPr>
        <p:spPr>
          <a:xfrm>
            <a:off x="3114263" y="5640177"/>
            <a:ext cx="930375" cy="321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365" name="กลุ่ม 30"/>
          <p:cNvGrpSpPr/>
          <p:nvPr/>
        </p:nvGrpSpPr>
        <p:grpSpPr>
          <a:xfrm>
            <a:off x="392151" y="6066350"/>
            <a:ext cx="1734252" cy="332819"/>
            <a:chOff x="1676399" y="2006600"/>
            <a:chExt cx="1404885" cy="309393"/>
          </a:xfrm>
        </p:grpSpPr>
        <p:sp>
          <p:nvSpPr>
            <p:cNvPr id="366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67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โรคประจำตัว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68" name="กลุ่ม 42"/>
          <p:cNvGrpSpPr/>
          <p:nvPr/>
        </p:nvGrpSpPr>
        <p:grpSpPr>
          <a:xfrm>
            <a:off x="2734647" y="6139142"/>
            <a:ext cx="152400" cy="152400"/>
            <a:chOff x="3657600" y="2402685"/>
            <a:chExt cx="152400" cy="152400"/>
          </a:xfrm>
        </p:grpSpPr>
        <p:sp>
          <p:nvSpPr>
            <p:cNvPr id="369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1" name="สี่เหลี่ยมผืนผ้า 342"/>
          <p:cNvSpPr/>
          <p:nvPr/>
        </p:nvSpPr>
        <p:spPr>
          <a:xfrm>
            <a:off x="2928437" y="6076586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มี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2" name="วงรี 343"/>
          <p:cNvSpPr/>
          <p:nvPr/>
        </p:nvSpPr>
        <p:spPr>
          <a:xfrm>
            <a:off x="2078635" y="6164901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สี่เหลี่ยมผืนผ้า 342"/>
          <p:cNvSpPr/>
          <p:nvPr/>
        </p:nvSpPr>
        <p:spPr>
          <a:xfrm>
            <a:off x="2307050" y="6085543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ไม่มี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4" name="สี่เหลี่ยมผืนผ้า 186"/>
          <p:cNvSpPr/>
          <p:nvPr/>
        </p:nvSpPr>
        <p:spPr>
          <a:xfrm>
            <a:off x="3479285" y="6071122"/>
            <a:ext cx="802184" cy="3196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อาการ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5" name="สี่เหลี่ยมผืนผ้า 186"/>
          <p:cNvSpPr/>
          <p:nvPr/>
        </p:nvSpPr>
        <p:spPr>
          <a:xfrm>
            <a:off x="4380946" y="6080080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6" name="วงรี 343"/>
          <p:cNvSpPr/>
          <p:nvPr/>
        </p:nvSpPr>
        <p:spPr>
          <a:xfrm>
            <a:off x="2086578" y="224099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สี่เหลี่ยมผืนผ้า 342"/>
          <p:cNvSpPr/>
          <p:nvPr/>
        </p:nvSpPr>
        <p:spPr>
          <a:xfrm>
            <a:off x="2314992" y="2161637"/>
            <a:ext cx="1056923" cy="2770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เตรียมอนุบาล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0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5957" y="571857"/>
            <a:ext cx="9637644" cy="5904430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15957" y="13856"/>
            <a:ext cx="9637644" cy="367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สิทธิ์การใช้งาน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622"/>
            <a:ext cx="79248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9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3" name="สี่เหลี่ยมมุมมน 139"/>
          <p:cNvSpPr/>
          <p:nvPr/>
        </p:nvSpPr>
        <p:spPr>
          <a:xfrm>
            <a:off x="257387" y="4731638"/>
            <a:ext cx="9394822" cy="16655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40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5" y="87868"/>
            <a:ext cx="372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5" name="สี่เหลี่ยมมุมมน 139"/>
          <p:cNvSpPr/>
          <p:nvPr/>
        </p:nvSpPr>
        <p:spPr>
          <a:xfrm>
            <a:off x="253872" y="2076386"/>
            <a:ext cx="9394822" cy="25848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บันทึกข้อมูลนักเรียน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60" name="รูปภาพ 31" descr="icon-32-canc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63" name="รูปภาพ 32" descr="icon-32-sa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grpSp>
        <p:nvGrpSpPr>
          <p:cNvPr id="91" name="กลุ่ม 30"/>
          <p:cNvGrpSpPr/>
          <p:nvPr/>
        </p:nvGrpSpPr>
        <p:grpSpPr>
          <a:xfrm>
            <a:off x="383378" y="2130120"/>
            <a:ext cx="1586057" cy="309393"/>
            <a:chOff x="1676400" y="2006600"/>
            <a:chExt cx="1143000" cy="309393"/>
          </a:xfrm>
        </p:grpSpPr>
        <p:sp>
          <p:nvSpPr>
            <p:cNvPr id="9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ที่อยู่ตามทะเบียน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4" name="สี่เหลี่ยมผืนผ้า 186"/>
          <p:cNvSpPr/>
          <p:nvPr/>
        </p:nvSpPr>
        <p:spPr>
          <a:xfrm>
            <a:off x="2049789" y="2121909"/>
            <a:ext cx="1387860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บ้านเลขที่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95" name="กลุ่ม 30"/>
          <p:cNvGrpSpPr/>
          <p:nvPr/>
        </p:nvGrpSpPr>
        <p:grpSpPr>
          <a:xfrm>
            <a:off x="359474" y="4799287"/>
            <a:ext cx="1640931" cy="332819"/>
            <a:chOff x="1676399" y="2006600"/>
            <a:chExt cx="1404885" cy="309393"/>
          </a:xfrm>
        </p:grpSpPr>
        <p:sp>
          <p:nvSpPr>
            <p:cNvPr id="96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ผู้กรอกใบสมัคร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8" name="สี่เหลี่ยมผืนผ้า 186"/>
          <p:cNvSpPr/>
          <p:nvPr/>
        </p:nvSpPr>
        <p:spPr>
          <a:xfrm>
            <a:off x="2063857" y="4829223"/>
            <a:ext cx="2405143" cy="321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113" name="กลุ่ม 30"/>
          <p:cNvGrpSpPr/>
          <p:nvPr/>
        </p:nvGrpSpPr>
        <p:grpSpPr>
          <a:xfrm>
            <a:off x="359474" y="5212256"/>
            <a:ext cx="1586057" cy="309393"/>
            <a:chOff x="1676400" y="2006600"/>
            <a:chExt cx="1143000" cy="309393"/>
          </a:xfrm>
        </p:grpSpPr>
        <p:sp>
          <p:nvSpPr>
            <p:cNvPr id="11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อยู่บ้านเลขที่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7" name="สี่เหลี่ยมผืนผ้า 186"/>
          <p:cNvSpPr/>
          <p:nvPr/>
        </p:nvSpPr>
        <p:spPr>
          <a:xfrm>
            <a:off x="6187629" y="4831115"/>
            <a:ext cx="2088028" cy="317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5" name="Elbow Connector 124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สี่เหลี่ยมมุมมน 5"/>
          <p:cNvSpPr/>
          <p:nvPr/>
        </p:nvSpPr>
        <p:spPr>
          <a:xfrm>
            <a:off x="1993906" y="1268205"/>
            <a:ext cx="1663693" cy="18542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ระบบทะเบียนข้อมูลนักเรียน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9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90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99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00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01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102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104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5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0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1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1" name="สี่เหลี่ยมผืนผ้า 186"/>
          <p:cNvSpPr/>
          <p:nvPr/>
        </p:nvSpPr>
        <p:spPr>
          <a:xfrm>
            <a:off x="3518003" y="2119819"/>
            <a:ext cx="959169" cy="3196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หมู่ที่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2" name="สี่เหลี่ยมผืนผ้า 186"/>
          <p:cNvSpPr/>
          <p:nvPr/>
        </p:nvSpPr>
        <p:spPr>
          <a:xfrm>
            <a:off x="4537429" y="2121240"/>
            <a:ext cx="170289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ตรอก/ซอย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4" name="สี่เหลี่ยมผืนผ้า 186"/>
          <p:cNvSpPr/>
          <p:nvPr/>
        </p:nvSpPr>
        <p:spPr>
          <a:xfrm>
            <a:off x="6300810" y="2119819"/>
            <a:ext cx="1819884" cy="3196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ถนน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7" name="สี่เหลี่ยมผืนผ้า 186"/>
          <p:cNvSpPr/>
          <p:nvPr/>
        </p:nvSpPr>
        <p:spPr>
          <a:xfrm>
            <a:off x="4151249" y="2488281"/>
            <a:ext cx="1881673" cy="304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ตำบล</a:t>
            </a:r>
            <a:r>
              <a:rPr lang="th-TH" sz="1400" dirty="0" smtClean="0">
                <a:solidFill>
                  <a:prstClr val="black"/>
                </a:solidFill>
              </a:rPr>
              <a:t>/แขวง</a:t>
            </a:r>
            <a:r>
              <a:rPr lang="en-US" sz="1400" dirty="0" smtClean="0">
                <a:solidFill>
                  <a:prstClr val="black"/>
                </a:solidFill>
              </a:rPr>
              <a:t> :</a:t>
            </a:r>
            <a:r>
              <a:rPr lang="th-TH" sz="1400" dirty="0" smtClean="0">
                <a:solidFill>
                  <a:prstClr val="black"/>
                </a:solidFill>
              </a:rPr>
              <a:t>    </a:t>
            </a:r>
            <a:r>
              <a:rPr lang="th-TH" sz="1400" dirty="0" smtClean="0">
                <a:solidFill>
                  <a:srgbClr val="009900"/>
                </a:solidFill>
              </a:rPr>
              <a:t>- เลือกแขวง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29" name="สี่เหลี่ยมผืนผ้า 186"/>
          <p:cNvSpPr/>
          <p:nvPr/>
        </p:nvSpPr>
        <p:spPr>
          <a:xfrm>
            <a:off x="6102057" y="2487877"/>
            <a:ext cx="2035174" cy="3024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อำเภอ/เขต</a:t>
            </a:r>
            <a:r>
              <a:rPr lang="en-US" sz="1600" dirty="0" smtClean="0">
                <a:solidFill>
                  <a:prstClr val="black"/>
                </a:solidFill>
              </a:rPr>
              <a:t> :</a:t>
            </a:r>
            <a:r>
              <a:rPr lang="th-TH" sz="1600" dirty="0" smtClean="0">
                <a:solidFill>
                  <a:prstClr val="black"/>
                </a:solidFill>
              </a:rPr>
              <a:t>     </a:t>
            </a:r>
            <a:r>
              <a:rPr lang="th-TH" sz="1600" dirty="0">
                <a:solidFill>
                  <a:srgbClr val="009900"/>
                </a:solidFill>
              </a:rPr>
              <a:t>- เลือกเขต </a:t>
            </a:r>
            <a:r>
              <a:rPr lang="th-TH" sz="1600" dirty="0" smtClean="0">
                <a:solidFill>
                  <a:srgbClr val="009900"/>
                </a:solidFill>
              </a:rPr>
              <a:t>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30" name="สี่เหลี่ยมผืนผ้า 186"/>
          <p:cNvSpPr/>
          <p:nvPr/>
        </p:nvSpPr>
        <p:spPr>
          <a:xfrm>
            <a:off x="2057961" y="2511818"/>
            <a:ext cx="2004341" cy="3025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จังหวัด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31" name="สามเหลี่ยมหน้าจั่ว 140"/>
          <p:cNvSpPr/>
          <p:nvPr/>
        </p:nvSpPr>
        <p:spPr>
          <a:xfrm rot="10800000">
            <a:off x="5903921" y="2612479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2" name="สามเหลี่ยมหน้าจั่ว 140"/>
          <p:cNvSpPr/>
          <p:nvPr/>
        </p:nvSpPr>
        <p:spPr>
          <a:xfrm rot="10800000">
            <a:off x="7963707" y="2620657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3" name="สามเหลี่ยมหน้าจั่ว 140"/>
          <p:cNvSpPr/>
          <p:nvPr/>
        </p:nvSpPr>
        <p:spPr>
          <a:xfrm rot="10800000">
            <a:off x="3899071" y="2647517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7" name="สี่เหลี่ยมผืนผ้า 190"/>
          <p:cNvSpPr/>
          <p:nvPr/>
        </p:nvSpPr>
        <p:spPr>
          <a:xfrm>
            <a:off x="1612780" y="2089110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39" name="กลุ่ม 30"/>
          <p:cNvGrpSpPr/>
          <p:nvPr/>
        </p:nvGrpSpPr>
        <p:grpSpPr>
          <a:xfrm>
            <a:off x="4554572" y="4808292"/>
            <a:ext cx="1640931" cy="332819"/>
            <a:chOff x="1676399" y="2006600"/>
            <a:chExt cx="1404885" cy="309393"/>
          </a:xfrm>
        </p:grpSpPr>
        <p:sp>
          <p:nvSpPr>
            <p:cNvPr id="140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1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เกี่ยวข้องกับนักเรียน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2" name="สี่เหลี่ยมผืนผ้า 186"/>
          <p:cNvSpPr/>
          <p:nvPr/>
        </p:nvSpPr>
        <p:spPr>
          <a:xfrm>
            <a:off x="2049789" y="5216121"/>
            <a:ext cx="1387860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บ้านเลขที่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3" name="สี่เหลี่ยมผืนผ้า 186"/>
          <p:cNvSpPr/>
          <p:nvPr/>
        </p:nvSpPr>
        <p:spPr>
          <a:xfrm>
            <a:off x="3518003" y="5214031"/>
            <a:ext cx="959169" cy="3196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หมู่ที่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4" name="สี่เหลี่ยมผืนผ้า 186"/>
          <p:cNvSpPr/>
          <p:nvPr/>
        </p:nvSpPr>
        <p:spPr>
          <a:xfrm>
            <a:off x="4537429" y="5215452"/>
            <a:ext cx="170289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ตรอก/ซอย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6" name="สี่เหลี่ยมผืนผ้า 186"/>
          <p:cNvSpPr/>
          <p:nvPr/>
        </p:nvSpPr>
        <p:spPr>
          <a:xfrm>
            <a:off x="6300810" y="5214031"/>
            <a:ext cx="1819884" cy="3196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ถนน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7" name="สี่เหลี่ยมผืนผ้า 186"/>
          <p:cNvSpPr/>
          <p:nvPr/>
        </p:nvSpPr>
        <p:spPr>
          <a:xfrm>
            <a:off x="4120203" y="5581084"/>
            <a:ext cx="1881673" cy="304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ตำบล</a:t>
            </a:r>
            <a:r>
              <a:rPr lang="th-TH" sz="1400" dirty="0" smtClean="0">
                <a:solidFill>
                  <a:prstClr val="black"/>
                </a:solidFill>
              </a:rPr>
              <a:t>/แขวง</a:t>
            </a:r>
            <a:r>
              <a:rPr lang="en-US" sz="1400" dirty="0" smtClean="0">
                <a:solidFill>
                  <a:prstClr val="black"/>
                </a:solidFill>
              </a:rPr>
              <a:t> :</a:t>
            </a:r>
            <a:r>
              <a:rPr lang="th-TH" sz="1400" dirty="0" smtClean="0">
                <a:solidFill>
                  <a:prstClr val="black"/>
                </a:solidFill>
              </a:rPr>
              <a:t>    </a:t>
            </a:r>
            <a:r>
              <a:rPr lang="th-TH" sz="1400" dirty="0" smtClean="0">
                <a:solidFill>
                  <a:srgbClr val="009900"/>
                </a:solidFill>
              </a:rPr>
              <a:t>- เลือกแขวง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68" name="สี่เหลี่ยมผืนผ้า 186"/>
          <p:cNvSpPr/>
          <p:nvPr/>
        </p:nvSpPr>
        <p:spPr>
          <a:xfrm>
            <a:off x="6102057" y="5582089"/>
            <a:ext cx="2035174" cy="3024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อำเภอ/เขต</a:t>
            </a:r>
            <a:r>
              <a:rPr lang="en-US" sz="1600" dirty="0" smtClean="0">
                <a:solidFill>
                  <a:prstClr val="black"/>
                </a:solidFill>
              </a:rPr>
              <a:t> :</a:t>
            </a:r>
            <a:r>
              <a:rPr lang="th-TH" sz="1600" dirty="0" smtClean="0">
                <a:solidFill>
                  <a:prstClr val="black"/>
                </a:solidFill>
              </a:rPr>
              <a:t>     </a:t>
            </a:r>
            <a:r>
              <a:rPr lang="th-TH" sz="1600" dirty="0">
                <a:solidFill>
                  <a:srgbClr val="009900"/>
                </a:solidFill>
              </a:rPr>
              <a:t>- เลือกเขต </a:t>
            </a:r>
            <a:r>
              <a:rPr lang="th-TH" sz="1600" dirty="0" smtClean="0">
                <a:solidFill>
                  <a:srgbClr val="009900"/>
                </a:solidFill>
              </a:rPr>
              <a:t>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69" name="สี่เหลี่ยมผืนผ้า 186"/>
          <p:cNvSpPr/>
          <p:nvPr/>
        </p:nvSpPr>
        <p:spPr>
          <a:xfrm>
            <a:off x="2064727" y="5582027"/>
            <a:ext cx="2004341" cy="3025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จังหวัด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70" name="สามเหลี่ยมหน้าจั่ว 140"/>
          <p:cNvSpPr/>
          <p:nvPr/>
        </p:nvSpPr>
        <p:spPr>
          <a:xfrm rot="10800000">
            <a:off x="5872875" y="5705282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1" name="สามเหลี่ยมหน้าจั่ว 140"/>
          <p:cNvSpPr/>
          <p:nvPr/>
        </p:nvSpPr>
        <p:spPr>
          <a:xfrm rot="10800000">
            <a:off x="7963707" y="5714869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2" name="สามเหลี่ยมหน้าจั่ว 140"/>
          <p:cNvSpPr/>
          <p:nvPr/>
        </p:nvSpPr>
        <p:spPr>
          <a:xfrm rot="10800000">
            <a:off x="3905837" y="5717726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60" name="กลุ่ม 30"/>
          <p:cNvGrpSpPr/>
          <p:nvPr/>
        </p:nvGrpSpPr>
        <p:grpSpPr>
          <a:xfrm>
            <a:off x="383377" y="2887296"/>
            <a:ext cx="1586057" cy="309393"/>
            <a:chOff x="1676400" y="2006600"/>
            <a:chExt cx="1143000" cy="309393"/>
          </a:xfrm>
        </p:grpSpPr>
        <p:sp>
          <p:nvSpPr>
            <p:cNvPr id="16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รายละเอียดเอกสาร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3" name="กลุ่ม 30"/>
          <p:cNvGrpSpPr/>
          <p:nvPr/>
        </p:nvGrpSpPr>
        <p:grpSpPr>
          <a:xfrm>
            <a:off x="2057961" y="2908581"/>
            <a:ext cx="1253320" cy="309393"/>
            <a:chOff x="1676400" y="2006600"/>
            <a:chExt cx="1143000" cy="309393"/>
          </a:xfrm>
        </p:grpSpPr>
        <p:sp>
          <p:nvSpPr>
            <p:cNvPr id="17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แนบใบสมัคร--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6" name="กลุ่ม 30"/>
          <p:cNvGrpSpPr/>
          <p:nvPr/>
        </p:nvGrpSpPr>
        <p:grpSpPr>
          <a:xfrm>
            <a:off x="3370927" y="2918615"/>
            <a:ext cx="1253320" cy="309393"/>
            <a:chOff x="1676400" y="2006600"/>
            <a:chExt cx="1143000" cy="309393"/>
          </a:xfrm>
        </p:grpSpPr>
        <p:sp>
          <p:nvSpPr>
            <p:cNvPr id="17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แนบสูติบัตร 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9" name="กลุ่ม 30"/>
          <p:cNvGrpSpPr/>
          <p:nvPr/>
        </p:nvGrpSpPr>
        <p:grpSpPr>
          <a:xfrm>
            <a:off x="4683893" y="2920911"/>
            <a:ext cx="1640708" cy="309393"/>
            <a:chOff x="1676400" y="2006600"/>
            <a:chExt cx="1143000" cy="309393"/>
          </a:xfrm>
        </p:grpSpPr>
        <p:sp>
          <p:nvSpPr>
            <p:cNvPr id="18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แนบบัตรประชาชน 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0" name="กลุ่ม 30"/>
          <p:cNvGrpSpPr/>
          <p:nvPr/>
        </p:nvGrpSpPr>
        <p:grpSpPr>
          <a:xfrm>
            <a:off x="6384247" y="2918615"/>
            <a:ext cx="1579460" cy="309393"/>
            <a:chOff x="1676400" y="2006600"/>
            <a:chExt cx="1143000" cy="309393"/>
          </a:xfrm>
        </p:grpSpPr>
        <p:sp>
          <p:nvSpPr>
            <p:cNvPr id="19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แนบทะเบียนบ้าน 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4" name="กลุ่ม 30"/>
          <p:cNvGrpSpPr/>
          <p:nvPr/>
        </p:nvGrpSpPr>
        <p:grpSpPr>
          <a:xfrm>
            <a:off x="383085" y="5954805"/>
            <a:ext cx="1586057" cy="309393"/>
            <a:chOff x="1676400" y="2006600"/>
            <a:chExt cx="1143000" cy="309393"/>
          </a:xfrm>
        </p:grpSpPr>
        <p:sp>
          <p:nvSpPr>
            <p:cNvPr id="20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รายละเอียดเอกสาร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11" name="กลุ่ม 30"/>
          <p:cNvGrpSpPr/>
          <p:nvPr/>
        </p:nvGrpSpPr>
        <p:grpSpPr>
          <a:xfrm>
            <a:off x="2064488" y="5949703"/>
            <a:ext cx="1640708" cy="309393"/>
            <a:chOff x="1676400" y="2006600"/>
            <a:chExt cx="1143000" cy="309393"/>
          </a:xfrm>
        </p:grpSpPr>
        <p:sp>
          <p:nvSpPr>
            <p:cNvPr id="21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แนบบัตรประชาชน 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14" name="กลุ่ม 30"/>
          <p:cNvGrpSpPr/>
          <p:nvPr/>
        </p:nvGrpSpPr>
        <p:grpSpPr>
          <a:xfrm>
            <a:off x="3764842" y="5947407"/>
            <a:ext cx="1579460" cy="309393"/>
            <a:chOff x="1676400" y="2006600"/>
            <a:chExt cx="1143000" cy="309393"/>
          </a:xfrm>
        </p:grpSpPr>
        <p:sp>
          <p:nvSpPr>
            <p:cNvPr id="21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ทะเบียนบ้าน 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17" name="กลุ่ม 30"/>
          <p:cNvGrpSpPr/>
          <p:nvPr/>
        </p:nvGrpSpPr>
        <p:grpSpPr>
          <a:xfrm>
            <a:off x="8026842" y="2928789"/>
            <a:ext cx="1579460" cy="309393"/>
            <a:chOff x="1676400" y="2006600"/>
            <a:chExt cx="1143000" cy="309393"/>
          </a:xfrm>
        </p:grpSpPr>
        <p:sp>
          <p:nvSpPr>
            <p:cNvPr id="21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แนบอื่นๆ 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20" name="กลุ่ม 30"/>
          <p:cNvGrpSpPr/>
          <p:nvPr/>
        </p:nvGrpSpPr>
        <p:grpSpPr>
          <a:xfrm>
            <a:off x="5397899" y="5957247"/>
            <a:ext cx="1579460" cy="309393"/>
            <a:chOff x="1676400" y="2006600"/>
            <a:chExt cx="1143000" cy="309393"/>
          </a:xfrm>
        </p:grpSpPr>
        <p:sp>
          <p:nvSpPr>
            <p:cNvPr id="22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แนบอื่นๆ 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36" name="กลุ่ม 30"/>
          <p:cNvGrpSpPr/>
          <p:nvPr/>
        </p:nvGrpSpPr>
        <p:grpSpPr>
          <a:xfrm>
            <a:off x="407681" y="3353990"/>
            <a:ext cx="1586057" cy="309393"/>
            <a:chOff x="1676400" y="2006600"/>
            <a:chExt cx="1143000" cy="309393"/>
          </a:xfrm>
        </p:grpSpPr>
        <p:sp>
          <p:nvSpPr>
            <p:cNvPr id="23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ที่อยู่ปัจุบัน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9" name="สี่เหลี่ยมผืนผ้า 186"/>
          <p:cNvSpPr/>
          <p:nvPr/>
        </p:nvSpPr>
        <p:spPr>
          <a:xfrm>
            <a:off x="2074092" y="3345779"/>
            <a:ext cx="1387860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บ้านเลขที่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0" name="สี่เหลี่ยมผืนผ้า 186"/>
          <p:cNvSpPr/>
          <p:nvPr/>
        </p:nvSpPr>
        <p:spPr>
          <a:xfrm>
            <a:off x="3542306" y="3343689"/>
            <a:ext cx="959169" cy="3196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หมู่ที่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1" name="สี่เหลี่ยมผืนผ้า 186"/>
          <p:cNvSpPr/>
          <p:nvPr/>
        </p:nvSpPr>
        <p:spPr>
          <a:xfrm>
            <a:off x="4561732" y="3345110"/>
            <a:ext cx="170289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ตรอก/ซอย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2" name="สี่เหลี่ยมผืนผ้า 186"/>
          <p:cNvSpPr/>
          <p:nvPr/>
        </p:nvSpPr>
        <p:spPr>
          <a:xfrm>
            <a:off x="6325113" y="3343689"/>
            <a:ext cx="1819884" cy="3196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ถนน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3" name="สี่เหลี่ยมผืนผ้า 186"/>
          <p:cNvSpPr/>
          <p:nvPr/>
        </p:nvSpPr>
        <p:spPr>
          <a:xfrm>
            <a:off x="4175552" y="3712151"/>
            <a:ext cx="1881673" cy="304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ตำบล</a:t>
            </a:r>
            <a:r>
              <a:rPr lang="th-TH" sz="1400" dirty="0" smtClean="0">
                <a:solidFill>
                  <a:prstClr val="black"/>
                </a:solidFill>
              </a:rPr>
              <a:t>/แขวง</a:t>
            </a:r>
            <a:r>
              <a:rPr lang="en-US" sz="1400" dirty="0" smtClean="0">
                <a:solidFill>
                  <a:prstClr val="black"/>
                </a:solidFill>
              </a:rPr>
              <a:t> :</a:t>
            </a:r>
            <a:r>
              <a:rPr lang="th-TH" sz="1400" dirty="0" smtClean="0">
                <a:solidFill>
                  <a:prstClr val="black"/>
                </a:solidFill>
              </a:rPr>
              <a:t>    </a:t>
            </a:r>
            <a:r>
              <a:rPr lang="th-TH" sz="1400" dirty="0" smtClean="0">
                <a:solidFill>
                  <a:srgbClr val="009900"/>
                </a:solidFill>
              </a:rPr>
              <a:t>- เลือกแขวง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244" name="สี่เหลี่ยมผืนผ้า 186"/>
          <p:cNvSpPr/>
          <p:nvPr/>
        </p:nvSpPr>
        <p:spPr>
          <a:xfrm>
            <a:off x="6126360" y="3711747"/>
            <a:ext cx="2035174" cy="3024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อำเภอ/เขต</a:t>
            </a:r>
            <a:r>
              <a:rPr lang="en-US" sz="1600" dirty="0" smtClean="0">
                <a:solidFill>
                  <a:prstClr val="black"/>
                </a:solidFill>
              </a:rPr>
              <a:t> :</a:t>
            </a:r>
            <a:r>
              <a:rPr lang="th-TH" sz="1600" dirty="0" smtClean="0">
                <a:solidFill>
                  <a:prstClr val="black"/>
                </a:solidFill>
              </a:rPr>
              <a:t>     </a:t>
            </a:r>
            <a:r>
              <a:rPr lang="th-TH" sz="1600" dirty="0">
                <a:solidFill>
                  <a:srgbClr val="009900"/>
                </a:solidFill>
              </a:rPr>
              <a:t>- เลือกเขต </a:t>
            </a:r>
            <a:r>
              <a:rPr lang="th-TH" sz="1600" dirty="0" smtClean="0">
                <a:solidFill>
                  <a:srgbClr val="009900"/>
                </a:solidFill>
              </a:rPr>
              <a:t>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245" name="สี่เหลี่ยมผืนผ้า 186"/>
          <p:cNvSpPr/>
          <p:nvPr/>
        </p:nvSpPr>
        <p:spPr>
          <a:xfrm>
            <a:off x="2082264" y="3735688"/>
            <a:ext cx="2004341" cy="3025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จังหวัด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246" name="สามเหลี่ยมหน้าจั่ว 140"/>
          <p:cNvSpPr/>
          <p:nvPr/>
        </p:nvSpPr>
        <p:spPr>
          <a:xfrm rot="10800000">
            <a:off x="5928224" y="3836349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7" name="สามเหลี่ยมหน้าจั่ว 140"/>
          <p:cNvSpPr/>
          <p:nvPr/>
        </p:nvSpPr>
        <p:spPr>
          <a:xfrm rot="10800000">
            <a:off x="7988010" y="3844527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8" name="สามเหลี่ยมหน้าจั่ว 140"/>
          <p:cNvSpPr/>
          <p:nvPr/>
        </p:nvSpPr>
        <p:spPr>
          <a:xfrm rot="10800000">
            <a:off x="3923374" y="3871387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7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99300" y="64928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41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9226" y="692976"/>
            <a:ext cx="9600939" cy="5845942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8" name="Rounded Rectangle 7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775" y="87868"/>
            <a:ext cx="372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บันทึกข้อมูลนักเรียน (ต่อ)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8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สี่เหลี่ยมมุมมน 5"/>
          <p:cNvSpPr/>
          <p:nvPr/>
        </p:nvSpPr>
        <p:spPr>
          <a:xfrm>
            <a:off x="1993906" y="1268205"/>
            <a:ext cx="1663693" cy="18542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ระบบบันทึกข้อมูลนักเรียน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32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4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1838527" y="853543"/>
            <a:ext cx="155871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3408596" y="863579"/>
            <a:ext cx="1419177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6479" y="1933917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ข้อมูลบิดา</a:t>
            </a:r>
            <a:endParaRPr lang="en-US" b="1" dirty="0"/>
          </a:p>
        </p:txBody>
      </p:sp>
      <p:grpSp>
        <p:nvGrpSpPr>
          <p:cNvPr id="74" name="กลุ่ม 30"/>
          <p:cNvGrpSpPr/>
          <p:nvPr/>
        </p:nvGrpSpPr>
        <p:grpSpPr>
          <a:xfrm>
            <a:off x="346932" y="3835233"/>
            <a:ext cx="1243997" cy="309393"/>
            <a:chOff x="1676400" y="2006600"/>
            <a:chExt cx="1143000" cy="309393"/>
          </a:xfrm>
        </p:grpSpPr>
        <p:sp>
          <p:nvSpPr>
            <p:cNvPr id="7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ระดับการศึกษา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7" name="สี่เหลี่ยมผืนผ้า 186"/>
          <p:cNvSpPr/>
          <p:nvPr/>
        </p:nvSpPr>
        <p:spPr>
          <a:xfrm>
            <a:off x="1663590" y="3826513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8" name="สี่เหลี่ยมผืนผ้า 186"/>
          <p:cNvSpPr/>
          <p:nvPr/>
        </p:nvSpPr>
        <p:spPr>
          <a:xfrm>
            <a:off x="3125423" y="3824423"/>
            <a:ext cx="633111" cy="3196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อาชีพ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9" name="สี่เหลี่ยมผืนผ้า 186"/>
          <p:cNvSpPr/>
          <p:nvPr/>
        </p:nvSpPr>
        <p:spPr>
          <a:xfrm>
            <a:off x="3823628" y="3825844"/>
            <a:ext cx="1028261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89" name="กลุ่ม 30"/>
          <p:cNvGrpSpPr/>
          <p:nvPr/>
        </p:nvGrpSpPr>
        <p:grpSpPr>
          <a:xfrm>
            <a:off x="340642" y="4532621"/>
            <a:ext cx="1562446" cy="309393"/>
            <a:chOff x="1676400" y="2006600"/>
            <a:chExt cx="1143000" cy="309393"/>
          </a:xfrm>
        </p:grpSpPr>
        <p:sp>
          <p:nvSpPr>
            <p:cNvPr id="9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อยู่บ้านเลขที่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2" name="สี่เหลี่ยมผืนผ้า 186"/>
          <p:cNvSpPr/>
          <p:nvPr/>
        </p:nvSpPr>
        <p:spPr>
          <a:xfrm>
            <a:off x="2030779" y="4532752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บ้านเลขที่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3" name="สี่เหลี่ยมผืนผ้า 186"/>
          <p:cNvSpPr/>
          <p:nvPr/>
        </p:nvSpPr>
        <p:spPr>
          <a:xfrm>
            <a:off x="3492612" y="4530662"/>
            <a:ext cx="944890" cy="3196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หมู่ที่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4" name="สี่เหลี่ยมผืนผ้า 186"/>
          <p:cNvSpPr/>
          <p:nvPr/>
        </p:nvSpPr>
        <p:spPr>
          <a:xfrm>
            <a:off x="335590" y="4933837"/>
            <a:ext cx="167754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ตรอก/ซอย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5" name="สี่เหลี่ยมผืนผ้า 186"/>
          <p:cNvSpPr/>
          <p:nvPr/>
        </p:nvSpPr>
        <p:spPr>
          <a:xfrm>
            <a:off x="2100713" y="4932416"/>
            <a:ext cx="1792792" cy="3196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ถนน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6" name="สี่เหลี่ยมผืนผ้า 186"/>
          <p:cNvSpPr/>
          <p:nvPr/>
        </p:nvSpPr>
        <p:spPr>
          <a:xfrm>
            <a:off x="2125064" y="5299516"/>
            <a:ext cx="1853661" cy="304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ตำบล</a:t>
            </a:r>
            <a:r>
              <a:rPr lang="th-TH" sz="1400" dirty="0" smtClean="0">
                <a:solidFill>
                  <a:prstClr val="black"/>
                </a:solidFill>
              </a:rPr>
              <a:t>/แขวง</a:t>
            </a:r>
            <a:r>
              <a:rPr lang="en-US" sz="1400" dirty="0" smtClean="0">
                <a:solidFill>
                  <a:prstClr val="black"/>
                </a:solidFill>
              </a:rPr>
              <a:t> :</a:t>
            </a:r>
            <a:r>
              <a:rPr lang="th-TH" sz="1400" dirty="0" smtClean="0">
                <a:solidFill>
                  <a:prstClr val="black"/>
                </a:solidFill>
              </a:rPr>
              <a:t>    </a:t>
            </a:r>
            <a:r>
              <a:rPr lang="th-TH" sz="1400" dirty="0" smtClean="0">
                <a:solidFill>
                  <a:srgbClr val="009900"/>
                </a:solidFill>
              </a:rPr>
              <a:t>- เลือกแขวง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97" name="สี่เหลี่ยมผืนผ้า 186"/>
          <p:cNvSpPr/>
          <p:nvPr/>
        </p:nvSpPr>
        <p:spPr>
          <a:xfrm>
            <a:off x="317528" y="5664263"/>
            <a:ext cx="1780681" cy="2836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อำเภอ/เขต</a:t>
            </a:r>
            <a:r>
              <a:rPr lang="en-US" sz="1600" dirty="0" smtClean="0">
                <a:solidFill>
                  <a:prstClr val="black"/>
                </a:solidFill>
              </a:rPr>
              <a:t> :</a:t>
            </a:r>
            <a:r>
              <a:rPr lang="th-TH" sz="1600" dirty="0" smtClean="0">
                <a:solidFill>
                  <a:prstClr val="black"/>
                </a:solidFill>
              </a:rPr>
              <a:t>  </a:t>
            </a:r>
            <a:r>
              <a:rPr lang="th-TH" sz="1600" dirty="0" smtClean="0">
                <a:solidFill>
                  <a:srgbClr val="009900"/>
                </a:solidFill>
              </a:rPr>
              <a:t>- </a:t>
            </a:r>
            <a:r>
              <a:rPr lang="th-TH" sz="1600" dirty="0">
                <a:solidFill>
                  <a:srgbClr val="009900"/>
                </a:solidFill>
              </a:rPr>
              <a:t>เลือกเขต </a:t>
            </a:r>
            <a:r>
              <a:rPr lang="th-TH" sz="1600" dirty="0" smtClean="0">
                <a:solidFill>
                  <a:srgbClr val="009900"/>
                </a:solidFill>
              </a:rPr>
              <a:t>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98" name="สี่เหลี่ยมผืนผ้า 186"/>
          <p:cNvSpPr/>
          <p:nvPr/>
        </p:nvSpPr>
        <p:spPr>
          <a:xfrm>
            <a:off x="337018" y="5324281"/>
            <a:ext cx="1719737" cy="2831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จังหวัด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99" name="สามเหลี่ยมหน้าจั่ว 140"/>
          <p:cNvSpPr/>
          <p:nvPr/>
        </p:nvSpPr>
        <p:spPr>
          <a:xfrm rot="10800000">
            <a:off x="3851445" y="5423713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0" name="สามเหลี่ยมหน้าจั่ว 140"/>
          <p:cNvSpPr/>
          <p:nvPr/>
        </p:nvSpPr>
        <p:spPr>
          <a:xfrm rot="10800000">
            <a:off x="1957324" y="5797851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1" name="สามเหลี่ยมหน้าจั่ว 140"/>
          <p:cNvSpPr/>
          <p:nvPr/>
        </p:nvSpPr>
        <p:spPr>
          <a:xfrm rot="10800000">
            <a:off x="1879777" y="5438058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2" name="สี่เหลี่ยมผืนผ้า 186"/>
          <p:cNvSpPr/>
          <p:nvPr/>
        </p:nvSpPr>
        <p:spPr>
          <a:xfrm>
            <a:off x="2159638" y="5656171"/>
            <a:ext cx="1397847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รหัสไปรษณีย์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03" name="กลุ่ม 30"/>
          <p:cNvGrpSpPr/>
          <p:nvPr/>
        </p:nvGrpSpPr>
        <p:grpSpPr>
          <a:xfrm>
            <a:off x="337610" y="6039947"/>
            <a:ext cx="1253320" cy="309393"/>
            <a:chOff x="1676400" y="2006600"/>
            <a:chExt cx="1143000" cy="309393"/>
          </a:xfrm>
        </p:grpSpPr>
        <p:sp>
          <p:nvSpPr>
            <p:cNvPr id="10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โทรศัพท์บ้าน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6" name="สี่เหลี่ยมผืนผ้า 186"/>
          <p:cNvSpPr/>
          <p:nvPr/>
        </p:nvSpPr>
        <p:spPr>
          <a:xfrm>
            <a:off x="1680842" y="6031566"/>
            <a:ext cx="898435" cy="31181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7" name="กลุ่ม 30"/>
          <p:cNvGrpSpPr/>
          <p:nvPr/>
        </p:nvGrpSpPr>
        <p:grpSpPr>
          <a:xfrm>
            <a:off x="2704093" y="6040492"/>
            <a:ext cx="1189412" cy="309393"/>
            <a:chOff x="1676400" y="2006600"/>
            <a:chExt cx="1143001" cy="309393"/>
          </a:xfrm>
        </p:grpSpPr>
        <p:sp>
          <p:nvSpPr>
            <p:cNvPr id="10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สี่เหลี่ยมผืนผ้า 189"/>
            <p:cNvSpPr/>
            <p:nvPr/>
          </p:nvSpPr>
          <p:spPr>
            <a:xfrm>
              <a:off x="1676401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โทรศัพท์มือถือ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0" name="สี่เหลี่ยมผืนผ้า 186"/>
          <p:cNvSpPr/>
          <p:nvPr/>
        </p:nvSpPr>
        <p:spPr>
          <a:xfrm>
            <a:off x="3932862" y="6045139"/>
            <a:ext cx="919027" cy="31121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97640" y="1968211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ข้อมูลมารดา</a:t>
            </a:r>
            <a:endParaRPr lang="en-US" b="1" dirty="0"/>
          </a:p>
        </p:txBody>
      </p:sp>
      <p:grpSp>
        <p:nvGrpSpPr>
          <p:cNvPr id="112" name="กลุ่ม 30"/>
          <p:cNvGrpSpPr/>
          <p:nvPr/>
        </p:nvGrpSpPr>
        <p:grpSpPr>
          <a:xfrm>
            <a:off x="357760" y="2354203"/>
            <a:ext cx="2173886" cy="350542"/>
            <a:chOff x="1676400" y="2006600"/>
            <a:chExt cx="1279531" cy="304800"/>
          </a:xfrm>
        </p:grpSpPr>
        <p:sp>
          <p:nvSpPr>
            <p:cNvPr id="11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4" name="สี่เหลี่ยมผืนผ้า 189"/>
            <p:cNvSpPr/>
            <p:nvPr/>
          </p:nvSpPr>
          <p:spPr>
            <a:xfrm>
              <a:off x="1676400" y="2011193"/>
              <a:ext cx="1279531" cy="2674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เลขประจำตัวบัตรประชาชน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5" name="สี่เหลี่ยมผืนผ้า 186"/>
          <p:cNvSpPr/>
          <p:nvPr/>
        </p:nvSpPr>
        <p:spPr>
          <a:xfrm>
            <a:off x="2500642" y="2398178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สี่เหลี่ยมผืนผ้า 190"/>
          <p:cNvSpPr/>
          <p:nvPr/>
        </p:nvSpPr>
        <p:spPr>
          <a:xfrm>
            <a:off x="2071417" y="2342725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17" name="กลุ่ม 30"/>
          <p:cNvGrpSpPr/>
          <p:nvPr/>
        </p:nvGrpSpPr>
        <p:grpSpPr>
          <a:xfrm>
            <a:off x="5207530" y="2391863"/>
            <a:ext cx="2183068" cy="350542"/>
            <a:chOff x="1676400" y="2006600"/>
            <a:chExt cx="1279531" cy="304800"/>
          </a:xfrm>
        </p:grpSpPr>
        <p:sp>
          <p:nvSpPr>
            <p:cNvPr id="11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9" name="สี่เหลี่ยมผืนผ้า 189"/>
            <p:cNvSpPr/>
            <p:nvPr/>
          </p:nvSpPr>
          <p:spPr>
            <a:xfrm>
              <a:off x="1676400" y="2011193"/>
              <a:ext cx="1279531" cy="2674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เลขประจำตัวบัตรประชาชน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0" name="สี่เหลี่ยมผืนผ้า 186"/>
          <p:cNvSpPr/>
          <p:nvPr/>
        </p:nvSpPr>
        <p:spPr>
          <a:xfrm>
            <a:off x="7350413" y="2435838"/>
            <a:ext cx="209684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สี่เหลี่ยมผืนผ้า 190"/>
          <p:cNvSpPr/>
          <p:nvPr/>
        </p:nvSpPr>
        <p:spPr>
          <a:xfrm>
            <a:off x="6921188" y="2380385"/>
            <a:ext cx="274311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22" name="กลุ่ม 30"/>
          <p:cNvGrpSpPr/>
          <p:nvPr/>
        </p:nvGrpSpPr>
        <p:grpSpPr>
          <a:xfrm>
            <a:off x="357051" y="3072601"/>
            <a:ext cx="1586057" cy="309393"/>
            <a:chOff x="1676400" y="2006600"/>
            <a:chExt cx="1143000" cy="309393"/>
          </a:xfrm>
        </p:grpSpPr>
        <p:sp>
          <p:nvSpPr>
            <p:cNvPr id="12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ชื่อ-นาม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5" name="สี่เหลี่ยมผืนผ้า 186"/>
          <p:cNvSpPr/>
          <p:nvPr/>
        </p:nvSpPr>
        <p:spPr>
          <a:xfrm>
            <a:off x="2035790" y="3073351"/>
            <a:ext cx="2700148" cy="3128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6" name="กลุ่ม 42"/>
          <p:cNvGrpSpPr/>
          <p:nvPr/>
        </p:nvGrpSpPr>
        <p:grpSpPr>
          <a:xfrm>
            <a:off x="2050669" y="2801452"/>
            <a:ext cx="152400" cy="152400"/>
            <a:chOff x="3657600" y="2402685"/>
            <a:chExt cx="152400" cy="152400"/>
          </a:xfrm>
        </p:grpSpPr>
        <p:sp>
          <p:nvSpPr>
            <p:cNvPr id="127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สี่เหลี่ยมผืนผ้า 342"/>
          <p:cNvSpPr/>
          <p:nvPr/>
        </p:nvSpPr>
        <p:spPr>
          <a:xfrm>
            <a:off x="2244459" y="2738896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นาย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8" name="สี่เหลี่ยมผืนผ้า 189"/>
          <p:cNvSpPr/>
          <p:nvPr/>
        </p:nvSpPr>
        <p:spPr>
          <a:xfrm>
            <a:off x="378896" y="2741975"/>
            <a:ext cx="15860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prstClr val="black"/>
                </a:solidFill>
              </a:rPr>
              <a:t>คำนำหน้าชื่อ </a:t>
            </a:r>
            <a:r>
              <a: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9" name="กลุ่ม 30"/>
          <p:cNvGrpSpPr/>
          <p:nvPr/>
        </p:nvGrpSpPr>
        <p:grpSpPr>
          <a:xfrm>
            <a:off x="5206275" y="3094319"/>
            <a:ext cx="1586057" cy="309393"/>
            <a:chOff x="1676400" y="2006600"/>
            <a:chExt cx="1143000" cy="309393"/>
          </a:xfrm>
        </p:grpSpPr>
        <p:sp>
          <p:nvSpPr>
            <p:cNvPr id="14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ชื่อ-นาม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2" name="สี่เหลี่ยมผืนผ้า 186"/>
          <p:cNvSpPr/>
          <p:nvPr/>
        </p:nvSpPr>
        <p:spPr>
          <a:xfrm>
            <a:off x="6885014" y="3095068"/>
            <a:ext cx="2617735" cy="3156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" name="สี่เหลี่ยมผืนผ้า 189"/>
          <p:cNvSpPr/>
          <p:nvPr/>
        </p:nvSpPr>
        <p:spPr>
          <a:xfrm>
            <a:off x="5228120" y="2763693"/>
            <a:ext cx="15860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prstClr val="black"/>
                </a:solidFill>
              </a:rPr>
              <a:t>คำนำหน้าชื่อ </a:t>
            </a:r>
            <a:r>
              <a: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4" name="กลุ่ม 42"/>
          <p:cNvGrpSpPr/>
          <p:nvPr/>
        </p:nvGrpSpPr>
        <p:grpSpPr>
          <a:xfrm>
            <a:off x="6975075" y="2837947"/>
            <a:ext cx="152400" cy="152400"/>
            <a:chOff x="3657600" y="2402685"/>
            <a:chExt cx="152400" cy="152400"/>
          </a:xfrm>
        </p:grpSpPr>
        <p:sp>
          <p:nvSpPr>
            <p:cNvPr id="145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สี่เหลี่ยมผืนผ้า 342"/>
          <p:cNvSpPr/>
          <p:nvPr/>
        </p:nvSpPr>
        <p:spPr>
          <a:xfrm>
            <a:off x="7359544" y="2773930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นางสาว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48" name="กลุ่ม 30"/>
          <p:cNvGrpSpPr/>
          <p:nvPr/>
        </p:nvGrpSpPr>
        <p:grpSpPr>
          <a:xfrm>
            <a:off x="353910" y="3457363"/>
            <a:ext cx="1240655" cy="309393"/>
            <a:chOff x="1676400" y="2006600"/>
            <a:chExt cx="1143000" cy="309393"/>
          </a:xfrm>
        </p:grpSpPr>
        <p:sp>
          <p:nvSpPr>
            <p:cNvPr id="14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สถานะภาพ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51" name="กลุ่ม 42"/>
          <p:cNvGrpSpPr/>
          <p:nvPr/>
        </p:nvGrpSpPr>
        <p:grpSpPr>
          <a:xfrm>
            <a:off x="1680842" y="3536483"/>
            <a:ext cx="152400" cy="152400"/>
            <a:chOff x="3657600" y="2402685"/>
            <a:chExt cx="152400" cy="152400"/>
          </a:xfrm>
        </p:grpSpPr>
        <p:sp>
          <p:nvSpPr>
            <p:cNvPr id="152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สี่เหลี่ยมผืนผ้า 342"/>
          <p:cNvSpPr/>
          <p:nvPr/>
        </p:nvSpPr>
        <p:spPr>
          <a:xfrm>
            <a:off x="1874632" y="3473927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โสด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5" name="วงรี 343"/>
          <p:cNvSpPr/>
          <p:nvPr/>
        </p:nvSpPr>
        <p:spPr>
          <a:xfrm>
            <a:off x="2284466" y="354847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สี่เหลี่ยมผืนผ้า 342"/>
          <p:cNvSpPr/>
          <p:nvPr/>
        </p:nvSpPr>
        <p:spPr>
          <a:xfrm>
            <a:off x="2512881" y="3469120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อยู่ด้วยกัน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7" name="วงรี 343"/>
          <p:cNvSpPr/>
          <p:nvPr/>
        </p:nvSpPr>
        <p:spPr>
          <a:xfrm>
            <a:off x="3217299" y="3535713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สี่เหลี่ยมผืนผ้า 342"/>
          <p:cNvSpPr/>
          <p:nvPr/>
        </p:nvSpPr>
        <p:spPr>
          <a:xfrm>
            <a:off x="3445714" y="3456355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หย่าร้าง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9" name="วงรี 343"/>
          <p:cNvSpPr/>
          <p:nvPr/>
        </p:nvSpPr>
        <p:spPr>
          <a:xfrm>
            <a:off x="4053473" y="3535712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สี่เหลี่ยมผืนผ้า 342"/>
          <p:cNvSpPr/>
          <p:nvPr/>
        </p:nvSpPr>
        <p:spPr>
          <a:xfrm>
            <a:off x="4281888" y="3456354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เสียชีวิต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75" name="กลุ่ม 30"/>
          <p:cNvGrpSpPr/>
          <p:nvPr/>
        </p:nvGrpSpPr>
        <p:grpSpPr>
          <a:xfrm>
            <a:off x="5217950" y="3492496"/>
            <a:ext cx="1240655" cy="309393"/>
            <a:chOff x="1676400" y="2006600"/>
            <a:chExt cx="1143000" cy="309393"/>
          </a:xfrm>
        </p:grpSpPr>
        <p:sp>
          <p:nvSpPr>
            <p:cNvPr id="17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สถานะภาพ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8" name="กลุ่ม 42"/>
          <p:cNvGrpSpPr/>
          <p:nvPr/>
        </p:nvGrpSpPr>
        <p:grpSpPr>
          <a:xfrm>
            <a:off x="6544882" y="3571616"/>
            <a:ext cx="152400" cy="152400"/>
            <a:chOff x="3657600" y="2402685"/>
            <a:chExt cx="152400" cy="152400"/>
          </a:xfrm>
        </p:grpSpPr>
        <p:sp>
          <p:nvSpPr>
            <p:cNvPr id="179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สี่เหลี่ยมผืนผ้า 342"/>
          <p:cNvSpPr/>
          <p:nvPr/>
        </p:nvSpPr>
        <p:spPr>
          <a:xfrm>
            <a:off x="6738672" y="3509060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โสด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2" name="วงรี 343"/>
          <p:cNvSpPr/>
          <p:nvPr/>
        </p:nvSpPr>
        <p:spPr>
          <a:xfrm>
            <a:off x="7148506" y="3583611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สี่เหลี่ยมผืนผ้า 342"/>
          <p:cNvSpPr/>
          <p:nvPr/>
        </p:nvSpPr>
        <p:spPr>
          <a:xfrm>
            <a:off x="7376921" y="3504253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อยู่ด้วยกัน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4" name="วงรี 343"/>
          <p:cNvSpPr/>
          <p:nvPr/>
        </p:nvSpPr>
        <p:spPr>
          <a:xfrm>
            <a:off x="8081339" y="3570846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สี่เหลี่ยมผืนผ้า 342"/>
          <p:cNvSpPr/>
          <p:nvPr/>
        </p:nvSpPr>
        <p:spPr>
          <a:xfrm>
            <a:off x="8309754" y="3491488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หย่าร้าง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6" name="วงรี 343"/>
          <p:cNvSpPr/>
          <p:nvPr/>
        </p:nvSpPr>
        <p:spPr>
          <a:xfrm>
            <a:off x="8917513" y="357084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สี่เหลี่ยมผืนผ้า 342"/>
          <p:cNvSpPr/>
          <p:nvPr/>
        </p:nvSpPr>
        <p:spPr>
          <a:xfrm>
            <a:off x="9145928" y="3491487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เสียชีวิต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88" name="กลุ่ม 30"/>
          <p:cNvGrpSpPr/>
          <p:nvPr/>
        </p:nvGrpSpPr>
        <p:grpSpPr>
          <a:xfrm>
            <a:off x="340642" y="4179660"/>
            <a:ext cx="1524064" cy="309393"/>
            <a:chOff x="1676400" y="2006600"/>
            <a:chExt cx="1143000" cy="309393"/>
          </a:xfrm>
        </p:grpSpPr>
        <p:sp>
          <p:nvSpPr>
            <p:cNvPr id="18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รายได้เฉลี่ยต่อเดือน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1" name="สี่เหลี่ยมผืนผ้า 186"/>
          <p:cNvSpPr/>
          <p:nvPr/>
        </p:nvSpPr>
        <p:spPr>
          <a:xfrm>
            <a:off x="1952837" y="4187257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92" name="กลุ่ม 30"/>
          <p:cNvGrpSpPr/>
          <p:nvPr/>
        </p:nvGrpSpPr>
        <p:grpSpPr>
          <a:xfrm>
            <a:off x="5213499" y="3873363"/>
            <a:ext cx="1243997" cy="309393"/>
            <a:chOff x="1676400" y="2006600"/>
            <a:chExt cx="1143000" cy="309393"/>
          </a:xfrm>
        </p:grpSpPr>
        <p:sp>
          <p:nvSpPr>
            <p:cNvPr id="19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ระดับการศึกษา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5" name="สี่เหลี่ยมผืนผ้า 186"/>
          <p:cNvSpPr/>
          <p:nvPr/>
        </p:nvSpPr>
        <p:spPr>
          <a:xfrm>
            <a:off x="6530157" y="3864643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6" name="สี่เหลี่ยมผืนผ้า 186"/>
          <p:cNvSpPr/>
          <p:nvPr/>
        </p:nvSpPr>
        <p:spPr>
          <a:xfrm>
            <a:off x="7991990" y="3862553"/>
            <a:ext cx="633111" cy="3196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อาชีพ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7" name="สี่เหลี่ยมผืนผ้า 186"/>
          <p:cNvSpPr/>
          <p:nvPr/>
        </p:nvSpPr>
        <p:spPr>
          <a:xfrm>
            <a:off x="8690195" y="3863974"/>
            <a:ext cx="1028261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98" name="กลุ่ม 30"/>
          <p:cNvGrpSpPr/>
          <p:nvPr/>
        </p:nvGrpSpPr>
        <p:grpSpPr>
          <a:xfrm>
            <a:off x="5207209" y="4570751"/>
            <a:ext cx="1562446" cy="309393"/>
            <a:chOff x="1676400" y="2006600"/>
            <a:chExt cx="1143000" cy="309393"/>
          </a:xfrm>
        </p:grpSpPr>
        <p:sp>
          <p:nvSpPr>
            <p:cNvPr id="19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อยู่บ้านเลขที่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1" name="สี่เหลี่ยมผืนผ้า 186"/>
          <p:cNvSpPr/>
          <p:nvPr/>
        </p:nvSpPr>
        <p:spPr>
          <a:xfrm>
            <a:off x="6897346" y="4570882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บ้านเลขที่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2" name="สี่เหลี่ยมผืนผ้า 186"/>
          <p:cNvSpPr/>
          <p:nvPr/>
        </p:nvSpPr>
        <p:spPr>
          <a:xfrm>
            <a:off x="8359179" y="4568792"/>
            <a:ext cx="944890" cy="3196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หมู่ที่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3" name="สี่เหลี่ยมผืนผ้า 186"/>
          <p:cNvSpPr/>
          <p:nvPr/>
        </p:nvSpPr>
        <p:spPr>
          <a:xfrm>
            <a:off x="5202157" y="4971967"/>
            <a:ext cx="167754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ตรอก/ซอย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4" name="สี่เหลี่ยมผืนผ้า 186"/>
          <p:cNvSpPr/>
          <p:nvPr/>
        </p:nvSpPr>
        <p:spPr>
          <a:xfrm>
            <a:off x="6967280" y="4970546"/>
            <a:ext cx="1792792" cy="3196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ถนน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12" name="กลุ่ม 30"/>
          <p:cNvGrpSpPr/>
          <p:nvPr/>
        </p:nvGrpSpPr>
        <p:grpSpPr>
          <a:xfrm>
            <a:off x="5204177" y="6078077"/>
            <a:ext cx="1253320" cy="309393"/>
            <a:chOff x="1676400" y="2006600"/>
            <a:chExt cx="1143000" cy="309393"/>
          </a:xfrm>
        </p:grpSpPr>
        <p:sp>
          <p:nvSpPr>
            <p:cNvPr id="21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โทรศัพท์บ้าน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15" name="สี่เหลี่ยมผืนผ้า 186"/>
          <p:cNvSpPr/>
          <p:nvPr/>
        </p:nvSpPr>
        <p:spPr>
          <a:xfrm>
            <a:off x="6547409" y="6069696"/>
            <a:ext cx="898435" cy="31181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16" name="กลุ่ม 30"/>
          <p:cNvGrpSpPr/>
          <p:nvPr/>
        </p:nvGrpSpPr>
        <p:grpSpPr>
          <a:xfrm>
            <a:off x="7570660" y="6078622"/>
            <a:ext cx="1189412" cy="309393"/>
            <a:chOff x="1676400" y="2006600"/>
            <a:chExt cx="1143001" cy="309393"/>
          </a:xfrm>
        </p:grpSpPr>
        <p:sp>
          <p:nvSpPr>
            <p:cNvPr id="21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8" name="สี่เหลี่ยมผืนผ้า 189"/>
            <p:cNvSpPr/>
            <p:nvPr/>
          </p:nvSpPr>
          <p:spPr>
            <a:xfrm>
              <a:off x="1676401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โทรศัพท์มือถือ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19" name="สี่เหลี่ยมผืนผ้า 186"/>
          <p:cNvSpPr/>
          <p:nvPr/>
        </p:nvSpPr>
        <p:spPr>
          <a:xfrm>
            <a:off x="8799429" y="6083269"/>
            <a:ext cx="919027" cy="31121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20" name="กลุ่ม 30"/>
          <p:cNvGrpSpPr/>
          <p:nvPr/>
        </p:nvGrpSpPr>
        <p:grpSpPr>
          <a:xfrm>
            <a:off x="5207209" y="4217790"/>
            <a:ext cx="1524064" cy="309393"/>
            <a:chOff x="1676400" y="2006600"/>
            <a:chExt cx="1143000" cy="309393"/>
          </a:xfrm>
        </p:grpSpPr>
        <p:sp>
          <p:nvSpPr>
            <p:cNvPr id="22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รายได้เฉลี่ยต่อเดือน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23" name="สี่เหลี่ยมผืนผ้า 186"/>
          <p:cNvSpPr/>
          <p:nvPr/>
        </p:nvSpPr>
        <p:spPr>
          <a:xfrm>
            <a:off x="6819404" y="4225387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1" name="วงรี 343"/>
          <p:cNvSpPr/>
          <p:nvPr/>
        </p:nvSpPr>
        <p:spPr>
          <a:xfrm>
            <a:off x="8005324" y="2861302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สี่เหลี่ยมผืนผ้า 342"/>
          <p:cNvSpPr/>
          <p:nvPr/>
        </p:nvSpPr>
        <p:spPr>
          <a:xfrm>
            <a:off x="8233739" y="2781944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นาง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65" name="กลุ่ม 30"/>
          <p:cNvGrpSpPr/>
          <p:nvPr/>
        </p:nvGrpSpPr>
        <p:grpSpPr>
          <a:xfrm>
            <a:off x="3618914" y="5651412"/>
            <a:ext cx="1350549" cy="309393"/>
            <a:chOff x="1676400" y="2006600"/>
            <a:chExt cx="1143000" cy="309393"/>
          </a:xfrm>
        </p:grpSpPr>
        <p:sp>
          <p:nvSpPr>
            <p:cNvPr id="16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srgbClr val="009900"/>
                  </a:solidFill>
                </a:rPr>
                <a:t> </a:t>
              </a:r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แนบทะเบียนบ้าน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27" name="สี่เหลี่ยมผืนผ้า 186"/>
          <p:cNvSpPr/>
          <p:nvPr/>
        </p:nvSpPr>
        <p:spPr>
          <a:xfrm>
            <a:off x="7001459" y="5334692"/>
            <a:ext cx="1853661" cy="304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ตำบล</a:t>
            </a:r>
            <a:r>
              <a:rPr lang="th-TH" sz="1400" dirty="0" smtClean="0">
                <a:solidFill>
                  <a:prstClr val="black"/>
                </a:solidFill>
              </a:rPr>
              <a:t>/แขวง</a:t>
            </a:r>
            <a:r>
              <a:rPr lang="en-US" sz="1400" dirty="0" smtClean="0">
                <a:solidFill>
                  <a:prstClr val="black"/>
                </a:solidFill>
              </a:rPr>
              <a:t> :</a:t>
            </a:r>
            <a:r>
              <a:rPr lang="th-TH" sz="1400" dirty="0" smtClean="0">
                <a:solidFill>
                  <a:prstClr val="black"/>
                </a:solidFill>
              </a:rPr>
              <a:t>    </a:t>
            </a:r>
            <a:r>
              <a:rPr lang="th-TH" sz="1400" dirty="0" smtClean="0">
                <a:solidFill>
                  <a:srgbClr val="009900"/>
                </a:solidFill>
              </a:rPr>
              <a:t>- เลือกแขวง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228" name="สี่เหลี่ยมผืนผ้า 186"/>
          <p:cNvSpPr/>
          <p:nvPr/>
        </p:nvSpPr>
        <p:spPr>
          <a:xfrm>
            <a:off x="5193923" y="5699439"/>
            <a:ext cx="1780681" cy="2836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อำเภอ/เขต</a:t>
            </a:r>
            <a:r>
              <a:rPr lang="en-US" sz="1600" dirty="0" smtClean="0">
                <a:solidFill>
                  <a:prstClr val="black"/>
                </a:solidFill>
              </a:rPr>
              <a:t> :</a:t>
            </a:r>
            <a:r>
              <a:rPr lang="th-TH" sz="1600" dirty="0" smtClean="0">
                <a:solidFill>
                  <a:prstClr val="black"/>
                </a:solidFill>
              </a:rPr>
              <a:t>  </a:t>
            </a:r>
            <a:r>
              <a:rPr lang="th-TH" sz="1600" dirty="0" smtClean="0">
                <a:solidFill>
                  <a:srgbClr val="009900"/>
                </a:solidFill>
              </a:rPr>
              <a:t>- </a:t>
            </a:r>
            <a:r>
              <a:rPr lang="th-TH" sz="1600" dirty="0">
                <a:solidFill>
                  <a:srgbClr val="009900"/>
                </a:solidFill>
              </a:rPr>
              <a:t>เลือกเขต </a:t>
            </a:r>
            <a:r>
              <a:rPr lang="th-TH" sz="1600" dirty="0" smtClean="0">
                <a:solidFill>
                  <a:srgbClr val="009900"/>
                </a:solidFill>
              </a:rPr>
              <a:t>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229" name="สี่เหลี่ยมผืนผ้า 186"/>
          <p:cNvSpPr/>
          <p:nvPr/>
        </p:nvSpPr>
        <p:spPr>
          <a:xfrm>
            <a:off x="5213413" y="5359457"/>
            <a:ext cx="1719737" cy="2831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จังหวัด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230" name="สามเหลี่ยมหน้าจั่ว 140"/>
          <p:cNvSpPr/>
          <p:nvPr/>
        </p:nvSpPr>
        <p:spPr>
          <a:xfrm rot="10800000">
            <a:off x="8727840" y="5458889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1" name="สามเหลี่ยมหน้าจั่ว 140"/>
          <p:cNvSpPr/>
          <p:nvPr/>
        </p:nvSpPr>
        <p:spPr>
          <a:xfrm rot="10800000">
            <a:off x="6833719" y="5833027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2" name="สามเหลี่ยมหน้าจั่ว 140"/>
          <p:cNvSpPr/>
          <p:nvPr/>
        </p:nvSpPr>
        <p:spPr>
          <a:xfrm rot="10800000">
            <a:off x="6756172" y="5473234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3" name="สี่เหลี่ยมผืนผ้า 186"/>
          <p:cNvSpPr/>
          <p:nvPr/>
        </p:nvSpPr>
        <p:spPr>
          <a:xfrm>
            <a:off x="7036033" y="5691348"/>
            <a:ext cx="1323145" cy="3114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รหัสไปรษณีย์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34" name="กลุ่ม 30"/>
          <p:cNvGrpSpPr/>
          <p:nvPr/>
        </p:nvGrpSpPr>
        <p:grpSpPr>
          <a:xfrm>
            <a:off x="8397869" y="5685135"/>
            <a:ext cx="1355731" cy="321017"/>
            <a:chOff x="1676400" y="2006600"/>
            <a:chExt cx="1143000" cy="309391"/>
          </a:xfrm>
        </p:grpSpPr>
        <p:sp>
          <p:nvSpPr>
            <p:cNvPr id="235" name="สี่เหลี่ยมผืนผ้า 188"/>
            <p:cNvSpPr/>
            <p:nvPr/>
          </p:nvSpPr>
          <p:spPr>
            <a:xfrm>
              <a:off x="1676400" y="2006600"/>
              <a:ext cx="1029498" cy="3093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6" name="สี่เหลี่ยมผืนผ้า 189"/>
            <p:cNvSpPr/>
            <p:nvPr/>
          </p:nvSpPr>
          <p:spPr>
            <a:xfrm>
              <a:off x="1676400" y="2011192"/>
              <a:ext cx="1143000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srgbClr val="009900"/>
                  </a:solidFill>
                </a:rPr>
                <a:t> </a:t>
              </a:r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แนบทะเบียนบ้าน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3" name="สี่เหลี่ยมผืนผ้า 190"/>
          <p:cNvSpPr/>
          <p:nvPr/>
        </p:nvSpPr>
        <p:spPr>
          <a:xfrm>
            <a:off x="1428874" y="3049052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4" name="สี่เหลี่ยมผืนผ้า 190"/>
          <p:cNvSpPr/>
          <p:nvPr/>
        </p:nvSpPr>
        <p:spPr>
          <a:xfrm>
            <a:off x="5973423" y="3094564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2"/>
          <p:cNvSpPr/>
          <p:nvPr/>
        </p:nvSpPr>
        <p:spPr>
          <a:xfrm>
            <a:off x="156502" y="872396"/>
            <a:ext cx="9597762" cy="5487496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6" name="สี่เหลี่ยมมุมมน 139"/>
          <p:cNvSpPr/>
          <p:nvPr/>
        </p:nvSpPr>
        <p:spPr>
          <a:xfrm>
            <a:off x="232145" y="2091974"/>
            <a:ext cx="9394822" cy="29888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42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776" y="87868"/>
            <a:ext cx="36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Rounded Rectangle 58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ounded Rectangle 57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1993906" y="1268205"/>
            <a:ext cx="1665789" cy="20377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ระบบบันทึกข้อมูลนักเรียน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7" name="Elbow Connector 124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บันทึกบันทึกข้อมูลนักเรียน (ต่อ)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41" name="รูปภาพ 31" descr="icon-32-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42" name="รูปภาพ 32" descr="icon-32-sav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4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01" name="กลุ่ม 30"/>
          <p:cNvGrpSpPr/>
          <p:nvPr/>
        </p:nvGrpSpPr>
        <p:grpSpPr>
          <a:xfrm>
            <a:off x="291813" y="2207436"/>
            <a:ext cx="1658803" cy="352425"/>
            <a:chOff x="1676400" y="2006600"/>
            <a:chExt cx="1143000" cy="352425"/>
          </a:xfrm>
        </p:grpSpPr>
        <p:sp>
          <p:nvSpPr>
            <p:cNvPr id="10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ชื่อ-สกุลผู้ปกครอง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4" name="สี่เหลี่ยมผืนผ้า 186"/>
          <p:cNvSpPr/>
          <p:nvPr/>
        </p:nvSpPr>
        <p:spPr>
          <a:xfrm>
            <a:off x="2014742" y="2212479"/>
            <a:ext cx="2761224" cy="2997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5" name="กลุ่ม 30"/>
          <p:cNvGrpSpPr/>
          <p:nvPr/>
        </p:nvGrpSpPr>
        <p:grpSpPr>
          <a:xfrm>
            <a:off x="4840092" y="2203143"/>
            <a:ext cx="1268720" cy="352425"/>
            <a:chOff x="1676400" y="2006600"/>
            <a:chExt cx="1143000" cy="352425"/>
          </a:xfrm>
        </p:grpSpPr>
        <p:sp>
          <p:nvSpPr>
            <p:cNvPr id="10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อาชีพ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8" name="สี่เหลี่ยมผืนผ้า 186"/>
          <p:cNvSpPr/>
          <p:nvPr/>
        </p:nvSpPr>
        <p:spPr>
          <a:xfrm>
            <a:off x="6213588" y="2208186"/>
            <a:ext cx="3194888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9" name="กลุ่ม 30"/>
          <p:cNvGrpSpPr/>
          <p:nvPr/>
        </p:nvGrpSpPr>
        <p:grpSpPr>
          <a:xfrm>
            <a:off x="289359" y="2905421"/>
            <a:ext cx="1640047" cy="309735"/>
            <a:chOff x="1676400" y="2006600"/>
            <a:chExt cx="1199769" cy="309735"/>
          </a:xfrm>
        </p:grpSpPr>
        <p:sp>
          <p:nvSpPr>
            <p:cNvPr id="11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สี่เหลี่ยมผืนผ้า 189"/>
            <p:cNvSpPr/>
            <p:nvPr/>
          </p:nvSpPr>
          <p:spPr>
            <a:xfrm>
              <a:off x="1733169" y="201153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อยู่บ้านเลขที่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2" name="สี่เหลี่ยมผืนผ้า 186"/>
          <p:cNvSpPr/>
          <p:nvPr/>
        </p:nvSpPr>
        <p:spPr>
          <a:xfrm>
            <a:off x="1899988" y="2894964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บ้านเลขที่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3" name="สี่เหลี่ยมผืนผ้า 186"/>
          <p:cNvSpPr/>
          <p:nvPr/>
        </p:nvSpPr>
        <p:spPr>
          <a:xfrm>
            <a:off x="3361821" y="2892874"/>
            <a:ext cx="944890" cy="3196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หมู่ที่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4" name="สี่เหลี่ยมผืนผ้า 186"/>
          <p:cNvSpPr/>
          <p:nvPr/>
        </p:nvSpPr>
        <p:spPr>
          <a:xfrm>
            <a:off x="4392318" y="2894295"/>
            <a:ext cx="167754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ตรอก/ซอย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5" name="สี่เหลี่ยมผืนผ้า 186"/>
          <p:cNvSpPr/>
          <p:nvPr/>
        </p:nvSpPr>
        <p:spPr>
          <a:xfrm>
            <a:off x="6162735" y="2890740"/>
            <a:ext cx="1792792" cy="3196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ถนน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6" name="สี่เหลี่ยมผืนผ้า 186"/>
          <p:cNvSpPr/>
          <p:nvPr/>
        </p:nvSpPr>
        <p:spPr>
          <a:xfrm>
            <a:off x="4006204" y="3272924"/>
            <a:ext cx="1853661" cy="304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ตำบล</a:t>
            </a:r>
            <a:r>
              <a:rPr lang="th-TH" sz="1400" dirty="0" smtClean="0">
                <a:solidFill>
                  <a:prstClr val="black"/>
                </a:solidFill>
              </a:rPr>
              <a:t>/แขวง</a:t>
            </a:r>
            <a:r>
              <a:rPr lang="en-US" sz="1400" dirty="0" smtClean="0">
                <a:solidFill>
                  <a:prstClr val="black"/>
                </a:solidFill>
              </a:rPr>
              <a:t> :</a:t>
            </a:r>
            <a:r>
              <a:rPr lang="th-TH" sz="1400" dirty="0" smtClean="0">
                <a:solidFill>
                  <a:prstClr val="black"/>
                </a:solidFill>
              </a:rPr>
              <a:t>    </a:t>
            </a:r>
            <a:r>
              <a:rPr lang="th-TH" sz="1400" dirty="0" smtClean="0">
                <a:solidFill>
                  <a:srgbClr val="009900"/>
                </a:solidFill>
              </a:rPr>
              <a:t>- เลือกแขวง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17" name="สี่เหลี่ยมผืนผ้า 186"/>
          <p:cNvSpPr/>
          <p:nvPr/>
        </p:nvSpPr>
        <p:spPr>
          <a:xfrm>
            <a:off x="5959296" y="3272520"/>
            <a:ext cx="2004877" cy="3024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อำเภอ/เขต</a:t>
            </a:r>
            <a:r>
              <a:rPr lang="en-US" sz="1600" dirty="0" smtClean="0">
                <a:solidFill>
                  <a:prstClr val="black"/>
                </a:solidFill>
              </a:rPr>
              <a:t> :</a:t>
            </a:r>
            <a:r>
              <a:rPr lang="th-TH" sz="1600" dirty="0" smtClean="0">
                <a:solidFill>
                  <a:prstClr val="black"/>
                </a:solidFill>
              </a:rPr>
              <a:t>     </a:t>
            </a:r>
            <a:r>
              <a:rPr lang="th-TH" sz="1600" dirty="0">
                <a:solidFill>
                  <a:srgbClr val="009900"/>
                </a:solidFill>
              </a:rPr>
              <a:t>- เลือกเขต </a:t>
            </a:r>
            <a:r>
              <a:rPr lang="th-TH" sz="1600" dirty="0" smtClean="0">
                <a:solidFill>
                  <a:srgbClr val="009900"/>
                </a:solidFill>
              </a:rPr>
              <a:t>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18" name="สี่เหลี่ยมผืนผ้า 186"/>
          <p:cNvSpPr/>
          <p:nvPr/>
        </p:nvSpPr>
        <p:spPr>
          <a:xfrm>
            <a:off x="1901048" y="3261423"/>
            <a:ext cx="1974503" cy="3025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จังหวัด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19" name="สามเหลี่ยมหน้าจั่ว 140"/>
          <p:cNvSpPr/>
          <p:nvPr/>
        </p:nvSpPr>
        <p:spPr>
          <a:xfrm rot="10800000">
            <a:off x="5732585" y="3397121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0" name="สามเหลี่ยมหน้าจั่ว 140"/>
          <p:cNvSpPr/>
          <p:nvPr/>
        </p:nvSpPr>
        <p:spPr>
          <a:xfrm rot="10800000">
            <a:off x="7792371" y="3405299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1" name="สามเหลี่ยมหน้าจั่ว 140"/>
          <p:cNvSpPr/>
          <p:nvPr/>
        </p:nvSpPr>
        <p:spPr>
          <a:xfrm rot="10800000">
            <a:off x="3714041" y="3397121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22" name="กลุ่ม 30"/>
          <p:cNvGrpSpPr/>
          <p:nvPr/>
        </p:nvGrpSpPr>
        <p:grpSpPr>
          <a:xfrm>
            <a:off x="301215" y="2550165"/>
            <a:ext cx="1562446" cy="309393"/>
            <a:chOff x="1676400" y="2006600"/>
            <a:chExt cx="1143000" cy="309393"/>
          </a:xfrm>
        </p:grpSpPr>
        <p:sp>
          <p:nvSpPr>
            <p:cNvPr id="12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ความสัมพันธ์กับเด็ก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5" name="สี่เหลี่ยมผืนผ้า 186"/>
          <p:cNvSpPr/>
          <p:nvPr/>
        </p:nvSpPr>
        <p:spPr>
          <a:xfrm>
            <a:off x="1930194" y="2550915"/>
            <a:ext cx="3194888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" name="สี่เหลี่ยมผืนผ้า 190"/>
          <p:cNvSpPr/>
          <p:nvPr/>
        </p:nvSpPr>
        <p:spPr>
          <a:xfrm>
            <a:off x="1636809" y="2244948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0" name="กลุ่ม 30"/>
          <p:cNvGrpSpPr/>
          <p:nvPr/>
        </p:nvGrpSpPr>
        <p:grpSpPr>
          <a:xfrm>
            <a:off x="308843" y="3627915"/>
            <a:ext cx="1399798" cy="298888"/>
            <a:chOff x="1676400" y="2006600"/>
            <a:chExt cx="1143000" cy="309393"/>
          </a:xfrm>
        </p:grpSpPr>
        <p:sp>
          <p:nvSpPr>
            <p:cNvPr id="14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รายละเอียดไฟล์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3" name="สี่เหลี่ยมผืนผ้า 186"/>
          <p:cNvSpPr/>
          <p:nvPr/>
        </p:nvSpPr>
        <p:spPr>
          <a:xfrm>
            <a:off x="1909966" y="3607902"/>
            <a:ext cx="2085846" cy="3023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Brown --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8" name="กลุ่ม 30"/>
          <p:cNvGrpSpPr/>
          <p:nvPr/>
        </p:nvGrpSpPr>
        <p:grpSpPr>
          <a:xfrm>
            <a:off x="328283" y="4035685"/>
            <a:ext cx="1399798" cy="298888"/>
            <a:chOff x="1676400" y="2006600"/>
            <a:chExt cx="1143000" cy="309393"/>
          </a:xfrm>
        </p:grpSpPr>
        <p:sp>
          <p:nvSpPr>
            <p:cNvPr id="15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เบอร์โทร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1" name="สี่เหลี่ยมผืนผ้า 186"/>
          <p:cNvSpPr/>
          <p:nvPr/>
        </p:nvSpPr>
        <p:spPr>
          <a:xfrm>
            <a:off x="1929406" y="4015672"/>
            <a:ext cx="2085846" cy="3023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2" name="กลุ่ม 30"/>
          <p:cNvGrpSpPr/>
          <p:nvPr/>
        </p:nvGrpSpPr>
        <p:grpSpPr>
          <a:xfrm>
            <a:off x="319235" y="4443167"/>
            <a:ext cx="1399798" cy="298888"/>
            <a:chOff x="1676400" y="2006600"/>
            <a:chExt cx="1143000" cy="309393"/>
          </a:xfrm>
        </p:grpSpPr>
        <p:sp>
          <p:nvSpPr>
            <p:cNvPr id="16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มือถือ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5" name="สี่เหลี่ยมผืนผ้า 186"/>
          <p:cNvSpPr/>
          <p:nvPr/>
        </p:nvSpPr>
        <p:spPr>
          <a:xfrm>
            <a:off x="1920358" y="4423154"/>
            <a:ext cx="2085846" cy="3023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"/>
          <p:cNvSpPr/>
          <p:nvPr/>
        </p:nvSpPr>
        <p:spPr>
          <a:xfrm>
            <a:off x="152402" y="913305"/>
            <a:ext cx="9597762" cy="5487496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5" name="สี่เหลี่ยมมุมมน 139"/>
          <p:cNvSpPr/>
          <p:nvPr/>
        </p:nvSpPr>
        <p:spPr>
          <a:xfrm>
            <a:off x="253872" y="4701409"/>
            <a:ext cx="9394822" cy="15573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--ดก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ounded Rectangle 58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57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43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776" y="87868"/>
            <a:ext cx="35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บันทึกข้อมูลนักเรียน (</a:t>
            </a:r>
            <a:r>
              <a:rPr lang="th-TH" sz="2000" b="1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ต่อ)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26" name="รูปภาพ 31" descr="icon-32-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27" name="รูปภาพ 32" descr="icon-32-sav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993906" y="1268205"/>
            <a:ext cx="1665789" cy="20377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ระบบบันทึกข้อมูลนักเรียน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8" name="Elbow Connector 124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139"/>
          <p:cNvSpPr/>
          <p:nvPr/>
        </p:nvSpPr>
        <p:spPr>
          <a:xfrm>
            <a:off x="257178" y="2215457"/>
            <a:ext cx="9394822" cy="20835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--ดก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0" name="กลุ่ม 30"/>
          <p:cNvGrpSpPr/>
          <p:nvPr/>
        </p:nvGrpSpPr>
        <p:grpSpPr>
          <a:xfrm>
            <a:off x="342110" y="2327488"/>
            <a:ext cx="2051668" cy="352425"/>
            <a:chOff x="1676400" y="2006600"/>
            <a:chExt cx="1143000" cy="352425"/>
          </a:xfrm>
        </p:grpSpPr>
        <p:sp>
          <p:nvSpPr>
            <p:cNvPr id="5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ชื่อองค์กรสาธารณประโยชน์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3" name="สี่เหลี่ยมผืนผ้า 186"/>
          <p:cNvSpPr/>
          <p:nvPr/>
        </p:nvSpPr>
        <p:spPr>
          <a:xfrm>
            <a:off x="2450088" y="2332531"/>
            <a:ext cx="2761224" cy="2997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4" name="กลุ่ม 30"/>
          <p:cNvGrpSpPr/>
          <p:nvPr/>
        </p:nvGrpSpPr>
        <p:grpSpPr>
          <a:xfrm>
            <a:off x="5309476" y="2324774"/>
            <a:ext cx="982330" cy="352425"/>
            <a:chOff x="1676400" y="2006600"/>
            <a:chExt cx="1143000" cy="352425"/>
          </a:xfrm>
        </p:grpSpPr>
        <p:sp>
          <p:nvSpPr>
            <p:cNvPr id="5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อาชีพ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7" name="สี่เหลี่ยมผืนผ้า 186"/>
          <p:cNvSpPr/>
          <p:nvPr/>
        </p:nvSpPr>
        <p:spPr>
          <a:xfrm>
            <a:off x="6348116" y="2328238"/>
            <a:ext cx="3194888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8" name="กลุ่ม 30"/>
          <p:cNvGrpSpPr/>
          <p:nvPr/>
        </p:nvGrpSpPr>
        <p:grpSpPr>
          <a:xfrm>
            <a:off x="347152" y="3088332"/>
            <a:ext cx="1562446" cy="309393"/>
            <a:chOff x="1676400" y="2006600"/>
            <a:chExt cx="1143000" cy="309393"/>
          </a:xfrm>
        </p:grpSpPr>
        <p:sp>
          <p:nvSpPr>
            <p:cNvPr id="5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ตั้งอยู่เลขที่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1" name="สี่เหลี่ยมผืนผ้า 186"/>
          <p:cNvSpPr/>
          <p:nvPr/>
        </p:nvSpPr>
        <p:spPr>
          <a:xfrm>
            <a:off x="2034516" y="3092197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เลขที่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2" name="สี่เหลี่ยมผืนผ้า 186"/>
          <p:cNvSpPr/>
          <p:nvPr/>
        </p:nvSpPr>
        <p:spPr>
          <a:xfrm>
            <a:off x="3496349" y="3090107"/>
            <a:ext cx="944890" cy="3196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หมู่ที่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3" name="สี่เหลี่ยมผืนผ้า 186"/>
          <p:cNvSpPr/>
          <p:nvPr/>
        </p:nvSpPr>
        <p:spPr>
          <a:xfrm>
            <a:off x="4526846" y="3091528"/>
            <a:ext cx="167754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ตรอก/ซอย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4" name="สี่เหลี่ยมผืนผ้า 186"/>
          <p:cNvSpPr/>
          <p:nvPr/>
        </p:nvSpPr>
        <p:spPr>
          <a:xfrm>
            <a:off x="6291969" y="3090107"/>
            <a:ext cx="1792792" cy="3196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ถนน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5" name="สี่เหลี่ยมผืนผ้า 186"/>
          <p:cNvSpPr/>
          <p:nvPr/>
        </p:nvSpPr>
        <p:spPr>
          <a:xfrm>
            <a:off x="4116161" y="3473578"/>
            <a:ext cx="1853661" cy="304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ตำบล</a:t>
            </a:r>
            <a:r>
              <a:rPr lang="th-TH" sz="1400" dirty="0" smtClean="0">
                <a:solidFill>
                  <a:prstClr val="black"/>
                </a:solidFill>
              </a:rPr>
              <a:t>/แขวง</a:t>
            </a:r>
            <a:r>
              <a:rPr lang="en-US" sz="1400" dirty="0" smtClean="0">
                <a:solidFill>
                  <a:prstClr val="black"/>
                </a:solidFill>
              </a:rPr>
              <a:t> :</a:t>
            </a:r>
            <a:r>
              <a:rPr lang="th-TH" sz="1400" dirty="0" smtClean="0">
                <a:solidFill>
                  <a:prstClr val="black"/>
                </a:solidFill>
              </a:rPr>
              <a:t>    </a:t>
            </a:r>
            <a:r>
              <a:rPr lang="th-TH" sz="1400" dirty="0" smtClean="0">
                <a:solidFill>
                  <a:srgbClr val="009900"/>
                </a:solidFill>
              </a:rPr>
              <a:t>- เลือกแขวง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66" name="สี่เหลี่ยมผืนผ้า 186"/>
          <p:cNvSpPr/>
          <p:nvPr/>
        </p:nvSpPr>
        <p:spPr>
          <a:xfrm>
            <a:off x="6069253" y="3473174"/>
            <a:ext cx="2004877" cy="3024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อำเภอ/เขต</a:t>
            </a:r>
            <a:r>
              <a:rPr lang="en-US" sz="1600" dirty="0" smtClean="0">
                <a:solidFill>
                  <a:prstClr val="black"/>
                </a:solidFill>
              </a:rPr>
              <a:t> :</a:t>
            </a:r>
            <a:r>
              <a:rPr lang="th-TH" sz="1600" dirty="0" smtClean="0">
                <a:solidFill>
                  <a:prstClr val="black"/>
                </a:solidFill>
              </a:rPr>
              <a:t>     </a:t>
            </a:r>
            <a:r>
              <a:rPr lang="th-TH" sz="1600" dirty="0">
                <a:solidFill>
                  <a:srgbClr val="009900"/>
                </a:solidFill>
              </a:rPr>
              <a:t>- เลือกเขต </a:t>
            </a:r>
            <a:r>
              <a:rPr lang="th-TH" sz="1600" dirty="0" smtClean="0">
                <a:solidFill>
                  <a:srgbClr val="009900"/>
                </a:solidFill>
              </a:rPr>
              <a:t>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67" name="สี่เหลี่ยมผืนผ้า 186"/>
          <p:cNvSpPr/>
          <p:nvPr/>
        </p:nvSpPr>
        <p:spPr>
          <a:xfrm>
            <a:off x="2031663" y="3460209"/>
            <a:ext cx="1974503" cy="3025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จังหวัด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68" name="สามเหลี่ยมหน้าจั่ว 140"/>
          <p:cNvSpPr/>
          <p:nvPr/>
        </p:nvSpPr>
        <p:spPr>
          <a:xfrm rot="10800000">
            <a:off x="5842542" y="3597775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9" name="สามเหลี่ยมหน้าจั่ว 140"/>
          <p:cNvSpPr/>
          <p:nvPr/>
        </p:nvSpPr>
        <p:spPr>
          <a:xfrm rot="10800000">
            <a:off x="7902328" y="3605953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0" name="สามเหลี่ยมหน้าจั่ว 140"/>
          <p:cNvSpPr/>
          <p:nvPr/>
        </p:nvSpPr>
        <p:spPr>
          <a:xfrm rot="10800000">
            <a:off x="3844656" y="3595907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71" name="กลุ่ม 30"/>
          <p:cNvGrpSpPr/>
          <p:nvPr/>
        </p:nvGrpSpPr>
        <p:grpSpPr>
          <a:xfrm>
            <a:off x="347412" y="2711126"/>
            <a:ext cx="1562446" cy="309393"/>
            <a:chOff x="1676400" y="2006600"/>
            <a:chExt cx="1143000" cy="309393"/>
          </a:xfrm>
        </p:grpSpPr>
        <p:sp>
          <p:nvSpPr>
            <p:cNvPr id="7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ความสัมพันธ์กับเด็ก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4" name="สี่เหลี่ยมผืนผ้า 186"/>
          <p:cNvSpPr/>
          <p:nvPr/>
        </p:nvSpPr>
        <p:spPr>
          <a:xfrm>
            <a:off x="2060622" y="2711876"/>
            <a:ext cx="3194888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1" name="กลุ่ม 30"/>
          <p:cNvGrpSpPr/>
          <p:nvPr/>
        </p:nvGrpSpPr>
        <p:grpSpPr>
          <a:xfrm>
            <a:off x="343603" y="3860156"/>
            <a:ext cx="1562446" cy="309393"/>
            <a:chOff x="1676400" y="2006600"/>
            <a:chExt cx="1143000" cy="309393"/>
          </a:xfrm>
        </p:grpSpPr>
        <p:sp>
          <p:nvSpPr>
            <p:cNvPr id="8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รายละเอียดไฟล์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4" name="สี่เหลี่ยมผืนผ้า 186"/>
          <p:cNvSpPr/>
          <p:nvPr/>
        </p:nvSpPr>
        <p:spPr>
          <a:xfrm>
            <a:off x="2031663" y="3858107"/>
            <a:ext cx="3194888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Brown --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776" y="4354039"/>
            <a:ext cx="19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ความพิการ 9 ประเภท</a:t>
            </a:r>
            <a:endParaRPr lang="en-US" b="1" dirty="0"/>
          </a:p>
        </p:txBody>
      </p:sp>
      <p:sp>
        <p:nvSpPr>
          <p:cNvPr id="86" name="สี่เหลี่ยมผืนผ้า 342"/>
          <p:cNvSpPr/>
          <p:nvPr/>
        </p:nvSpPr>
        <p:spPr>
          <a:xfrm>
            <a:off x="907298" y="4733216"/>
            <a:ext cx="1550168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บกพร่องทางการเห็น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7" name="วงรี 343"/>
          <p:cNvSpPr/>
          <p:nvPr/>
        </p:nvSpPr>
        <p:spPr>
          <a:xfrm>
            <a:off x="694811" y="5077584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สี่เหลี่ยมผืนผ้า 342"/>
          <p:cNvSpPr/>
          <p:nvPr/>
        </p:nvSpPr>
        <p:spPr>
          <a:xfrm>
            <a:off x="931738" y="5023952"/>
            <a:ext cx="1429753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บกพร่องทางการได้ยิน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4658" y="46812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01</a:t>
            </a:r>
            <a:endParaRPr lang="en-US" dirty="0"/>
          </a:p>
        </p:txBody>
      </p:sp>
      <p:sp>
        <p:nvSpPr>
          <p:cNvPr id="91" name="สี่เหลี่ยมผืนผ้า 186"/>
          <p:cNvSpPr/>
          <p:nvPr/>
        </p:nvSpPr>
        <p:spPr>
          <a:xfrm>
            <a:off x="2606933" y="4756690"/>
            <a:ext cx="1519426" cy="2508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รายละเอียด --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วงรี 343"/>
          <p:cNvSpPr/>
          <p:nvPr/>
        </p:nvSpPr>
        <p:spPr>
          <a:xfrm>
            <a:off x="691781" y="4792111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93242" y="496447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02</a:t>
            </a:r>
            <a:endParaRPr lang="en-US" dirty="0"/>
          </a:p>
        </p:txBody>
      </p:sp>
      <p:sp>
        <p:nvSpPr>
          <p:cNvPr id="95" name="วงรี 343"/>
          <p:cNvSpPr/>
          <p:nvPr/>
        </p:nvSpPr>
        <p:spPr>
          <a:xfrm>
            <a:off x="685030" y="5409924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สี่เหลี่ยมผืนผ้า 342"/>
          <p:cNvSpPr/>
          <p:nvPr/>
        </p:nvSpPr>
        <p:spPr>
          <a:xfrm>
            <a:off x="921958" y="5356292"/>
            <a:ext cx="1471820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บกพร่องทางสติปัญญา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3461" y="529681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03</a:t>
            </a:r>
            <a:endParaRPr lang="en-US" dirty="0"/>
          </a:p>
        </p:txBody>
      </p:sp>
      <p:sp>
        <p:nvSpPr>
          <p:cNvPr id="99" name="สี่เหลี่ยมผืนผ้า 186"/>
          <p:cNvSpPr/>
          <p:nvPr/>
        </p:nvSpPr>
        <p:spPr>
          <a:xfrm>
            <a:off x="2613553" y="5338728"/>
            <a:ext cx="1519426" cy="26956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รายละเอียด --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สี่เหลี่ยมผืนผ้า 342"/>
          <p:cNvSpPr/>
          <p:nvPr/>
        </p:nvSpPr>
        <p:spPr>
          <a:xfrm>
            <a:off x="4888466" y="4757017"/>
            <a:ext cx="2210834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บกพร่องทางกายหรือการเคลื่อนไหว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1" name="วงรี 343"/>
          <p:cNvSpPr/>
          <p:nvPr/>
        </p:nvSpPr>
        <p:spPr>
          <a:xfrm>
            <a:off x="4675979" y="510138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สี่เหลี่ยมผืนผ้า 342"/>
          <p:cNvSpPr/>
          <p:nvPr/>
        </p:nvSpPr>
        <p:spPr>
          <a:xfrm>
            <a:off x="4912906" y="5047753"/>
            <a:ext cx="1792693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มีปัญหาทางด้านการเรียนรู้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75826" y="47050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06</a:t>
            </a:r>
            <a:endParaRPr lang="en-US" dirty="0"/>
          </a:p>
        </p:txBody>
      </p:sp>
      <p:sp>
        <p:nvSpPr>
          <p:cNvPr id="105" name="สี่เหลี่ยมผืนผ้า 186"/>
          <p:cNvSpPr/>
          <p:nvPr/>
        </p:nvSpPr>
        <p:spPr>
          <a:xfrm>
            <a:off x="7503157" y="4752703"/>
            <a:ext cx="1519426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รายละเอียด --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วงรี 343"/>
          <p:cNvSpPr/>
          <p:nvPr/>
        </p:nvSpPr>
        <p:spPr>
          <a:xfrm>
            <a:off x="4672949" y="4815912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274410" y="49882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07</a:t>
            </a:r>
            <a:endParaRPr lang="en-US" dirty="0"/>
          </a:p>
        </p:txBody>
      </p:sp>
      <p:sp>
        <p:nvSpPr>
          <p:cNvPr id="109" name="สี่เหลี่ยมผืนผ้า 186"/>
          <p:cNvSpPr/>
          <p:nvPr/>
        </p:nvSpPr>
        <p:spPr>
          <a:xfrm>
            <a:off x="7501008" y="5097258"/>
            <a:ext cx="1519426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รายละเอียด --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วงรี 343"/>
          <p:cNvSpPr/>
          <p:nvPr/>
        </p:nvSpPr>
        <p:spPr>
          <a:xfrm>
            <a:off x="4666198" y="543372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สี่เหลี่ยมผืนผ้า 342"/>
          <p:cNvSpPr/>
          <p:nvPr/>
        </p:nvSpPr>
        <p:spPr>
          <a:xfrm>
            <a:off x="4903125" y="5380093"/>
            <a:ext cx="1657697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บกพร่องทางการพูด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264629" y="53206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08</a:t>
            </a:r>
            <a:endParaRPr lang="en-US" dirty="0"/>
          </a:p>
        </p:txBody>
      </p:sp>
      <p:sp>
        <p:nvSpPr>
          <p:cNvPr id="114" name="สี่เหลี่ยมผืนผ้า 186"/>
          <p:cNvSpPr/>
          <p:nvPr/>
        </p:nvSpPr>
        <p:spPr>
          <a:xfrm>
            <a:off x="7514843" y="5430562"/>
            <a:ext cx="1519426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รายละเอียด --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กลุ่ม 42"/>
          <p:cNvGrpSpPr/>
          <p:nvPr/>
        </p:nvGrpSpPr>
        <p:grpSpPr>
          <a:xfrm>
            <a:off x="1914970" y="4416855"/>
            <a:ext cx="152400" cy="152400"/>
            <a:chOff x="3657600" y="2402685"/>
            <a:chExt cx="152400" cy="152400"/>
          </a:xfrm>
        </p:grpSpPr>
        <p:sp>
          <p:nvSpPr>
            <p:cNvPr id="116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สี่เหลี่ยมผืนผ้า 342"/>
          <p:cNvSpPr/>
          <p:nvPr/>
        </p:nvSpPr>
        <p:spPr>
          <a:xfrm>
            <a:off x="2108760" y="4354299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มี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9" name="วงรี 343"/>
          <p:cNvSpPr/>
          <p:nvPr/>
        </p:nvSpPr>
        <p:spPr>
          <a:xfrm>
            <a:off x="2815780" y="4414646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สี่เหลี่ยมผืนผ้า 342"/>
          <p:cNvSpPr/>
          <p:nvPr/>
        </p:nvSpPr>
        <p:spPr>
          <a:xfrm>
            <a:off x="2925307" y="4361362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ไม่มี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1" name="สี่เหลี่ยมผืนผ้า 186"/>
          <p:cNvSpPr/>
          <p:nvPr/>
        </p:nvSpPr>
        <p:spPr>
          <a:xfrm>
            <a:off x="2606933" y="5051918"/>
            <a:ext cx="1519426" cy="2508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รายละเอียด --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วงรี 343"/>
          <p:cNvSpPr/>
          <p:nvPr/>
        </p:nvSpPr>
        <p:spPr>
          <a:xfrm>
            <a:off x="685030" y="5714577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สี่เหลี่ยมผืนผ้า 342"/>
          <p:cNvSpPr/>
          <p:nvPr/>
        </p:nvSpPr>
        <p:spPr>
          <a:xfrm>
            <a:off x="921958" y="5660945"/>
            <a:ext cx="1607068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ปัญหาทางด้านพฤติกรรม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3461" y="560146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04</a:t>
            </a:r>
            <a:endParaRPr lang="en-US" dirty="0"/>
          </a:p>
        </p:txBody>
      </p:sp>
      <p:sp>
        <p:nvSpPr>
          <p:cNvPr id="125" name="สี่เหลี่ยมผืนผ้า 186"/>
          <p:cNvSpPr/>
          <p:nvPr/>
        </p:nvSpPr>
        <p:spPr>
          <a:xfrm>
            <a:off x="2613553" y="5643381"/>
            <a:ext cx="1519426" cy="26956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รายละเอียด --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วงรี 343"/>
          <p:cNvSpPr/>
          <p:nvPr/>
        </p:nvSpPr>
        <p:spPr>
          <a:xfrm>
            <a:off x="685030" y="6020062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สี่เหลี่ยมผืนผ้า 342"/>
          <p:cNvSpPr/>
          <p:nvPr/>
        </p:nvSpPr>
        <p:spPr>
          <a:xfrm>
            <a:off x="921958" y="5966430"/>
            <a:ext cx="1471820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บุคคลออทิสติก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83461" y="590695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05</a:t>
            </a:r>
            <a:endParaRPr lang="en-US" dirty="0"/>
          </a:p>
        </p:txBody>
      </p:sp>
      <p:sp>
        <p:nvSpPr>
          <p:cNvPr id="129" name="สี่เหลี่ยมผืนผ้า 186"/>
          <p:cNvSpPr/>
          <p:nvPr/>
        </p:nvSpPr>
        <p:spPr>
          <a:xfrm>
            <a:off x="2613553" y="5948866"/>
            <a:ext cx="1519426" cy="26956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รายละเอียด --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วงรี 343"/>
          <p:cNvSpPr/>
          <p:nvPr/>
        </p:nvSpPr>
        <p:spPr>
          <a:xfrm>
            <a:off x="4666198" y="576569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สี่เหลี่ยมผืนผ้า 342"/>
          <p:cNvSpPr/>
          <p:nvPr/>
        </p:nvSpPr>
        <p:spPr>
          <a:xfrm>
            <a:off x="4903125" y="5712058"/>
            <a:ext cx="1657697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บุคคลพิการซ้อน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264629" y="56525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09</a:t>
            </a:r>
            <a:endParaRPr lang="en-US" dirty="0"/>
          </a:p>
        </p:txBody>
      </p:sp>
      <p:sp>
        <p:nvSpPr>
          <p:cNvPr id="137" name="สี่เหลี่ยมผืนผ้า 186"/>
          <p:cNvSpPr/>
          <p:nvPr/>
        </p:nvSpPr>
        <p:spPr>
          <a:xfrm>
            <a:off x="7514843" y="5762527"/>
            <a:ext cx="1519426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รายละเอียด --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44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6" name="Rounded Rectangle 5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775" y="87868"/>
            <a:ext cx="372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2" name="สี่เหลี่ยมมุมมน 139"/>
          <p:cNvSpPr/>
          <p:nvPr/>
        </p:nvSpPr>
        <p:spPr>
          <a:xfrm>
            <a:off x="295518" y="2074291"/>
            <a:ext cx="9394822" cy="19297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บันทึกข้อมูลนักเรียน (ต่อ) 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7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53" name="Elbow Connector 52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สี่เหลี่ยมมุมมน 5"/>
          <p:cNvSpPr/>
          <p:nvPr/>
        </p:nvSpPr>
        <p:spPr>
          <a:xfrm>
            <a:off x="1993906" y="1268205"/>
            <a:ext cx="1914520" cy="2019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ระบบบันทึกข้อมูลนักเรียน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3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4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5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66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67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8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0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43" name="กลุ่ม 30"/>
          <p:cNvGrpSpPr/>
          <p:nvPr/>
        </p:nvGrpSpPr>
        <p:grpSpPr>
          <a:xfrm>
            <a:off x="386319" y="2204050"/>
            <a:ext cx="1640931" cy="332819"/>
            <a:chOff x="1676399" y="2006600"/>
            <a:chExt cx="1404885" cy="309393"/>
          </a:xfrm>
        </p:grpSpPr>
        <p:sp>
          <p:nvSpPr>
            <p:cNvPr id="144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5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โรงเรียนที่จบมา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6" name="สี่เหลี่ยมผืนผ้า 186"/>
          <p:cNvSpPr/>
          <p:nvPr/>
        </p:nvSpPr>
        <p:spPr>
          <a:xfrm>
            <a:off x="2019165" y="2217525"/>
            <a:ext cx="2405143" cy="321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47" name="สี่เหลี่ยมผืนผ้า 190"/>
          <p:cNvSpPr/>
          <p:nvPr/>
        </p:nvSpPr>
        <p:spPr>
          <a:xfrm>
            <a:off x="1469262" y="2188474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8" name="กลุ่ม 30"/>
          <p:cNvGrpSpPr/>
          <p:nvPr/>
        </p:nvGrpSpPr>
        <p:grpSpPr>
          <a:xfrm>
            <a:off x="372354" y="2589226"/>
            <a:ext cx="1640931" cy="332819"/>
            <a:chOff x="1676399" y="2006600"/>
            <a:chExt cx="1404885" cy="309393"/>
          </a:xfrm>
        </p:grpSpPr>
        <p:sp>
          <p:nvSpPr>
            <p:cNvPr id="149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0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จบการศึกษาระดับ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1" name="สี่เหลี่ยมผืนผ้า 186"/>
          <p:cNvSpPr/>
          <p:nvPr/>
        </p:nvSpPr>
        <p:spPr>
          <a:xfrm>
            <a:off x="4564274" y="2252777"/>
            <a:ext cx="2004341" cy="3025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จังหวัด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52" name="สี่เหลี่ยมผืนผ้า 190"/>
          <p:cNvSpPr/>
          <p:nvPr/>
        </p:nvSpPr>
        <p:spPr>
          <a:xfrm>
            <a:off x="1584565" y="2552520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3" name="กลุ่ม 42"/>
          <p:cNvGrpSpPr/>
          <p:nvPr/>
        </p:nvGrpSpPr>
        <p:grpSpPr>
          <a:xfrm>
            <a:off x="2113052" y="2680193"/>
            <a:ext cx="152400" cy="152400"/>
            <a:chOff x="3657600" y="2402685"/>
            <a:chExt cx="152400" cy="152400"/>
          </a:xfrm>
        </p:grpSpPr>
        <p:sp>
          <p:nvSpPr>
            <p:cNvPr id="154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สี่เหลี่ยมผืนผ้า 342"/>
          <p:cNvSpPr/>
          <p:nvPr/>
        </p:nvSpPr>
        <p:spPr>
          <a:xfrm>
            <a:off x="2306842" y="2617637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>
                <a:solidFill>
                  <a:prstClr val="black"/>
                </a:solidFill>
              </a:rPr>
              <a:t>ป</a:t>
            </a:r>
            <a:r>
              <a:rPr lang="th-TH" sz="1600" dirty="0" smtClean="0">
                <a:solidFill>
                  <a:prstClr val="black"/>
                </a:solidFill>
              </a:rPr>
              <a:t>. 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7" name="วงรี 343"/>
          <p:cNvSpPr/>
          <p:nvPr/>
        </p:nvSpPr>
        <p:spPr>
          <a:xfrm>
            <a:off x="2886461" y="2678332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สี่เหลี่ยมผืนผ้า 342"/>
          <p:cNvSpPr/>
          <p:nvPr/>
        </p:nvSpPr>
        <p:spPr>
          <a:xfrm>
            <a:off x="3114876" y="2598974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ม.3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59" name="กลุ่ม 30"/>
          <p:cNvGrpSpPr/>
          <p:nvPr/>
        </p:nvGrpSpPr>
        <p:grpSpPr>
          <a:xfrm>
            <a:off x="370303" y="3012440"/>
            <a:ext cx="1640931" cy="332819"/>
            <a:chOff x="1676399" y="2006600"/>
            <a:chExt cx="1404885" cy="309393"/>
          </a:xfrm>
        </p:grpSpPr>
        <p:sp>
          <p:nvSpPr>
            <p:cNvPr id="160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1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เรียนต่อระดับชั้น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2" name="กลุ่ม 42"/>
          <p:cNvGrpSpPr/>
          <p:nvPr/>
        </p:nvGrpSpPr>
        <p:grpSpPr>
          <a:xfrm>
            <a:off x="2111001" y="3103407"/>
            <a:ext cx="152400" cy="152400"/>
            <a:chOff x="3657600" y="2402685"/>
            <a:chExt cx="152400" cy="152400"/>
          </a:xfrm>
        </p:grpSpPr>
        <p:sp>
          <p:nvSpPr>
            <p:cNvPr id="163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สี่เหลี่ยมผืนผ้า 342"/>
          <p:cNvSpPr/>
          <p:nvPr/>
        </p:nvSpPr>
        <p:spPr>
          <a:xfrm>
            <a:off x="2516594" y="5648097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6" name="วงรี 343"/>
          <p:cNvSpPr/>
          <p:nvPr/>
        </p:nvSpPr>
        <p:spPr>
          <a:xfrm>
            <a:off x="2854940" y="3085192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สี่เหลี่ยมผืนผ้า 342"/>
          <p:cNvSpPr/>
          <p:nvPr/>
        </p:nvSpPr>
        <p:spPr>
          <a:xfrm>
            <a:off x="3112825" y="3022188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ม.4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68" name="กลุ่ม 30"/>
          <p:cNvGrpSpPr/>
          <p:nvPr/>
        </p:nvGrpSpPr>
        <p:grpSpPr>
          <a:xfrm>
            <a:off x="3641114" y="2995342"/>
            <a:ext cx="1586057" cy="309393"/>
            <a:chOff x="1676400" y="2006600"/>
            <a:chExt cx="1143000" cy="309393"/>
          </a:xfrm>
        </p:grpSpPr>
        <p:sp>
          <p:nvSpPr>
            <p:cNvPr id="16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สาขา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71" name="สี่เหลี่ยมผืนผ้า 186"/>
          <p:cNvSpPr/>
          <p:nvPr/>
        </p:nvSpPr>
        <p:spPr>
          <a:xfrm>
            <a:off x="5374522" y="2999935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               </a:t>
            </a:r>
            <a:r>
              <a:rPr lang="th-TH" sz="1600" dirty="0" smtClean="0">
                <a:solidFill>
                  <a:srgbClr val="009900"/>
                </a:solidFill>
              </a:rPr>
              <a:t>-- เลือกสาขา --</a:t>
            </a:r>
            <a:endParaRPr lang="en-US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2" name="วงรี 343"/>
          <p:cNvSpPr/>
          <p:nvPr/>
        </p:nvSpPr>
        <p:spPr>
          <a:xfrm>
            <a:off x="3628684" y="2660971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สี่เหลี่ยมผืนผ้า 342"/>
          <p:cNvSpPr/>
          <p:nvPr/>
        </p:nvSpPr>
        <p:spPr>
          <a:xfrm>
            <a:off x="3886569" y="2597967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เทียบเท่า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4" name="สี่เหลี่ยมผืนผ้า 342"/>
          <p:cNvSpPr/>
          <p:nvPr/>
        </p:nvSpPr>
        <p:spPr>
          <a:xfrm>
            <a:off x="2286950" y="3044441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ม.1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6775" y="2239325"/>
            <a:ext cx="25527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จะแสดงเมื่อคลิกเลือก บันทึกข้อมูลนักเรียน ระดับการศึกษามัธยมเท่านั้น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6" name="สี่เหลี่ยมมุมมน 139"/>
          <p:cNvSpPr/>
          <p:nvPr/>
        </p:nvSpPr>
        <p:spPr>
          <a:xfrm>
            <a:off x="304801" y="4147410"/>
            <a:ext cx="9394822" cy="19644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87" name="กลุ่ม 30"/>
          <p:cNvGrpSpPr/>
          <p:nvPr/>
        </p:nvGrpSpPr>
        <p:grpSpPr>
          <a:xfrm>
            <a:off x="403421" y="4260327"/>
            <a:ext cx="1640931" cy="332819"/>
            <a:chOff x="1676399" y="2006600"/>
            <a:chExt cx="1404885" cy="309393"/>
          </a:xfrm>
        </p:grpSpPr>
        <p:sp>
          <p:nvSpPr>
            <p:cNvPr id="188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9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โรงเรียนที่จบมา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0" name="สี่เหลี่ยมผืนผ้า 186"/>
          <p:cNvSpPr/>
          <p:nvPr/>
        </p:nvSpPr>
        <p:spPr>
          <a:xfrm>
            <a:off x="2107804" y="4290263"/>
            <a:ext cx="2405143" cy="321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91" name="สี่เหลี่ยมผืนผ้า 190"/>
          <p:cNvSpPr/>
          <p:nvPr/>
        </p:nvSpPr>
        <p:spPr>
          <a:xfrm>
            <a:off x="1499742" y="4261348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92" name="กลุ่ม 30"/>
          <p:cNvGrpSpPr/>
          <p:nvPr/>
        </p:nvGrpSpPr>
        <p:grpSpPr>
          <a:xfrm>
            <a:off x="389456" y="4645503"/>
            <a:ext cx="1640931" cy="332819"/>
            <a:chOff x="1676399" y="2006600"/>
            <a:chExt cx="1404885" cy="309393"/>
          </a:xfrm>
        </p:grpSpPr>
        <p:sp>
          <p:nvSpPr>
            <p:cNvPr id="193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4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จบการศึกษาระดับ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5" name="สี่เหลี่ยมผืนผ้า 186"/>
          <p:cNvSpPr/>
          <p:nvPr/>
        </p:nvSpPr>
        <p:spPr>
          <a:xfrm>
            <a:off x="4581376" y="4309054"/>
            <a:ext cx="2004341" cy="3025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จังหวัด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96" name="สี่เหลี่ยมผืนผ้า 190"/>
          <p:cNvSpPr/>
          <p:nvPr/>
        </p:nvSpPr>
        <p:spPr>
          <a:xfrm>
            <a:off x="1615045" y="4625394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97" name="กลุ่ม 42"/>
          <p:cNvGrpSpPr/>
          <p:nvPr/>
        </p:nvGrpSpPr>
        <p:grpSpPr>
          <a:xfrm>
            <a:off x="2130154" y="4736470"/>
            <a:ext cx="152400" cy="152400"/>
            <a:chOff x="3657600" y="2402685"/>
            <a:chExt cx="152400" cy="152400"/>
          </a:xfrm>
        </p:grpSpPr>
        <p:sp>
          <p:nvSpPr>
            <p:cNvPr id="198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สี่เหลี่ยมผืนผ้า 342"/>
          <p:cNvSpPr/>
          <p:nvPr/>
        </p:nvSpPr>
        <p:spPr>
          <a:xfrm>
            <a:off x="2323944" y="4673914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ม.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1" name="วงรี 343"/>
          <p:cNvSpPr/>
          <p:nvPr/>
        </p:nvSpPr>
        <p:spPr>
          <a:xfrm>
            <a:off x="2903563" y="4734609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สี่เหลี่ยมผืนผ้า 342"/>
          <p:cNvSpPr/>
          <p:nvPr/>
        </p:nvSpPr>
        <p:spPr>
          <a:xfrm>
            <a:off x="3131978" y="4655251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ม.6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3" name="วงรี 343"/>
          <p:cNvSpPr/>
          <p:nvPr/>
        </p:nvSpPr>
        <p:spPr>
          <a:xfrm>
            <a:off x="3684844" y="472248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สี่เหลี่ยมผืนผ้า 342"/>
          <p:cNvSpPr/>
          <p:nvPr/>
        </p:nvSpPr>
        <p:spPr>
          <a:xfrm>
            <a:off x="3913259" y="4643130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ปวช.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05" name="กลุ่ม 30"/>
          <p:cNvGrpSpPr/>
          <p:nvPr/>
        </p:nvGrpSpPr>
        <p:grpSpPr>
          <a:xfrm>
            <a:off x="4603177" y="4669321"/>
            <a:ext cx="1586057" cy="309393"/>
            <a:chOff x="1676400" y="2006600"/>
            <a:chExt cx="1143000" cy="309393"/>
          </a:xfrm>
        </p:grpSpPr>
        <p:sp>
          <p:nvSpPr>
            <p:cNvPr id="20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สาขาที่จบ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8" name="สี่เหลี่ยมผืนผ้า 186"/>
          <p:cNvSpPr/>
          <p:nvPr/>
        </p:nvSpPr>
        <p:spPr>
          <a:xfrm>
            <a:off x="6336585" y="4673914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9" name="กลุ่ม 30"/>
          <p:cNvGrpSpPr/>
          <p:nvPr/>
        </p:nvGrpSpPr>
        <p:grpSpPr>
          <a:xfrm>
            <a:off x="387405" y="5068717"/>
            <a:ext cx="1640931" cy="332819"/>
            <a:chOff x="1676399" y="2006600"/>
            <a:chExt cx="1404885" cy="309393"/>
          </a:xfrm>
        </p:grpSpPr>
        <p:sp>
          <p:nvSpPr>
            <p:cNvPr id="210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1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เรียนต่อระดับชั้น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12" name="สี่เหลี่ยมผืนผ้า 190"/>
          <p:cNvSpPr/>
          <p:nvPr/>
        </p:nvSpPr>
        <p:spPr>
          <a:xfrm>
            <a:off x="1612994" y="5048608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13" name="กลุ่ม 42"/>
          <p:cNvGrpSpPr/>
          <p:nvPr/>
        </p:nvGrpSpPr>
        <p:grpSpPr>
          <a:xfrm>
            <a:off x="2128103" y="5159684"/>
            <a:ext cx="152400" cy="152400"/>
            <a:chOff x="3657600" y="2402685"/>
            <a:chExt cx="152400" cy="152400"/>
          </a:xfrm>
        </p:grpSpPr>
        <p:sp>
          <p:nvSpPr>
            <p:cNvPr id="214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สี่เหลี่ยมผืนผ้า 342"/>
          <p:cNvSpPr/>
          <p:nvPr/>
        </p:nvSpPr>
        <p:spPr>
          <a:xfrm>
            <a:off x="2321893" y="5097128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ปวช.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7" name="วงรี 343"/>
          <p:cNvSpPr/>
          <p:nvPr/>
        </p:nvSpPr>
        <p:spPr>
          <a:xfrm>
            <a:off x="2901512" y="5157823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สี่เหลี่ยมผืนผ้า 342"/>
          <p:cNvSpPr/>
          <p:nvPr/>
        </p:nvSpPr>
        <p:spPr>
          <a:xfrm>
            <a:off x="3129927" y="5078465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ปวส.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19" name="กลุ่ม 30"/>
          <p:cNvGrpSpPr/>
          <p:nvPr/>
        </p:nvGrpSpPr>
        <p:grpSpPr>
          <a:xfrm>
            <a:off x="390948" y="5485410"/>
            <a:ext cx="1044789" cy="309393"/>
            <a:chOff x="1676400" y="2006600"/>
            <a:chExt cx="1143000" cy="309393"/>
          </a:xfrm>
        </p:grpSpPr>
        <p:sp>
          <p:nvSpPr>
            <p:cNvPr id="22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ประเภท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22" name="สี่เหลี่ยมผืนผ้า 186"/>
          <p:cNvSpPr/>
          <p:nvPr/>
        </p:nvSpPr>
        <p:spPr>
          <a:xfrm>
            <a:off x="1492988" y="5488969"/>
            <a:ext cx="1624714" cy="3040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-- เลือกประเภท --</a:t>
            </a:r>
            <a:endParaRPr lang="en-US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3" name="สามเหลี่ยมหน้าจั่ว 140"/>
          <p:cNvSpPr/>
          <p:nvPr/>
        </p:nvSpPr>
        <p:spPr>
          <a:xfrm rot="10800000">
            <a:off x="2968349" y="5600573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4" name="สามเหลี่ยมหน้าจั่ว 140"/>
          <p:cNvSpPr/>
          <p:nvPr/>
        </p:nvSpPr>
        <p:spPr>
          <a:xfrm rot="10800000">
            <a:off x="6378657" y="4432061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25" name="กลุ่ม 30"/>
          <p:cNvGrpSpPr/>
          <p:nvPr/>
        </p:nvGrpSpPr>
        <p:grpSpPr>
          <a:xfrm>
            <a:off x="3222216" y="5495164"/>
            <a:ext cx="1185533" cy="309393"/>
            <a:chOff x="1676400" y="2006600"/>
            <a:chExt cx="1143000" cy="309393"/>
          </a:xfrm>
        </p:grpSpPr>
        <p:sp>
          <p:nvSpPr>
            <p:cNvPr id="22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สาขา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28" name="สี่เหลี่ยมผืนผ้า 186"/>
          <p:cNvSpPr/>
          <p:nvPr/>
        </p:nvSpPr>
        <p:spPr>
          <a:xfrm>
            <a:off x="4491104" y="5486710"/>
            <a:ext cx="1699369" cy="3168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       </a:t>
            </a:r>
            <a:r>
              <a:rPr lang="th-TH" sz="1600" dirty="0" smtClean="0">
                <a:solidFill>
                  <a:srgbClr val="009900"/>
                </a:solidFill>
              </a:rPr>
              <a:t>-- เลือกสาขา --</a:t>
            </a:r>
            <a:endParaRPr lang="en-US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9" name="สามเหลี่ยมหน้าจั่ว 140"/>
          <p:cNvSpPr/>
          <p:nvPr/>
        </p:nvSpPr>
        <p:spPr>
          <a:xfrm rot="10800000">
            <a:off x="6053945" y="5633704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071301" y="5221069"/>
            <a:ext cx="25527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จะแสดงเมื่อคลิกเลือก บันทึกข้อมูลนักเรียน ระดับอาชีวะ เท่านั้น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45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5766" y="838203"/>
            <a:ext cx="9717020" cy="5638798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2" y="537371"/>
            <a:ext cx="9683748" cy="30083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2" y="693729"/>
            <a:ext cx="9683748" cy="2071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8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สี่เหลี่ยมมุมมน 5"/>
          <p:cNvSpPr/>
          <p:nvPr/>
        </p:nvSpPr>
        <p:spPr>
          <a:xfrm>
            <a:off x="2146305" y="1382504"/>
            <a:ext cx="2815370" cy="33800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ระบบบันทึกข้อมูลนักเรียน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1891424" y="1224053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สี่เหลี่ยมมุมมน 5"/>
          <p:cNvSpPr/>
          <p:nvPr/>
        </p:nvSpPr>
        <p:spPr>
          <a:xfrm>
            <a:off x="2155429" y="2012110"/>
            <a:ext cx="2806246" cy="2920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ระบบบันทึกรายงานตรวจร่างกายและสารเสิพติด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4" name="สี่เหลี่ยมมุมมน 5"/>
          <p:cNvSpPr/>
          <p:nvPr/>
        </p:nvSpPr>
        <p:spPr>
          <a:xfrm>
            <a:off x="2155429" y="2304209"/>
            <a:ext cx="2806246" cy="2920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ระบบบันทึกการจัดการห้องเรียน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5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2154752" y="1720053"/>
            <a:ext cx="2806246" cy="29201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ระบบบันทึกข้อมูลนักเรียนนานาชาติ</a:t>
            </a: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46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" name="Rounded Rectangle 4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บันทึกบันทึกข้อมูลนักเรียนนานาชาติ (</a:t>
            </a:r>
            <a:r>
              <a:rPr lang="en-US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Record system Student information</a:t>
            </a:r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82580"/>
              </p:ext>
            </p:extLst>
          </p:nvPr>
        </p:nvGraphicFramePr>
        <p:xfrm>
          <a:off x="265169" y="2421902"/>
          <a:ext cx="93931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207"/>
                <a:gridCol w="357042"/>
                <a:gridCol w="1044782"/>
                <a:gridCol w="1066800"/>
                <a:gridCol w="1295400"/>
                <a:gridCol w="1524000"/>
                <a:gridCol w="1066800"/>
                <a:gridCol w="1531621"/>
                <a:gridCol w="11925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1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Student ID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Surname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ID</a:t>
                      </a:r>
                      <a:r>
                        <a:rPr lang="en-US" sz="1000" b="1" baseline="0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 cards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Class</a:t>
                      </a:r>
                      <a:r>
                        <a:rPr lang="en-US" sz="1000" b="1" baseline="0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 Level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School</a:t>
                      </a:r>
                      <a:r>
                        <a:rPr lang="en-US" sz="1000" b="1" baseline="0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 year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1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000001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Jongkon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Karwchompoo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1100003355666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06-02-2557</a:t>
                      </a:r>
                      <a:endParaRPr kumimoji="0" lang="en-US" sz="1000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2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000002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Namfon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cs typeface="+mn-cs"/>
                        </a:rPr>
                        <a:t>Nujan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2223365888888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07-02-2557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1/2557  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3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46051" y="4191000"/>
            <a:ext cx="1095532" cy="309241"/>
            <a:chOff x="252248" y="5093335"/>
            <a:chExt cx="1095532" cy="309241"/>
          </a:xfrm>
        </p:grpSpPr>
        <p:sp>
          <p:nvSpPr>
            <p:cNvPr id="19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0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050" dirty="0" smtClean="0">
                  <a:solidFill>
                    <a:prstClr val="black"/>
                  </a:solidFill>
                </a:rPr>
                <a:t>#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1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10800000">
              <a:off x="1185536" y="5149836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สี่เหลี่ยมผืนผ้า 374"/>
          <p:cNvSpPr/>
          <p:nvPr/>
        </p:nvSpPr>
        <p:spPr>
          <a:xfrm>
            <a:off x="1664853" y="3579225"/>
            <a:ext cx="1906097" cy="24314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เป็นลิงค์ คลิกเพื่อแก้ไขข้อมูล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9805" y="4436099"/>
            <a:ext cx="2637996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เมื่อต้องการเพิ่มผู้ใช้งานให้คลิกปุ่ม  “เพิ่ม”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748804" y="2097369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Clear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93483" y="2097369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Search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17697" y="2067232"/>
            <a:ext cx="2046068" cy="256845"/>
            <a:chOff x="59656" y="5044436"/>
            <a:chExt cx="1452161" cy="260736"/>
          </a:xfrm>
        </p:grpSpPr>
        <p:sp>
          <p:nvSpPr>
            <p:cNvPr id="28" name="สี่เหลี่ยมผืนผ้า 186"/>
            <p:cNvSpPr/>
            <p:nvPr/>
          </p:nvSpPr>
          <p:spPr>
            <a:xfrm>
              <a:off x="867884" y="5044436"/>
              <a:ext cx="643933" cy="2607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9" name="สี่เหลี่ยมผืนผ้า 189"/>
            <p:cNvSpPr/>
            <p:nvPr/>
          </p:nvSpPr>
          <p:spPr>
            <a:xfrm>
              <a:off x="59656" y="5044436"/>
              <a:ext cx="846327" cy="26073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 smtClean="0">
                  <a:solidFill>
                    <a:srgbClr val="D4D4D6">
                      <a:lumMod val="25000"/>
                    </a:srgbClr>
                  </a:solidFill>
                </a:rPr>
                <a:t>Student ID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68411" y="2081623"/>
            <a:ext cx="3801165" cy="238416"/>
            <a:chOff x="494643" y="5044437"/>
            <a:chExt cx="3042261" cy="298951"/>
          </a:xfrm>
        </p:grpSpPr>
        <p:sp>
          <p:nvSpPr>
            <p:cNvPr id="33" name="สี่เหลี่ยมผืนผ้า 186"/>
            <p:cNvSpPr/>
            <p:nvPr/>
          </p:nvSpPr>
          <p:spPr>
            <a:xfrm>
              <a:off x="1719822" y="5044437"/>
              <a:ext cx="1817082" cy="2790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4" name="สี่เหลี่ยมผืนผ้า 189"/>
            <p:cNvSpPr/>
            <p:nvPr/>
          </p:nvSpPr>
          <p:spPr>
            <a:xfrm>
              <a:off x="494643" y="5059923"/>
              <a:ext cx="1230622" cy="28346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 smtClean="0">
                  <a:solidFill>
                    <a:srgbClr val="D4D4D6">
                      <a:lumMod val="25000"/>
                    </a:srgbClr>
                  </a:solidFill>
                </a:rPr>
                <a:t>Name Student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sp>
        <p:nvSpPr>
          <p:cNvPr id="35" name="สี่เหลี่ยมผืนผ้า 186"/>
          <p:cNvSpPr/>
          <p:nvPr/>
        </p:nvSpPr>
        <p:spPr>
          <a:xfrm>
            <a:off x="8663285" y="2067232"/>
            <a:ext cx="991283" cy="246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000" dirty="0" smtClean="0">
                <a:solidFill>
                  <a:prstClr val="black"/>
                </a:solidFill>
              </a:rPr>
              <a:t>- </a:t>
            </a:r>
            <a:r>
              <a:rPr lang="en-US" sz="1000" dirty="0" smtClean="0">
                <a:solidFill>
                  <a:prstClr val="black"/>
                </a:solidFill>
              </a:rPr>
              <a:t>School year</a:t>
            </a:r>
            <a:r>
              <a:rPr lang="th-TH" sz="1600" dirty="0" smtClean="0">
                <a:solidFill>
                  <a:prstClr val="black"/>
                </a:solidFill>
              </a:rPr>
              <a:t>-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" name="สามเหลี่ยมหน้าจั่ว 140"/>
          <p:cNvSpPr/>
          <p:nvPr/>
        </p:nvSpPr>
        <p:spPr>
          <a:xfrm rot="10800000">
            <a:off x="9482908" y="2146419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772400" y="1907856"/>
            <a:ext cx="742417" cy="2508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1"/>
          </p:cNvCxnSpPr>
          <p:nvPr/>
        </p:nvCxnSpPr>
        <p:spPr>
          <a:xfrm flipH="1" flipV="1">
            <a:off x="1447800" y="2971800"/>
            <a:ext cx="217053" cy="728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สี่เหลี่ยมมุมมน 5"/>
          <p:cNvSpPr/>
          <p:nvPr/>
        </p:nvSpPr>
        <p:spPr>
          <a:xfrm>
            <a:off x="1993906" y="1268204"/>
            <a:ext cx="2120894" cy="2401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ระบบบันทึกข้อมูลนักเรียนนานาชาติ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1840085" y="853543"/>
            <a:ext cx="1444028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3290463" y="863579"/>
            <a:ext cx="1537311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47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1" y="693730"/>
            <a:ext cx="9597764" cy="5799145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" name="Rounded Rectangle 4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775" y="87868"/>
            <a:ext cx="372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สี่เหลี่ยมมุมมน 139"/>
          <p:cNvSpPr/>
          <p:nvPr/>
        </p:nvSpPr>
        <p:spPr>
          <a:xfrm>
            <a:off x="304801" y="2044073"/>
            <a:ext cx="9394822" cy="44487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Student information</a:t>
            </a:r>
          </a:p>
        </p:txBody>
      </p:sp>
      <p:pic>
        <p:nvPicPr>
          <p:cNvPr id="15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6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19" name="Elbow Connector 18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สี่เหลี่ยมมุมมน 5"/>
          <p:cNvSpPr/>
          <p:nvPr/>
        </p:nvSpPr>
        <p:spPr>
          <a:xfrm>
            <a:off x="1993906" y="1268205"/>
            <a:ext cx="1958120" cy="25042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ระบบบันทึกข้อมูลนักเรียนนานาชาติ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2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31" name="กลุ่ม 42"/>
          <p:cNvGrpSpPr/>
          <p:nvPr/>
        </p:nvGrpSpPr>
        <p:grpSpPr>
          <a:xfrm>
            <a:off x="3493266" y="2211778"/>
            <a:ext cx="152400" cy="152400"/>
            <a:chOff x="3657600" y="2402685"/>
            <a:chExt cx="152400" cy="152400"/>
          </a:xfrm>
        </p:grpSpPr>
        <p:sp>
          <p:nvSpPr>
            <p:cNvPr id="32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สี่เหลี่ยมผืนผ้า 342"/>
          <p:cNvSpPr/>
          <p:nvPr/>
        </p:nvSpPr>
        <p:spPr>
          <a:xfrm>
            <a:off x="3687056" y="2149222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Elementary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วงรี 343"/>
          <p:cNvSpPr/>
          <p:nvPr/>
        </p:nvSpPr>
        <p:spPr>
          <a:xfrm>
            <a:off x="4586009" y="223822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สี่เหลี่ยมผืนผ้า 342"/>
          <p:cNvSpPr/>
          <p:nvPr/>
        </p:nvSpPr>
        <p:spPr>
          <a:xfrm>
            <a:off x="4814423" y="2158870"/>
            <a:ext cx="1103923" cy="2620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Middle school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วงรี 343"/>
          <p:cNvSpPr/>
          <p:nvPr/>
        </p:nvSpPr>
        <p:spPr>
          <a:xfrm>
            <a:off x="5848411" y="223822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สี่เหลี่ยมผืนผ้า 342"/>
          <p:cNvSpPr/>
          <p:nvPr/>
        </p:nvSpPr>
        <p:spPr>
          <a:xfrm>
            <a:off x="6076826" y="2158870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High school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41" name="กลุ่ม 30"/>
          <p:cNvGrpSpPr/>
          <p:nvPr/>
        </p:nvGrpSpPr>
        <p:grpSpPr>
          <a:xfrm>
            <a:off x="426022" y="2141401"/>
            <a:ext cx="1586057" cy="352425"/>
            <a:chOff x="1687638" y="1900768"/>
            <a:chExt cx="1143000" cy="352425"/>
          </a:xfrm>
        </p:grpSpPr>
        <p:sp>
          <p:nvSpPr>
            <p:cNvPr id="42" name="สี่เหลี่ยมผืนผ้า 188"/>
            <p:cNvSpPr/>
            <p:nvPr/>
          </p:nvSpPr>
          <p:spPr>
            <a:xfrm>
              <a:off x="1687638" y="1900768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43" name="สี่เหลี่ยมผืนผ้า 189"/>
            <p:cNvSpPr/>
            <p:nvPr/>
          </p:nvSpPr>
          <p:spPr>
            <a:xfrm>
              <a:off x="1687638" y="19483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Level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4" name="สี่เหลี่ยมผืนผ้า 190"/>
          <p:cNvSpPr/>
          <p:nvPr/>
        </p:nvSpPr>
        <p:spPr>
          <a:xfrm>
            <a:off x="1533443" y="2270901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45" name="กลุ่ม 30"/>
          <p:cNvGrpSpPr/>
          <p:nvPr/>
        </p:nvGrpSpPr>
        <p:grpSpPr>
          <a:xfrm>
            <a:off x="416503" y="2696687"/>
            <a:ext cx="1784601" cy="352425"/>
            <a:chOff x="1676400" y="2006600"/>
            <a:chExt cx="1143000" cy="352425"/>
          </a:xfrm>
        </p:grpSpPr>
        <p:sp>
          <p:nvSpPr>
            <p:cNvPr id="4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47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Student ID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8" name="สี่เหลี่ยมผืนผ้า 186"/>
          <p:cNvSpPr/>
          <p:nvPr/>
        </p:nvSpPr>
        <p:spPr>
          <a:xfrm>
            <a:off x="2299269" y="2697077"/>
            <a:ext cx="1377949" cy="304800"/>
          </a:xfrm>
          <a:prstGeom prst="rect">
            <a:avLst/>
          </a:prstGeom>
          <a:solidFill>
            <a:srgbClr val="D6F8C8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9" name="Straight Arrow Connector 48"/>
          <p:cNvCxnSpPr>
            <a:stCxn id="48" idx="3"/>
          </p:cNvCxnSpPr>
          <p:nvPr/>
        </p:nvCxnSpPr>
        <p:spPr>
          <a:xfrm>
            <a:off x="3677216" y="2849477"/>
            <a:ext cx="3242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สี่เหลี่ยมผืนผ้า 374"/>
          <p:cNvSpPr/>
          <p:nvPr/>
        </p:nvSpPr>
        <p:spPr>
          <a:xfrm>
            <a:off x="3969784" y="2727905"/>
            <a:ext cx="1536700" cy="2739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Run)</a:t>
            </a:r>
            <a:endParaRPr lang="en-US" sz="11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สี่เหลี่ยมผืนผ้า 190"/>
          <p:cNvSpPr/>
          <p:nvPr/>
        </p:nvSpPr>
        <p:spPr>
          <a:xfrm>
            <a:off x="1914236" y="2719657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52" name="กลุ่ม 42"/>
          <p:cNvGrpSpPr/>
          <p:nvPr/>
        </p:nvGrpSpPr>
        <p:grpSpPr>
          <a:xfrm>
            <a:off x="2138238" y="3101355"/>
            <a:ext cx="152400" cy="152400"/>
            <a:chOff x="3657600" y="2402685"/>
            <a:chExt cx="152400" cy="152400"/>
          </a:xfrm>
        </p:grpSpPr>
        <p:sp>
          <p:nvSpPr>
            <p:cNvPr id="53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สี่เหลี่ยมผืนผ้า 342"/>
          <p:cNvSpPr/>
          <p:nvPr/>
        </p:nvSpPr>
        <p:spPr>
          <a:xfrm>
            <a:off x="2332028" y="3038799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New Student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วงรี 343"/>
          <p:cNvSpPr/>
          <p:nvPr/>
        </p:nvSpPr>
        <p:spPr>
          <a:xfrm>
            <a:off x="3525013" y="3116109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สี่เหลี่ยมผืนผ้า 342"/>
          <p:cNvSpPr/>
          <p:nvPr/>
        </p:nvSpPr>
        <p:spPr>
          <a:xfrm>
            <a:off x="3753428" y="3036751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Alumni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58" name="กลุ่ม 30"/>
          <p:cNvGrpSpPr/>
          <p:nvPr/>
        </p:nvGrpSpPr>
        <p:grpSpPr>
          <a:xfrm>
            <a:off x="5166500" y="2531242"/>
            <a:ext cx="1586057" cy="309393"/>
            <a:chOff x="1676400" y="2006600"/>
            <a:chExt cx="1143000" cy="309393"/>
          </a:xfrm>
        </p:grpSpPr>
        <p:sp>
          <p:nvSpPr>
            <p:cNvPr id="5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Starting Date 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1" name="สี่เหลี่ยมผืนผ้า 186"/>
          <p:cNvSpPr/>
          <p:nvPr/>
        </p:nvSpPr>
        <p:spPr>
          <a:xfrm>
            <a:off x="6899908" y="2535835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288" y="2613517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กลุ่ม 30"/>
          <p:cNvGrpSpPr/>
          <p:nvPr/>
        </p:nvGrpSpPr>
        <p:grpSpPr>
          <a:xfrm>
            <a:off x="399367" y="3389664"/>
            <a:ext cx="1586057" cy="352425"/>
            <a:chOff x="1676400" y="2006600"/>
            <a:chExt cx="1143000" cy="352425"/>
          </a:xfrm>
        </p:grpSpPr>
        <p:sp>
          <p:nvSpPr>
            <p:cNvPr id="6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65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Title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6" name="กลุ่ม 30"/>
          <p:cNvGrpSpPr/>
          <p:nvPr/>
        </p:nvGrpSpPr>
        <p:grpSpPr>
          <a:xfrm>
            <a:off x="5166500" y="3005864"/>
            <a:ext cx="1586057" cy="309393"/>
            <a:chOff x="1676400" y="2006600"/>
            <a:chExt cx="1143000" cy="309393"/>
          </a:xfrm>
        </p:grpSpPr>
        <p:sp>
          <p:nvSpPr>
            <p:cNvPr id="6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Classroo</a:t>
              </a:r>
              <a:r>
                <a:rPr lang="en-US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9" name="สี่เหลี่ยมผืนผ้า 186"/>
          <p:cNvSpPr/>
          <p:nvPr/>
        </p:nvSpPr>
        <p:spPr>
          <a:xfrm>
            <a:off x="6899908" y="3010457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rgbClr val="16E016"/>
                </a:solidFill>
              </a:rPr>
              <a:t> -- </a:t>
            </a:r>
            <a:r>
              <a:rPr lang="th-TH" dirty="0" smtClean="0">
                <a:solidFill>
                  <a:srgbClr val="009900"/>
                </a:solidFill>
              </a:rPr>
              <a:t>เลือกห้องเรียน -- </a:t>
            </a:r>
            <a:endParaRPr lang="en-US" dirty="0">
              <a:solidFill>
                <a:srgbClr val="16E01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สี่เหลี่ยมผืนผ้า 190"/>
          <p:cNvSpPr/>
          <p:nvPr/>
        </p:nvSpPr>
        <p:spPr>
          <a:xfrm>
            <a:off x="5918347" y="2993835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1" name="สามเหลี่ยมหน้าจั่ว 140"/>
          <p:cNvSpPr/>
          <p:nvPr/>
        </p:nvSpPr>
        <p:spPr>
          <a:xfrm rot="10800000">
            <a:off x="8729633" y="3129411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2" name="สี่เหลี่ยมผืนผ้า 186"/>
          <p:cNvSpPr/>
          <p:nvPr/>
        </p:nvSpPr>
        <p:spPr>
          <a:xfrm>
            <a:off x="2060388" y="3392155"/>
            <a:ext cx="1826716" cy="313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009900"/>
                </a:solidFill>
              </a:rPr>
              <a:t>    -- เลือกคำนำหน้า(ไทย) -- </a:t>
            </a:r>
            <a:endParaRPr lang="en-US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สามเหลี่ยมหน้าจั่ว 140"/>
          <p:cNvSpPr/>
          <p:nvPr/>
        </p:nvSpPr>
        <p:spPr>
          <a:xfrm rot="10800000">
            <a:off x="3748448" y="3515767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4" name="สี่เหลี่ยมผืนผ้า 186"/>
          <p:cNvSpPr/>
          <p:nvPr/>
        </p:nvSpPr>
        <p:spPr>
          <a:xfrm>
            <a:off x="4005238" y="3390563"/>
            <a:ext cx="1826716" cy="313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009900"/>
                </a:solidFill>
              </a:rPr>
              <a:t>    - เลือกคำนำหน้า(</a:t>
            </a:r>
            <a:r>
              <a:rPr lang="en-US" sz="1600" dirty="0" smtClean="0">
                <a:solidFill>
                  <a:srgbClr val="009900"/>
                </a:solidFill>
              </a:rPr>
              <a:t>Eng.</a:t>
            </a:r>
            <a:r>
              <a:rPr lang="th-TH" sz="1600" dirty="0" smtClean="0">
                <a:solidFill>
                  <a:srgbClr val="009900"/>
                </a:solidFill>
              </a:rPr>
              <a:t>) -- </a:t>
            </a:r>
            <a:endParaRPr lang="en-US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สามเหลี่ยมหน้าจั่ว 140"/>
          <p:cNvSpPr/>
          <p:nvPr/>
        </p:nvSpPr>
        <p:spPr>
          <a:xfrm rot="10800000">
            <a:off x="5693298" y="3514175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76" name="กลุ่ม 30"/>
          <p:cNvGrpSpPr/>
          <p:nvPr/>
        </p:nvGrpSpPr>
        <p:grpSpPr>
          <a:xfrm>
            <a:off x="397060" y="4127534"/>
            <a:ext cx="1259849" cy="309393"/>
            <a:chOff x="1676400" y="2006600"/>
            <a:chExt cx="1143000" cy="309393"/>
          </a:xfrm>
        </p:grpSpPr>
        <p:sp>
          <p:nvSpPr>
            <p:cNvPr id="7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Student's name:</a:t>
              </a:r>
              <a:endParaRPr 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9" name="สี่เหลี่ยมผืนผ้า 186"/>
          <p:cNvSpPr/>
          <p:nvPr/>
        </p:nvSpPr>
        <p:spPr>
          <a:xfrm>
            <a:off x="1761687" y="4119323"/>
            <a:ext cx="2389814" cy="3139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สี่เหลี่ยมผืนผ้า 190"/>
          <p:cNvSpPr/>
          <p:nvPr/>
        </p:nvSpPr>
        <p:spPr>
          <a:xfrm>
            <a:off x="1771370" y="3768899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81" name="กลุ่ม 30"/>
          <p:cNvGrpSpPr/>
          <p:nvPr/>
        </p:nvGrpSpPr>
        <p:grpSpPr>
          <a:xfrm>
            <a:off x="3705488" y="3759062"/>
            <a:ext cx="1586057" cy="309393"/>
            <a:chOff x="1676400" y="2006600"/>
            <a:chExt cx="1143000" cy="309393"/>
          </a:xfrm>
        </p:grpSpPr>
        <p:sp>
          <p:nvSpPr>
            <p:cNvPr id="8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prstClr val="black"/>
                  </a:solidFill>
                </a:rPr>
                <a:t>นามสกุล(ภาษไทย)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4" name="สี่เหลี่ยมผืนผ้า 186"/>
          <p:cNvSpPr/>
          <p:nvPr/>
        </p:nvSpPr>
        <p:spPr>
          <a:xfrm>
            <a:off x="5384227" y="3759812"/>
            <a:ext cx="1576241" cy="2945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5" name="กลุ่ม 30"/>
          <p:cNvGrpSpPr/>
          <p:nvPr/>
        </p:nvGrpSpPr>
        <p:grpSpPr>
          <a:xfrm>
            <a:off x="4255358" y="4124928"/>
            <a:ext cx="1513144" cy="309393"/>
            <a:chOff x="1676400" y="2006600"/>
            <a:chExt cx="1143000" cy="309393"/>
          </a:xfrm>
        </p:grpSpPr>
        <p:sp>
          <p:nvSpPr>
            <p:cNvPr id="8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prstClr val="black"/>
                  </a:solidFill>
                </a:rPr>
                <a:t> </a:t>
              </a:r>
              <a:r>
                <a:rPr lang="en-US" sz="1200" dirty="0" smtClean="0">
                  <a:solidFill>
                    <a:prstClr val="black"/>
                  </a:solidFill>
                </a:rPr>
                <a:t>Last name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8" name="สี่เหลี่ยมผืนผ้า 186"/>
          <p:cNvSpPr/>
          <p:nvPr/>
        </p:nvSpPr>
        <p:spPr>
          <a:xfrm>
            <a:off x="5831954" y="4117232"/>
            <a:ext cx="2389814" cy="3139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9" name="กลุ่ม 30"/>
          <p:cNvGrpSpPr/>
          <p:nvPr/>
        </p:nvGrpSpPr>
        <p:grpSpPr>
          <a:xfrm>
            <a:off x="395276" y="3761083"/>
            <a:ext cx="1586057" cy="309393"/>
            <a:chOff x="1676400" y="2006600"/>
            <a:chExt cx="1143000" cy="309393"/>
          </a:xfrm>
        </p:grpSpPr>
        <p:sp>
          <p:nvSpPr>
            <p:cNvPr id="9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prstClr val="black"/>
                  </a:solidFill>
                </a:rPr>
                <a:t>ชื่อ(ภาษไทย)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2" name="สี่เหลี่ยมผืนผ้า 186"/>
          <p:cNvSpPr/>
          <p:nvPr/>
        </p:nvSpPr>
        <p:spPr>
          <a:xfrm>
            <a:off x="2060388" y="3761916"/>
            <a:ext cx="1576241" cy="2945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3" name="สี่เหลี่ยมผืนผ้า 190"/>
          <p:cNvSpPr/>
          <p:nvPr/>
        </p:nvSpPr>
        <p:spPr>
          <a:xfrm>
            <a:off x="1403298" y="4115485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94" name="กลุ่ม 42"/>
          <p:cNvGrpSpPr/>
          <p:nvPr/>
        </p:nvGrpSpPr>
        <p:grpSpPr>
          <a:xfrm>
            <a:off x="8066036" y="3799188"/>
            <a:ext cx="152400" cy="152400"/>
            <a:chOff x="3657600" y="2402685"/>
            <a:chExt cx="152400" cy="152400"/>
          </a:xfrm>
        </p:grpSpPr>
        <p:sp>
          <p:nvSpPr>
            <p:cNvPr id="95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สี่เหลี่ยมผืนผ้า 342"/>
          <p:cNvSpPr/>
          <p:nvPr/>
        </p:nvSpPr>
        <p:spPr>
          <a:xfrm>
            <a:off x="8259826" y="3736632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Male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8" name="วงรี 343"/>
          <p:cNvSpPr/>
          <p:nvPr/>
        </p:nvSpPr>
        <p:spPr>
          <a:xfrm>
            <a:off x="8791429" y="3818649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สี่เหลี่ยมผืนผ้า 342"/>
          <p:cNvSpPr/>
          <p:nvPr/>
        </p:nvSpPr>
        <p:spPr>
          <a:xfrm>
            <a:off x="9019844" y="3739291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Female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100" name="กลุ่ม 30"/>
          <p:cNvGrpSpPr/>
          <p:nvPr/>
        </p:nvGrpSpPr>
        <p:grpSpPr>
          <a:xfrm>
            <a:off x="6991597" y="3751320"/>
            <a:ext cx="1021974" cy="309393"/>
            <a:chOff x="1676400" y="2006600"/>
            <a:chExt cx="1143000" cy="309393"/>
          </a:xfrm>
        </p:grpSpPr>
        <p:sp>
          <p:nvSpPr>
            <p:cNvPr id="10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Sex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3" name="สี่เหลี่ยมผืนผ้า 190"/>
          <p:cNvSpPr/>
          <p:nvPr/>
        </p:nvSpPr>
        <p:spPr>
          <a:xfrm>
            <a:off x="7743444" y="3739291"/>
            <a:ext cx="176008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04" name="กลุ่ม 30"/>
          <p:cNvGrpSpPr/>
          <p:nvPr/>
        </p:nvGrpSpPr>
        <p:grpSpPr>
          <a:xfrm>
            <a:off x="396369" y="4475686"/>
            <a:ext cx="936491" cy="309393"/>
            <a:chOff x="1676400" y="2006600"/>
            <a:chExt cx="1143000" cy="309393"/>
          </a:xfrm>
        </p:grpSpPr>
        <p:sp>
          <p:nvSpPr>
            <p:cNvPr id="10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Blood: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7" name="กลุ่ม 30"/>
          <p:cNvGrpSpPr/>
          <p:nvPr/>
        </p:nvGrpSpPr>
        <p:grpSpPr>
          <a:xfrm>
            <a:off x="3637415" y="4464908"/>
            <a:ext cx="667331" cy="309393"/>
            <a:chOff x="1676400" y="2006600"/>
            <a:chExt cx="1143000" cy="309393"/>
          </a:xfrm>
        </p:grpSpPr>
        <p:sp>
          <p:nvSpPr>
            <p:cNvPr id="10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Age.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0" name="สี่เหลี่ยมผืนผ้า 186"/>
          <p:cNvSpPr/>
          <p:nvPr/>
        </p:nvSpPr>
        <p:spPr>
          <a:xfrm>
            <a:off x="4380946" y="4467967"/>
            <a:ext cx="709174" cy="3139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สี่เหลี่ยมผืนผ้า 186"/>
          <p:cNvSpPr/>
          <p:nvPr/>
        </p:nvSpPr>
        <p:spPr>
          <a:xfrm>
            <a:off x="1452341" y="4470173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009900"/>
                </a:solidFill>
              </a:rPr>
              <a:t>               -- เลือกกรุ๊ปเลือด -- </a:t>
            </a:r>
            <a:endParaRPr lang="en-US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สามเหลี่ยมหน้าจั่ว 140"/>
          <p:cNvSpPr/>
          <p:nvPr/>
        </p:nvSpPr>
        <p:spPr>
          <a:xfrm rot="10800000">
            <a:off x="3316118" y="4595931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13" name="กลุ่ม 30"/>
          <p:cNvGrpSpPr/>
          <p:nvPr/>
        </p:nvGrpSpPr>
        <p:grpSpPr>
          <a:xfrm>
            <a:off x="390022" y="5271677"/>
            <a:ext cx="907374" cy="322815"/>
            <a:chOff x="1676400" y="2006600"/>
            <a:chExt cx="1143000" cy="309393"/>
          </a:xfrm>
        </p:grpSpPr>
        <p:sp>
          <p:nvSpPr>
            <p:cNvPr id="11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1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Race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6" name="สี่เหลี่ยมผืนผ้า 186"/>
          <p:cNvSpPr/>
          <p:nvPr/>
        </p:nvSpPr>
        <p:spPr>
          <a:xfrm>
            <a:off x="1412615" y="5287437"/>
            <a:ext cx="1387860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7" name="สี่เหลี่ยมผืนผ้า 186"/>
          <p:cNvSpPr/>
          <p:nvPr/>
        </p:nvSpPr>
        <p:spPr>
          <a:xfrm>
            <a:off x="2932600" y="5286016"/>
            <a:ext cx="959169" cy="3196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Citizenship</a:t>
            </a:r>
            <a:r>
              <a:rPr lang="th-TH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: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8" name="สี่เหลี่ยมผืนผ้า 186"/>
          <p:cNvSpPr/>
          <p:nvPr/>
        </p:nvSpPr>
        <p:spPr>
          <a:xfrm>
            <a:off x="3952026" y="5287437"/>
            <a:ext cx="170289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9" name="สี่เหลี่ยมผืนผ้า 186"/>
          <p:cNvSpPr/>
          <p:nvPr/>
        </p:nvSpPr>
        <p:spPr>
          <a:xfrm>
            <a:off x="5754401" y="5287437"/>
            <a:ext cx="802184" cy="3196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Religion: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0" name="สี่เหลี่ยมผืนผ้า 190"/>
          <p:cNvSpPr/>
          <p:nvPr/>
        </p:nvSpPr>
        <p:spPr>
          <a:xfrm>
            <a:off x="1064963" y="5257572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1" name="สี่เหลี่ยมผืนผ้า 190"/>
          <p:cNvSpPr/>
          <p:nvPr/>
        </p:nvSpPr>
        <p:spPr>
          <a:xfrm>
            <a:off x="3695510" y="5272284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22" name="กลุ่ม 30"/>
          <p:cNvGrpSpPr/>
          <p:nvPr/>
        </p:nvGrpSpPr>
        <p:grpSpPr>
          <a:xfrm>
            <a:off x="386330" y="4854265"/>
            <a:ext cx="2173886" cy="350542"/>
            <a:chOff x="1676400" y="2006600"/>
            <a:chExt cx="1279531" cy="304800"/>
          </a:xfrm>
        </p:grpSpPr>
        <p:sp>
          <p:nvSpPr>
            <p:cNvPr id="12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4" name="สี่เหลี่ยมผืนผ้า 189"/>
            <p:cNvSpPr/>
            <p:nvPr/>
          </p:nvSpPr>
          <p:spPr>
            <a:xfrm>
              <a:off x="1676400" y="2011193"/>
              <a:ext cx="1279531" cy="2674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ID Card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5" name="สี่เหลี่ยมผืนผ้า 186"/>
          <p:cNvSpPr/>
          <p:nvPr/>
        </p:nvSpPr>
        <p:spPr>
          <a:xfrm>
            <a:off x="2553843" y="4864709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สี่เหลี่ยมผืนผ้า 190"/>
          <p:cNvSpPr/>
          <p:nvPr/>
        </p:nvSpPr>
        <p:spPr>
          <a:xfrm>
            <a:off x="2124618" y="4809256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7" name="สี่เหลี่ยมผืนผ้า 186"/>
          <p:cNvSpPr/>
          <p:nvPr/>
        </p:nvSpPr>
        <p:spPr>
          <a:xfrm>
            <a:off x="6656062" y="5296395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009900"/>
                </a:solidFill>
              </a:rPr>
              <a:t>               -- เลือกศาสนา -- </a:t>
            </a:r>
            <a:endParaRPr lang="en-US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8" name="กลุ่ม 30"/>
          <p:cNvGrpSpPr/>
          <p:nvPr/>
        </p:nvGrpSpPr>
        <p:grpSpPr>
          <a:xfrm>
            <a:off x="4766112" y="4860656"/>
            <a:ext cx="1586057" cy="309393"/>
            <a:chOff x="1676400" y="2006600"/>
            <a:chExt cx="1143000" cy="309393"/>
          </a:xfrm>
        </p:grpSpPr>
        <p:sp>
          <p:nvSpPr>
            <p:cNvPr id="12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prstClr val="black"/>
                  </a:solidFill>
                </a:rPr>
                <a:t>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Birthday: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1" name="สี่เหลี่ยมผืนผ้า 186"/>
          <p:cNvSpPr/>
          <p:nvPr/>
        </p:nvSpPr>
        <p:spPr>
          <a:xfrm>
            <a:off x="6489800" y="4853473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877" y="4902814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สามเหลี่ยมหน้าจั่ว 140"/>
          <p:cNvSpPr/>
          <p:nvPr/>
        </p:nvSpPr>
        <p:spPr>
          <a:xfrm rot="10800000">
            <a:off x="8462430" y="5433163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4" name="สี่เหลี่ยมผืนผ้า 190"/>
          <p:cNvSpPr/>
          <p:nvPr/>
        </p:nvSpPr>
        <p:spPr>
          <a:xfrm>
            <a:off x="6305812" y="2513904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35" name="กลุ่ม 30"/>
          <p:cNvGrpSpPr/>
          <p:nvPr/>
        </p:nvGrpSpPr>
        <p:grpSpPr>
          <a:xfrm>
            <a:off x="392151" y="5643066"/>
            <a:ext cx="782671" cy="332819"/>
            <a:chOff x="1676399" y="2006600"/>
            <a:chExt cx="1404885" cy="309393"/>
          </a:xfrm>
        </p:grpSpPr>
        <p:sp>
          <p:nvSpPr>
            <p:cNvPr id="136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37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Height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8" name="สี่เหลี่ยมผืนผ้า 186"/>
          <p:cNvSpPr/>
          <p:nvPr/>
        </p:nvSpPr>
        <p:spPr>
          <a:xfrm>
            <a:off x="1225380" y="5643849"/>
            <a:ext cx="930375" cy="321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139" name="กลุ่ม 30"/>
          <p:cNvGrpSpPr/>
          <p:nvPr/>
        </p:nvGrpSpPr>
        <p:grpSpPr>
          <a:xfrm>
            <a:off x="2281034" y="5639394"/>
            <a:ext cx="782671" cy="332819"/>
            <a:chOff x="1676399" y="2006600"/>
            <a:chExt cx="1404885" cy="309393"/>
          </a:xfrm>
        </p:grpSpPr>
        <p:sp>
          <p:nvSpPr>
            <p:cNvPr id="140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41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Weight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2" name="สี่เหลี่ยมผืนผ้า 186"/>
          <p:cNvSpPr/>
          <p:nvPr/>
        </p:nvSpPr>
        <p:spPr>
          <a:xfrm>
            <a:off x="3114263" y="5640177"/>
            <a:ext cx="930375" cy="321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143" name="กลุ่ม 30"/>
          <p:cNvGrpSpPr/>
          <p:nvPr/>
        </p:nvGrpSpPr>
        <p:grpSpPr>
          <a:xfrm>
            <a:off x="392151" y="6066350"/>
            <a:ext cx="1734252" cy="332819"/>
            <a:chOff x="1676399" y="2006600"/>
            <a:chExt cx="1404885" cy="309393"/>
          </a:xfrm>
        </p:grpSpPr>
        <p:sp>
          <p:nvSpPr>
            <p:cNvPr id="144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45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Congenital disease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6" name="กลุ่ม 42"/>
          <p:cNvGrpSpPr/>
          <p:nvPr/>
        </p:nvGrpSpPr>
        <p:grpSpPr>
          <a:xfrm>
            <a:off x="2734647" y="6139142"/>
            <a:ext cx="152400" cy="152400"/>
            <a:chOff x="3657600" y="2402685"/>
            <a:chExt cx="152400" cy="152400"/>
          </a:xfrm>
        </p:grpSpPr>
        <p:sp>
          <p:nvSpPr>
            <p:cNvPr id="147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สี่เหลี่ยมผืนผ้า 342"/>
          <p:cNvSpPr/>
          <p:nvPr/>
        </p:nvSpPr>
        <p:spPr>
          <a:xfrm>
            <a:off x="2928437" y="6076586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prstClr val="black"/>
                </a:solidFill>
              </a:rPr>
              <a:t>No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0" name="วงรี 343"/>
          <p:cNvSpPr/>
          <p:nvPr/>
        </p:nvSpPr>
        <p:spPr>
          <a:xfrm>
            <a:off x="2078635" y="6164901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สี่เหลี่ยมผืนผ้า 342"/>
          <p:cNvSpPr/>
          <p:nvPr/>
        </p:nvSpPr>
        <p:spPr>
          <a:xfrm>
            <a:off x="2307050" y="6085543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prstClr val="black"/>
                </a:solidFill>
              </a:rPr>
              <a:t>Yes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2" name="สี่เหลี่ยมผืนผ้า 186"/>
          <p:cNvSpPr/>
          <p:nvPr/>
        </p:nvSpPr>
        <p:spPr>
          <a:xfrm>
            <a:off x="3479285" y="6071122"/>
            <a:ext cx="802184" cy="3196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Details: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3" name="สี่เหลี่ยมผืนผ้า 186"/>
          <p:cNvSpPr/>
          <p:nvPr/>
        </p:nvSpPr>
        <p:spPr>
          <a:xfrm>
            <a:off x="4380946" y="6080080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วงรี 343"/>
          <p:cNvSpPr/>
          <p:nvPr/>
        </p:nvSpPr>
        <p:spPr>
          <a:xfrm>
            <a:off x="2086578" y="224099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สี่เหลี่ยมผืนผ้า 342"/>
          <p:cNvSpPr/>
          <p:nvPr/>
        </p:nvSpPr>
        <p:spPr>
          <a:xfrm>
            <a:off x="2314992" y="2161637"/>
            <a:ext cx="1056923" cy="2770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Kindergarten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6" name="สี่เหลี่ยมผืนผ้า 190"/>
          <p:cNvSpPr/>
          <p:nvPr/>
        </p:nvSpPr>
        <p:spPr>
          <a:xfrm>
            <a:off x="5000436" y="4114414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7" name="กลุ่ม 30"/>
          <p:cNvGrpSpPr/>
          <p:nvPr/>
        </p:nvGrpSpPr>
        <p:grpSpPr>
          <a:xfrm>
            <a:off x="5157196" y="4483755"/>
            <a:ext cx="1513144" cy="309393"/>
            <a:chOff x="1676400" y="2006600"/>
            <a:chExt cx="1143000" cy="309393"/>
          </a:xfrm>
        </p:grpSpPr>
        <p:sp>
          <p:nvSpPr>
            <p:cNvPr id="15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Passport Number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0" name="สี่เหลี่ยมผืนผ้า 186"/>
          <p:cNvSpPr/>
          <p:nvPr/>
        </p:nvSpPr>
        <p:spPr>
          <a:xfrm>
            <a:off x="6733792" y="4476059"/>
            <a:ext cx="2389814" cy="3139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สี่เหลี่ยมผืนผ้า 190"/>
          <p:cNvSpPr/>
          <p:nvPr/>
        </p:nvSpPr>
        <p:spPr>
          <a:xfrm>
            <a:off x="6301175" y="4456643"/>
            <a:ext cx="176008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48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" name="Rounded Rectangle 4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775" y="87868"/>
            <a:ext cx="372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สี่เหลี่ยมมุมมน 139"/>
          <p:cNvSpPr/>
          <p:nvPr/>
        </p:nvSpPr>
        <p:spPr>
          <a:xfrm>
            <a:off x="295518" y="2074291"/>
            <a:ext cx="9394822" cy="1320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Student </a:t>
            </a:r>
            <a:r>
              <a:rPr lang="en-US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information</a:t>
            </a:r>
            <a:r>
              <a:rPr lang="en-US" sz="2000" b="1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 </a:t>
            </a:r>
          </a:p>
        </p:txBody>
      </p:sp>
      <p:pic>
        <p:nvPicPr>
          <p:cNvPr id="15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6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19" name="Elbow Connector 18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สี่เหลี่ยมมุมมน 5"/>
          <p:cNvSpPr/>
          <p:nvPr/>
        </p:nvSpPr>
        <p:spPr>
          <a:xfrm>
            <a:off x="1993905" y="1268205"/>
            <a:ext cx="2055369" cy="2393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black"/>
                </a:solidFill>
              </a:rPr>
              <a:t>ระบบบันทึกข้อมูลนักเรียนนานาชาติ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2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31" name="กลุ่ม 30"/>
          <p:cNvGrpSpPr/>
          <p:nvPr/>
        </p:nvGrpSpPr>
        <p:grpSpPr>
          <a:xfrm>
            <a:off x="386319" y="2204050"/>
            <a:ext cx="1640931" cy="332819"/>
            <a:chOff x="1676399" y="2006600"/>
            <a:chExt cx="1404885" cy="309393"/>
          </a:xfrm>
        </p:grpSpPr>
        <p:sp>
          <p:nvSpPr>
            <p:cNvPr id="32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33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Last School 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4" name="สี่เหลี่ยมผืนผ้า 186"/>
          <p:cNvSpPr/>
          <p:nvPr/>
        </p:nvSpPr>
        <p:spPr>
          <a:xfrm>
            <a:off x="2019165" y="2217525"/>
            <a:ext cx="2405143" cy="321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สี่เหลี่ยมผืนผ้า 190"/>
          <p:cNvSpPr/>
          <p:nvPr/>
        </p:nvSpPr>
        <p:spPr>
          <a:xfrm>
            <a:off x="1469262" y="2188474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36" name="กลุ่ม 30"/>
          <p:cNvGrpSpPr/>
          <p:nvPr/>
        </p:nvGrpSpPr>
        <p:grpSpPr>
          <a:xfrm>
            <a:off x="372354" y="2589226"/>
            <a:ext cx="1640931" cy="332819"/>
            <a:chOff x="1676399" y="2006600"/>
            <a:chExt cx="1404885" cy="309393"/>
          </a:xfrm>
        </p:grpSpPr>
        <p:sp>
          <p:nvSpPr>
            <p:cNvPr id="37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38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Last Level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9" name="สี่เหลี่ยมผืนผ้า 186"/>
          <p:cNvSpPr/>
          <p:nvPr/>
        </p:nvSpPr>
        <p:spPr>
          <a:xfrm>
            <a:off x="4564274" y="2252777"/>
            <a:ext cx="2004341" cy="3025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Province:</a:t>
            </a:r>
            <a:r>
              <a:rPr lang="th-TH" sz="1200" dirty="0" smtClean="0">
                <a:solidFill>
                  <a:prstClr val="black"/>
                </a:solidFill>
              </a:rPr>
              <a:t>       </a:t>
            </a:r>
            <a:r>
              <a:rPr lang="th-TH" sz="12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200" dirty="0">
              <a:solidFill>
                <a:srgbClr val="009900"/>
              </a:solidFill>
            </a:endParaRPr>
          </a:p>
        </p:txBody>
      </p:sp>
      <p:sp>
        <p:nvSpPr>
          <p:cNvPr id="40" name="สี่เหลี่ยมผืนผ้า 190"/>
          <p:cNvSpPr/>
          <p:nvPr/>
        </p:nvSpPr>
        <p:spPr>
          <a:xfrm>
            <a:off x="1584565" y="2552520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47" name="กลุ่ม 30"/>
          <p:cNvGrpSpPr/>
          <p:nvPr/>
        </p:nvGrpSpPr>
        <p:grpSpPr>
          <a:xfrm>
            <a:off x="370303" y="3012440"/>
            <a:ext cx="1640931" cy="332819"/>
            <a:chOff x="1676399" y="2006600"/>
            <a:chExt cx="1404885" cy="309393"/>
          </a:xfrm>
        </p:grpSpPr>
        <p:sp>
          <p:nvSpPr>
            <p:cNvPr id="48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49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Learn Level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3" name="สี่เหลี่ยมผืนผ้า 342"/>
          <p:cNvSpPr/>
          <p:nvPr/>
        </p:nvSpPr>
        <p:spPr>
          <a:xfrm>
            <a:off x="2516594" y="5648097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09" name="กลุ่ม 42"/>
          <p:cNvGrpSpPr/>
          <p:nvPr/>
        </p:nvGrpSpPr>
        <p:grpSpPr>
          <a:xfrm>
            <a:off x="3390412" y="2662554"/>
            <a:ext cx="152400" cy="152400"/>
            <a:chOff x="3657600" y="2402685"/>
            <a:chExt cx="152400" cy="152400"/>
          </a:xfrm>
        </p:grpSpPr>
        <p:sp>
          <p:nvSpPr>
            <p:cNvPr id="110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สี่เหลี่ยมผืนผ้า 342"/>
          <p:cNvSpPr/>
          <p:nvPr/>
        </p:nvSpPr>
        <p:spPr>
          <a:xfrm>
            <a:off x="3584202" y="2599998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Elementary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3" name="วงรี 343"/>
          <p:cNvSpPr/>
          <p:nvPr/>
        </p:nvSpPr>
        <p:spPr>
          <a:xfrm>
            <a:off x="4483155" y="2689004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สี่เหลี่ยมผืนผ้า 342"/>
          <p:cNvSpPr/>
          <p:nvPr/>
        </p:nvSpPr>
        <p:spPr>
          <a:xfrm>
            <a:off x="4711569" y="2609646"/>
            <a:ext cx="1103923" cy="2620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Middle school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7" name="วงรี 343"/>
          <p:cNvSpPr/>
          <p:nvPr/>
        </p:nvSpPr>
        <p:spPr>
          <a:xfrm>
            <a:off x="1983724" y="2691771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สี่เหลี่ยมผืนผ้า 342"/>
          <p:cNvSpPr/>
          <p:nvPr/>
        </p:nvSpPr>
        <p:spPr>
          <a:xfrm>
            <a:off x="2212138" y="2612413"/>
            <a:ext cx="1056923" cy="2770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Kindergarten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9" name="สี่เหลี่ยมผืนผ้า 190"/>
          <p:cNvSpPr/>
          <p:nvPr/>
        </p:nvSpPr>
        <p:spPr>
          <a:xfrm>
            <a:off x="1447986" y="3000921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20" name="กลุ่ม 42"/>
          <p:cNvGrpSpPr/>
          <p:nvPr/>
        </p:nvGrpSpPr>
        <p:grpSpPr>
          <a:xfrm>
            <a:off x="1988873" y="3060878"/>
            <a:ext cx="152400" cy="152400"/>
            <a:chOff x="3657600" y="2402685"/>
            <a:chExt cx="152400" cy="152400"/>
          </a:xfrm>
        </p:grpSpPr>
        <p:sp>
          <p:nvSpPr>
            <p:cNvPr id="121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สี่เหลี่ยมผืนผ้า 342"/>
          <p:cNvSpPr/>
          <p:nvPr/>
        </p:nvSpPr>
        <p:spPr>
          <a:xfrm>
            <a:off x="2182663" y="2998322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Elementary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4" name="วงรี 343"/>
          <p:cNvSpPr/>
          <p:nvPr/>
        </p:nvSpPr>
        <p:spPr>
          <a:xfrm>
            <a:off x="3081616" y="308732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สี่เหลี่ยมผืนผ้า 342"/>
          <p:cNvSpPr/>
          <p:nvPr/>
        </p:nvSpPr>
        <p:spPr>
          <a:xfrm>
            <a:off x="3310030" y="3007970"/>
            <a:ext cx="1103923" cy="2620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Middle school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6" name="วงรี 343"/>
          <p:cNvSpPr/>
          <p:nvPr/>
        </p:nvSpPr>
        <p:spPr>
          <a:xfrm>
            <a:off x="4344018" y="308732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สี่เหลี่ยมผืนผ้า 342"/>
          <p:cNvSpPr/>
          <p:nvPr/>
        </p:nvSpPr>
        <p:spPr>
          <a:xfrm>
            <a:off x="4572433" y="3007970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High school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8" name="สี่เหลี่ยมมุมมน 139"/>
          <p:cNvSpPr/>
          <p:nvPr/>
        </p:nvSpPr>
        <p:spPr>
          <a:xfrm>
            <a:off x="292386" y="3504931"/>
            <a:ext cx="9394822" cy="2865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9" name="กลุ่ม 30"/>
          <p:cNvGrpSpPr/>
          <p:nvPr/>
        </p:nvGrpSpPr>
        <p:grpSpPr>
          <a:xfrm>
            <a:off x="377817" y="3617016"/>
            <a:ext cx="1586057" cy="309393"/>
            <a:chOff x="1676400" y="2006600"/>
            <a:chExt cx="1143000" cy="309393"/>
          </a:xfrm>
        </p:grpSpPr>
        <p:sp>
          <p:nvSpPr>
            <p:cNvPr id="13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Address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2" name="สี่เหลี่ยมผืนผ้า 186"/>
          <p:cNvSpPr/>
          <p:nvPr/>
        </p:nvSpPr>
        <p:spPr>
          <a:xfrm>
            <a:off x="2044228" y="3608805"/>
            <a:ext cx="1387860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Number: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4" name="สี่เหลี่ยมผืนผ้า 186"/>
          <p:cNvSpPr/>
          <p:nvPr/>
        </p:nvSpPr>
        <p:spPr>
          <a:xfrm>
            <a:off x="3492569" y="3608805"/>
            <a:ext cx="170289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Alley :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5" name="สี่เหลี่ยมผืนผ้า 186"/>
          <p:cNvSpPr/>
          <p:nvPr/>
        </p:nvSpPr>
        <p:spPr>
          <a:xfrm>
            <a:off x="5292438" y="3604843"/>
            <a:ext cx="1819884" cy="3196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Road :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7" name="สี่เหลี่ยมผืนผ้า 186"/>
          <p:cNvSpPr/>
          <p:nvPr/>
        </p:nvSpPr>
        <p:spPr>
          <a:xfrm>
            <a:off x="4196726" y="3998714"/>
            <a:ext cx="2035174" cy="3024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City :</a:t>
            </a:r>
            <a:r>
              <a:rPr lang="th-TH" sz="1200" dirty="0" smtClean="0">
                <a:solidFill>
                  <a:prstClr val="black"/>
                </a:solidFill>
              </a:rPr>
              <a:t>     </a:t>
            </a:r>
            <a:r>
              <a:rPr lang="th-TH" sz="1200" dirty="0">
                <a:solidFill>
                  <a:srgbClr val="009900"/>
                </a:solidFill>
              </a:rPr>
              <a:t>- เลือกเขต </a:t>
            </a:r>
            <a:r>
              <a:rPr lang="th-TH" sz="1200" dirty="0" smtClean="0">
                <a:solidFill>
                  <a:srgbClr val="009900"/>
                </a:solidFill>
              </a:rPr>
              <a:t> -</a:t>
            </a:r>
            <a:endParaRPr lang="en-US" sz="1200" dirty="0">
              <a:solidFill>
                <a:srgbClr val="009900"/>
              </a:solidFill>
            </a:endParaRPr>
          </a:p>
        </p:txBody>
      </p:sp>
      <p:sp>
        <p:nvSpPr>
          <p:cNvPr id="138" name="สี่เหลี่ยมผืนผ้า 186"/>
          <p:cNvSpPr/>
          <p:nvPr/>
        </p:nvSpPr>
        <p:spPr>
          <a:xfrm>
            <a:off x="2052400" y="3998714"/>
            <a:ext cx="2004341" cy="3025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Country :</a:t>
            </a:r>
            <a:r>
              <a:rPr lang="th-TH" sz="1200" dirty="0" smtClean="0">
                <a:solidFill>
                  <a:prstClr val="black"/>
                </a:solidFill>
              </a:rPr>
              <a:t>       </a:t>
            </a:r>
            <a:r>
              <a:rPr lang="th-TH" sz="12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200" dirty="0">
              <a:solidFill>
                <a:srgbClr val="009900"/>
              </a:solidFill>
            </a:endParaRPr>
          </a:p>
        </p:txBody>
      </p:sp>
      <p:sp>
        <p:nvSpPr>
          <p:cNvPr id="140" name="สามเหลี่ยมหน้าจั่ว 140"/>
          <p:cNvSpPr/>
          <p:nvPr/>
        </p:nvSpPr>
        <p:spPr>
          <a:xfrm rot="10800000">
            <a:off x="6058376" y="4131494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1" name="สี่เหลี่ยมผืนผ้า 190"/>
          <p:cNvSpPr/>
          <p:nvPr/>
        </p:nvSpPr>
        <p:spPr>
          <a:xfrm>
            <a:off x="1592436" y="3650699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2" name="กลุ่ม 30"/>
          <p:cNvGrpSpPr/>
          <p:nvPr/>
        </p:nvGrpSpPr>
        <p:grpSpPr>
          <a:xfrm>
            <a:off x="377816" y="4374192"/>
            <a:ext cx="1586057" cy="309393"/>
            <a:chOff x="1676400" y="2006600"/>
            <a:chExt cx="1143000" cy="309393"/>
          </a:xfrm>
        </p:grpSpPr>
        <p:sp>
          <p:nvSpPr>
            <p:cNvPr id="14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4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Files Document: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5" name="กลุ่ม 30"/>
          <p:cNvGrpSpPr/>
          <p:nvPr/>
        </p:nvGrpSpPr>
        <p:grpSpPr>
          <a:xfrm>
            <a:off x="2052400" y="4395477"/>
            <a:ext cx="1253320" cy="309393"/>
            <a:chOff x="1676400" y="2006600"/>
            <a:chExt cx="1143000" cy="309393"/>
          </a:xfrm>
        </p:grpSpPr>
        <p:sp>
          <p:nvSpPr>
            <p:cNvPr id="14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แนบใบสมัคร--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8" name="กลุ่ม 30"/>
          <p:cNvGrpSpPr/>
          <p:nvPr/>
        </p:nvGrpSpPr>
        <p:grpSpPr>
          <a:xfrm>
            <a:off x="3365366" y="4405511"/>
            <a:ext cx="1253320" cy="309393"/>
            <a:chOff x="1676400" y="2006600"/>
            <a:chExt cx="1143000" cy="309393"/>
          </a:xfrm>
        </p:grpSpPr>
        <p:sp>
          <p:nvSpPr>
            <p:cNvPr id="14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แนบสูติบัตร 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51" name="กลุ่ม 30"/>
          <p:cNvGrpSpPr/>
          <p:nvPr/>
        </p:nvGrpSpPr>
        <p:grpSpPr>
          <a:xfrm>
            <a:off x="4678332" y="4407807"/>
            <a:ext cx="1640708" cy="309393"/>
            <a:chOff x="1676400" y="2006600"/>
            <a:chExt cx="1143000" cy="309393"/>
          </a:xfrm>
        </p:grpSpPr>
        <p:sp>
          <p:nvSpPr>
            <p:cNvPr id="15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แนบบัตรประชาชน 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54" name="กลุ่ม 30"/>
          <p:cNvGrpSpPr/>
          <p:nvPr/>
        </p:nvGrpSpPr>
        <p:grpSpPr>
          <a:xfrm>
            <a:off x="6378686" y="4405511"/>
            <a:ext cx="1579460" cy="309393"/>
            <a:chOff x="1676400" y="2006600"/>
            <a:chExt cx="1143000" cy="309393"/>
          </a:xfrm>
        </p:grpSpPr>
        <p:sp>
          <p:nvSpPr>
            <p:cNvPr id="15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แนบทะเบียนบ้าน 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57" name="กลุ่ม 30"/>
          <p:cNvGrpSpPr/>
          <p:nvPr/>
        </p:nvGrpSpPr>
        <p:grpSpPr>
          <a:xfrm>
            <a:off x="8021281" y="4415685"/>
            <a:ext cx="1579460" cy="309393"/>
            <a:chOff x="1676400" y="2006600"/>
            <a:chExt cx="1143000" cy="309393"/>
          </a:xfrm>
        </p:grpSpPr>
        <p:sp>
          <p:nvSpPr>
            <p:cNvPr id="15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-- แนบอื่นๆ 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0" name="กลุ่ม 30"/>
          <p:cNvGrpSpPr/>
          <p:nvPr/>
        </p:nvGrpSpPr>
        <p:grpSpPr>
          <a:xfrm>
            <a:off x="3589405" y="4823898"/>
            <a:ext cx="1640931" cy="332819"/>
            <a:chOff x="1676399" y="2006600"/>
            <a:chExt cx="1404885" cy="309393"/>
          </a:xfrm>
        </p:grpSpPr>
        <p:sp>
          <p:nvSpPr>
            <p:cNvPr id="161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62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E-mail 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3" name="สี่เหลี่ยมผืนผ้า 186"/>
          <p:cNvSpPr/>
          <p:nvPr/>
        </p:nvSpPr>
        <p:spPr>
          <a:xfrm>
            <a:off x="5222251" y="4837373"/>
            <a:ext cx="2405143" cy="321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4" name="สี่เหลี่ยมผืนผ้า 190"/>
          <p:cNvSpPr/>
          <p:nvPr/>
        </p:nvSpPr>
        <p:spPr>
          <a:xfrm>
            <a:off x="4672348" y="4808322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65" name="กลุ่ม 30"/>
          <p:cNvGrpSpPr/>
          <p:nvPr/>
        </p:nvGrpSpPr>
        <p:grpSpPr>
          <a:xfrm>
            <a:off x="385989" y="4835246"/>
            <a:ext cx="1586057" cy="309393"/>
            <a:chOff x="1676400" y="2006600"/>
            <a:chExt cx="1143000" cy="309393"/>
          </a:xfrm>
        </p:grpSpPr>
        <p:sp>
          <p:nvSpPr>
            <p:cNvPr id="16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Mobile phone: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8" name="สี่เหลี่ยมผืนผ้า 186"/>
          <p:cNvSpPr/>
          <p:nvPr/>
        </p:nvSpPr>
        <p:spPr>
          <a:xfrm>
            <a:off x="2052400" y="4827035"/>
            <a:ext cx="1387860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9" name="สี่เหลี่ยมผืนผ้า 190"/>
          <p:cNvSpPr/>
          <p:nvPr/>
        </p:nvSpPr>
        <p:spPr>
          <a:xfrm>
            <a:off x="1600608" y="4868929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0" name="สามเหลี่ยมหน้าจั่ว 140"/>
          <p:cNvSpPr/>
          <p:nvPr/>
        </p:nvSpPr>
        <p:spPr>
          <a:xfrm rot="10800000">
            <a:off x="3881194" y="4131162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35925" y="5270103"/>
            <a:ext cx="359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Student's proficiency in </a:t>
            </a:r>
            <a:r>
              <a:rPr lang="en-US" b="1" dirty="0" smtClean="0"/>
              <a:t>English</a:t>
            </a:r>
            <a:endParaRPr lang="en-US" b="1" dirty="0"/>
          </a:p>
        </p:txBody>
      </p:sp>
      <p:grpSp>
        <p:nvGrpSpPr>
          <p:cNvPr id="172" name="กลุ่ม 42"/>
          <p:cNvGrpSpPr/>
          <p:nvPr/>
        </p:nvGrpSpPr>
        <p:grpSpPr>
          <a:xfrm>
            <a:off x="4959848" y="5353629"/>
            <a:ext cx="152400" cy="152400"/>
            <a:chOff x="3657600" y="2402685"/>
            <a:chExt cx="152400" cy="152400"/>
          </a:xfrm>
        </p:grpSpPr>
        <p:sp>
          <p:nvSpPr>
            <p:cNvPr id="173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สี่เหลี่ยมผืนผ้า 342"/>
          <p:cNvSpPr/>
          <p:nvPr/>
        </p:nvSpPr>
        <p:spPr>
          <a:xfrm>
            <a:off x="5153638" y="5291073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Good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6" name="วงรี 343"/>
          <p:cNvSpPr/>
          <p:nvPr/>
        </p:nvSpPr>
        <p:spPr>
          <a:xfrm>
            <a:off x="6052591" y="5380079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สี่เหลี่ยมผืนผ้า 342"/>
          <p:cNvSpPr/>
          <p:nvPr/>
        </p:nvSpPr>
        <p:spPr>
          <a:xfrm>
            <a:off x="6281005" y="5300721"/>
            <a:ext cx="1103923" cy="2620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Average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8" name="วงรี 343"/>
          <p:cNvSpPr/>
          <p:nvPr/>
        </p:nvSpPr>
        <p:spPr>
          <a:xfrm>
            <a:off x="7314993" y="5380079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สี่เหลี่ยมผืนผ้า 342"/>
          <p:cNvSpPr/>
          <p:nvPr/>
        </p:nvSpPr>
        <p:spPr>
          <a:xfrm>
            <a:off x="7543408" y="5300721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Fair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0" name="วงรี 343"/>
          <p:cNvSpPr/>
          <p:nvPr/>
        </p:nvSpPr>
        <p:spPr>
          <a:xfrm>
            <a:off x="3553160" y="5382846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สี่เหลี่ยมผืนผ้า 342"/>
          <p:cNvSpPr/>
          <p:nvPr/>
        </p:nvSpPr>
        <p:spPr>
          <a:xfrm>
            <a:off x="3781574" y="5303488"/>
            <a:ext cx="1056923" cy="2770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Excellent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2" name="วงรี 343"/>
          <p:cNvSpPr/>
          <p:nvPr/>
        </p:nvSpPr>
        <p:spPr>
          <a:xfrm>
            <a:off x="8203281" y="5380079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สี่เหลี่ยมผืนผ้า 342"/>
          <p:cNvSpPr/>
          <p:nvPr/>
        </p:nvSpPr>
        <p:spPr>
          <a:xfrm>
            <a:off x="8431696" y="5300721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Poor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49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9226" y="692976"/>
            <a:ext cx="9600939" cy="5845942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" name="Rounded Rectangle 4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775" y="87868"/>
            <a:ext cx="372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Student information </a:t>
            </a:r>
          </a:p>
        </p:txBody>
      </p:sp>
      <p:pic>
        <p:nvPicPr>
          <p:cNvPr id="14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5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18" name="Elbow Connector 17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สี่เหลี่ยมมุมมน 5"/>
          <p:cNvSpPr/>
          <p:nvPr/>
        </p:nvSpPr>
        <p:spPr>
          <a:xfrm>
            <a:off x="1993906" y="1268204"/>
            <a:ext cx="2059567" cy="23738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black"/>
                </a:solidFill>
              </a:rPr>
              <a:t>ระบบบันทึกข้อมูลนักเรียนนานาชาติ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1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2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1838527" y="853543"/>
            <a:ext cx="155871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3408596" y="863579"/>
            <a:ext cx="1419177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479" y="1933917"/>
            <a:ext cx="162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Father Details</a:t>
            </a:r>
            <a:endParaRPr lang="en-US" b="1" dirty="0"/>
          </a:p>
        </p:txBody>
      </p:sp>
      <p:grpSp>
        <p:nvGrpSpPr>
          <p:cNvPr id="31" name="กลุ่ม 30"/>
          <p:cNvGrpSpPr/>
          <p:nvPr/>
        </p:nvGrpSpPr>
        <p:grpSpPr>
          <a:xfrm>
            <a:off x="364184" y="3436422"/>
            <a:ext cx="1243997" cy="309393"/>
            <a:chOff x="1676400" y="2006600"/>
            <a:chExt cx="1143000" cy="309393"/>
          </a:xfrm>
        </p:grpSpPr>
        <p:sp>
          <p:nvSpPr>
            <p:cNvPr id="3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3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Occupation: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4" name="สี่เหลี่ยมผืนผ้า 186"/>
          <p:cNvSpPr/>
          <p:nvPr/>
        </p:nvSpPr>
        <p:spPr>
          <a:xfrm>
            <a:off x="1680842" y="3427702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สี่เหลี่ยมผืนผ้า 186"/>
          <p:cNvSpPr/>
          <p:nvPr/>
        </p:nvSpPr>
        <p:spPr>
          <a:xfrm>
            <a:off x="356054" y="3799506"/>
            <a:ext cx="1270942" cy="3196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Company Name</a:t>
            </a:r>
            <a:r>
              <a:rPr lang="th-TH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: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6" name="สี่เหลี่ยมผืนผ้า 186"/>
          <p:cNvSpPr/>
          <p:nvPr/>
        </p:nvSpPr>
        <p:spPr>
          <a:xfrm>
            <a:off x="1699657" y="3800224"/>
            <a:ext cx="1708939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37" name="กลุ่ม 30"/>
          <p:cNvGrpSpPr/>
          <p:nvPr/>
        </p:nvGrpSpPr>
        <p:grpSpPr>
          <a:xfrm>
            <a:off x="353973" y="4168365"/>
            <a:ext cx="1562446" cy="309393"/>
            <a:chOff x="1676400" y="2006600"/>
            <a:chExt cx="1143000" cy="309393"/>
          </a:xfrm>
        </p:grpSpPr>
        <p:sp>
          <p:nvSpPr>
            <p:cNvPr id="3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3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Home Address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0" name="สี่เหลี่ยมผืนผ้า 186"/>
          <p:cNvSpPr/>
          <p:nvPr/>
        </p:nvSpPr>
        <p:spPr>
          <a:xfrm>
            <a:off x="2044110" y="4168496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</a:rPr>
              <a:t>Number</a:t>
            </a:r>
            <a:r>
              <a:rPr lang="th-TH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: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ผืนผ้า 186"/>
          <p:cNvSpPr/>
          <p:nvPr/>
        </p:nvSpPr>
        <p:spPr>
          <a:xfrm>
            <a:off x="348921" y="4569581"/>
            <a:ext cx="167754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</a:rPr>
              <a:t>Alley :</a:t>
            </a:r>
          </a:p>
        </p:txBody>
      </p:sp>
      <p:sp>
        <p:nvSpPr>
          <p:cNvPr id="43" name="สี่เหลี่ยมผืนผ้า 186"/>
          <p:cNvSpPr/>
          <p:nvPr/>
        </p:nvSpPr>
        <p:spPr>
          <a:xfrm>
            <a:off x="2114044" y="4568160"/>
            <a:ext cx="1792792" cy="3196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</a:rPr>
              <a:t>Road</a:t>
            </a:r>
            <a:r>
              <a:rPr lang="th-TH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: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ผืนผ้า 186"/>
          <p:cNvSpPr/>
          <p:nvPr/>
        </p:nvSpPr>
        <p:spPr>
          <a:xfrm>
            <a:off x="2138395" y="4935260"/>
            <a:ext cx="1853661" cy="304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</a:rPr>
              <a:t>City :</a:t>
            </a:r>
            <a:r>
              <a:rPr lang="th-TH" sz="1200" dirty="0" smtClean="0">
                <a:solidFill>
                  <a:prstClr val="black"/>
                </a:solidFill>
              </a:rPr>
              <a:t>    </a:t>
            </a:r>
            <a:r>
              <a:rPr lang="th-TH" sz="1200" dirty="0" smtClean="0">
                <a:solidFill>
                  <a:srgbClr val="009900"/>
                </a:solidFill>
              </a:rPr>
              <a:t>- เลือกเขต -</a:t>
            </a:r>
            <a:endParaRPr lang="en-US" sz="1200" dirty="0">
              <a:solidFill>
                <a:srgbClr val="009900"/>
              </a:solidFill>
            </a:endParaRPr>
          </a:p>
        </p:txBody>
      </p:sp>
      <p:sp>
        <p:nvSpPr>
          <p:cNvPr id="46" name="สี่เหลี่ยมผืนผ้า 186"/>
          <p:cNvSpPr/>
          <p:nvPr/>
        </p:nvSpPr>
        <p:spPr>
          <a:xfrm>
            <a:off x="350349" y="4960025"/>
            <a:ext cx="1719737" cy="2831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</a:rPr>
              <a:t>Country</a:t>
            </a:r>
            <a:r>
              <a:rPr lang="th-TH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:</a:t>
            </a:r>
            <a:r>
              <a:rPr lang="th-TH" sz="1200" dirty="0" smtClean="0">
                <a:solidFill>
                  <a:prstClr val="black"/>
                </a:solidFill>
              </a:rPr>
              <a:t>    </a:t>
            </a:r>
            <a:r>
              <a:rPr lang="th-TH" sz="12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200" dirty="0">
              <a:solidFill>
                <a:srgbClr val="009900"/>
              </a:solidFill>
            </a:endParaRPr>
          </a:p>
        </p:txBody>
      </p:sp>
      <p:sp>
        <p:nvSpPr>
          <p:cNvPr id="47" name="สามเหลี่ยมหน้าจั่ว 140"/>
          <p:cNvSpPr/>
          <p:nvPr/>
        </p:nvSpPr>
        <p:spPr>
          <a:xfrm rot="10800000">
            <a:off x="3864776" y="5059457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9" name="สามเหลี่ยมหน้าจั่ว 140"/>
          <p:cNvSpPr/>
          <p:nvPr/>
        </p:nvSpPr>
        <p:spPr>
          <a:xfrm rot="10800000">
            <a:off x="1893108" y="5073802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5" name="กลุ่ม 30"/>
          <p:cNvGrpSpPr/>
          <p:nvPr/>
        </p:nvGrpSpPr>
        <p:grpSpPr>
          <a:xfrm>
            <a:off x="362386" y="5293787"/>
            <a:ext cx="1189412" cy="309393"/>
            <a:chOff x="1676400" y="2006600"/>
            <a:chExt cx="1143001" cy="309393"/>
          </a:xfrm>
        </p:grpSpPr>
        <p:sp>
          <p:nvSpPr>
            <p:cNvPr id="5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สี่เหลี่ยมผืนผ้า 189"/>
            <p:cNvSpPr/>
            <p:nvPr/>
          </p:nvSpPr>
          <p:spPr>
            <a:xfrm>
              <a:off x="1676401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Mobile 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8" name="สี่เหลี่ยมผืนผ้า 186"/>
          <p:cNvSpPr/>
          <p:nvPr/>
        </p:nvSpPr>
        <p:spPr>
          <a:xfrm>
            <a:off x="1591155" y="5298434"/>
            <a:ext cx="919027" cy="31121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200" dirty="0" smtClean="0">
                <a:solidFill>
                  <a:prstClr val="black"/>
                </a:solidFill>
              </a:rPr>
              <a:t> 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7640" y="1968211"/>
            <a:ext cx="164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Mother Details</a:t>
            </a:r>
            <a:endParaRPr lang="en-US" b="1" dirty="0"/>
          </a:p>
        </p:txBody>
      </p:sp>
      <p:grpSp>
        <p:nvGrpSpPr>
          <p:cNvPr id="60" name="กลุ่ม 30"/>
          <p:cNvGrpSpPr/>
          <p:nvPr/>
        </p:nvGrpSpPr>
        <p:grpSpPr>
          <a:xfrm>
            <a:off x="357760" y="2354203"/>
            <a:ext cx="2173886" cy="350542"/>
            <a:chOff x="1676400" y="2006600"/>
            <a:chExt cx="1279531" cy="304800"/>
          </a:xfrm>
        </p:grpSpPr>
        <p:sp>
          <p:nvSpPr>
            <p:cNvPr id="6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สี่เหลี่ยมผืนผ้า 189"/>
            <p:cNvSpPr/>
            <p:nvPr/>
          </p:nvSpPr>
          <p:spPr>
            <a:xfrm>
              <a:off x="1676400" y="2011193"/>
              <a:ext cx="1279531" cy="2674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Passport No: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3" name="สี่เหลี่ยมผืนผ้า 186"/>
          <p:cNvSpPr/>
          <p:nvPr/>
        </p:nvSpPr>
        <p:spPr>
          <a:xfrm>
            <a:off x="2500642" y="2398178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สี่เหลี่ยมผืนผ้า 190"/>
          <p:cNvSpPr/>
          <p:nvPr/>
        </p:nvSpPr>
        <p:spPr>
          <a:xfrm>
            <a:off x="2071417" y="2342725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70" name="กลุ่ม 30"/>
          <p:cNvGrpSpPr/>
          <p:nvPr/>
        </p:nvGrpSpPr>
        <p:grpSpPr>
          <a:xfrm>
            <a:off x="357051" y="3072601"/>
            <a:ext cx="1586057" cy="309393"/>
            <a:chOff x="1676400" y="2006600"/>
            <a:chExt cx="1143000" cy="309393"/>
          </a:xfrm>
        </p:grpSpPr>
        <p:sp>
          <p:nvSpPr>
            <p:cNvPr id="7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Surname-First name:</a:t>
              </a:r>
              <a:endParaRPr lang="en-US" sz="11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3" name="สี่เหลี่ยมผืนผ้า 186"/>
          <p:cNvSpPr/>
          <p:nvPr/>
        </p:nvSpPr>
        <p:spPr>
          <a:xfrm>
            <a:off x="2035790" y="3073351"/>
            <a:ext cx="2700148" cy="3128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4" name="กลุ่ม 42"/>
          <p:cNvGrpSpPr/>
          <p:nvPr/>
        </p:nvGrpSpPr>
        <p:grpSpPr>
          <a:xfrm>
            <a:off x="2050669" y="2801452"/>
            <a:ext cx="152400" cy="152400"/>
            <a:chOff x="3657600" y="2402685"/>
            <a:chExt cx="152400" cy="152400"/>
          </a:xfrm>
        </p:grpSpPr>
        <p:sp>
          <p:nvSpPr>
            <p:cNvPr id="75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77" name="สี่เหลี่ยมผืนผ้า 342"/>
          <p:cNvSpPr/>
          <p:nvPr/>
        </p:nvSpPr>
        <p:spPr>
          <a:xfrm>
            <a:off x="2244459" y="2738896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Mr.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8" name="สี่เหลี่ยมผืนผ้า 189"/>
          <p:cNvSpPr/>
          <p:nvPr/>
        </p:nvSpPr>
        <p:spPr>
          <a:xfrm>
            <a:off x="378896" y="2741975"/>
            <a:ext cx="15860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Title:</a:t>
            </a: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5" name="กลุ่ม 30"/>
          <p:cNvGrpSpPr/>
          <p:nvPr/>
        </p:nvGrpSpPr>
        <p:grpSpPr>
          <a:xfrm>
            <a:off x="2058047" y="5703617"/>
            <a:ext cx="1696150" cy="309393"/>
            <a:chOff x="1676400" y="2006600"/>
            <a:chExt cx="1143000" cy="309393"/>
          </a:xfrm>
        </p:grpSpPr>
        <p:sp>
          <p:nvSpPr>
            <p:cNvPr id="14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</a:rPr>
                <a:t> </a:t>
              </a:r>
              <a:r>
                <a:rPr lang="en-US" sz="1200" dirty="0" smtClean="0">
                  <a:solidFill>
                    <a:srgbClr val="009900"/>
                  </a:solidFill>
                </a:rPr>
                <a:t>--  </a:t>
              </a:r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แนบทะเบียนบ้าน</a:t>
              </a:r>
              <a:r>
                <a:rPr lang="en-US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---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8" name="สี่เหลี่ยมผืนผ้า 190"/>
          <p:cNvSpPr/>
          <p:nvPr/>
        </p:nvSpPr>
        <p:spPr>
          <a:xfrm>
            <a:off x="1708172" y="3059409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200" dirty="0" smtClean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165" name="กลุ่ม 30"/>
          <p:cNvGrpSpPr/>
          <p:nvPr/>
        </p:nvGrpSpPr>
        <p:grpSpPr>
          <a:xfrm>
            <a:off x="2564786" y="5293787"/>
            <a:ext cx="1189412" cy="309393"/>
            <a:chOff x="1676400" y="2006600"/>
            <a:chExt cx="1143001" cy="309393"/>
          </a:xfrm>
        </p:grpSpPr>
        <p:sp>
          <p:nvSpPr>
            <p:cNvPr id="16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7" name="สี่เหลี่ยมผืนผ้า 189"/>
            <p:cNvSpPr/>
            <p:nvPr/>
          </p:nvSpPr>
          <p:spPr>
            <a:xfrm>
              <a:off x="1676401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Tel. 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8" name="สี่เหลี่ยมผืนผ้า 186"/>
          <p:cNvSpPr/>
          <p:nvPr/>
        </p:nvSpPr>
        <p:spPr>
          <a:xfrm>
            <a:off x="3793555" y="5298434"/>
            <a:ext cx="919027" cy="31121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200" dirty="0" smtClean="0">
                <a:solidFill>
                  <a:prstClr val="black"/>
                </a:solidFill>
              </a:rPr>
              <a:t> 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9" name="กลุ่ม 30"/>
          <p:cNvGrpSpPr/>
          <p:nvPr/>
        </p:nvGrpSpPr>
        <p:grpSpPr>
          <a:xfrm>
            <a:off x="377118" y="5699439"/>
            <a:ext cx="1586057" cy="309393"/>
            <a:chOff x="1676400" y="2006600"/>
            <a:chExt cx="1143000" cy="309393"/>
          </a:xfrm>
        </p:grpSpPr>
        <p:sp>
          <p:nvSpPr>
            <p:cNvPr id="17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7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Files Document: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2" name="กลุ่ม 30"/>
          <p:cNvGrpSpPr/>
          <p:nvPr/>
        </p:nvGrpSpPr>
        <p:grpSpPr>
          <a:xfrm>
            <a:off x="5037628" y="3461357"/>
            <a:ext cx="1243997" cy="309393"/>
            <a:chOff x="1676400" y="2006600"/>
            <a:chExt cx="1143000" cy="309393"/>
          </a:xfrm>
        </p:grpSpPr>
        <p:sp>
          <p:nvSpPr>
            <p:cNvPr id="17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7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Occupation: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75" name="สี่เหลี่ยมผืนผ้า 186"/>
          <p:cNvSpPr/>
          <p:nvPr/>
        </p:nvSpPr>
        <p:spPr>
          <a:xfrm>
            <a:off x="6354286" y="3452637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6" name="สี่เหลี่ยมผืนผ้า 186"/>
          <p:cNvSpPr/>
          <p:nvPr/>
        </p:nvSpPr>
        <p:spPr>
          <a:xfrm>
            <a:off x="5029498" y="3824441"/>
            <a:ext cx="1270942" cy="3196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Company Name</a:t>
            </a:r>
            <a:r>
              <a:rPr lang="th-TH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: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7" name="สี่เหลี่ยมผืนผ้า 186"/>
          <p:cNvSpPr/>
          <p:nvPr/>
        </p:nvSpPr>
        <p:spPr>
          <a:xfrm>
            <a:off x="6373101" y="3825159"/>
            <a:ext cx="1708939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78" name="กลุ่ม 30"/>
          <p:cNvGrpSpPr/>
          <p:nvPr/>
        </p:nvGrpSpPr>
        <p:grpSpPr>
          <a:xfrm>
            <a:off x="5027417" y="4193300"/>
            <a:ext cx="1562446" cy="309393"/>
            <a:chOff x="1676400" y="2006600"/>
            <a:chExt cx="1143000" cy="309393"/>
          </a:xfrm>
        </p:grpSpPr>
        <p:sp>
          <p:nvSpPr>
            <p:cNvPr id="17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8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Home Address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1" name="สี่เหลี่ยมผืนผ้า 186"/>
          <p:cNvSpPr/>
          <p:nvPr/>
        </p:nvSpPr>
        <p:spPr>
          <a:xfrm>
            <a:off x="6717554" y="4193431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</a:rPr>
              <a:t>Number</a:t>
            </a:r>
            <a:r>
              <a:rPr lang="th-TH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: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2" name="สี่เหลี่ยมผืนผ้า 186"/>
          <p:cNvSpPr/>
          <p:nvPr/>
        </p:nvSpPr>
        <p:spPr>
          <a:xfrm>
            <a:off x="5022365" y="4594516"/>
            <a:ext cx="167754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</a:rPr>
              <a:t>Alley :</a:t>
            </a:r>
          </a:p>
        </p:txBody>
      </p:sp>
      <p:sp>
        <p:nvSpPr>
          <p:cNvPr id="183" name="สี่เหลี่ยมผืนผ้า 186"/>
          <p:cNvSpPr/>
          <p:nvPr/>
        </p:nvSpPr>
        <p:spPr>
          <a:xfrm>
            <a:off x="6787488" y="4593095"/>
            <a:ext cx="1792792" cy="3196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</a:rPr>
              <a:t>Road</a:t>
            </a:r>
            <a:r>
              <a:rPr lang="th-TH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: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4" name="สี่เหลี่ยมผืนผ้า 186"/>
          <p:cNvSpPr/>
          <p:nvPr/>
        </p:nvSpPr>
        <p:spPr>
          <a:xfrm>
            <a:off x="6811839" y="4960195"/>
            <a:ext cx="1853661" cy="304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</a:rPr>
              <a:t>City :</a:t>
            </a:r>
            <a:r>
              <a:rPr lang="th-TH" sz="1200" dirty="0" smtClean="0">
                <a:solidFill>
                  <a:prstClr val="black"/>
                </a:solidFill>
              </a:rPr>
              <a:t>    </a:t>
            </a:r>
            <a:r>
              <a:rPr lang="th-TH" sz="1200" dirty="0" smtClean="0">
                <a:solidFill>
                  <a:srgbClr val="009900"/>
                </a:solidFill>
              </a:rPr>
              <a:t>- เลือกเขต -</a:t>
            </a:r>
            <a:endParaRPr lang="en-US" sz="1200" dirty="0">
              <a:solidFill>
                <a:srgbClr val="009900"/>
              </a:solidFill>
            </a:endParaRPr>
          </a:p>
        </p:txBody>
      </p:sp>
      <p:sp>
        <p:nvSpPr>
          <p:cNvPr id="185" name="สี่เหลี่ยมผืนผ้า 186"/>
          <p:cNvSpPr/>
          <p:nvPr/>
        </p:nvSpPr>
        <p:spPr>
          <a:xfrm>
            <a:off x="5023793" y="4984960"/>
            <a:ext cx="1719737" cy="2831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</a:rPr>
              <a:t>Country</a:t>
            </a:r>
            <a:r>
              <a:rPr lang="th-TH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:</a:t>
            </a:r>
            <a:r>
              <a:rPr lang="th-TH" sz="1200" dirty="0" smtClean="0">
                <a:solidFill>
                  <a:prstClr val="black"/>
                </a:solidFill>
              </a:rPr>
              <a:t>    </a:t>
            </a:r>
            <a:r>
              <a:rPr lang="th-TH" sz="12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200" dirty="0">
              <a:solidFill>
                <a:srgbClr val="009900"/>
              </a:solidFill>
            </a:endParaRPr>
          </a:p>
        </p:txBody>
      </p:sp>
      <p:sp>
        <p:nvSpPr>
          <p:cNvPr id="186" name="สามเหลี่ยมหน้าจั่ว 140"/>
          <p:cNvSpPr/>
          <p:nvPr/>
        </p:nvSpPr>
        <p:spPr>
          <a:xfrm rot="10800000">
            <a:off x="8538220" y="5084392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7" name="สามเหลี่ยมหน้าจั่ว 140"/>
          <p:cNvSpPr/>
          <p:nvPr/>
        </p:nvSpPr>
        <p:spPr>
          <a:xfrm rot="10800000">
            <a:off x="6566552" y="5098737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88" name="กลุ่ม 30"/>
          <p:cNvGrpSpPr/>
          <p:nvPr/>
        </p:nvGrpSpPr>
        <p:grpSpPr>
          <a:xfrm>
            <a:off x="5035830" y="5318722"/>
            <a:ext cx="1189412" cy="309393"/>
            <a:chOff x="1676400" y="2006600"/>
            <a:chExt cx="1143001" cy="309393"/>
          </a:xfrm>
        </p:grpSpPr>
        <p:sp>
          <p:nvSpPr>
            <p:cNvPr id="18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0" name="สี่เหลี่ยมผืนผ้า 189"/>
            <p:cNvSpPr/>
            <p:nvPr/>
          </p:nvSpPr>
          <p:spPr>
            <a:xfrm>
              <a:off x="1676401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Mobile 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1" name="สี่เหลี่ยมผืนผ้า 186"/>
          <p:cNvSpPr/>
          <p:nvPr/>
        </p:nvSpPr>
        <p:spPr>
          <a:xfrm>
            <a:off x="6264599" y="5323369"/>
            <a:ext cx="919027" cy="31121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200" dirty="0" smtClean="0">
                <a:solidFill>
                  <a:prstClr val="black"/>
                </a:solidFill>
              </a:rPr>
              <a:t> 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2" name="กลุ่ม 30"/>
          <p:cNvGrpSpPr/>
          <p:nvPr/>
        </p:nvGrpSpPr>
        <p:grpSpPr>
          <a:xfrm>
            <a:off x="5031204" y="2379138"/>
            <a:ext cx="2173886" cy="350542"/>
            <a:chOff x="1676400" y="2006600"/>
            <a:chExt cx="1279531" cy="304800"/>
          </a:xfrm>
        </p:grpSpPr>
        <p:sp>
          <p:nvSpPr>
            <p:cNvPr id="19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4" name="สี่เหลี่ยมผืนผ้า 189"/>
            <p:cNvSpPr/>
            <p:nvPr/>
          </p:nvSpPr>
          <p:spPr>
            <a:xfrm>
              <a:off x="1676400" y="2011193"/>
              <a:ext cx="1279531" cy="2674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Passport No: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5" name="สี่เหลี่ยมผืนผ้า 186"/>
          <p:cNvSpPr/>
          <p:nvPr/>
        </p:nvSpPr>
        <p:spPr>
          <a:xfrm>
            <a:off x="7174086" y="2423113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6" name="สี่เหลี่ยมผืนผ้า 190"/>
          <p:cNvSpPr/>
          <p:nvPr/>
        </p:nvSpPr>
        <p:spPr>
          <a:xfrm>
            <a:off x="6744861" y="2367660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97" name="กลุ่ม 30"/>
          <p:cNvGrpSpPr/>
          <p:nvPr/>
        </p:nvGrpSpPr>
        <p:grpSpPr>
          <a:xfrm>
            <a:off x="5030495" y="3097536"/>
            <a:ext cx="1586057" cy="309393"/>
            <a:chOff x="1676400" y="2006600"/>
            <a:chExt cx="1143000" cy="309393"/>
          </a:xfrm>
        </p:grpSpPr>
        <p:sp>
          <p:nvSpPr>
            <p:cNvPr id="19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Surname-First name:</a:t>
              </a:r>
              <a:endParaRPr lang="en-US" sz="11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0" name="สี่เหลี่ยมผืนผ้า 186"/>
          <p:cNvSpPr/>
          <p:nvPr/>
        </p:nvSpPr>
        <p:spPr>
          <a:xfrm>
            <a:off x="6709234" y="3098286"/>
            <a:ext cx="2700148" cy="3128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1" name="กลุ่ม 42"/>
          <p:cNvGrpSpPr/>
          <p:nvPr/>
        </p:nvGrpSpPr>
        <p:grpSpPr>
          <a:xfrm>
            <a:off x="6724113" y="2826387"/>
            <a:ext cx="152400" cy="152400"/>
            <a:chOff x="3657600" y="2402685"/>
            <a:chExt cx="152400" cy="152400"/>
          </a:xfrm>
        </p:grpSpPr>
        <p:sp>
          <p:nvSpPr>
            <p:cNvPr id="202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3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04" name="สี่เหลี่ยมผืนผ้า 342"/>
          <p:cNvSpPr/>
          <p:nvPr/>
        </p:nvSpPr>
        <p:spPr>
          <a:xfrm>
            <a:off x="6917903" y="2763831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Mrs.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05" name="สี่เหลี่ยมผืนผ้า 189"/>
          <p:cNvSpPr/>
          <p:nvPr/>
        </p:nvSpPr>
        <p:spPr>
          <a:xfrm>
            <a:off x="5052340" y="2766910"/>
            <a:ext cx="15860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Title:</a:t>
            </a: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6" name="กลุ่ม 30"/>
          <p:cNvGrpSpPr/>
          <p:nvPr/>
        </p:nvGrpSpPr>
        <p:grpSpPr>
          <a:xfrm>
            <a:off x="6731491" y="5728552"/>
            <a:ext cx="1696150" cy="309393"/>
            <a:chOff x="1676400" y="2006600"/>
            <a:chExt cx="1143000" cy="309393"/>
          </a:xfrm>
        </p:grpSpPr>
        <p:sp>
          <p:nvSpPr>
            <p:cNvPr id="20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rgbClr val="009900"/>
                  </a:solidFill>
                </a:rPr>
                <a:t> </a:t>
              </a:r>
              <a:r>
                <a:rPr lang="en-US" sz="1200" dirty="0" smtClean="0">
                  <a:solidFill>
                    <a:srgbClr val="009900"/>
                  </a:solidFill>
                </a:rPr>
                <a:t>--  </a:t>
              </a:r>
              <a:r>
                <a:rPr lang="th-TH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แนบทะเบียนบ้าน</a:t>
              </a:r>
              <a:r>
                <a:rPr lang="en-US" sz="1200" dirty="0" smtClean="0">
                  <a:solidFill>
                    <a:srgbClr val="0099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---</a:t>
              </a:r>
              <a:endPara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9" name="กลุ่ม 30"/>
          <p:cNvGrpSpPr/>
          <p:nvPr/>
        </p:nvGrpSpPr>
        <p:grpSpPr>
          <a:xfrm>
            <a:off x="7238230" y="5318722"/>
            <a:ext cx="1189412" cy="309393"/>
            <a:chOff x="1676400" y="2006600"/>
            <a:chExt cx="1143001" cy="309393"/>
          </a:xfrm>
        </p:grpSpPr>
        <p:sp>
          <p:nvSpPr>
            <p:cNvPr id="21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1" name="สี่เหลี่ยมผืนผ้า 189"/>
            <p:cNvSpPr/>
            <p:nvPr/>
          </p:nvSpPr>
          <p:spPr>
            <a:xfrm>
              <a:off x="1676401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Tel. 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12" name="สี่เหลี่ยมผืนผ้า 186"/>
          <p:cNvSpPr/>
          <p:nvPr/>
        </p:nvSpPr>
        <p:spPr>
          <a:xfrm>
            <a:off x="8466999" y="5323369"/>
            <a:ext cx="919027" cy="31121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200" dirty="0" smtClean="0">
                <a:solidFill>
                  <a:prstClr val="black"/>
                </a:solidFill>
              </a:rPr>
              <a:t> 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13" name="กลุ่ม 30"/>
          <p:cNvGrpSpPr/>
          <p:nvPr/>
        </p:nvGrpSpPr>
        <p:grpSpPr>
          <a:xfrm>
            <a:off x="5050562" y="5724374"/>
            <a:ext cx="1586057" cy="309393"/>
            <a:chOff x="1676400" y="2006600"/>
            <a:chExt cx="1143000" cy="309393"/>
          </a:xfrm>
        </p:grpSpPr>
        <p:sp>
          <p:nvSpPr>
            <p:cNvPr id="21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21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Files Document: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16" name="วงรี 343"/>
          <p:cNvSpPr/>
          <p:nvPr/>
        </p:nvSpPr>
        <p:spPr>
          <a:xfrm>
            <a:off x="7516634" y="282835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สี่เหลี่ยมผืนผ้า 342"/>
          <p:cNvSpPr/>
          <p:nvPr/>
        </p:nvSpPr>
        <p:spPr>
          <a:xfrm>
            <a:off x="7740733" y="2760256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Ms.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9227" y="542924"/>
            <a:ext cx="9692254" cy="590654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52402" y="542247"/>
            <a:ext cx="9689078" cy="29595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52402" y="681049"/>
            <a:ext cx="9689078" cy="21985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1" name="สี่เหลี่ยมมุมมน 5"/>
          <p:cNvSpPr/>
          <p:nvPr/>
        </p:nvSpPr>
        <p:spPr>
          <a:xfrm>
            <a:off x="152402" y="918377"/>
            <a:ext cx="9717018" cy="31832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22" name="สี่เหลี่ยมมุมมน 5"/>
          <p:cNvSpPr/>
          <p:nvPr/>
        </p:nvSpPr>
        <p:spPr>
          <a:xfrm>
            <a:off x="838200" y="910756"/>
            <a:ext cx="838200" cy="30480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23" name="สี่เหลี่ยมมุมมน 5"/>
          <p:cNvSpPr/>
          <p:nvPr/>
        </p:nvSpPr>
        <p:spPr>
          <a:xfrm>
            <a:off x="149227" y="910756"/>
            <a:ext cx="684025" cy="308466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24" name="สี่เหลี่ยมมุมมน 5"/>
          <p:cNvSpPr/>
          <p:nvPr/>
        </p:nvSpPr>
        <p:spPr>
          <a:xfrm>
            <a:off x="8997568" y="92028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35" name="สี่เหลี่ยมมุมมน 5"/>
          <p:cNvSpPr/>
          <p:nvPr/>
        </p:nvSpPr>
        <p:spPr>
          <a:xfrm>
            <a:off x="7924799" y="918376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136" name="สี่เหลี่ยมมุมมน 5"/>
          <p:cNvSpPr/>
          <p:nvPr/>
        </p:nvSpPr>
        <p:spPr>
          <a:xfrm>
            <a:off x="8637466" y="876742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139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0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เมนูข้อมูลพื้นฐาน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2" name="สี่เหลี่ยมมุมมน 5"/>
          <p:cNvSpPr/>
          <p:nvPr/>
        </p:nvSpPr>
        <p:spPr>
          <a:xfrm>
            <a:off x="1231906" y="1382504"/>
            <a:ext cx="1587495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โรงเรียนในสังกัด</a:t>
            </a:r>
            <a:endParaRPr lang="en-US" sz="1500" dirty="0">
              <a:solidFill>
                <a:prstClr val="black"/>
              </a:solidFill>
            </a:endParaRPr>
          </a:p>
        </p:txBody>
      </p:sp>
      <p:cxnSp>
        <p:nvCxnSpPr>
          <p:cNvPr id="143" name="Elbow Connector 142"/>
          <p:cNvCxnSpPr/>
          <p:nvPr/>
        </p:nvCxnSpPr>
        <p:spPr>
          <a:xfrm rot="16200000" flipH="1">
            <a:off x="977024" y="1224053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สี่เหลี่ยมมุมมน 5"/>
          <p:cNvSpPr/>
          <p:nvPr/>
        </p:nvSpPr>
        <p:spPr>
          <a:xfrm>
            <a:off x="1231737" y="1852556"/>
            <a:ext cx="1587495" cy="2285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กลุ่มสาระการเรียนรู้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45" name="สี่เหลี่ยมมุมมน 5"/>
          <p:cNvSpPr/>
          <p:nvPr/>
        </p:nvSpPr>
        <p:spPr>
          <a:xfrm>
            <a:off x="1231737" y="2309761"/>
            <a:ext cx="1587495" cy="2285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หลักสูตรการเรียน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47" name="สี่เหลี่ยมมุมมน 5"/>
          <p:cNvSpPr/>
          <p:nvPr/>
        </p:nvSpPr>
        <p:spPr>
          <a:xfrm>
            <a:off x="1231737" y="2540062"/>
            <a:ext cx="1587495" cy="2514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สาขาการเรียน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48" name="สี่เหลี่ยมมุมมน 5"/>
          <p:cNvSpPr/>
          <p:nvPr/>
        </p:nvSpPr>
        <p:spPr>
          <a:xfrm>
            <a:off x="1224260" y="3240814"/>
            <a:ext cx="1587495" cy="2514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ภาคเรียน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53" name="สี่เหลี่ยมมุมมน 5"/>
          <p:cNvSpPr/>
          <p:nvPr/>
        </p:nvSpPr>
        <p:spPr>
          <a:xfrm>
            <a:off x="1224260" y="3716203"/>
            <a:ext cx="1587495" cy="2766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กรุ๊ปเลือด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54" name="สี่เหลี่ยมมุมมน 5"/>
          <p:cNvSpPr/>
          <p:nvPr/>
        </p:nvSpPr>
        <p:spPr>
          <a:xfrm>
            <a:off x="1231737" y="2768661"/>
            <a:ext cx="1587495" cy="2514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ระดับชั้นเรียน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1224260" y="3944798"/>
            <a:ext cx="1587495" cy="2766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สถานะภาพทางการศึกษา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6223893" y="914400"/>
            <a:ext cx="1700907" cy="3094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รายงานการการเรียน/การสอน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4860236" y="900902"/>
            <a:ext cx="1363657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3266190" y="903594"/>
            <a:ext cx="1589098" cy="32245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ระบบแผนการเรียน/การสอน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1231737" y="2081155"/>
            <a:ext cx="1587495" cy="2285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รายวิชา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1224260" y="4173397"/>
            <a:ext cx="1587495" cy="2766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อาจารย์ผู้สอน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1224260" y="3480843"/>
            <a:ext cx="1587495" cy="2514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คำนำหน้าชื่อ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231738" y="1619042"/>
            <a:ext cx="1587495" cy="2285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>
                <a:solidFill>
                  <a:prstClr val="black"/>
                </a:solidFill>
              </a:rPr>
              <a:t>ระดับการศึกษา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4" name="สี่เหลี่ยมมุมมน 5"/>
          <p:cNvSpPr/>
          <p:nvPr/>
        </p:nvSpPr>
        <p:spPr>
          <a:xfrm>
            <a:off x="1217996" y="4715963"/>
            <a:ext cx="1587495" cy="2514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ผู้ใช้งาน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1210519" y="4966205"/>
            <a:ext cx="1587495" cy="2766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แก้ไขข้อมูลส่วนตัว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1224260" y="3010151"/>
            <a:ext cx="1587495" cy="2514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ประเภทหลักสูตร(อาชีวะ)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224259" y="4444813"/>
            <a:ext cx="1587495" cy="2766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การตั้งค่า</a:t>
            </a: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50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35766" y="838203"/>
            <a:ext cx="9717020" cy="5638798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2402" y="537371"/>
            <a:ext cx="9683748" cy="30083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52402" y="693729"/>
            <a:ext cx="9683748" cy="2071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5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3" name="สี่เหลี่ยมมุมมน 5"/>
          <p:cNvSpPr/>
          <p:nvPr/>
        </p:nvSpPr>
        <p:spPr>
          <a:xfrm>
            <a:off x="2146305" y="1382504"/>
            <a:ext cx="2815370" cy="33800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ระบบบันทึกข้อมูลนักเรียน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cxnSp>
        <p:nvCxnSpPr>
          <p:cNvPr id="54" name="Elbow Connector 53"/>
          <p:cNvCxnSpPr/>
          <p:nvPr/>
        </p:nvCxnSpPr>
        <p:spPr>
          <a:xfrm rot="16200000" flipH="1">
            <a:off x="1891424" y="1224053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สี่เหลี่ยมมุมมน 5"/>
          <p:cNvSpPr/>
          <p:nvPr/>
        </p:nvSpPr>
        <p:spPr>
          <a:xfrm>
            <a:off x="2155429" y="2012110"/>
            <a:ext cx="2806246" cy="29201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ระบบบันทึกรายงานตรวจร่างกายและสารเสิพติด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6" name="สี่เหลี่ยมมุมมน 5"/>
          <p:cNvSpPr/>
          <p:nvPr/>
        </p:nvSpPr>
        <p:spPr>
          <a:xfrm>
            <a:off x="2155429" y="2304209"/>
            <a:ext cx="2806246" cy="2920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ระบบบันทึกการจัดการห้องเรียน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7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8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9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0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63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5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6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สี่เหลี่ยมมุมมน 5"/>
          <p:cNvSpPr/>
          <p:nvPr/>
        </p:nvSpPr>
        <p:spPr>
          <a:xfrm>
            <a:off x="2154752" y="1720053"/>
            <a:ext cx="2806246" cy="2920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ระบบบันทึกข้อมูลนักเรียนนานาชาติ</a:t>
            </a: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6051" y="669186"/>
            <a:ext cx="960411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51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5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ระบบบันทึกรายงานการตรวจร่างกายและสารเสพติด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บันทึกรายงานการตรวจร่างกายปละสารเสพติด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67272"/>
              </p:ext>
            </p:extLst>
          </p:nvPr>
        </p:nvGraphicFramePr>
        <p:xfrm>
          <a:off x="257178" y="2383808"/>
          <a:ext cx="9344021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10"/>
                <a:gridCol w="399658"/>
                <a:gridCol w="2008768"/>
                <a:gridCol w="1783286"/>
                <a:gridCol w="1295400"/>
                <a:gridCol w="990600"/>
                <a:gridCol w="1600200"/>
                <a:gridCol w="914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1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เลขประจำตัวประชาชน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ชื่อ-นามสกุล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วันที่ทำการตรวจ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เจ้าหน้าที่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ผลการตรวจ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หมายเหตุ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1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11000033652222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นางสาว</a:t>
                      </a:r>
                      <a:r>
                        <a:rPr kumimoji="0" lang="th-TH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จงกล แก้วชมภู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มีรอยสัก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2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3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" name="Group 65"/>
          <p:cNvGrpSpPr/>
          <p:nvPr/>
        </p:nvGrpSpPr>
        <p:grpSpPr>
          <a:xfrm>
            <a:off x="146051" y="4191000"/>
            <a:ext cx="1095532" cy="309241"/>
            <a:chOff x="252248" y="5093335"/>
            <a:chExt cx="1095532" cy="309241"/>
          </a:xfrm>
        </p:grpSpPr>
        <p:sp>
          <p:nvSpPr>
            <p:cNvPr id="67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8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10800000">
              <a:off x="1185536" y="5149836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2" name="สี่เหลี่ยมผืนผ้า 374"/>
          <p:cNvSpPr/>
          <p:nvPr/>
        </p:nvSpPr>
        <p:spPr>
          <a:xfrm>
            <a:off x="2284903" y="3566854"/>
            <a:ext cx="1906097" cy="24314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เป็นลิงค์ คลิกเพื่อแก้ไขข้อมูล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429805" y="4436100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เมื่อต้องการเพิ่มผู้ใช้งานให้คลิกปุ่ม  “เพิ่ม”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ผู้ใช้งาน 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8610600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841088" y="2079013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185767" y="2079013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76200" y="2026087"/>
            <a:ext cx="3153818" cy="349110"/>
            <a:chOff x="-80576" y="5044436"/>
            <a:chExt cx="1866900" cy="304800"/>
          </a:xfrm>
        </p:grpSpPr>
        <p:sp>
          <p:nvSpPr>
            <p:cNvPr id="81" name="สี่เหลี่ยมผืนผ้า 186"/>
            <p:cNvSpPr/>
            <p:nvPr/>
          </p:nvSpPr>
          <p:spPr>
            <a:xfrm>
              <a:off x="867884" y="5099177"/>
              <a:ext cx="918440" cy="185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82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>
                  <a:solidFill>
                    <a:srgbClr val="D4D4D6">
                      <a:lumMod val="25000"/>
                    </a:srgbClr>
                  </a:solidFill>
                </a:rPr>
                <a:t>เลขประจำตัวประชาชน</a:t>
              </a:r>
              <a:endParaRPr lang="en-US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00703" y="2067893"/>
            <a:ext cx="3124200" cy="304800"/>
            <a:chOff x="412704" y="5044436"/>
            <a:chExt cx="3124200" cy="304800"/>
          </a:xfrm>
        </p:grpSpPr>
        <p:sp>
          <p:nvSpPr>
            <p:cNvPr id="86" name="สี่เหลี่ยมผืนผ้า 186"/>
            <p:cNvSpPr/>
            <p:nvPr/>
          </p:nvSpPr>
          <p:spPr>
            <a:xfrm>
              <a:off x="867884" y="5044436"/>
              <a:ext cx="2669020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87" name="สี่เหลี่ยมผืนผ้า 189"/>
            <p:cNvSpPr/>
            <p:nvPr/>
          </p:nvSpPr>
          <p:spPr>
            <a:xfrm>
              <a:off x="412704" y="5044436"/>
              <a:ext cx="49328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73" name="Straight Arrow Connector 72"/>
          <p:cNvCxnSpPr>
            <a:stCxn id="64" idx="2"/>
            <a:endCxn id="74" idx="0"/>
          </p:cNvCxnSpPr>
          <p:nvPr/>
        </p:nvCxnSpPr>
        <p:spPr>
          <a:xfrm flipH="1">
            <a:off x="7748803" y="1927365"/>
            <a:ext cx="742417" cy="2508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1870263" y="2984078"/>
            <a:ext cx="428902" cy="704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สี่เหลี่ยมมุมมน 5"/>
          <p:cNvSpPr/>
          <p:nvPr/>
        </p:nvSpPr>
        <p:spPr>
          <a:xfrm>
            <a:off x="1993906" y="1268204"/>
            <a:ext cx="2882894" cy="25591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ระบบบันทึกรายงานการตรวจร่างกายและสารเสพติด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2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93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94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95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96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97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104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5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6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7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0752" y="2022527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ชื่อ-นามสกุล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7099300" y="641667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52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0" name="Rounded Rectangle 9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775" y="87868"/>
            <a:ext cx="48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ระบบบันทึกรายงานการตรวจร่างกายและสารเสพติด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6" name="สี่เหลี่ยมมุมมน 139"/>
          <p:cNvSpPr/>
          <p:nvPr/>
        </p:nvSpPr>
        <p:spPr>
          <a:xfrm>
            <a:off x="243340" y="2091524"/>
            <a:ext cx="9394822" cy="4180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บันทึกรายงานการตรวจร่างกายปละสารเสพติด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20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21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31" name="Elbow Connector 30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สี่เหลี่ยมมุมมน 5"/>
          <p:cNvSpPr/>
          <p:nvPr/>
        </p:nvSpPr>
        <p:spPr>
          <a:xfrm>
            <a:off x="1993905" y="1268205"/>
            <a:ext cx="2833867" cy="2958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black"/>
                </a:solidFill>
              </a:rPr>
              <a:t>ระบบบันทึกรายงานการตรวจร่างกายและสารเสพติด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4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1840085" y="853543"/>
            <a:ext cx="1606440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3446524" y="863579"/>
            <a:ext cx="1381249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64" name="กลุ่ม 30"/>
          <p:cNvGrpSpPr/>
          <p:nvPr/>
        </p:nvGrpSpPr>
        <p:grpSpPr>
          <a:xfrm>
            <a:off x="3714137" y="2281593"/>
            <a:ext cx="532218" cy="309393"/>
            <a:chOff x="1676400" y="2006600"/>
            <a:chExt cx="1143000" cy="309393"/>
          </a:xfrm>
        </p:grpSpPr>
        <p:sp>
          <p:nvSpPr>
            <p:cNvPr id="6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ชื่อ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7" name="กลุ่ม 30"/>
          <p:cNvGrpSpPr/>
          <p:nvPr/>
        </p:nvGrpSpPr>
        <p:grpSpPr>
          <a:xfrm>
            <a:off x="5846358" y="2273221"/>
            <a:ext cx="894907" cy="309393"/>
            <a:chOff x="1676400" y="2006600"/>
            <a:chExt cx="1143000" cy="309393"/>
          </a:xfrm>
        </p:grpSpPr>
        <p:sp>
          <p:nvSpPr>
            <p:cNvPr id="6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นามสกุล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0" name="สี่เหลี่ยมผืนผ้า 186"/>
          <p:cNvSpPr/>
          <p:nvPr/>
        </p:nvSpPr>
        <p:spPr>
          <a:xfrm>
            <a:off x="6804717" y="2276432"/>
            <a:ext cx="1305277" cy="3139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r>
              <a:rPr lang="th-TH" sz="11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</a:t>
            </a:r>
            <a:r>
              <a:rPr lang="th-TH" sz="11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อัตโนมัติ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สี่เหลี่ยมผืนผ้า 186"/>
          <p:cNvSpPr/>
          <p:nvPr/>
        </p:nvSpPr>
        <p:spPr>
          <a:xfrm>
            <a:off x="4286603" y="2283303"/>
            <a:ext cx="1519426" cy="304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แสดงอัตโนมัติ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2" name="กลุ่ม 30"/>
          <p:cNvGrpSpPr/>
          <p:nvPr/>
        </p:nvGrpSpPr>
        <p:grpSpPr>
          <a:xfrm>
            <a:off x="8185457" y="2273871"/>
            <a:ext cx="667331" cy="309393"/>
            <a:chOff x="1676400" y="2006600"/>
            <a:chExt cx="1143000" cy="309393"/>
          </a:xfrm>
        </p:grpSpPr>
        <p:sp>
          <p:nvSpPr>
            <p:cNvPr id="7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อายุ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5" name="สี่เหลี่ยมผืนผ้า 186"/>
          <p:cNvSpPr/>
          <p:nvPr/>
        </p:nvSpPr>
        <p:spPr>
          <a:xfrm>
            <a:off x="8928988" y="2276930"/>
            <a:ext cx="709174" cy="3139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อัตโนมัติ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6" name="กลุ่ม 30"/>
          <p:cNvGrpSpPr/>
          <p:nvPr/>
        </p:nvGrpSpPr>
        <p:grpSpPr>
          <a:xfrm>
            <a:off x="459299" y="2720757"/>
            <a:ext cx="1640931" cy="332819"/>
            <a:chOff x="1676399" y="2006600"/>
            <a:chExt cx="1404885" cy="309393"/>
          </a:xfrm>
        </p:grpSpPr>
        <p:sp>
          <p:nvSpPr>
            <p:cNvPr id="77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เรียนต่อระดับชั้น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9" name="กลุ่ม 42"/>
          <p:cNvGrpSpPr/>
          <p:nvPr/>
        </p:nvGrpSpPr>
        <p:grpSpPr>
          <a:xfrm>
            <a:off x="2199997" y="2811724"/>
            <a:ext cx="152400" cy="152400"/>
            <a:chOff x="3657600" y="2402685"/>
            <a:chExt cx="152400" cy="152400"/>
          </a:xfrm>
        </p:grpSpPr>
        <p:sp>
          <p:nvSpPr>
            <p:cNvPr id="80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สี่เหลี่ยมผืนผ้า 342"/>
          <p:cNvSpPr/>
          <p:nvPr/>
        </p:nvSpPr>
        <p:spPr>
          <a:xfrm>
            <a:off x="2393787" y="2749168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ปวช.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3" name="วงรี 343"/>
          <p:cNvSpPr/>
          <p:nvPr/>
        </p:nvSpPr>
        <p:spPr>
          <a:xfrm>
            <a:off x="2973406" y="2809863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สี่เหลี่ยมผืนผ้า 342"/>
          <p:cNvSpPr/>
          <p:nvPr/>
        </p:nvSpPr>
        <p:spPr>
          <a:xfrm>
            <a:off x="3210334" y="2756231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ปวส.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85" name="กลุ่ม 30"/>
          <p:cNvGrpSpPr/>
          <p:nvPr/>
        </p:nvGrpSpPr>
        <p:grpSpPr>
          <a:xfrm>
            <a:off x="459299" y="3131646"/>
            <a:ext cx="1640931" cy="332819"/>
            <a:chOff x="1676399" y="2006600"/>
            <a:chExt cx="1404885" cy="309393"/>
          </a:xfrm>
        </p:grpSpPr>
        <p:sp>
          <p:nvSpPr>
            <p:cNvPr id="86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ภาคการเรียน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8" name="กลุ่ม 30"/>
          <p:cNvGrpSpPr/>
          <p:nvPr/>
        </p:nvGrpSpPr>
        <p:grpSpPr>
          <a:xfrm>
            <a:off x="459299" y="3521996"/>
            <a:ext cx="1640931" cy="351039"/>
            <a:chOff x="1676399" y="2006600"/>
            <a:chExt cx="1404885" cy="309393"/>
          </a:xfrm>
        </p:grpSpPr>
        <p:sp>
          <p:nvSpPr>
            <p:cNvPr id="109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จบการศึกษาจาก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1" name="สี่เหลี่ยมผืนผ้า 186"/>
          <p:cNvSpPr/>
          <p:nvPr/>
        </p:nvSpPr>
        <p:spPr>
          <a:xfrm>
            <a:off x="2163682" y="3551932"/>
            <a:ext cx="2405143" cy="321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12" name="สี่เหลี่ยมผืนผ้า 186"/>
          <p:cNvSpPr/>
          <p:nvPr/>
        </p:nvSpPr>
        <p:spPr>
          <a:xfrm>
            <a:off x="6782060" y="3556056"/>
            <a:ext cx="2004341" cy="3025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อำเภอ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เลือกอำเภอ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13" name="สามเหลี่ยมหน้าจั่ว 140"/>
          <p:cNvSpPr/>
          <p:nvPr/>
        </p:nvSpPr>
        <p:spPr>
          <a:xfrm rot="10800000">
            <a:off x="8597658" y="3671268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4" name="สี่เหลี่ยมผืนผ้า 186"/>
          <p:cNvSpPr/>
          <p:nvPr/>
        </p:nvSpPr>
        <p:spPr>
          <a:xfrm>
            <a:off x="4688287" y="3557349"/>
            <a:ext cx="2004341" cy="3025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จังหวัด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เลือกจังหวัด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15" name="สามเหลี่ยมหน้าจั่ว 140"/>
          <p:cNvSpPr/>
          <p:nvPr/>
        </p:nvSpPr>
        <p:spPr>
          <a:xfrm rot="10800000">
            <a:off x="6503885" y="3672561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9" name="สี่เหลี่ยมผืนผ้า 342"/>
          <p:cNvSpPr/>
          <p:nvPr/>
        </p:nvSpPr>
        <p:spPr>
          <a:xfrm>
            <a:off x="1134328" y="4238354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ใบหน้า</a:t>
            </a:r>
            <a:r>
              <a:rPr lang="en-US" sz="1600" dirty="0" smtClean="0">
                <a:solidFill>
                  <a:prstClr val="black"/>
                </a:solidFill>
              </a:rPr>
              <a:t>,</a:t>
            </a:r>
            <a:r>
              <a:rPr lang="th-TH" sz="1600" dirty="0" smtClean="0">
                <a:solidFill>
                  <a:prstClr val="black"/>
                </a:solidFill>
              </a:rPr>
              <a:t>ลำคอ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0" name="วงรี 343"/>
          <p:cNvSpPr/>
          <p:nvPr/>
        </p:nvSpPr>
        <p:spPr>
          <a:xfrm>
            <a:off x="921841" y="4582722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สี่เหลี่ยมผืนผ้า 342"/>
          <p:cNvSpPr/>
          <p:nvPr/>
        </p:nvSpPr>
        <p:spPr>
          <a:xfrm>
            <a:off x="1158769" y="4529090"/>
            <a:ext cx="1097110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บริเวณหลัง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40820" y="3853052"/>
            <a:ext cx="268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1. ขอรายงานรอยสักตามร่างกาย</a:t>
            </a:r>
            <a:endParaRPr 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21688" y="418635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1.1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250546" y="42069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เป็นรูป </a:t>
            </a:r>
            <a:endParaRPr lang="en-US" dirty="0"/>
          </a:p>
        </p:txBody>
      </p:sp>
      <p:sp>
        <p:nvSpPr>
          <p:cNvPr id="125" name="สี่เหลี่ยมผืนผ้า 186"/>
          <p:cNvSpPr/>
          <p:nvPr/>
        </p:nvSpPr>
        <p:spPr>
          <a:xfrm>
            <a:off x="2831968" y="4224413"/>
            <a:ext cx="1519426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วงรี 343"/>
          <p:cNvSpPr/>
          <p:nvPr/>
        </p:nvSpPr>
        <p:spPr>
          <a:xfrm>
            <a:off x="918811" y="4297249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20272" y="446961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1.2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238491" y="45060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เป็นรูป </a:t>
            </a:r>
            <a:endParaRPr lang="en-US" dirty="0"/>
          </a:p>
        </p:txBody>
      </p:sp>
      <p:sp>
        <p:nvSpPr>
          <p:cNvPr id="129" name="สี่เหลี่ยมผืนผ้า 186"/>
          <p:cNvSpPr/>
          <p:nvPr/>
        </p:nvSpPr>
        <p:spPr>
          <a:xfrm>
            <a:off x="2829819" y="4568968"/>
            <a:ext cx="1519426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วงรี 343"/>
          <p:cNvSpPr/>
          <p:nvPr/>
        </p:nvSpPr>
        <p:spPr>
          <a:xfrm>
            <a:off x="912060" y="4915062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สี่เหลี่ยมผืนผ้า 342"/>
          <p:cNvSpPr/>
          <p:nvPr/>
        </p:nvSpPr>
        <p:spPr>
          <a:xfrm>
            <a:off x="1148988" y="4861430"/>
            <a:ext cx="1097110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ขา(ซ้าย/ขวา)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10491" y="480195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1.3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228710" y="48383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เป็นรูป </a:t>
            </a:r>
            <a:endParaRPr lang="en-US" dirty="0"/>
          </a:p>
        </p:txBody>
      </p:sp>
      <p:sp>
        <p:nvSpPr>
          <p:cNvPr id="134" name="สี่เหลี่ยมผืนผ้า 186"/>
          <p:cNvSpPr/>
          <p:nvPr/>
        </p:nvSpPr>
        <p:spPr>
          <a:xfrm>
            <a:off x="2829819" y="4901718"/>
            <a:ext cx="1519426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5" name="สี่เหลี่ยมผืนผ้า 342"/>
          <p:cNvSpPr/>
          <p:nvPr/>
        </p:nvSpPr>
        <p:spPr>
          <a:xfrm>
            <a:off x="5115496" y="4262155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บริเวณหน้าอก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6" name="วงรี 343"/>
          <p:cNvSpPr/>
          <p:nvPr/>
        </p:nvSpPr>
        <p:spPr>
          <a:xfrm>
            <a:off x="4903009" y="4606523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สี่เหลี่ยมผืนผ้า 342"/>
          <p:cNvSpPr/>
          <p:nvPr/>
        </p:nvSpPr>
        <p:spPr>
          <a:xfrm>
            <a:off x="5139937" y="4552891"/>
            <a:ext cx="1097110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มือ</a:t>
            </a:r>
            <a:r>
              <a:rPr lang="en-US" sz="1600" dirty="0" smtClean="0">
                <a:solidFill>
                  <a:prstClr val="black"/>
                </a:solidFill>
              </a:rPr>
              <a:t>,</a:t>
            </a:r>
            <a:r>
              <a:rPr lang="th-TH" sz="1600" dirty="0" smtClean="0">
                <a:solidFill>
                  <a:prstClr val="black"/>
                </a:solidFill>
              </a:rPr>
              <a:t>แขน</a:t>
            </a:r>
            <a:r>
              <a:rPr lang="en-US" sz="1600" dirty="0" smtClean="0">
                <a:solidFill>
                  <a:prstClr val="black"/>
                </a:solidFill>
              </a:rPr>
              <a:t>,</a:t>
            </a:r>
            <a:r>
              <a:rPr lang="th-TH" sz="1600" dirty="0" smtClean="0">
                <a:solidFill>
                  <a:prstClr val="black"/>
                </a:solidFill>
              </a:rPr>
              <a:t>หัวไหล่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502856" y="421015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1.4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231714" y="42307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เป็นรูป </a:t>
            </a:r>
            <a:endParaRPr lang="en-US" dirty="0"/>
          </a:p>
        </p:txBody>
      </p:sp>
      <p:sp>
        <p:nvSpPr>
          <p:cNvPr id="140" name="สี่เหลี่ยมผืนผ้า 186"/>
          <p:cNvSpPr/>
          <p:nvPr/>
        </p:nvSpPr>
        <p:spPr>
          <a:xfrm>
            <a:off x="6813136" y="4248214"/>
            <a:ext cx="1519426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1" name="วงรี 343"/>
          <p:cNvSpPr/>
          <p:nvPr/>
        </p:nvSpPr>
        <p:spPr>
          <a:xfrm>
            <a:off x="4899979" y="432105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4501440" y="44934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1.5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219659" y="45298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เป็นรูป </a:t>
            </a:r>
            <a:endParaRPr lang="en-US" dirty="0"/>
          </a:p>
        </p:txBody>
      </p:sp>
      <p:sp>
        <p:nvSpPr>
          <p:cNvPr id="144" name="สี่เหลี่ยมผืนผ้า 186"/>
          <p:cNvSpPr/>
          <p:nvPr/>
        </p:nvSpPr>
        <p:spPr>
          <a:xfrm>
            <a:off x="6810987" y="4592769"/>
            <a:ext cx="1519426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5" name="วงรี 343"/>
          <p:cNvSpPr/>
          <p:nvPr/>
        </p:nvSpPr>
        <p:spPr>
          <a:xfrm>
            <a:off x="4893228" y="4938863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สี่เหลี่ยมผืนผ้า 342"/>
          <p:cNvSpPr/>
          <p:nvPr/>
        </p:nvSpPr>
        <p:spPr>
          <a:xfrm>
            <a:off x="5130156" y="4885231"/>
            <a:ext cx="1097110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อื่นๆ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491659" y="482575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1.6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209878" y="4862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เป็นรูป </a:t>
            </a:r>
            <a:endParaRPr lang="en-US" dirty="0"/>
          </a:p>
        </p:txBody>
      </p:sp>
      <p:sp>
        <p:nvSpPr>
          <p:cNvPr id="149" name="สี่เหลี่ยมผืนผ้า 186"/>
          <p:cNvSpPr/>
          <p:nvPr/>
        </p:nvSpPr>
        <p:spPr>
          <a:xfrm>
            <a:off x="6824822" y="4926073"/>
            <a:ext cx="1519426" cy="3040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48661" y="5253754"/>
            <a:ext cx="268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2</a:t>
            </a:r>
            <a:r>
              <a:rPr lang="th-TH" b="1" dirty="0" smtClean="0"/>
              <a:t>. ขอรายงานการเจาะตามร่างกาย</a:t>
            </a:r>
            <a:endParaRPr lang="en-US" b="1" dirty="0"/>
          </a:p>
        </p:txBody>
      </p:sp>
      <p:grpSp>
        <p:nvGrpSpPr>
          <p:cNvPr id="151" name="กลุ่ม 42"/>
          <p:cNvGrpSpPr/>
          <p:nvPr/>
        </p:nvGrpSpPr>
        <p:grpSpPr>
          <a:xfrm>
            <a:off x="2863879" y="3968940"/>
            <a:ext cx="152400" cy="152400"/>
            <a:chOff x="3657600" y="2402685"/>
            <a:chExt cx="152400" cy="152400"/>
          </a:xfrm>
        </p:grpSpPr>
        <p:sp>
          <p:nvSpPr>
            <p:cNvPr id="152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สี่เหลี่ยมผืนผ้า 342"/>
          <p:cNvSpPr/>
          <p:nvPr/>
        </p:nvSpPr>
        <p:spPr>
          <a:xfrm>
            <a:off x="3057669" y="3906384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มีรอยสัก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5" name="วงรี 343"/>
          <p:cNvSpPr/>
          <p:nvPr/>
        </p:nvSpPr>
        <p:spPr>
          <a:xfrm>
            <a:off x="3764689" y="3966731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สี่เหลี่ยมผืนผ้า 342"/>
          <p:cNvSpPr/>
          <p:nvPr/>
        </p:nvSpPr>
        <p:spPr>
          <a:xfrm>
            <a:off x="3874216" y="3913447"/>
            <a:ext cx="919348" cy="2866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ไม่มีรอยสัก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57" name="กลุ่ม 42"/>
          <p:cNvGrpSpPr/>
          <p:nvPr/>
        </p:nvGrpSpPr>
        <p:grpSpPr>
          <a:xfrm>
            <a:off x="2948157" y="5357676"/>
            <a:ext cx="152400" cy="152400"/>
            <a:chOff x="3657600" y="2402685"/>
            <a:chExt cx="152400" cy="152400"/>
          </a:xfrm>
        </p:grpSpPr>
        <p:sp>
          <p:nvSpPr>
            <p:cNvPr id="158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สี่เหลี่ยมผืนผ้า 342"/>
          <p:cNvSpPr/>
          <p:nvPr/>
        </p:nvSpPr>
        <p:spPr>
          <a:xfrm>
            <a:off x="3141946" y="5295120"/>
            <a:ext cx="1685825" cy="3279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มีรอยเจาะตามร่างกาย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1" name="วงรี 343"/>
          <p:cNvSpPr/>
          <p:nvPr/>
        </p:nvSpPr>
        <p:spPr>
          <a:xfrm>
            <a:off x="4604268" y="536826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สี่เหลี่ยมผืนผ้า 342"/>
          <p:cNvSpPr/>
          <p:nvPr/>
        </p:nvSpPr>
        <p:spPr>
          <a:xfrm>
            <a:off x="4713795" y="5314976"/>
            <a:ext cx="1927800" cy="28468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ไม่มีการเจาะตามร่างกายใดๆ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3" name="สี่เหลี่ยมผืนผ้า 342"/>
          <p:cNvSpPr/>
          <p:nvPr/>
        </p:nvSpPr>
        <p:spPr>
          <a:xfrm>
            <a:off x="1097153" y="5576686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หูข้างซ้าย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84513" y="552468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2</a:t>
            </a:r>
            <a:r>
              <a:rPr lang="th-TH" dirty="0" smtClean="0"/>
              <a:t>.1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720205" y="554707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จำนวน </a:t>
            </a:r>
            <a:endParaRPr lang="en-US" dirty="0"/>
          </a:p>
        </p:txBody>
      </p:sp>
      <p:sp>
        <p:nvSpPr>
          <p:cNvPr id="166" name="สี่เหลี่ยมผืนผ้า 186"/>
          <p:cNvSpPr/>
          <p:nvPr/>
        </p:nvSpPr>
        <p:spPr>
          <a:xfrm>
            <a:off x="2301627" y="5564544"/>
            <a:ext cx="757738" cy="274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7" name="วงรี 343"/>
          <p:cNvSpPr/>
          <p:nvPr/>
        </p:nvSpPr>
        <p:spPr>
          <a:xfrm>
            <a:off x="881636" y="5635581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สี่เหลี่ยมผืนผ้า 342"/>
          <p:cNvSpPr/>
          <p:nvPr/>
        </p:nvSpPr>
        <p:spPr>
          <a:xfrm>
            <a:off x="1095457" y="5947148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หูข้างขวา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82817" y="589514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2.2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718509" y="5917539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จำนวน </a:t>
            </a:r>
            <a:endParaRPr lang="en-US" dirty="0"/>
          </a:p>
        </p:txBody>
      </p:sp>
      <p:sp>
        <p:nvSpPr>
          <p:cNvPr id="171" name="สี่เหลี่ยมผืนผ้า 186"/>
          <p:cNvSpPr/>
          <p:nvPr/>
        </p:nvSpPr>
        <p:spPr>
          <a:xfrm>
            <a:off x="2299931" y="5935006"/>
            <a:ext cx="757738" cy="274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2" name="วงรี 343"/>
          <p:cNvSpPr/>
          <p:nvPr/>
        </p:nvSpPr>
        <p:spPr>
          <a:xfrm>
            <a:off x="879940" y="6006043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สี่เหลี่ยมผืนผ้า 342"/>
          <p:cNvSpPr/>
          <p:nvPr/>
        </p:nvSpPr>
        <p:spPr>
          <a:xfrm>
            <a:off x="3814595" y="5573839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คิ้ว(ซ้าย/ขวา)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201955" y="55218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2.3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4567816" y="555630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จำนวน </a:t>
            </a:r>
            <a:endParaRPr lang="en-US" dirty="0"/>
          </a:p>
        </p:txBody>
      </p:sp>
      <p:sp>
        <p:nvSpPr>
          <p:cNvPr id="187" name="สี่เหลี่ยมผืนผ้า 186"/>
          <p:cNvSpPr/>
          <p:nvPr/>
        </p:nvSpPr>
        <p:spPr>
          <a:xfrm>
            <a:off x="5149238" y="5573775"/>
            <a:ext cx="757738" cy="274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" name="วงรี 343"/>
          <p:cNvSpPr/>
          <p:nvPr/>
        </p:nvSpPr>
        <p:spPr>
          <a:xfrm>
            <a:off x="3599078" y="5632734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สี่เหลี่ยมผืนผ้า 342"/>
          <p:cNvSpPr/>
          <p:nvPr/>
        </p:nvSpPr>
        <p:spPr>
          <a:xfrm>
            <a:off x="3812899" y="5944301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ลิ้น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200259" y="58923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2.4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4566120" y="592677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จำนวน </a:t>
            </a:r>
            <a:endParaRPr lang="en-US" dirty="0"/>
          </a:p>
        </p:txBody>
      </p:sp>
      <p:sp>
        <p:nvSpPr>
          <p:cNvPr id="192" name="สี่เหลี่ยมผืนผ้า 186"/>
          <p:cNvSpPr/>
          <p:nvPr/>
        </p:nvSpPr>
        <p:spPr>
          <a:xfrm>
            <a:off x="5147542" y="5944237"/>
            <a:ext cx="757738" cy="274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วงรี 343"/>
          <p:cNvSpPr/>
          <p:nvPr/>
        </p:nvSpPr>
        <p:spPr>
          <a:xfrm>
            <a:off x="3597382" y="6003196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สี่เหลี่ยมผืนผ้า 342"/>
          <p:cNvSpPr/>
          <p:nvPr/>
        </p:nvSpPr>
        <p:spPr>
          <a:xfrm>
            <a:off x="6516224" y="5574500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จมูก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3584" y="55225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2.5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139276" y="55448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จำนวน </a:t>
            </a:r>
            <a:endParaRPr lang="en-US" dirty="0"/>
          </a:p>
        </p:txBody>
      </p:sp>
      <p:sp>
        <p:nvSpPr>
          <p:cNvPr id="197" name="สี่เหลี่ยมผืนผ้า 186"/>
          <p:cNvSpPr/>
          <p:nvPr/>
        </p:nvSpPr>
        <p:spPr>
          <a:xfrm>
            <a:off x="7720698" y="5562358"/>
            <a:ext cx="757738" cy="274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8" name="วงรี 343"/>
          <p:cNvSpPr/>
          <p:nvPr/>
        </p:nvSpPr>
        <p:spPr>
          <a:xfrm>
            <a:off x="6300707" y="563339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สี่เหลี่ยมผืนผ้า 342"/>
          <p:cNvSpPr/>
          <p:nvPr/>
        </p:nvSpPr>
        <p:spPr>
          <a:xfrm>
            <a:off x="6514528" y="5944962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อื่นๆ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901888" y="589296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2.6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7137580" y="591535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จำนวน </a:t>
            </a:r>
            <a:endParaRPr lang="en-US" dirty="0"/>
          </a:p>
        </p:txBody>
      </p:sp>
      <p:sp>
        <p:nvSpPr>
          <p:cNvPr id="202" name="สี่เหลี่ยมผืนผ้า 186"/>
          <p:cNvSpPr/>
          <p:nvPr/>
        </p:nvSpPr>
        <p:spPr>
          <a:xfrm>
            <a:off x="7719002" y="5932820"/>
            <a:ext cx="757738" cy="274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3" name="วงรี 343"/>
          <p:cNvSpPr/>
          <p:nvPr/>
        </p:nvSpPr>
        <p:spPr>
          <a:xfrm>
            <a:off x="6299011" y="6003857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กลุ่ม 30"/>
          <p:cNvGrpSpPr/>
          <p:nvPr/>
        </p:nvGrpSpPr>
        <p:grpSpPr>
          <a:xfrm>
            <a:off x="3963639" y="2726108"/>
            <a:ext cx="1586057" cy="309393"/>
            <a:chOff x="1676400" y="2006600"/>
            <a:chExt cx="1143000" cy="309393"/>
          </a:xfrm>
        </p:grpSpPr>
        <p:sp>
          <p:nvSpPr>
            <p:cNvPr id="20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วันที่ตรวจ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7" name="สี่เหลี่ยมผืนผ้า 186"/>
          <p:cNvSpPr/>
          <p:nvPr/>
        </p:nvSpPr>
        <p:spPr>
          <a:xfrm>
            <a:off x="5697047" y="2730701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7" y="2808383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4" name="กลุ่ม 30"/>
          <p:cNvGrpSpPr/>
          <p:nvPr/>
        </p:nvGrpSpPr>
        <p:grpSpPr>
          <a:xfrm>
            <a:off x="335209" y="2238830"/>
            <a:ext cx="2173886" cy="336969"/>
            <a:chOff x="1676400" y="2006600"/>
            <a:chExt cx="1279531" cy="304800"/>
          </a:xfrm>
        </p:grpSpPr>
        <p:sp>
          <p:nvSpPr>
            <p:cNvPr id="21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6" name="สี่เหลี่ยมผืนผ้า 189"/>
            <p:cNvSpPr/>
            <p:nvPr/>
          </p:nvSpPr>
          <p:spPr>
            <a:xfrm>
              <a:off x="1676400" y="2011193"/>
              <a:ext cx="1279531" cy="2674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เลขประจำตัวบัตรประชาชน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17" name="สี่เหลี่ยมผืนผ้า 186"/>
          <p:cNvSpPr/>
          <p:nvPr/>
        </p:nvSpPr>
        <p:spPr>
          <a:xfrm>
            <a:off x="2337153" y="2283126"/>
            <a:ext cx="1256162" cy="27829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r>
              <a:rPr lang="th-TH" sz="1200" dirty="0" smtClean="0">
                <a:solidFill>
                  <a:srgbClr val="FF0000"/>
                </a:solidFill>
              </a:rPr>
              <a:t>เมื่อ คีย์ จะแสดงอัตโนมัติ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3" name="สี่เหลี่ยมผืนผ้า 186"/>
          <p:cNvSpPr/>
          <p:nvPr/>
        </p:nvSpPr>
        <p:spPr>
          <a:xfrm>
            <a:off x="2163682" y="3131834"/>
            <a:ext cx="2185563" cy="32010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ภาคเรียน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เลือกภาคการเรียน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74" name="สามเหลี่ยมหน้าจั่ว 140"/>
          <p:cNvSpPr/>
          <p:nvPr/>
        </p:nvSpPr>
        <p:spPr>
          <a:xfrm rot="10800000">
            <a:off x="4172642" y="3248594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1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53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0" name="Rounded Rectangle 9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ระบบบันทึกรายงานการตรวจร่างกายและสารเสพติด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7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บันทึกรายงานการตรวจร่างกายปละสารเสพ</a:t>
            </a:r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ติด   (ต่อ)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20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21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31" name="Elbow Connector 30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black"/>
                </a:solidFill>
              </a:rPr>
              <a:t>ระบบบันทึกรายงานการตรวจร่างกายและสารเสพติด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4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สี่เหลี่ยมมุมมน 139"/>
          <p:cNvSpPr/>
          <p:nvPr/>
        </p:nvSpPr>
        <p:spPr>
          <a:xfrm>
            <a:off x="304801" y="2116460"/>
            <a:ext cx="9394822" cy="23828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สี่เหลี่ยมผืนผ้า 342"/>
          <p:cNvSpPr/>
          <p:nvPr/>
        </p:nvSpPr>
        <p:spPr>
          <a:xfrm>
            <a:off x="942389" y="2265489"/>
            <a:ext cx="7552919" cy="3443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 สมัครเรียนได้โดยมีเงื่อนไข   1. รูหูที่เจาะต้องตันภายใน 1 ปีการศึกษา ถ้าไม่ตันจะไม่มีสิทธิ์ศึกษาในภาคเรียนต่อไป</a:t>
            </a:r>
          </a:p>
          <a:p>
            <a:r>
              <a:rPr lang="th-TH" sz="1600" dirty="0">
                <a:solidFill>
                  <a:prstClr val="black"/>
                </a:solidFill>
              </a:rPr>
              <a:t>	 </a:t>
            </a:r>
            <a:r>
              <a:rPr lang="th-TH" sz="1600" dirty="0" smtClean="0">
                <a:solidFill>
                  <a:prstClr val="black"/>
                </a:solidFill>
              </a:rPr>
              <a:t>                 2. อื่นๆ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6" name="วงรี 343"/>
          <p:cNvSpPr/>
          <p:nvPr/>
        </p:nvSpPr>
        <p:spPr>
          <a:xfrm>
            <a:off x="729903" y="281637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สี่เหลี่ยมผืนผ้า 342"/>
          <p:cNvSpPr/>
          <p:nvPr/>
        </p:nvSpPr>
        <p:spPr>
          <a:xfrm>
            <a:off x="966830" y="2762738"/>
            <a:ext cx="4976769" cy="43766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ไม่สามารถสมัครเรียนได้ เนื่องจากนักศึกษามีรอยสักตามร่างกาย คือ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8" name="วงรี 343"/>
          <p:cNvSpPr/>
          <p:nvPr/>
        </p:nvSpPr>
        <p:spPr>
          <a:xfrm>
            <a:off x="726873" y="2324384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สี่เหลี่ยมผืนผ้า 186"/>
          <p:cNvSpPr/>
          <p:nvPr/>
        </p:nvSpPr>
        <p:spPr>
          <a:xfrm>
            <a:off x="3048000" y="2418450"/>
            <a:ext cx="2389814" cy="3139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สี่เหลี่ยมผืนผ้า 186"/>
          <p:cNvSpPr/>
          <p:nvPr/>
        </p:nvSpPr>
        <p:spPr>
          <a:xfrm>
            <a:off x="4901092" y="2779751"/>
            <a:ext cx="2389814" cy="3139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1" name="กลุ่ม 30"/>
          <p:cNvGrpSpPr/>
          <p:nvPr/>
        </p:nvGrpSpPr>
        <p:grpSpPr>
          <a:xfrm>
            <a:off x="688197" y="3225913"/>
            <a:ext cx="1640931" cy="351039"/>
            <a:chOff x="1676399" y="2006600"/>
            <a:chExt cx="1404885" cy="309393"/>
          </a:xfrm>
        </p:grpSpPr>
        <p:sp>
          <p:nvSpPr>
            <p:cNvPr id="72" name="สี่เหลี่ยมผืนผ้า 188"/>
            <p:cNvSpPr/>
            <p:nvPr/>
          </p:nvSpPr>
          <p:spPr>
            <a:xfrm>
              <a:off x="1676400" y="2006600"/>
              <a:ext cx="131279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สี่เหลี่ยมผืนผ้า 189"/>
            <p:cNvSpPr/>
            <p:nvPr/>
          </p:nvSpPr>
          <p:spPr>
            <a:xfrm>
              <a:off x="1676399" y="2011193"/>
              <a:ext cx="1404885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ระดับนิโคติน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4" name="สี่เหลี่ยมผืนผ้า 186"/>
          <p:cNvSpPr/>
          <p:nvPr/>
        </p:nvSpPr>
        <p:spPr>
          <a:xfrm>
            <a:off x="2392580" y="3255849"/>
            <a:ext cx="2405143" cy="321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75" name="กลุ่ม 30"/>
          <p:cNvGrpSpPr/>
          <p:nvPr/>
        </p:nvGrpSpPr>
        <p:grpSpPr>
          <a:xfrm>
            <a:off x="678398" y="4081514"/>
            <a:ext cx="1300119" cy="309393"/>
            <a:chOff x="1676400" y="2006600"/>
            <a:chExt cx="1143000" cy="309393"/>
          </a:xfrm>
        </p:grpSpPr>
        <p:sp>
          <p:nvSpPr>
            <p:cNvPr id="7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8" name="สี่เหลี่ยมผืนผ้า 186"/>
          <p:cNvSpPr/>
          <p:nvPr/>
        </p:nvSpPr>
        <p:spPr>
          <a:xfrm>
            <a:off x="2058871" y="4078941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9" name="กลุ่ม 30"/>
          <p:cNvGrpSpPr/>
          <p:nvPr/>
        </p:nvGrpSpPr>
        <p:grpSpPr>
          <a:xfrm>
            <a:off x="679891" y="3642268"/>
            <a:ext cx="1562446" cy="309393"/>
            <a:chOff x="1676400" y="2006600"/>
            <a:chExt cx="1143000" cy="309393"/>
          </a:xfrm>
        </p:grpSpPr>
        <p:sp>
          <p:nvSpPr>
            <p:cNvPr id="8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รายละเอียดไฟล์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2" name="สี่เหลี่ยมผืนผ้า 186"/>
          <p:cNvSpPr/>
          <p:nvPr/>
        </p:nvSpPr>
        <p:spPr>
          <a:xfrm>
            <a:off x="2367951" y="3640219"/>
            <a:ext cx="3049158" cy="3068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Brown --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54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5766" y="838203"/>
            <a:ext cx="9717020" cy="5638798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402" y="537371"/>
            <a:ext cx="9683748" cy="30083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2402" y="693729"/>
            <a:ext cx="9683748" cy="2071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5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ระบบบันทึกข้อมูลนักเรียน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5" name="สี่เหลี่ยมมุมมน 5"/>
          <p:cNvSpPr/>
          <p:nvPr/>
        </p:nvSpPr>
        <p:spPr>
          <a:xfrm>
            <a:off x="2146305" y="1382504"/>
            <a:ext cx="2815370" cy="33800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ระบบบันทึกข้อมูลนักเรียน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cxnSp>
        <p:nvCxnSpPr>
          <p:cNvPr id="56" name="Elbow Connector 55"/>
          <p:cNvCxnSpPr/>
          <p:nvPr/>
        </p:nvCxnSpPr>
        <p:spPr>
          <a:xfrm rot="16200000" flipH="1">
            <a:off x="1891424" y="1224053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สี่เหลี่ยมมุมมน 5"/>
          <p:cNvSpPr/>
          <p:nvPr/>
        </p:nvSpPr>
        <p:spPr>
          <a:xfrm>
            <a:off x="2155429" y="2012110"/>
            <a:ext cx="2806246" cy="2920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ระบบบันทึกรายงานตรวจร่างกายและสารเสิพติด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8" name="สี่เหลี่ยมมุมมน 5"/>
          <p:cNvSpPr/>
          <p:nvPr/>
        </p:nvSpPr>
        <p:spPr>
          <a:xfrm>
            <a:off x="2155429" y="2304209"/>
            <a:ext cx="2806246" cy="29201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ระบบบันทึกการจัดการห้องเรียน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9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0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3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64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65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6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8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สี่เหลี่ยมมุมมน 5"/>
          <p:cNvSpPr/>
          <p:nvPr/>
        </p:nvSpPr>
        <p:spPr>
          <a:xfrm>
            <a:off x="2154752" y="1720053"/>
            <a:ext cx="2806246" cy="2920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ระบบบันทึกข้อมูลนักเรียนนานาชาติ</a:t>
            </a: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11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55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17643"/>
              </p:ext>
            </p:extLst>
          </p:nvPr>
        </p:nvGraphicFramePr>
        <p:xfrm>
          <a:off x="265168" y="2510159"/>
          <a:ext cx="9336032" cy="2214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945"/>
                <a:gridCol w="470702"/>
                <a:gridCol w="3432985"/>
                <a:gridCol w="2667000"/>
                <a:gridCol w="990600"/>
                <a:gridCol w="10668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th-TH" sz="1600" b="1" kern="1200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ลำดับ</a:t>
                      </a:r>
                      <a:endParaRPr kumimoji="0" lang="en-US" sz="1600" b="1" kern="1200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ห้องเรียน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อักษรย่อ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1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ประถมศึกษาชั้นปีที่</a:t>
                      </a:r>
                      <a:r>
                        <a:rPr kumimoji="0" lang="th-TH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1/1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ป. 1/1</a:t>
                      </a:r>
                      <a:endParaRPr kumimoji="0" lang="en-US" sz="105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40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2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ประถมศึกษาชั้นปีที่ 2/1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ป. 2/1</a:t>
                      </a:r>
                      <a:endParaRPr kumimoji="0" lang="en-US" sz="1050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08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3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มัธยมศึกษาชั้นปีที่ 1/1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ม. 1/1</a:t>
                      </a:r>
                      <a:endParaRPr kumimoji="0" lang="en-US" sz="1050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84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มัธยมศึกษาชั้นปีที่ 5/5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ม. 5/5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20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ประกาศนียบัตรวิชาชีพชั้นปีที่</a:t>
                      </a:r>
                      <a:r>
                        <a:rPr lang="th-TH" sz="1400" baseline="0" dirty="0" smtClean="0"/>
                        <a:t> 1/5</a:t>
                      </a:r>
                      <a:endParaRPr lang="th-TH" sz="14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ปวช.</a:t>
                      </a:r>
                      <a:r>
                        <a:rPr kumimoji="0" lang="th-TH" sz="105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1/5</a:t>
                      </a:r>
                      <a:endParaRPr kumimoji="0" lang="en-US" sz="1050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ประกาศนียบัตรวิชาชีพชั้นสูง ชั้นปีที่ 2/1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ปวส. 2</a:t>
                      </a:r>
                      <a:endParaRPr kumimoji="0" lang="en-US" sz="1050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8" name="Rounded Rectangle 7"/>
          <p:cNvSpPr/>
          <p:nvPr/>
        </p:nvSpPr>
        <p:spPr>
          <a:xfrm>
            <a:off x="152402" y="539365"/>
            <a:ext cx="9717018" cy="298837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2" y="675186"/>
            <a:ext cx="9717018" cy="22571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ระบบจัดการห้องเรียน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จัดการห้องเรียน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จัดการห้องเรียน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ounded Rectangle 20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27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8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ห้องเรียน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29" name="Elbow Connector 28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57178" y="4767817"/>
            <a:ext cx="1095532" cy="309241"/>
            <a:chOff x="252248" y="5093335"/>
            <a:chExt cx="1095532" cy="309241"/>
          </a:xfrm>
        </p:grpSpPr>
        <p:sp>
          <p:nvSpPr>
            <p:cNvPr id="31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2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5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484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56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601139"/>
            <a:ext cx="9717018" cy="237063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721844"/>
            <a:ext cx="9717018" cy="179057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ระบบจัดการห้องเรียน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จัดการห้องเรียน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8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1" name="สี่เหลี่ยมมุมมน 139"/>
          <p:cNvSpPr/>
          <p:nvPr/>
        </p:nvSpPr>
        <p:spPr>
          <a:xfrm>
            <a:off x="257178" y="2133600"/>
            <a:ext cx="9394822" cy="356935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2" name="กลุ่ม 30"/>
          <p:cNvGrpSpPr/>
          <p:nvPr/>
        </p:nvGrpSpPr>
        <p:grpSpPr>
          <a:xfrm>
            <a:off x="392070" y="2247570"/>
            <a:ext cx="1300119" cy="309393"/>
            <a:chOff x="1676400" y="2006600"/>
            <a:chExt cx="1143000" cy="309393"/>
          </a:xfrm>
        </p:grpSpPr>
        <p:sp>
          <p:nvSpPr>
            <p:cNvPr id="2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 ห้องเรียน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สี่เหลี่ยมผืนผ้า 186"/>
          <p:cNvSpPr/>
          <p:nvPr/>
        </p:nvSpPr>
        <p:spPr>
          <a:xfrm>
            <a:off x="1772543" y="2239358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6" name="สี่เหลี่ยมผืนผ้า 190"/>
          <p:cNvSpPr/>
          <p:nvPr/>
        </p:nvSpPr>
        <p:spPr>
          <a:xfrm>
            <a:off x="4674977" y="2261770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7" name="สี่เหลี่ยมผืนผ้า 186"/>
          <p:cNvSpPr/>
          <p:nvPr/>
        </p:nvSpPr>
        <p:spPr>
          <a:xfrm>
            <a:off x="1770239" y="3291200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เลือกระดับการศึกษา-- 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1079506" y="1268204"/>
            <a:ext cx="1435094" cy="26745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ระบบจัดการห้องเรียน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9" name="กลุ่ม 30"/>
          <p:cNvGrpSpPr/>
          <p:nvPr/>
        </p:nvGrpSpPr>
        <p:grpSpPr>
          <a:xfrm>
            <a:off x="389766" y="4432274"/>
            <a:ext cx="1300119" cy="309393"/>
            <a:chOff x="1676400" y="2006600"/>
            <a:chExt cx="1143000" cy="309393"/>
          </a:xfrm>
        </p:grpSpPr>
        <p:sp>
          <p:nvSpPr>
            <p:cNvPr id="3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สี่เหลี่ยมผืนผ้า 186"/>
          <p:cNvSpPr/>
          <p:nvPr/>
        </p:nvSpPr>
        <p:spPr>
          <a:xfrm>
            <a:off x="1770239" y="4429701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3" name="กลุ่ม 30"/>
          <p:cNvGrpSpPr/>
          <p:nvPr/>
        </p:nvGrpSpPr>
        <p:grpSpPr>
          <a:xfrm>
            <a:off x="389766" y="3298956"/>
            <a:ext cx="1300119" cy="309393"/>
            <a:chOff x="1676400" y="2006600"/>
            <a:chExt cx="1143000" cy="309393"/>
          </a:xfrm>
        </p:grpSpPr>
        <p:sp>
          <p:nvSpPr>
            <p:cNvPr id="3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ระดับการศึกษา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สี่เหลี่ยมผืนผ้า 190"/>
          <p:cNvSpPr/>
          <p:nvPr/>
        </p:nvSpPr>
        <p:spPr>
          <a:xfrm>
            <a:off x="3403293" y="2438400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ผืนผ้า 186"/>
          <p:cNvSpPr/>
          <p:nvPr/>
        </p:nvSpPr>
        <p:spPr>
          <a:xfrm>
            <a:off x="1770239" y="3671691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เลือกระดับชั้นเรียน -- 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9" name="กลุ่ม 30"/>
          <p:cNvGrpSpPr/>
          <p:nvPr/>
        </p:nvGrpSpPr>
        <p:grpSpPr>
          <a:xfrm>
            <a:off x="389766" y="3679447"/>
            <a:ext cx="1300119" cy="309393"/>
            <a:chOff x="1676400" y="2006600"/>
            <a:chExt cx="1143000" cy="309393"/>
          </a:xfrm>
        </p:grpSpPr>
        <p:sp>
          <p:nvSpPr>
            <p:cNvPr id="5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ระดับชั้น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2" name="สามเหลี่ยมหน้าจั่ว 140"/>
          <p:cNvSpPr/>
          <p:nvPr/>
        </p:nvSpPr>
        <p:spPr>
          <a:xfrm rot="10800000">
            <a:off x="3764099" y="3427214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สามเหลี่ยมหน้าจั่ว 140"/>
          <p:cNvSpPr/>
          <p:nvPr/>
        </p:nvSpPr>
        <p:spPr>
          <a:xfrm rot="10800000">
            <a:off x="3793982" y="3776052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4" name="กลุ่ม 30"/>
          <p:cNvGrpSpPr/>
          <p:nvPr/>
        </p:nvGrpSpPr>
        <p:grpSpPr>
          <a:xfrm>
            <a:off x="389766" y="2592987"/>
            <a:ext cx="1300119" cy="309393"/>
            <a:chOff x="1676400" y="2006600"/>
            <a:chExt cx="1143000" cy="309393"/>
          </a:xfrm>
        </p:grpSpPr>
        <p:sp>
          <p:nvSpPr>
            <p:cNvPr id="5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 อักษรย่อ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สี่เหลี่ยมผืนผ้า 186"/>
          <p:cNvSpPr/>
          <p:nvPr/>
        </p:nvSpPr>
        <p:spPr>
          <a:xfrm>
            <a:off x="1770239" y="2584775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8" name="สี่เหลี่ยมผืนผ้า 190"/>
          <p:cNvSpPr/>
          <p:nvPr/>
        </p:nvSpPr>
        <p:spPr>
          <a:xfrm>
            <a:off x="4675748" y="2566570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61" name="กลุ่ม 30"/>
          <p:cNvGrpSpPr/>
          <p:nvPr/>
        </p:nvGrpSpPr>
        <p:grpSpPr>
          <a:xfrm>
            <a:off x="388995" y="2963639"/>
            <a:ext cx="1300119" cy="309393"/>
            <a:chOff x="1676400" y="2006600"/>
            <a:chExt cx="1143000" cy="309393"/>
          </a:xfrm>
        </p:grpSpPr>
        <p:sp>
          <p:nvSpPr>
            <p:cNvPr id="6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รหัสประจำห้อง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4" name="สี่เหลี่ยมผืนผ้า 186"/>
          <p:cNvSpPr/>
          <p:nvPr/>
        </p:nvSpPr>
        <p:spPr>
          <a:xfrm>
            <a:off x="1769468" y="2955427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5" name="สี่เหลี่ยมผืนผ้า 190"/>
          <p:cNvSpPr/>
          <p:nvPr/>
        </p:nvSpPr>
        <p:spPr>
          <a:xfrm>
            <a:off x="4674977" y="2937222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71" name="กลุ่ม 30"/>
          <p:cNvGrpSpPr/>
          <p:nvPr/>
        </p:nvGrpSpPr>
        <p:grpSpPr>
          <a:xfrm>
            <a:off x="390046" y="4070812"/>
            <a:ext cx="1317989" cy="300207"/>
            <a:chOff x="1676401" y="2011192"/>
            <a:chExt cx="949815" cy="300207"/>
          </a:xfrm>
        </p:grpSpPr>
        <p:sp>
          <p:nvSpPr>
            <p:cNvPr id="72" name="สี่เหลี่ยมผืนผ้า 188"/>
            <p:cNvSpPr/>
            <p:nvPr/>
          </p:nvSpPr>
          <p:spPr>
            <a:xfrm>
              <a:off x="1676401" y="2011192"/>
              <a:ext cx="949815" cy="3002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สี่เหลี่ยมผืนผ้า 189"/>
            <p:cNvSpPr/>
            <p:nvPr/>
          </p:nvSpPr>
          <p:spPr>
            <a:xfrm>
              <a:off x="1676401" y="2011193"/>
              <a:ext cx="949813" cy="30020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วันที่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4" name="สี่เหลี่ยมผืนผ้า 186"/>
          <p:cNvSpPr/>
          <p:nvPr/>
        </p:nvSpPr>
        <p:spPr>
          <a:xfrm>
            <a:off x="1765972" y="4070813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52" y="4148495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678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57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601139"/>
            <a:ext cx="9717018" cy="237063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721844"/>
            <a:ext cx="9717018" cy="179057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ระบบจัดการห้องเรียน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จัดการ</a:t>
            </a:r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ห้องเรียน (ต่อ)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8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1" name="สี่เหลี่ยมมุมมน 139"/>
          <p:cNvSpPr/>
          <p:nvPr/>
        </p:nvSpPr>
        <p:spPr>
          <a:xfrm>
            <a:off x="257178" y="2133600"/>
            <a:ext cx="9394822" cy="356935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2" name="กลุ่ม 30"/>
          <p:cNvGrpSpPr/>
          <p:nvPr/>
        </p:nvGrpSpPr>
        <p:grpSpPr>
          <a:xfrm>
            <a:off x="433797" y="2240218"/>
            <a:ext cx="1626678" cy="309393"/>
            <a:chOff x="1676400" y="2006600"/>
            <a:chExt cx="1143000" cy="309393"/>
          </a:xfrm>
        </p:grpSpPr>
        <p:sp>
          <p:nvSpPr>
            <p:cNvPr id="2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 ห้องเรียน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สี่เหลี่ยมผืนผ้า 186"/>
          <p:cNvSpPr/>
          <p:nvPr/>
        </p:nvSpPr>
        <p:spPr>
          <a:xfrm>
            <a:off x="2168030" y="2217666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6" name="สี่เหลี่ยมผืนผ้า 190"/>
          <p:cNvSpPr/>
          <p:nvPr/>
        </p:nvSpPr>
        <p:spPr>
          <a:xfrm>
            <a:off x="5150818" y="2238792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1079506" y="1268204"/>
            <a:ext cx="1435094" cy="26745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ระบบจัดการห้องเรียน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9" name="กลุ่ม 30"/>
          <p:cNvGrpSpPr/>
          <p:nvPr/>
        </p:nvGrpSpPr>
        <p:grpSpPr>
          <a:xfrm>
            <a:off x="431493" y="4131430"/>
            <a:ext cx="1626678" cy="309393"/>
            <a:chOff x="1676400" y="2006600"/>
            <a:chExt cx="1143000" cy="309393"/>
          </a:xfrm>
        </p:grpSpPr>
        <p:sp>
          <p:nvSpPr>
            <p:cNvPr id="3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สี่เหลี่ยมผืนผ้า 186"/>
          <p:cNvSpPr/>
          <p:nvPr/>
        </p:nvSpPr>
        <p:spPr>
          <a:xfrm>
            <a:off x="2165726" y="4114517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สี่เหลี่ยมผืนผ้า 190"/>
          <p:cNvSpPr/>
          <p:nvPr/>
        </p:nvSpPr>
        <p:spPr>
          <a:xfrm>
            <a:off x="3403293" y="2438400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53" name="กลุ่ม 30"/>
          <p:cNvGrpSpPr/>
          <p:nvPr/>
        </p:nvGrpSpPr>
        <p:grpSpPr>
          <a:xfrm>
            <a:off x="431493" y="2585635"/>
            <a:ext cx="1626678" cy="309393"/>
            <a:chOff x="1676400" y="2006600"/>
            <a:chExt cx="1143000" cy="309393"/>
          </a:xfrm>
        </p:grpSpPr>
        <p:sp>
          <p:nvSpPr>
            <p:cNvPr id="5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 อักษรย่อ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6" name="สี่เหลี่ยมผืนผ้า 186"/>
          <p:cNvSpPr/>
          <p:nvPr/>
        </p:nvSpPr>
        <p:spPr>
          <a:xfrm>
            <a:off x="2165726" y="2563083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7" name="สี่เหลี่ยมผืนผ้า 190"/>
          <p:cNvSpPr/>
          <p:nvPr/>
        </p:nvSpPr>
        <p:spPr>
          <a:xfrm>
            <a:off x="5151589" y="2543592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58" name="กลุ่ม 30"/>
          <p:cNvGrpSpPr/>
          <p:nvPr/>
        </p:nvGrpSpPr>
        <p:grpSpPr>
          <a:xfrm>
            <a:off x="430722" y="2956287"/>
            <a:ext cx="1626678" cy="309393"/>
            <a:chOff x="1676400" y="2006600"/>
            <a:chExt cx="1143000" cy="309393"/>
          </a:xfrm>
        </p:grpSpPr>
        <p:sp>
          <p:nvSpPr>
            <p:cNvPr id="5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รหัสประจำห้อง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สี่เหลี่ยมผืนผ้า 186"/>
          <p:cNvSpPr/>
          <p:nvPr/>
        </p:nvSpPr>
        <p:spPr>
          <a:xfrm>
            <a:off x="2164955" y="2933735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2" name="สี่เหลี่ยมผืนผ้า 190"/>
          <p:cNvSpPr/>
          <p:nvPr/>
        </p:nvSpPr>
        <p:spPr>
          <a:xfrm>
            <a:off x="5150818" y="2914244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68" name="กลุ่ม 30"/>
          <p:cNvGrpSpPr/>
          <p:nvPr/>
        </p:nvGrpSpPr>
        <p:grpSpPr>
          <a:xfrm>
            <a:off x="431773" y="3769968"/>
            <a:ext cx="1649037" cy="300207"/>
            <a:chOff x="1676401" y="2011192"/>
            <a:chExt cx="949815" cy="300207"/>
          </a:xfrm>
        </p:grpSpPr>
        <p:sp>
          <p:nvSpPr>
            <p:cNvPr id="69" name="สี่เหลี่ยมผืนผ้า 188"/>
            <p:cNvSpPr/>
            <p:nvPr/>
          </p:nvSpPr>
          <p:spPr>
            <a:xfrm>
              <a:off x="1676401" y="2011192"/>
              <a:ext cx="949815" cy="3002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สี่เหลี่ยมผืนผ้า 189"/>
            <p:cNvSpPr/>
            <p:nvPr/>
          </p:nvSpPr>
          <p:spPr>
            <a:xfrm>
              <a:off x="1676401" y="2011193"/>
              <a:ext cx="949813" cy="30020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วันที่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1" name="สี่เหลี่ยมผืนผ้า 186"/>
          <p:cNvSpPr/>
          <p:nvPr/>
        </p:nvSpPr>
        <p:spPr>
          <a:xfrm>
            <a:off x="2161459" y="3755629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839" y="3833311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6539570" y="2309956"/>
            <a:ext cx="22199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จัดห้องเรียนสำหรับห้องที่ใช้เรียน เช่น ห้องคอมพิวเตอร์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>
            <a:endCxn id="25" idx="3"/>
          </p:cNvCxnSpPr>
          <p:nvPr/>
        </p:nvCxnSpPr>
        <p:spPr>
          <a:xfrm flipH="1" flipV="1">
            <a:off x="5092857" y="2370066"/>
            <a:ext cx="145172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สี่เหลี่ยมผืนผ้า 186"/>
          <p:cNvSpPr/>
          <p:nvPr/>
        </p:nvSpPr>
        <p:spPr>
          <a:xfrm>
            <a:off x="2161459" y="3353241"/>
            <a:ext cx="22009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เลือกกลุ่มสาระ-- 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7" name="กลุ่ม 30"/>
          <p:cNvGrpSpPr/>
          <p:nvPr/>
        </p:nvGrpSpPr>
        <p:grpSpPr>
          <a:xfrm>
            <a:off x="427226" y="3375337"/>
            <a:ext cx="1626678" cy="309393"/>
            <a:chOff x="1676400" y="2006600"/>
            <a:chExt cx="1143000" cy="309393"/>
          </a:xfrm>
        </p:grpSpPr>
        <p:sp>
          <p:nvSpPr>
            <p:cNvPr id="7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กลุ่มสาระการเรียนรู้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0" name="สามเหลี่ยมหน้าจั่ว 140"/>
          <p:cNvSpPr/>
          <p:nvPr/>
        </p:nvSpPr>
        <p:spPr>
          <a:xfrm rot="10800000">
            <a:off x="4155319" y="3489255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992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58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5766" y="838203"/>
            <a:ext cx="9717020" cy="5638798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2402" y="537371"/>
            <a:ext cx="9683748" cy="30083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2402" y="693729"/>
            <a:ext cx="9683748" cy="2071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36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ระบบงานวิชาการ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3689921" y="1357073"/>
            <a:ext cx="2815537" cy="33800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ระบบจัดการหลักสูตร</a:t>
            </a:r>
            <a:endParaRPr lang="en-US" sz="1500" dirty="0">
              <a:solidFill>
                <a:prstClr val="black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3435207" y="1198622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สี่เหลี่ยมมุมมน 5"/>
          <p:cNvSpPr/>
          <p:nvPr/>
        </p:nvSpPr>
        <p:spPr>
          <a:xfrm>
            <a:off x="3690088" y="1695076"/>
            <a:ext cx="2806246" cy="247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ระบบจัดการแผนการเรียน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3690088" y="1941269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ระบบจัดการตารางเรียน/ตารางสอน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3682578" y="2522171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ระบบลงทะเบียนเรียน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682578" y="2814270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ระบบบันทึกผลการเรียน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3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สี่เหลี่ยมมุมมน 5"/>
          <p:cNvSpPr/>
          <p:nvPr/>
        </p:nvSpPr>
        <p:spPr>
          <a:xfrm>
            <a:off x="3682578" y="339784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ระบบจัดเก็บข้อมูลจำหน่ายนักเรียน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6" name="สี่เหลี่ยมมุมมน 5"/>
          <p:cNvSpPr/>
          <p:nvPr/>
        </p:nvSpPr>
        <p:spPr>
          <a:xfrm>
            <a:off x="3682578" y="310736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ระบบบันทึกนักเรียนเลื่อนชั้นเรียน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8" name="สี่เหลี่ยมมุมมน 5"/>
          <p:cNvSpPr/>
          <p:nvPr/>
        </p:nvSpPr>
        <p:spPr>
          <a:xfrm>
            <a:off x="3682578" y="2232302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ระบบจัดการตารางสอบ</a:t>
            </a: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24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59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9227" y="669186"/>
            <a:ext cx="9604376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5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ระบบจัดการหลักสูตร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บันทึกจัดการหลักสูตร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06826"/>
              </p:ext>
            </p:extLst>
          </p:nvPr>
        </p:nvGraphicFramePr>
        <p:xfrm>
          <a:off x="257178" y="2383808"/>
          <a:ext cx="9344022" cy="213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10"/>
                <a:gridCol w="399658"/>
                <a:gridCol w="1048854"/>
                <a:gridCol w="2895600"/>
                <a:gridCol w="609600"/>
                <a:gridCol w="762000"/>
                <a:gridCol w="16764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1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รหัสวิชา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ชื่อวิชาเรียน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กลุ่ม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จำนวนหน่วยกิต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หลักสูตร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วันที่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1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22012-203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การสื่อสารข้อมูล และเครือข่าย(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Communication and Network</a:t>
                      </a:r>
                      <a:r>
                        <a:rPr lang="th-TH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100</a:t>
                      </a:r>
                      <a:endParaRPr lang="en-US" sz="18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/>
                        <a:t>หลักสูตร</a:t>
                      </a:r>
                      <a:r>
                        <a:rPr lang="th-TH" sz="1400" baseline="0" dirty="0" smtClean="0"/>
                        <a:t> ปวส. ปี 2546</a:t>
                      </a: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27/05/2557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2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22013-01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ระบบการจัดการฐานข้อมูล(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Management System</a:t>
                      </a:r>
                      <a:r>
                        <a:rPr lang="th-TH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51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/>
                        <a:t>หลักสูตร</a:t>
                      </a:r>
                      <a:r>
                        <a:rPr lang="th-TH" sz="1400" baseline="0" dirty="0" smtClean="0"/>
                        <a:t> ปวส. ปี 2546</a:t>
                      </a:r>
                      <a:endParaRPr lang="en-US" sz="1400" dirty="0" smtClean="0"/>
                    </a:p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28/05/2557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3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....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211604" y="4572000"/>
            <a:ext cx="1095532" cy="309241"/>
            <a:chOff x="252248" y="5093335"/>
            <a:chExt cx="1095532" cy="309241"/>
          </a:xfrm>
        </p:grpSpPr>
        <p:sp>
          <p:nvSpPr>
            <p:cNvPr id="21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185536" y="5149836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สี่เหลี่ยมผืนผ้า 374"/>
          <p:cNvSpPr/>
          <p:nvPr/>
        </p:nvSpPr>
        <p:spPr>
          <a:xfrm>
            <a:off x="2020611" y="3871654"/>
            <a:ext cx="1906097" cy="24314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เป็นลิงค์ คลิกเพื่อแก้ไขข้อมูล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9805" y="4436100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เมื่อต้องการเพิ่มผู้ใช้งานให้คลิกปุ่ม  “เพิ่ม”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ผู้ใช้งาน 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610600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13013" y="2079103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7692" y="2079103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026087"/>
            <a:ext cx="2420378" cy="349110"/>
            <a:chOff x="-80576" y="5044436"/>
            <a:chExt cx="1432741" cy="304800"/>
          </a:xfrm>
        </p:grpSpPr>
        <p:sp>
          <p:nvSpPr>
            <p:cNvPr id="31" name="สี่เหลี่ยมผืนผ้า 186"/>
            <p:cNvSpPr/>
            <p:nvPr/>
          </p:nvSpPr>
          <p:spPr>
            <a:xfrm>
              <a:off x="433725" y="5098608"/>
              <a:ext cx="918440" cy="185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2" name="สี่เหลี่ยมผืนผ้า 189"/>
            <p:cNvSpPr/>
            <p:nvPr/>
          </p:nvSpPr>
          <p:spPr>
            <a:xfrm>
              <a:off x="-80576" y="5044436"/>
              <a:ext cx="607153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>
                  <a:solidFill>
                    <a:srgbClr val="D4D4D6">
                      <a:lumMod val="25000"/>
                    </a:srgbClr>
                  </a:solidFill>
                </a:rPr>
                <a:t>รหัสวิชา</a:t>
              </a:r>
              <a:endParaRPr lang="en-US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50410" y="2070397"/>
            <a:ext cx="3124200" cy="304800"/>
            <a:chOff x="412704" y="5044436"/>
            <a:chExt cx="3124200" cy="304800"/>
          </a:xfrm>
        </p:grpSpPr>
        <p:sp>
          <p:nvSpPr>
            <p:cNvPr id="34" name="สี่เหลี่ยมผืนผ้า 186"/>
            <p:cNvSpPr/>
            <p:nvPr/>
          </p:nvSpPr>
          <p:spPr>
            <a:xfrm>
              <a:off x="867884" y="5044436"/>
              <a:ext cx="2669020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5" name="สี่เหลี่ยมผืนผ้า 189"/>
            <p:cNvSpPr/>
            <p:nvPr/>
          </p:nvSpPr>
          <p:spPr>
            <a:xfrm>
              <a:off x="412704" y="5044436"/>
              <a:ext cx="49328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36" name="Straight Arrow Connector 35"/>
          <p:cNvCxnSpPr>
            <a:stCxn id="18" idx="2"/>
            <a:endCxn id="26" idx="0"/>
          </p:cNvCxnSpPr>
          <p:nvPr/>
        </p:nvCxnSpPr>
        <p:spPr>
          <a:xfrm flipH="1">
            <a:off x="7748803" y="1927365"/>
            <a:ext cx="742417" cy="2508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676400" y="2997978"/>
            <a:ext cx="457200" cy="899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405206" y="1234757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สี่เหลี่ยมมุมมน 5"/>
          <p:cNvSpPr/>
          <p:nvPr/>
        </p:nvSpPr>
        <p:spPr>
          <a:xfrm>
            <a:off x="3580752" y="1279785"/>
            <a:ext cx="2882894" cy="25591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ระบบจัดการหลักสูตร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0459" y="202503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ชื่อวิชาเรียน</a:t>
            </a:r>
            <a:endParaRPr lang="en-US" dirty="0"/>
          </a:p>
        </p:txBody>
      </p:sp>
      <p:sp>
        <p:nvSpPr>
          <p:cNvPr id="54" name="สี่เหลี่ยมผืนผ้า 186"/>
          <p:cNvSpPr/>
          <p:nvPr/>
        </p:nvSpPr>
        <p:spPr>
          <a:xfrm>
            <a:off x="7669273" y="2013667"/>
            <a:ext cx="1902730" cy="3276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หลักสูตร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เลือกหลักสูตร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55" name="สามเหลี่ยมหน้าจั่ว 140"/>
          <p:cNvSpPr/>
          <p:nvPr/>
        </p:nvSpPr>
        <p:spPr>
          <a:xfrm rot="10800000">
            <a:off x="9410700" y="2159528"/>
            <a:ext cx="92842" cy="1043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38241"/>
            <a:ext cx="9717017" cy="290436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95324"/>
            <a:ext cx="9717017" cy="215431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โรงเรียนในสังกัด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6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โรงเรียนในสังกัด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7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88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โรงเรียนในสังกัด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9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74769"/>
              </p:ext>
            </p:extLst>
          </p:nvPr>
        </p:nvGraphicFramePr>
        <p:xfrm>
          <a:off x="265168" y="2510159"/>
          <a:ext cx="9336032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432"/>
                <a:gridCol w="304800"/>
                <a:gridCol w="1752600"/>
                <a:gridCol w="990600"/>
                <a:gridCol w="1600200"/>
                <a:gridCol w="1752600"/>
                <a:gridCol w="13716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05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 โรงเรียน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รหัสโรงเรียน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จังหวัด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เบอร์โทร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รร. กรุงเทพวิเทศศึกษา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กรุงเทพมหานคร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02-2000000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รร. เจริญวิทยาศึกษา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0002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กรุงเทพมหานคร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02-3000000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รร.</a:t>
                      </a:r>
                      <a:r>
                        <a:rPr lang="th-TH" sz="1600" baseline="0" dirty="0" smtClean="0"/>
                        <a:t> สารสาสน์วิเทศร่มเกล้า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0003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กรุงเทพมหานคร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02-4000000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รร. สากลศึกษา บางบัวทอง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0004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นนทบุรี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02-5000000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รร. บัวหลวง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0005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ขอนแก่น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02-6000000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รร. พิกุลแก้วศึกษา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0006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สงขลา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02-7000000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..</a:t>
                      </a:r>
                      <a:endParaRPr lang="en-US" sz="14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..</a:t>
                      </a:r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93"/>
          <p:cNvGrpSpPr/>
          <p:nvPr/>
        </p:nvGrpSpPr>
        <p:grpSpPr>
          <a:xfrm>
            <a:off x="199868" y="5562602"/>
            <a:ext cx="1095532" cy="309241"/>
            <a:chOff x="252248" y="5093335"/>
            <a:chExt cx="1095532" cy="309241"/>
          </a:xfrm>
        </p:grpSpPr>
        <p:sp>
          <p:nvSpPr>
            <p:cNvPr id="95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6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200" dirty="0" smtClean="0">
                  <a:solidFill>
                    <a:prstClr val="black"/>
                  </a:solidFill>
                </a:rPr>
                <a:t>#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7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7748803" y="1974090"/>
            <a:ext cx="742418" cy="29861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429805" y="4960204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8273017" y="5562602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76200" y="2133600"/>
            <a:ext cx="2947126" cy="304800"/>
            <a:chOff x="-80576" y="5044436"/>
            <a:chExt cx="2947126" cy="304800"/>
          </a:xfrm>
        </p:grpSpPr>
        <p:sp>
          <p:nvSpPr>
            <p:cNvPr id="161" name="สี่เหลี่ยมผืนผ้า 186"/>
            <p:cNvSpPr/>
            <p:nvPr/>
          </p:nvSpPr>
          <p:spPr>
            <a:xfrm>
              <a:off x="867884" y="5044436"/>
              <a:ext cx="1998666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62" name="สี่เหลี่ยมผืนผ้า 189"/>
            <p:cNvSpPr/>
            <p:nvPr/>
          </p:nvSpPr>
          <p:spPr>
            <a:xfrm>
              <a:off x="-80576" y="5044436"/>
              <a:ext cx="98656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ชื่อโรงเรียน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9226" y="648899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สี่เหลี่ยมมุมมน 139"/>
          <p:cNvSpPr/>
          <p:nvPr/>
        </p:nvSpPr>
        <p:spPr>
          <a:xfrm>
            <a:off x="250697" y="2052538"/>
            <a:ext cx="9394822" cy="42147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6" name="สี่เหลี่ยมมุมมน 139"/>
          <p:cNvSpPr/>
          <p:nvPr/>
        </p:nvSpPr>
        <p:spPr>
          <a:xfrm>
            <a:off x="451646" y="4079733"/>
            <a:ext cx="8902073" cy="2187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57" name="กลุ่ม 46"/>
          <p:cNvGrpSpPr/>
          <p:nvPr/>
        </p:nvGrpSpPr>
        <p:grpSpPr>
          <a:xfrm>
            <a:off x="548035" y="3904635"/>
            <a:ext cx="1528222" cy="338554"/>
            <a:chOff x="981458" y="1341281"/>
            <a:chExt cx="938017" cy="338554"/>
          </a:xfrm>
        </p:grpSpPr>
        <p:sp>
          <p:nvSpPr>
            <p:cNvPr id="158" name="สี่เหลี่ยมผืนผ้า 364"/>
            <p:cNvSpPr/>
            <p:nvPr/>
          </p:nvSpPr>
          <p:spPr>
            <a:xfrm>
              <a:off x="1104900" y="1478280"/>
              <a:ext cx="781439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81458" y="1341281"/>
              <a:ext cx="9380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0070C0"/>
                  </a:solidFill>
                  <a:latin typeface="AngsanaUPC" pitchFamily="18" charset="-34"/>
                  <a:cs typeface="AngsanaUPC" pitchFamily="18" charset="-34"/>
                </a:rPr>
                <a:t>ขั้นตอนการจัดการ</a:t>
              </a:r>
              <a:endParaRPr lang="en-US" sz="1600" dirty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60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สี่เหลี่ยมมุมมน 139"/>
          <p:cNvSpPr/>
          <p:nvPr/>
        </p:nvSpPr>
        <p:spPr>
          <a:xfrm>
            <a:off x="312314" y="2485457"/>
            <a:ext cx="9175745" cy="14157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8" name="กลุ่ม 46"/>
          <p:cNvGrpSpPr/>
          <p:nvPr/>
        </p:nvGrpSpPr>
        <p:grpSpPr>
          <a:xfrm>
            <a:off x="408703" y="2310359"/>
            <a:ext cx="1528222" cy="338554"/>
            <a:chOff x="981458" y="1341281"/>
            <a:chExt cx="938017" cy="338554"/>
          </a:xfrm>
        </p:grpSpPr>
        <p:sp>
          <p:nvSpPr>
            <p:cNvPr id="9" name="สี่เหลี่ยมผืนผ้า 364"/>
            <p:cNvSpPr/>
            <p:nvPr/>
          </p:nvSpPr>
          <p:spPr>
            <a:xfrm>
              <a:off x="1104900" y="1478280"/>
              <a:ext cx="781439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1458" y="1341281"/>
              <a:ext cx="9380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0070C0"/>
                  </a:solidFill>
                  <a:latin typeface="AngsanaUPC" pitchFamily="18" charset="-34"/>
                  <a:cs typeface="AngsanaUPC" pitchFamily="18" charset="-34"/>
                </a:rPr>
                <a:t>ขั้นตอนการจัดการ</a:t>
              </a:r>
              <a:endParaRPr lang="en-US" sz="1600" dirty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endParaRPr>
            </a:p>
          </p:txBody>
        </p:sp>
      </p:grp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8" name="Rounded Rectangle 17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ระบบจัดการหลักสูตร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บันทึกจัดการหลักสูตร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27" name="รูปภาพ 31" descr="icon-32-canc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28" name="รูปภาพ 32" descr="icon-32-sa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31" name="Elbow Connector 30"/>
          <p:cNvCxnSpPr/>
          <p:nvPr/>
        </p:nvCxnSpPr>
        <p:spPr>
          <a:xfrm>
            <a:off x="3439423" y="1198157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สี่เหลี่ยมมุมมน 5"/>
          <p:cNvSpPr/>
          <p:nvPr/>
        </p:nvSpPr>
        <p:spPr>
          <a:xfrm>
            <a:off x="3614969" y="1243186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ระบบจัดการหลักสูตร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4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1846435" y="853543"/>
            <a:ext cx="1551879" cy="3719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3398314" y="863579"/>
            <a:ext cx="1429460" cy="362469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43" name="กลุ่ม 42"/>
          <p:cNvGrpSpPr/>
          <p:nvPr/>
        </p:nvGrpSpPr>
        <p:grpSpPr>
          <a:xfrm>
            <a:off x="3433723" y="2170809"/>
            <a:ext cx="152400" cy="152400"/>
            <a:chOff x="3657600" y="2402685"/>
            <a:chExt cx="152400" cy="152400"/>
          </a:xfrm>
        </p:grpSpPr>
        <p:sp>
          <p:nvSpPr>
            <p:cNvPr id="44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สี่เหลี่ยมผืนผ้า 342"/>
          <p:cNvSpPr/>
          <p:nvPr/>
        </p:nvSpPr>
        <p:spPr>
          <a:xfrm>
            <a:off x="2690798" y="2110175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อนุบาล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7" name="วงรี 343"/>
          <p:cNvSpPr/>
          <p:nvPr/>
        </p:nvSpPr>
        <p:spPr>
          <a:xfrm>
            <a:off x="2546174" y="218375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สี่เหลี่ยมผืนผ้า 342"/>
          <p:cNvSpPr/>
          <p:nvPr/>
        </p:nvSpPr>
        <p:spPr>
          <a:xfrm>
            <a:off x="3619501" y="2117314"/>
            <a:ext cx="1097110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ประถมศึกษา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9" name="วงรี 343"/>
          <p:cNvSpPr/>
          <p:nvPr/>
        </p:nvSpPr>
        <p:spPr>
          <a:xfrm>
            <a:off x="4636475" y="2169777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สี่เหลี่ยมผืนผ้า 342"/>
          <p:cNvSpPr/>
          <p:nvPr/>
        </p:nvSpPr>
        <p:spPr>
          <a:xfrm>
            <a:off x="4873403" y="2116144"/>
            <a:ext cx="1291008" cy="2934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มัธยมศึกษา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1" name="สี่เหลี่ยมผืนผ้า 342"/>
          <p:cNvSpPr/>
          <p:nvPr/>
        </p:nvSpPr>
        <p:spPr>
          <a:xfrm>
            <a:off x="6316811" y="2113202"/>
            <a:ext cx="1291008" cy="2934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อาชีวะศึกษา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2" name="วงรี 343"/>
          <p:cNvSpPr/>
          <p:nvPr/>
        </p:nvSpPr>
        <p:spPr>
          <a:xfrm>
            <a:off x="6113869" y="2169777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สี่เหลี่ยมผืนผ้า 186"/>
          <p:cNvSpPr/>
          <p:nvPr/>
        </p:nvSpPr>
        <p:spPr>
          <a:xfrm>
            <a:off x="4570767" y="3095348"/>
            <a:ext cx="2335538" cy="2950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สาขาการเรียน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เลือกสาขา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55" name="สามเหลี่ยมหน้าจั่ว 140"/>
          <p:cNvSpPr/>
          <p:nvPr/>
        </p:nvSpPr>
        <p:spPr>
          <a:xfrm rot="10800000">
            <a:off x="6707816" y="3206620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7" name="สี่เหลี่ยมผืนผ้า 186"/>
          <p:cNvSpPr/>
          <p:nvPr/>
        </p:nvSpPr>
        <p:spPr>
          <a:xfrm>
            <a:off x="7276603" y="2093689"/>
            <a:ext cx="2335538" cy="2950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หลักสูตร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เลือกหลักสูตร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59" name="สามเหลี่ยมหน้าจั่ว 140"/>
          <p:cNvSpPr/>
          <p:nvPr/>
        </p:nvSpPr>
        <p:spPr>
          <a:xfrm rot="10800000">
            <a:off x="9353719" y="2188461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90" name="กลุ่ม 30"/>
          <p:cNvGrpSpPr/>
          <p:nvPr/>
        </p:nvGrpSpPr>
        <p:grpSpPr>
          <a:xfrm>
            <a:off x="604616" y="2072082"/>
            <a:ext cx="1586058" cy="309393"/>
            <a:chOff x="1676399" y="2006600"/>
            <a:chExt cx="1143000" cy="309393"/>
          </a:xfrm>
        </p:grpSpPr>
        <p:sp>
          <p:nvSpPr>
            <p:cNvPr id="91" name="สี่เหลี่ยมผืนผ้า 188"/>
            <p:cNvSpPr/>
            <p:nvPr/>
          </p:nvSpPr>
          <p:spPr>
            <a:xfrm>
              <a:off x="1676399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สี่เหลี่ยมผืนผ้า 189"/>
            <p:cNvSpPr/>
            <p:nvPr/>
          </p:nvSpPr>
          <p:spPr>
            <a:xfrm>
              <a:off x="1676399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ระดับการศึกษา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7" name="สี่เหลี่ยมผืนผ้า 186"/>
          <p:cNvSpPr/>
          <p:nvPr/>
        </p:nvSpPr>
        <p:spPr>
          <a:xfrm>
            <a:off x="2130826" y="3092943"/>
            <a:ext cx="2335538" cy="2950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ประเภท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เลือกประเภท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98" name="สามเหลี่ยมหน้าจั่ว 140"/>
          <p:cNvSpPr/>
          <p:nvPr/>
        </p:nvSpPr>
        <p:spPr>
          <a:xfrm rot="10800000">
            <a:off x="4242226" y="3219533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2397" y="3706262"/>
            <a:ext cx="305394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จะแสดงเมื่อ เลือกระดับการศึกษาอาชีววะ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3" name="กลุ่ม 30"/>
          <p:cNvGrpSpPr/>
          <p:nvPr/>
        </p:nvGrpSpPr>
        <p:grpSpPr>
          <a:xfrm>
            <a:off x="459424" y="4319977"/>
            <a:ext cx="522768" cy="327025"/>
            <a:chOff x="1590069" y="2006600"/>
            <a:chExt cx="1428751" cy="327025"/>
          </a:xfrm>
        </p:grpSpPr>
        <p:sp>
          <p:nvSpPr>
            <p:cNvPr id="124" name="สี่เหลี่ยมผืนผ้า 174"/>
            <p:cNvSpPr/>
            <p:nvPr/>
          </p:nvSpPr>
          <p:spPr>
            <a:xfrm>
              <a:off x="1676398" y="2006600"/>
              <a:ext cx="1200585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5" name="สี่เหลี่ยมผืนผ้า 175"/>
            <p:cNvSpPr/>
            <p:nvPr/>
          </p:nvSpPr>
          <p:spPr>
            <a:xfrm>
              <a:off x="1590069" y="2028825"/>
              <a:ext cx="142875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prstClr val="black"/>
                  </a:solidFill>
                </a:rPr>
                <a:t>No</a:t>
              </a:r>
              <a:r>
                <a:rPr lang="th-TH" sz="1100" dirty="0">
                  <a:solidFill>
                    <a:prstClr val="black"/>
                  </a:solidFill>
                </a:rPr>
                <a:t>.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กลุ่ม 30"/>
          <p:cNvGrpSpPr/>
          <p:nvPr/>
        </p:nvGrpSpPr>
        <p:grpSpPr>
          <a:xfrm>
            <a:off x="965220" y="4316801"/>
            <a:ext cx="1098250" cy="307975"/>
            <a:chOff x="1676400" y="2003425"/>
            <a:chExt cx="1143000" cy="307975"/>
          </a:xfrm>
        </p:grpSpPr>
        <p:sp>
          <p:nvSpPr>
            <p:cNvPr id="127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8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รหัสวิชา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9" name="สี่เหลี่ยมผืนผ้า 172"/>
          <p:cNvSpPr/>
          <p:nvPr/>
        </p:nvSpPr>
        <p:spPr>
          <a:xfrm>
            <a:off x="966153" y="4700974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222-001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30" name="กลุ่ม 30"/>
          <p:cNvGrpSpPr/>
          <p:nvPr/>
        </p:nvGrpSpPr>
        <p:grpSpPr>
          <a:xfrm>
            <a:off x="6143985" y="4316801"/>
            <a:ext cx="1223441" cy="330201"/>
            <a:chOff x="1676400" y="2003425"/>
            <a:chExt cx="1143000" cy="307975"/>
          </a:xfrm>
        </p:grpSpPr>
        <p:sp>
          <p:nvSpPr>
            <p:cNvPr id="131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2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ชั่วโมงเรียน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3" name="สี่เหลี่ยมผืนผ้า 172"/>
          <p:cNvSpPr/>
          <p:nvPr/>
        </p:nvSpPr>
        <p:spPr>
          <a:xfrm>
            <a:off x="6143195" y="4700973"/>
            <a:ext cx="1222809" cy="287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60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34" name="กลุ่ม 30"/>
          <p:cNvGrpSpPr/>
          <p:nvPr/>
        </p:nvGrpSpPr>
        <p:grpSpPr>
          <a:xfrm>
            <a:off x="2115523" y="4316801"/>
            <a:ext cx="2427474" cy="307975"/>
            <a:chOff x="1676400" y="2003425"/>
            <a:chExt cx="840636" cy="307975"/>
          </a:xfrm>
        </p:grpSpPr>
        <p:sp>
          <p:nvSpPr>
            <p:cNvPr id="135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6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ชื่อวิชา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7" name="สี่เหลี่ยมผืนผ้า 172"/>
          <p:cNvSpPr/>
          <p:nvPr/>
        </p:nvSpPr>
        <p:spPr>
          <a:xfrm>
            <a:off x="2116456" y="4700974"/>
            <a:ext cx="2426540" cy="301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คณิต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38" name="กลุ่ม 30"/>
          <p:cNvGrpSpPr/>
          <p:nvPr/>
        </p:nvGrpSpPr>
        <p:grpSpPr>
          <a:xfrm>
            <a:off x="4602931" y="4316801"/>
            <a:ext cx="1464064" cy="307975"/>
            <a:chOff x="1676400" y="2003425"/>
            <a:chExt cx="1143000" cy="307975"/>
          </a:xfrm>
        </p:grpSpPr>
        <p:sp>
          <p:nvSpPr>
            <p:cNvPr id="139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0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หน่วยกิต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1" name="สี่เหลี่ยมผืนผ้า 172"/>
          <p:cNvSpPr/>
          <p:nvPr/>
        </p:nvSpPr>
        <p:spPr>
          <a:xfrm>
            <a:off x="4601788" y="4700974"/>
            <a:ext cx="1463308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2" name="สี่เหลี่ยมผืนผ้า 172"/>
          <p:cNvSpPr/>
          <p:nvPr/>
        </p:nvSpPr>
        <p:spPr>
          <a:xfrm>
            <a:off x="493316" y="4702251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3" name="สี่เหลี่ยมผืนผ้า 172"/>
          <p:cNvSpPr/>
          <p:nvPr/>
        </p:nvSpPr>
        <p:spPr>
          <a:xfrm>
            <a:off x="1509248" y="5857317"/>
            <a:ext cx="2426540" cy="301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รวม.................................................วิชา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สี่เหลี่ยมผืนผ้า 172"/>
          <p:cNvSpPr/>
          <p:nvPr/>
        </p:nvSpPr>
        <p:spPr>
          <a:xfrm>
            <a:off x="4570767" y="5782615"/>
            <a:ext cx="1467554" cy="372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รวม...................หน่อยกิต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สี่เหลี่ยมผืนผ้า 172"/>
          <p:cNvSpPr/>
          <p:nvPr/>
        </p:nvSpPr>
        <p:spPr>
          <a:xfrm>
            <a:off x="6113869" y="5768931"/>
            <a:ext cx="1225360" cy="372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รวม................ชั่วโมง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สี่เหลี่ยมผืนผ้า 172"/>
          <p:cNvSpPr/>
          <p:nvPr/>
        </p:nvSpPr>
        <p:spPr>
          <a:xfrm>
            <a:off x="966153" y="5079030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222-002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7" name="สี่เหลี่ยมผืนผ้า 172"/>
          <p:cNvSpPr/>
          <p:nvPr/>
        </p:nvSpPr>
        <p:spPr>
          <a:xfrm>
            <a:off x="6143195" y="5079029"/>
            <a:ext cx="1222809" cy="287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60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8" name="สี่เหลี่ยมผืนผ้า 172"/>
          <p:cNvSpPr/>
          <p:nvPr/>
        </p:nvSpPr>
        <p:spPr>
          <a:xfrm>
            <a:off x="2116456" y="5079030"/>
            <a:ext cx="2426540" cy="301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บัญชี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สี่เหลี่ยมผืนผ้า 172"/>
          <p:cNvSpPr/>
          <p:nvPr/>
        </p:nvSpPr>
        <p:spPr>
          <a:xfrm>
            <a:off x="4601788" y="5079030"/>
            <a:ext cx="1463308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0" name="สี่เหลี่ยมผืนผ้า 172"/>
          <p:cNvSpPr/>
          <p:nvPr/>
        </p:nvSpPr>
        <p:spPr>
          <a:xfrm>
            <a:off x="493316" y="5080307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1" name="สี่เหลี่ยมผืนผ้า 172"/>
          <p:cNvSpPr/>
          <p:nvPr/>
        </p:nvSpPr>
        <p:spPr>
          <a:xfrm>
            <a:off x="966153" y="5407584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222-003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2" name="สี่เหลี่ยมผืนผ้า 172"/>
          <p:cNvSpPr/>
          <p:nvPr/>
        </p:nvSpPr>
        <p:spPr>
          <a:xfrm>
            <a:off x="6143195" y="5407583"/>
            <a:ext cx="1222809" cy="287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50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3" name="สี่เหลี่ยมผืนผ้า 172"/>
          <p:cNvSpPr/>
          <p:nvPr/>
        </p:nvSpPr>
        <p:spPr>
          <a:xfrm>
            <a:off x="2116456" y="5407584"/>
            <a:ext cx="2426540" cy="301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คอมพิวเตอร์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สี่เหลี่ยมผืนผ้า 172"/>
          <p:cNvSpPr/>
          <p:nvPr/>
        </p:nvSpPr>
        <p:spPr>
          <a:xfrm>
            <a:off x="4601788" y="5407584"/>
            <a:ext cx="1463308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5" name="สี่เหลี่ยมผืนผ้า 172"/>
          <p:cNvSpPr/>
          <p:nvPr/>
        </p:nvSpPr>
        <p:spPr>
          <a:xfrm>
            <a:off x="493316" y="5408861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2" idx="0"/>
            <a:endCxn id="53" idx="2"/>
          </p:cNvCxnSpPr>
          <p:nvPr/>
        </p:nvCxnSpPr>
        <p:spPr>
          <a:xfrm flipV="1">
            <a:off x="5399368" y="3390355"/>
            <a:ext cx="339168" cy="315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0"/>
            <a:endCxn id="97" idx="2"/>
          </p:cNvCxnSpPr>
          <p:nvPr/>
        </p:nvCxnSpPr>
        <p:spPr>
          <a:xfrm flipH="1" flipV="1">
            <a:off x="3298595" y="3387950"/>
            <a:ext cx="2100773" cy="318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122518" y="2665169"/>
            <a:ext cx="846531" cy="369332"/>
            <a:chOff x="504817" y="3101453"/>
            <a:chExt cx="846531" cy="369332"/>
          </a:xfrm>
        </p:grpSpPr>
        <p:sp>
          <p:nvSpPr>
            <p:cNvPr id="14" name="Rectangle 13"/>
            <p:cNvSpPr/>
            <p:nvPr/>
          </p:nvSpPr>
          <p:spPr>
            <a:xfrm>
              <a:off x="504817" y="3198141"/>
              <a:ext cx="158391" cy="13416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5900" y="3101453"/>
              <a:ext cx="685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smtClean="0"/>
                <a:t>ป.1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852427" y="2653019"/>
            <a:ext cx="846531" cy="369332"/>
            <a:chOff x="504817" y="3101453"/>
            <a:chExt cx="846531" cy="369332"/>
          </a:xfrm>
        </p:grpSpPr>
        <p:sp>
          <p:nvSpPr>
            <p:cNvPr id="108" name="Rectangle 107"/>
            <p:cNvSpPr/>
            <p:nvPr/>
          </p:nvSpPr>
          <p:spPr>
            <a:xfrm>
              <a:off x="504817" y="3198141"/>
              <a:ext cx="158391" cy="13416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65900" y="3101453"/>
              <a:ext cx="685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smtClean="0"/>
                <a:t>ป.2</a:t>
              </a:r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539221" y="2659014"/>
            <a:ext cx="846531" cy="369332"/>
            <a:chOff x="504817" y="3101453"/>
            <a:chExt cx="846531" cy="369332"/>
          </a:xfrm>
        </p:grpSpPr>
        <p:sp>
          <p:nvSpPr>
            <p:cNvPr id="111" name="Rectangle 110"/>
            <p:cNvSpPr/>
            <p:nvPr/>
          </p:nvSpPr>
          <p:spPr>
            <a:xfrm>
              <a:off x="504817" y="3198141"/>
              <a:ext cx="158391" cy="13416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5900" y="3101453"/>
              <a:ext cx="685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smtClean="0"/>
                <a:t>ป.3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218678" y="2657310"/>
            <a:ext cx="846531" cy="369332"/>
            <a:chOff x="504817" y="3101453"/>
            <a:chExt cx="846531" cy="369332"/>
          </a:xfrm>
        </p:grpSpPr>
        <p:sp>
          <p:nvSpPr>
            <p:cNvPr id="114" name="Rectangle 113"/>
            <p:cNvSpPr/>
            <p:nvPr/>
          </p:nvSpPr>
          <p:spPr>
            <a:xfrm>
              <a:off x="504817" y="3198141"/>
              <a:ext cx="158391" cy="13416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5900" y="3101453"/>
              <a:ext cx="685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smtClean="0"/>
                <a:t>ป.4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38290" y="2643671"/>
            <a:ext cx="846531" cy="369332"/>
            <a:chOff x="504817" y="3101453"/>
            <a:chExt cx="846531" cy="369332"/>
          </a:xfrm>
        </p:grpSpPr>
        <p:sp>
          <p:nvSpPr>
            <p:cNvPr id="117" name="Rectangle 116"/>
            <p:cNvSpPr/>
            <p:nvPr/>
          </p:nvSpPr>
          <p:spPr>
            <a:xfrm>
              <a:off x="504817" y="3198141"/>
              <a:ext cx="158391" cy="13416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5900" y="3101453"/>
              <a:ext cx="685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smtClean="0"/>
                <a:t>ป.5</a:t>
              </a:r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654547" y="2655442"/>
            <a:ext cx="846531" cy="369332"/>
            <a:chOff x="504817" y="3101453"/>
            <a:chExt cx="846531" cy="369332"/>
          </a:xfrm>
        </p:grpSpPr>
        <p:sp>
          <p:nvSpPr>
            <p:cNvPr id="120" name="Rectangle 119"/>
            <p:cNvSpPr/>
            <p:nvPr/>
          </p:nvSpPr>
          <p:spPr>
            <a:xfrm>
              <a:off x="504817" y="3198141"/>
              <a:ext cx="158391" cy="13416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65900" y="3101453"/>
              <a:ext cx="685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smtClean="0"/>
                <a:t>ป.6</a:t>
              </a:r>
              <a:endParaRPr lang="en-US" dirty="0"/>
            </a:p>
          </p:txBody>
        </p:sp>
      </p:grpSp>
      <p:grpSp>
        <p:nvGrpSpPr>
          <p:cNvPr id="160" name="กลุ่ม 30"/>
          <p:cNvGrpSpPr/>
          <p:nvPr/>
        </p:nvGrpSpPr>
        <p:grpSpPr>
          <a:xfrm>
            <a:off x="455252" y="2675876"/>
            <a:ext cx="1586058" cy="309393"/>
            <a:chOff x="1676399" y="2006600"/>
            <a:chExt cx="1143000" cy="309393"/>
          </a:xfrm>
        </p:grpSpPr>
        <p:sp>
          <p:nvSpPr>
            <p:cNvPr id="161" name="สี่เหลี่ยมผืนผ้า 188"/>
            <p:cNvSpPr/>
            <p:nvPr/>
          </p:nvSpPr>
          <p:spPr>
            <a:xfrm>
              <a:off x="1676399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2" name="สี่เหลี่ยมผืนผ้า 189"/>
            <p:cNvSpPr/>
            <p:nvPr/>
          </p:nvSpPr>
          <p:spPr>
            <a:xfrm>
              <a:off x="1676399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เลือกระดับชั้นเรียน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203982" y="2587455"/>
            <a:ext cx="196882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จะแสดงตามระดับการศึกษา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>
            <a:stCxn id="163" idx="1"/>
          </p:cNvCxnSpPr>
          <p:nvPr/>
        </p:nvCxnSpPr>
        <p:spPr>
          <a:xfrm flipH="1">
            <a:off x="6113869" y="2772121"/>
            <a:ext cx="1090113" cy="44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61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9226" y="648899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สี่เหลี่ยมมุมมน 139"/>
          <p:cNvSpPr/>
          <p:nvPr/>
        </p:nvSpPr>
        <p:spPr>
          <a:xfrm>
            <a:off x="304801" y="2027122"/>
            <a:ext cx="9394822" cy="39992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สี่เหลี่ยมมุมมน 139"/>
          <p:cNvSpPr/>
          <p:nvPr/>
        </p:nvSpPr>
        <p:spPr>
          <a:xfrm>
            <a:off x="437769" y="2517844"/>
            <a:ext cx="8926638" cy="23589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8" name="กลุ่ม 46"/>
          <p:cNvGrpSpPr/>
          <p:nvPr/>
        </p:nvGrpSpPr>
        <p:grpSpPr>
          <a:xfrm>
            <a:off x="285051" y="2342746"/>
            <a:ext cx="1528222" cy="338554"/>
            <a:chOff x="981458" y="1341281"/>
            <a:chExt cx="938017" cy="338554"/>
          </a:xfrm>
        </p:grpSpPr>
        <p:sp>
          <p:nvSpPr>
            <p:cNvPr id="9" name="สี่เหลี่ยมผืนผ้า 364"/>
            <p:cNvSpPr/>
            <p:nvPr/>
          </p:nvSpPr>
          <p:spPr>
            <a:xfrm>
              <a:off x="1104900" y="1478280"/>
              <a:ext cx="781439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1458" y="1341281"/>
              <a:ext cx="9380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0070C0"/>
                  </a:solidFill>
                  <a:latin typeface="AngsanaUPC" pitchFamily="18" charset="-34"/>
                  <a:cs typeface="AngsanaUPC" pitchFamily="18" charset="-34"/>
                </a:rPr>
                <a:t>ขั้นตอนการจัดการ</a:t>
              </a:r>
              <a:endParaRPr lang="en-US" sz="1600" dirty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92956" y="6083175"/>
            <a:ext cx="519331" cy="307972"/>
            <a:chOff x="487829" y="4941410"/>
            <a:chExt cx="631082" cy="374249"/>
          </a:xfrm>
        </p:grpSpPr>
        <p:sp>
          <p:nvSpPr>
            <p:cNvPr id="12" name="Oval 11"/>
            <p:cNvSpPr/>
            <p:nvPr/>
          </p:nvSpPr>
          <p:spPr>
            <a:xfrm>
              <a:off x="553093" y="4970363"/>
              <a:ext cx="233464" cy="233463"/>
            </a:xfrm>
            <a:prstGeom prst="ellipse">
              <a:avLst/>
            </a:prstGeom>
            <a:solidFill>
              <a:srgbClr val="99CC00"/>
            </a:solidFill>
            <a:ln w="19050">
              <a:solidFill>
                <a:srgbClr val="158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สี่เหลี่ยมผืนผ้า 195"/>
            <p:cNvSpPr/>
            <p:nvPr/>
          </p:nvSpPr>
          <p:spPr>
            <a:xfrm>
              <a:off x="487829" y="4941410"/>
              <a:ext cx="367366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2400" b="1" dirty="0" smtClean="0">
                  <a:solidFill>
                    <a:prstClr val="white"/>
                  </a:solidFill>
                </a:rPr>
                <a:t>+</a:t>
              </a:r>
              <a:endParaRPr lang="en-US" sz="2400" b="1" dirty="0">
                <a:solidFill>
                  <a:prstClr val="white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58" y="4984087"/>
              <a:ext cx="250366" cy="250366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834158" y="4984752"/>
              <a:ext cx="219076" cy="2190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สี่เหลี่ยมผืนผ้า 195"/>
            <p:cNvSpPr/>
            <p:nvPr/>
          </p:nvSpPr>
          <p:spPr>
            <a:xfrm>
              <a:off x="751546" y="5010860"/>
              <a:ext cx="367365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Adobe Caslon Pro Bold" pitchFamily="18" charset="0"/>
                  <a:cs typeface="Adobe Arabic" pitchFamily="18" charset="-78"/>
                </a:rPr>
                <a:t>-</a:t>
              </a:r>
              <a:endParaRPr lang="en-US" sz="2800" b="1" dirty="0">
                <a:solidFill>
                  <a:schemeClr val="bg1"/>
                </a:solidFill>
                <a:latin typeface="Adobe Caslon Pro Bold" pitchFamily="18" charset="0"/>
                <a:cs typeface="Adobe Arabic" pitchFamily="18" charset="-78"/>
              </a:endParaRPr>
            </a:p>
          </p:txBody>
        </p:sp>
      </p:grp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8" name="Rounded Rectangle 17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ระบบจัดการหลักสูตร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บันทึกจัดการหลักสูตร (ต่อ)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27" name="รูปภาพ 31" descr="icon-32-canc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28" name="รูปภาพ 32" descr="icon-32-sa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31" name="Elbow Connector 30"/>
          <p:cNvCxnSpPr/>
          <p:nvPr/>
        </p:nvCxnSpPr>
        <p:spPr>
          <a:xfrm>
            <a:off x="3439423" y="1198157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สี่เหลี่ยมมุมมน 5"/>
          <p:cNvSpPr/>
          <p:nvPr/>
        </p:nvSpPr>
        <p:spPr>
          <a:xfrm>
            <a:off x="3614969" y="1243186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ระบบจัดการหลักสูตร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4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7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38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1846435" y="853543"/>
            <a:ext cx="1551879" cy="3719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3398314" y="863579"/>
            <a:ext cx="1429460" cy="362469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65" name="กลุ่ม 30"/>
          <p:cNvGrpSpPr/>
          <p:nvPr/>
        </p:nvGrpSpPr>
        <p:grpSpPr>
          <a:xfrm>
            <a:off x="533653" y="4363084"/>
            <a:ext cx="1300119" cy="309393"/>
            <a:chOff x="1676400" y="2006600"/>
            <a:chExt cx="1143000" cy="309393"/>
          </a:xfrm>
        </p:grpSpPr>
        <p:sp>
          <p:nvSpPr>
            <p:cNvPr id="6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8" name="สี่เหลี่ยมผืนผ้า 186"/>
          <p:cNvSpPr/>
          <p:nvPr/>
        </p:nvSpPr>
        <p:spPr>
          <a:xfrm>
            <a:off x="1914126" y="4360511"/>
            <a:ext cx="2200927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9" name="กลุ่ม 30"/>
          <p:cNvGrpSpPr/>
          <p:nvPr/>
        </p:nvGrpSpPr>
        <p:grpSpPr>
          <a:xfrm>
            <a:off x="523194" y="3958915"/>
            <a:ext cx="1586057" cy="309393"/>
            <a:chOff x="1676400" y="2006600"/>
            <a:chExt cx="1143000" cy="309393"/>
          </a:xfrm>
        </p:grpSpPr>
        <p:sp>
          <p:nvSpPr>
            <p:cNvPr id="7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วันที่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2" name="สี่เหลี่ยมผืนผ้า 186"/>
          <p:cNvSpPr/>
          <p:nvPr/>
        </p:nvSpPr>
        <p:spPr>
          <a:xfrm>
            <a:off x="2256602" y="3963508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79" y="4016065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กลุ่ม 30"/>
          <p:cNvGrpSpPr/>
          <p:nvPr/>
        </p:nvGrpSpPr>
        <p:grpSpPr>
          <a:xfrm>
            <a:off x="529295" y="2646707"/>
            <a:ext cx="1586057" cy="309393"/>
            <a:chOff x="1676400" y="2006600"/>
            <a:chExt cx="1143000" cy="309393"/>
          </a:xfrm>
        </p:grpSpPr>
        <p:sp>
          <p:nvSpPr>
            <p:cNvPr id="7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กลุ่มสาระ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7" name="สี่เหลี่ยมผืนผ้า 186"/>
          <p:cNvSpPr/>
          <p:nvPr/>
        </p:nvSpPr>
        <p:spPr>
          <a:xfrm>
            <a:off x="2262703" y="2651300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00B050"/>
                </a:solidFill>
              </a:rPr>
              <a:t>                -- กลุ่มสาระ --</a:t>
            </a:r>
            <a:endParaRPr lang="en-US" sz="16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สามเหลี่ยมหน้าจั่ว 140"/>
          <p:cNvSpPr/>
          <p:nvPr/>
        </p:nvSpPr>
        <p:spPr>
          <a:xfrm rot="10800000">
            <a:off x="4173457" y="2750307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8587859" y="4293353"/>
            <a:ext cx="519331" cy="307972"/>
            <a:chOff x="487829" y="4941410"/>
            <a:chExt cx="631082" cy="374249"/>
          </a:xfrm>
        </p:grpSpPr>
        <p:sp>
          <p:nvSpPr>
            <p:cNvPr id="80" name="Oval 79"/>
            <p:cNvSpPr/>
            <p:nvPr/>
          </p:nvSpPr>
          <p:spPr>
            <a:xfrm>
              <a:off x="553093" y="4970363"/>
              <a:ext cx="233464" cy="233463"/>
            </a:xfrm>
            <a:prstGeom prst="ellipse">
              <a:avLst/>
            </a:prstGeom>
            <a:solidFill>
              <a:srgbClr val="99CC00"/>
            </a:solidFill>
            <a:ln w="19050">
              <a:solidFill>
                <a:srgbClr val="158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1" name="สี่เหลี่ยมผืนผ้า 195"/>
            <p:cNvSpPr/>
            <p:nvPr/>
          </p:nvSpPr>
          <p:spPr>
            <a:xfrm>
              <a:off x="487829" y="4941410"/>
              <a:ext cx="367366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2400" b="1" dirty="0" smtClean="0">
                  <a:solidFill>
                    <a:prstClr val="white"/>
                  </a:solidFill>
                </a:rPr>
                <a:t>+</a:t>
              </a:r>
              <a:endParaRPr lang="en-US" sz="2400" b="1" dirty="0">
                <a:solidFill>
                  <a:prstClr val="white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58" y="4984087"/>
              <a:ext cx="250366" cy="250366"/>
            </a:xfrm>
            <a:prstGeom prst="rect">
              <a:avLst/>
            </a:prstGeom>
          </p:spPr>
        </p:pic>
        <p:sp>
          <p:nvSpPr>
            <p:cNvPr id="83" name="Oval 82"/>
            <p:cNvSpPr/>
            <p:nvPr/>
          </p:nvSpPr>
          <p:spPr>
            <a:xfrm>
              <a:off x="834158" y="4984752"/>
              <a:ext cx="219076" cy="2190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4" name="สี่เหลี่ยมผืนผ้า 195"/>
            <p:cNvSpPr/>
            <p:nvPr/>
          </p:nvSpPr>
          <p:spPr>
            <a:xfrm>
              <a:off x="751546" y="5010860"/>
              <a:ext cx="367365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Adobe Caslon Pro Bold" pitchFamily="18" charset="0"/>
                  <a:cs typeface="Adobe Arabic" pitchFamily="18" charset="-78"/>
                </a:rPr>
                <a:t>-</a:t>
              </a:r>
              <a:endParaRPr lang="en-US" sz="2800" b="1" dirty="0">
                <a:solidFill>
                  <a:schemeClr val="bg1"/>
                </a:solidFill>
                <a:latin typeface="Adobe Caslon Pro Bold" pitchFamily="18" charset="0"/>
                <a:cs typeface="Adobe Arabic" pitchFamily="18" charset="-78"/>
              </a:endParaRPr>
            </a:p>
          </p:txBody>
        </p:sp>
      </p:grpSp>
      <p:grpSp>
        <p:nvGrpSpPr>
          <p:cNvPr id="85" name="กลุ่ม 30"/>
          <p:cNvGrpSpPr/>
          <p:nvPr/>
        </p:nvGrpSpPr>
        <p:grpSpPr>
          <a:xfrm>
            <a:off x="517085" y="3144210"/>
            <a:ext cx="1586057" cy="309393"/>
            <a:chOff x="1676400" y="2006600"/>
            <a:chExt cx="1143000" cy="309393"/>
          </a:xfrm>
        </p:grpSpPr>
        <p:sp>
          <p:nvSpPr>
            <p:cNvPr id="8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หน่วยกิต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8" name="สี่เหลี่ยมผืนผ้า 186"/>
          <p:cNvSpPr/>
          <p:nvPr/>
        </p:nvSpPr>
        <p:spPr>
          <a:xfrm>
            <a:off x="2250493" y="3148803"/>
            <a:ext cx="2088029" cy="304800"/>
          </a:xfrm>
          <a:prstGeom prst="rect">
            <a:avLst/>
          </a:prstGeom>
          <a:solidFill>
            <a:srgbClr val="D6F8C8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D6F8C8"/>
                </a:solidFill>
              </a:rPr>
              <a:t>                </a:t>
            </a:r>
            <a:r>
              <a:rPr lang="th-TH" sz="1600" dirty="0" smtClean="0">
                <a:solidFill>
                  <a:srgbClr val="FF0000"/>
                </a:solidFill>
              </a:rPr>
              <a:t>คำนวณอัตโนมัติ</a:t>
            </a:r>
            <a:endParaRPr lang="en-US" sz="1600" dirty="0">
              <a:solidFill>
                <a:srgbClr val="D6F8C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2" name="กลุ่ม 30"/>
          <p:cNvGrpSpPr/>
          <p:nvPr/>
        </p:nvGrpSpPr>
        <p:grpSpPr>
          <a:xfrm>
            <a:off x="529295" y="3567063"/>
            <a:ext cx="1586057" cy="309393"/>
            <a:chOff x="1676400" y="2006600"/>
            <a:chExt cx="1143000" cy="309393"/>
          </a:xfrm>
        </p:grpSpPr>
        <p:sp>
          <p:nvSpPr>
            <p:cNvPr id="9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ชั่วโมงเรียน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5" name="สี่เหลี่ยมผืนผ้า 186"/>
          <p:cNvSpPr/>
          <p:nvPr/>
        </p:nvSpPr>
        <p:spPr>
          <a:xfrm>
            <a:off x="2262703" y="3571656"/>
            <a:ext cx="2088029" cy="304800"/>
          </a:xfrm>
          <a:prstGeom prst="rect">
            <a:avLst/>
          </a:prstGeom>
          <a:solidFill>
            <a:srgbClr val="D6F8C8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rgbClr val="D6F8C8"/>
                </a:solidFill>
              </a:rPr>
              <a:t>                </a:t>
            </a:r>
            <a:r>
              <a:rPr lang="th-TH" sz="1600" dirty="0" smtClean="0">
                <a:solidFill>
                  <a:srgbClr val="FF0000"/>
                </a:solidFill>
              </a:rPr>
              <a:t>คำนวณอัตโนมัติ</a:t>
            </a:r>
            <a:endParaRPr lang="en-US" sz="1600" dirty="0">
              <a:solidFill>
                <a:srgbClr val="D6F8C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37769" y="197015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u="sng" dirty="0" smtClean="0"/>
              <a:t>รายวิชาเพิ่มเติม </a:t>
            </a:r>
            <a:endParaRPr lang="en-US" sz="2800" b="1" u="sng" dirty="0"/>
          </a:p>
        </p:txBody>
      </p:sp>
      <p:grpSp>
        <p:nvGrpSpPr>
          <p:cNvPr id="124" name="กลุ่ม 30"/>
          <p:cNvGrpSpPr/>
          <p:nvPr/>
        </p:nvGrpSpPr>
        <p:grpSpPr>
          <a:xfrm>
            <a:off x="445615" y="5070720"/>
            <a:ext cx="522768" cy="327025"/>
            <a:chOff x="1590069" y="2006600"/>
            <a:chExt cx="1428751" cy="327025"/>
          </a:xfrm>
        </p:grpSpPr>
        <p:sp>
          <p:nvSpPr>
            <p:cNvPr id="125" name="สี่เหลี่ยมผืนผ้า 174"/>
            <p:cNvSpPr/>
            <p:nvPr/>
          </p:nvSpPr>
          <p:spPr>
            <a:xfrm>
              <a:off x="1676398" y="2006600"/>
              <a:ext cx="1200585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6" name="สี่เหลี่ยมผืนผ้า 175"/>
            <p:cNvSpPr/>
            <p:nvPr/>
          </p:nvSpPr>
          <p:spPr>
            <a:xfrm>
              <a:off x="1590069" y="2028825"/>
              <a:ext cx="142875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prstClr val="black"/>
                  </a:solidFill>
                </a:rPr>
                <a:t>No</a:t>
              </a:r>
              <a:r>
                <a:rPr lang="th-TH" sz="1100" dirty="0">
                  <a:solidFill>
                    <a:prstClr val="black"/>
                  </a:solidFill>
                </a:rPr>
                <a:t>.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7" name="กลุ่ม 30"/>
          <p:cNvGrpSpPr/>
          <p:nvPr/>
        </p:nvGrpSpPr>
        <p:grpSpPr>
          <a:xfrm>
            <a:off x="951411" y="5067544"/>
            <a:ext cx="1098250" cy="307975"/>
            <a:chOff x="1676400" y="2003425"/>
            <a:chExt cx="1143000" cy="307975"/>
          </a:xfrm>
        </p:grpSpPr>
        <p:sp>
          <p:nvSpPr>
            <p:cNvPr id="128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9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รหัสวิชา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0" name="สี่เหลี่ยมผืนผ้า 172"/>
          <p:cNvSpPr/>
          <p:nvPr/>
        </p:nvSpPr>
        <p:spPr>
          <a:xfrm>
            <a:off x="952344" y="5451717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222-0011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31" name="กลุ่ม 30"/>
          <p:cNvGrpSpPr/>
          <p:nvPr/>
        </p:nvGrpSpPr>
        <p:grpSpPr>
          <a:xfrm>
            <a:off x="6130176" y="5067544"/>
            <a:ext cx="1223441" cy="330201"/>
            <a:chOff x="1676400" y="2003425"/>
            <a:chExt cx="1143000" cy="307975"/>
          </a:xfrm>
        </p:grpSpPr>
        <p:sp>
          <p:nvSpPr>
            <p:cNvPr id="132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3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ชั่วโมงเรียน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4" name="สี่เหลี่ยมผืนผ้า 172"/>
          <p:cNvSpPr/>
          <p:nvPr/>
        </p:nvSpPr>
        <p:spPr>
          <a:xfrm>
            <a:off x="6129386" y="5451716"/>
            <a:ext cx="1222809" cy="287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60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35" name="กลุ่ม 30"/>
          <p:cNvGrpSpPr/>
          <p:nvPr/>
        </p:nvGrpSpPr>
        <p:grpSpPr>
          <a:xfrm>
            <a:off x="2101714" y="5067544"/>
            <a:ext cx="2427474" cy="307975"/>
            <a:chOff x="1676400" y="2003425"/>
            <a:chExt cx="840636" cy="307975"/>
          </a:xfrm>
        </p:grpSpPr>
        <p:sp>
          <p:nvSpPr>
            <p:cNvPr id="136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7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ชื่อวิชา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8" name="สี่เหลี่ยมผืนผ้า 172"/>
          <p:cNvSpPr/>
          <p:nvPr/>
        </p:nvSpPr>
        <p:spPr>
          <a:xfrm>
            <a:off x="2102647" y="5451717"/>
            <a:ext cx="2426540" cy="301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คหกรรม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39" name="กลุ่ม 30"/>
          <p:cNvGrpSpPr/>
          <p:nvPr/>
        </p:nvGrpSpPr>
        <p:grpSpPr>
          <a:xfrm>
            <a:off x="4589122" y="5067544"/>
            <a:ext cx="1464064" cy="307975"/>
            <a:chOff x="1676400" y="2003425"/>
            <a:chExt cx="1143000" cy="307975"/>
          </a:xfrm>
        </p:grpSpPr>
        <p:sp>
          <p:nvSpPr>
            <p:cNvPr id="140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1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หน่วยกิต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2" name="สี่เหลี่ยมผืนผ้า 172"/>
          <p:cNvSpPr/>
          <p:nvPr/>
        </p:nvSpPr>
        <p:spPr>
          <a:xfrm>
            <a:off x="4587979" y="5451717"/>
            <a:ext cx="1463308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3" name="สี่เหลี่ยมผืนผ้า 172"/>
          <p:cNvSpPr/>
          <p:nvPr/>
        </p:nvSpPr>
        <p:spPr>
          <a:xfrm>
            <a:off x="479507" y="5452994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62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35766" y="838203"/>
            <a:ext cx="9700384" cy="5638798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52402" y="537371"/>
            <a:ext cx="9683748" cy="30083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52402" y="693729"/>
            <a:ext cx="9683748" cy="2071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64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ระบบงานวิชาการ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7" name="สี่เหลี่ยมมุมมน 5"/>
          <p:cNvSpPr/>
          <p:nvPr/>
        </p:nvSpPr>
        <p:spPr>
          <a:xfrm>
            <a:off x="3689921" y="1357073"/>
            <a:ext cx="2815537" cy="33800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ระบบจัดการหลักสูตร</a:t>
            </a:r>
            <a:endParaRPr lang="en-US" sz="1500" dirty="0">
              <a:solidFill>
                <a:prstClr val="black"/>
              </a:solidFill>
            </a:endParaRPr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3435207" y="1198622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สี่เหลี่ยมมุมมน 5"/>
          <p:cNvSpPr/>
          <p:nvPr/>
        </p:nvSpPr>
        <p:spPr>
          <a:xfrm>
            <a:off x="3690088" y="1695076"/>
            <a:ext cx="2806246" cy="24791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ระบบจัดการแผนการเรียน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70" name="สี่เหลี่ยมมุมมน 5"/>
          <p:cNvSpPr/>
          <p:nvPr/>
        </p:nvSpPr>
        <p:spPr>
          <a:xfrm>
            <a:off x="3690088" y="1941269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ระบบจัดการตารางเรียน/ตารางสอน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71" name="สี่เหลี่ยมมุมมน 5"/>
          <p:cNvSpPr/>
          <p:nvPr/>
        </p:nvSpPr>
        <p:spPr>
          <a:xfrm>
            <a:off x="3682578" y="2522171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ระบบลงทะเบียนเรียน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72" name="สี่เหลี่ยมมุมมน 5"/>
          <p:cNvSpPr/>
          <p:nvPr/>
        </p:nvSpPr>
        <p:spPr>
          <a:xfrm>
            <a:off x="3682578" y="2814270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ระบบบันทึกผลการเรียน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73" name="สี่เหลี่ยมมุมมน 5"/>
          <p:cNvSpPr/>
          <p:nvPr/>
        </p:nvSpPr>
        <p:spPr>
          <a:xfrm>
            <a:off x="152402" y="855674"/>
            <a:ext cx="968374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4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5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7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78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79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0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1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2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สี่เหลี่ยมมุมมน 5"/>
          <p:cNvSpPr/>
          <p:nvPr/>
        </p:nvSpPr>
        <p:spPr>
          <a:xfrm>
            <a:off x="3682578" y="339784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ระบบจัดเก็บข้อมูลจำหน่ายนักเรียน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84" name="สี่เหลี่ยมมุมมน 5"/>
          <p:cNvSpPr/>
          <p:nvPr/>
        </p:nvSpPr>
        <p:spPr>
          <a:xfrm>
            <a:off x="3682578" y="310736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ระบบบันทึกนักเรียนเลื่อนชั้นเรียน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85" name="สี่เหลี่ยมมุมมน 5"/>
          <p:cNvSpPr/>
          <p:nvPr/>
        </p:nvSpPr>
        <p:spPr>
          <a:xfrm>
            <a:off x="3682578" y="2232302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ระบบจัดการตารางสอบ</a:t>
            </a: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63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3775" y="669186"/>
            <a:ext cx="9569827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5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ระบบจัดการแผนการเรียน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บันทึกจัดการแผนการเรียน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54241"/>
              </p:ext>
            </p:extLst>
          </p:nvPr>
        </p:nvGraphicFramePr>
        <p:xfrm>
          <a:off x="257178" y="2383808"/>
          <a:ext cx="9344022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10"/>
                <a:gridCol w="399658"/>
                <a:gridCol w="1048854"/>
                <a:gridCol w="1371600"/>
                <a:gridCol w="1295400"/>
                <a:gridCol w="1600200"/>
                <a:gridCol w="12192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1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ภาคการเรียน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หลักสูตร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ระดับการศึก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สาขา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ระดับชั้น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รวมหน่วยกิต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1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2557/1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ปีการศึกษา 2546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ปวส.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คอมพิวเตอร์</a:t>
                      </a:r>
                      <a:endParaRPr lang="en-US" sz="18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ปวส.1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2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2557/2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ปีการศึกษา 2546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ประถมศึกษา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การตลาด</a:t>
                      </a:r>
                      <a:endParaRPr lang="en-US" sz="18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ป.6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100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3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....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211604" y="4267200"/>
            <a:ext cx="1095532" cy="309241"/>
            <a:chOff x="252248" y="5093335"/>
            <a:chExt cx="1095532" cy="309241"/>
          </a:xfrm>
        </p:grpSpPr>
        <p:sp>
          <p:nvSpPr>
            <p:cNvPr id="21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185536" y="5149836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สี่เหลี่ยมผืนผ้า 374"/>
          <p:cNvSpPr/>
          <p:nvPr/>
        </p:nvSpPr>
        <p:spPr>
          <a:xfrm>
            <a:off x="1944411" y="3795454"/>
            <a:ext cx="1906097" cy="24314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เป็นลิงค์ คลิกเพื่อแก้ไขข้อมูล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9805" y="4436100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เมื่อต้องการเพิ่มผู้ใช้งานให้คลิกปุ่ม  “เพิ่ม”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ผู้ใช้งาน 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610600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13013" y="2079103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7692" y="2079103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026087"/>
            <a:ext cx="2420378" cy="349110"/>
            <a:chOff x="-80576" y="5044436"/>
            <a:chExt cx="1432741" cy="304800"/>
          </a:xfrm>
        </p:grpSpPr>
        <p:sp>
          <p:nvSpPr>
            <p:cNvPr id="31" name="สี่เหลี่ยมผืนผ้า 186"/>
            <p:cNvSpPr/>
            <p:nvPr/>
          </p:nvSpPr>
          <p:spPr>
            <a:xfrm>
              <a:off x="433725" y="5098608"/>
              <a:ext cx="918440" cy="185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2" name="สี่เหลี่ยมผืนผ้า 189"/>
            <p:cNvSpPr/>
            <p:nvPr/>
          </p:nvSpPr>
          <p:spPr>
            <a:xfrm>
              <a:off x="-80576" y="5044436"/>
              <a:ext cx="607153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>
                  <a:solidFill>
                    <a:srgbClr val="D4D4D6">
                      <a:lumMod val="25000"/>
                    </a:srgbClr>
                  </a:solidFill>
                </a:rPr>
                <a:t>รหัสวิชา</a:t>
              </a:r>
              <a:endParaRPr lang="en-US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50410" y="2070397"/>
            <a:ext cx="3124200" cy="304800"/>
            <a:chOff x="412704" y="5044436"/>
            <a:chExt cx="3124200" cy="304800"/>
          </a:xfrm>
        </p:grpSpPr>
        <p:sp>
          <p:nvSpPr>
            <p:cNvPr id="34" name="สี่เหลี่ยมผืนผ้า 186"/>
            <p:cNvSpPr/>
            <p:nvPr/>
          </p:nvSpPr>
          <p:spPr>
            <a:xfrm>
              <a:off x="867884" y="5044436"/>
              <a:ext cx="2669020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5" name="สี่เหลี่ยมผืนผ้า 189"/>
            <p:cNvSpPr/>
            <p:nvPr/>
          </p:nvSpPr>
          <p:spPr>
            <a:xfrm>
              <a:off x="412704" y="5044436"/>
              <a:ext cx="49328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36" name="Straight Arrow Connector 35"/>
          <p:cNvCxnSpPr>
            <a:stCxn id="18" idx="2"/>
            <a:endCxn id="26" idx="0"/>
          </p:cNvCxnSpPr>
          <p:nvPr/>
        </p:nvCxnSpPr>
        <p:spPr>
          <a:xfrm flipH="1">
            <a:off x="7748803" y="1927365"/>
            <a:ext cx="742417" cy="2508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600200" y="2921778"/>
            <a:ext cx="457200" cy="899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405206" y="1234757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สี่เหลี่ยมมุมมน 5"/>
          <p:cNvSpPr/>
          <p:nvPr/>
        </p:nvSpPr>
        <p:spPr>
          <a:xfrm>
            <a:off x="3580752" y="1279785"/>
            <a:ext cx="2882894" cy="25591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ระบบจัดการแผนการเรียน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0459" y="202503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ชื่อวิชาเรียน</a:t>
            </a:r>
            <a:endParaRPr lang="en-US" dirty="0"/>
          </a:p>
        </p:txBody>
      </p:sp>
      <p:sp>
        <p:nvSpPr>
          <p:cNvPr id="51" name="สี่เหลี่ยมผืนผ้า 186"/>
          <p:cNvSpPr/>
          <p:nvPr/>
        </p:nvSpPr>
        <p:spPr>
          <a:xfrm>
            <a:off x="7669273" y="2013667"/>
            <a:ext cx="1902730" cy="3276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หลักสูตร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เลือกหลักสูตร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52" name="สามเหลี่ยมหน้าจั่ว 140"/>
          <p:cNvSpPr/>
          <p:nvPr/>
        </p:nvSpPr>
        <p:spPr>
          <a:xfrm rot="10800000">
            <a:off x="9410700" y="2159528"/>
            <a:ext cx="92842" cy="1043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98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12" name="กลุ่ม 30"/>
          <p:cNvGrpSpPr/>
          <p:nvPr/>
        </p:nvGrpSpPr>
        <p:grpSpPr>
          <a:xfrm>
            <a:off x="420659" y="6107380"/>
            <a:ext cx="1476040" cy="309393"/>
            <a:chOff x="1676400" y="2006600"/>
            <a:chExt cx="1143000" cy="309393"/>
          </a:xfrm>
        </p:grpSpPr>
        <p:sp>
          <p:nvSpPr>
            <p:cNvPr id="11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23" name="สี่เหลี่ยมผืนผ้า 186"/>
          <p:cNvSpPr/>
          <p:nvPr/>
        </p:nvSpPr>
        <p:spPr>
          <a:xfrm>
            <a:off x="1990940" y="6105432"/>
            <a:ext cx="15597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64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ระบบจัดการแผนการเรียน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บันทึกจัดการแผนการเรียน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7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ระบบจัดการแผนการเรียน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33" name="กลุ่ม 30"/>
          <p:cNvGrpSpPr/>
          <p:nvPr/>
        </p:nvGrpSpPr>
        <p:grpSpPr>
          <a:xfrm>
            <a:off x="473681" y="2079791"/>
            <a:ext cx="1586057" cy="304800"/>
            <a:chOff x="1676400" y="2006600"/>
            <a:chExt cx="1143000" cy="304800"/>
          </a:xfrm>
        </p:grpSpPr>
        <p:sp>
          <p:nvSpPr>
            <p:cNvPr id="3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สี่เหลี่ยมผืนผ้า 189"/>
            <p:cNvSpPr/>
            <p:nvPr/>
          </p:nvSpPr>
          <p:spPr>
            <a:xfrm>
              <a:off x="1784209" y="2054226"/>
              <a:ext cx="1035191" cy="213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ภาคการเรียน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6" name="สี่เหลี่ยมผืนผ้า 186"/>
          <p:cNvSpPr/>
          <p:nvPr/>
        </p:nvSpPr>
        <p:spPr>
          <a:xfrm>
            <a:off x="2140092" y="2079789"/>
            <a:ext cx="137794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srgbClr val="009900"/>
                </a:solidFill>
              </a:rPr>
              <a:t>- </a:t>
            </a:r>
            <a:r>
              <a:rPr lang="th-TH" sz="1400" dirty="0" smtClean="0">
                <a:solidFill>
                  <a:srgbClr val="009900"/>
                </a:solidFill>
              </a:rPr>
              <a:t>เลือกภาคเรียน </a:t>
            </a:r>
            <a:r>
              <a:rPr lang="th-TH" sz="1400" dirty="0">
                <a:solidFill>
                  <a:srgbClr val="009900"/>
                </a:solidFill>
              </a:rPr>
              <a:t>-</a:t>
            </a:r>
            <a:endParaRPr lang="en-US" sz="1400" dirty="0">
              <a:solidFill>
                <a:srgbClr val="009900"/>
              </a:solidFill>
            </a:endParaRPr>
          </a:p>
        </p:txBody>
      </p:sp>
      <p:sp>
        <p:nvSpPr>
          <p:cNvPr id="39" name="วงรี 343"/>
          <p:cNvSpPr/>
          <p:nvPr/>
        </p:nvSpPr>
        <p:spPr>
          <a:xfrm>
            <a:off x="3597965" y="2619051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สี่เหลี่ยมผืนผ้า 342"/>
          <p:cNvSpPr/>
          <p:nvPr/>
        </p:nvSpPr>
        <p:spPr>
          <a:xfrm>
            <a:off x="3834893" y="2565419"/>
            <a:ext cx="1097110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ประถมศึกษา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1" name="วงรี 343"/>
          <p:cNvSpPr/>
          <p:nvPr/>
        </p:nvSpPr>
        <p:spPr>
          <a:xfrm>
            <a:off x="4851867" y="2617882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342"/>
          <p:cNvSpPr/>
          <p:nvPr/>
        </p:nvSpPr>
        <p:spPr>
          <a:xfrm>
            <a:off x="5088795" y="2564249"/>
            <a:ext cx="1291008" cy="2934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มัธยมศึกษา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ผืนผ้า 342"/>
          <p:cNvSpPr/>
          <p:nvPr/>
        </p:nvSpPr>
        <p:spPr>
          <a:xfrm>
            <a:off x="6532203" y="2561307"/>
            <a:ext cx="1291008" cy="2934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อาชีวะศึกษา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4" name="วงรี 343"/>
          <p:cNvSpPr/>
          <p:nvPr/>
        </p:nvSpPr>
        <p:spPr>
          <a:xfrm>
            <a:off x="6329261" y="2617882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กลุ่ม 30"/>
          <p:cNvGrpSpPr/>
          <p:nvPr/>
        </p:nvGrpSpPr>
        <p:grpSpPr>
          <a:xfrm>
            <a:off x="478349" y="2565200"/>
            <a:ext cx="1586059" cy="309393"/>
            <a:chOff x="1676399" y="2006600"/>
            <a:chExt cx="1143001" cy="309393"/>
          </a:xfrm>
        </p:grpSpPr>
        <p:sp>
          <p:nvSpPr>
            <p:cNvPr id="46" name="สี่เหลี่ยมผืนผ้า 188"/>
            <p:cNvSpPr/>
            <p:nvPr/>
          </p:nvSpPr>
          <p:spPr>
            <a:xfrm>
              <a:off x="1676399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ระดับการศึกษา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5" name="สี่เหลี่ยมผืนผ้า 186"/>
          <p:cNvSpPr/>
          <p:nvPr/>
        </p:nvSpPr>
        <p:spPr>
          <a:xfrm>
            <a:off x="2198743" y="3010951"/>
            <a:ext cx="2335538" cy="2950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สาขาการเรียน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 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เลือกสาขา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67" name="สามเหลี่ยมหน้าจั่ว 140"/>
          <p:cNvSpPr/>
          <p:nvPr/>
        </p:nvSpPr>
        <p:spPr>
          <a:xfrm rot="10800000">
            <a:off x="4335792" y="3122223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9" name="กลุ่ม 30"/>
          <p:cNvGrpSpPr/>
          <p:nvPr/>
        </p:nvGrpSpPr>
        <p:grpSpPr>
          <a:xfrm>
            <a:off x="487472" y="3000646"/>
            <a:ext cx="1586059" cy="309393"/>
            <a:chOff x="1676399" y="2006600"/>
            <a:chExt cx="1143001" cy="309393"/>
          </a:xfrm>
        </p:grpSpPr>
        <p:sp>
          <p:nvSpPr>
            <p:cNvPr id="70" name="สี่เหลี่ยมผืนผ้า 188"/>
            <p:cNvSpPr/>
            <p:nvPr/>
          </p:nvSpPr>
          <p:spPr>
            <a:xfrm>
              <a:off x="1676399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สาขา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6" name="สี่เหลี่ยมมุมมน 139"/>
          <p:cNvSpPr/>
          <p:nvPr/>
        </p:nvSpPr>
        <p:spPr>
          <a:xfrm>
            <a:off x="306575" y="3599518"/>
            <a:ext cx="9354951" cy="2411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7" name="กลุ่ม 46"/>
          <p:cNvGrpSpPr/>
          <p:nvPr/>
        </p:nvGrpSpPr>
        <p:grpSpPr>
          <a:xfrm>
            <a:off x="438785" y="3458013"/>
            <a:ext cx="1528222" cy="338554"/>
            <a:chOff x="981458" y="1341281"/>
            <a:chExt cx="938017" cy="338554"/>
          </a:xfrm>
        </p:grpSpPr>
        <p:sp>
          <p:nvSpPr>
            <p:cNvPr id="78" name="สี่เหลี่ยมผืนผ้า 364"/>
            <p:cNvSpPr/>
            <p:nvPr/>
          </p:nvSpPr>
          <p:spPr>
            <a:xfrm>
              <a:off x="1104900" y="1478280"/>
              <a:ext cx="781439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81458" y="1341281"/>
              <a:ext cx="9380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0070C0"/>
                  </a:solidFill>
                  <a:latin typeface="AngsanaUPC" pitchFamily="18" charset="-34"/>
                  <a:cs typeface="AngsanaUPC" pitchFamily="18" charset="-34"/>
                </a:rPr>
                <a:t>ขั้นตอนการดำเนินงาน</a:t>
              </a:r>
              <a:endParaRPr lang="en-US" sz="1600" dirty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endParaRPr>
            </a:p>
          </p:txBody>
        </p:sp>
      </p:grpSp>
      <p:grpSp>
        <p:nvGrpSpPr>
          <p:cNvPr id="80" name="กลุ่ม 30"/>
          <p:cNvGrpSpPr/>
          <p:nvPr/>
        </p:nvGrpSpPr>
        <p:grpSpPr>
          <a:xfrm>
            <a:off x="407198" y="4198705"/>
            <a:ext cx="522768" cy="327025"/>
            <a:chOff x="1590069" y="2006600"/>
            <a:chExt cx="1428751" cy="327025"/>
          </a:xfrm>
        </p:grpSpPr>
        <p:sp>
          <p:nvSpPr>
            <p:cNvPr id="81" name="สี่เหลี่ยมผืนผ้า 174"/>
            <p:cNvSpPr/>
            <p:nvPr/>
          </p:nvSpPr>
          <p:spPr>
            <a:xfrm>
              <a:off x="1676398" y="2006600"/>
              <a:ext cx="1200585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สี่เหลี่ยมผืนผ้า 175"/>
            <p:cNvSpPr/>
            <p:nvPr/>
          </p:nvSpPr>
          <p:spPr>
            <a:xfrm>
              <a:off x="1590069" y="2028825"/>
              <a:ext cx="142875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prstClr val="black"/>
                  </a:solidFill>
                </a:rPr>
                <a:t>No</a:t>
              </a:r>
              <a:r>
                <a:rPr lang="th-TH" sz="1100" dirty="0">
                  <a:solidFill>
                    <a:prstClr val="black"/>
                  </a:solidFill>
                </a:rPr>
                <a:t>.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กลุ่ม 30"/>
          <p:cNvGrpSpPr/>
          <p:nvPr/>
        </p:nvGrpSpPr>
        <p:grpSpPr>
          <a:xfrm>
            <a:off x="912994" y="4195529"/>
            <a:ext cx="1098250" cy="307975"/>
            <a:chOff x="1676400" y="2003425"/>
            <a:chExt cx="1143000" cy="307975"/>
          </a:xfrm>
        </p:grpSpPr>
        <p:sp>
          <p:nvSpPr>
            <p:cNvPr id="84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รหัสวิชา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86" name="สี่เหลี่ยมผืนผ้า 172"/>
          <p:cNvSpPr/>
          <p:nvPr/>
        </p:nvSpPr>
        <p:spPr>
          <a:xfrm>
            <a:off x="913927" y="4579702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87" name="กลุ่ม 30"/>
          <p:cNvGrpSpPr/>
          <p:nvPr/>
        </p:nvGrpSpPr>
        <p:grpSpPr>
          <a:xfrm>
            <a:off x="6091759" y="4195529"/>
            <a:ext cx="1223441" cy="330201"/>
            <a:chOff x="1676400" y="2003425"/>
            <a:chExt cx="1143000" cy="307975"/>
          </a:xfrm>
        </p:grpSpPr>
        <p:sp>
          <p:nvSpPr>
            <p:cNvPr id="88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ผลการเรียน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90" name="สี่เหลี่ยมผืนผ้า 172"/>
          <p:cNvSpPr/>
          <p:nvPr/>
        </p:nvSpPr>
        <p:spPr>
          <a:xfrm>
            <a:off x="6090969" y="4579701"/>
            <a:ext cx="1222809" cy="287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488545" y="5687288"/>
            <a:ext cx="519331" cy="307972"/>
            <a:chOff x="487829" y="4941410"/>
            <a:chExt cx="631082" cy="374249"/>
          </a:xfrm>
        </p:grpSpPr>
        <p:sp>
          <p:nvSpPr>
            <p:cNvPr id="92" name="Oval 91"/>
            <p:cNvSpPr/>
            <p:nvPr/>
          </p:nvSpPr>
          <p:spPr>
            <a:xfrm>
              <a:off x="553093" y="4970363"/>
              <a:ext cx="233464" cy="233463"/>
            </a:xfrm>
            <a:prstGeom prst="ellipse">
              <a:avLst/>
            </a:prstGeom>
            <a:solidFill>
              <a:srgbClr val="99CC00"/>
            </a:solidFill>
            <a:ln w="19050">
              <a:solidFill>
                <a:srgbClr val="158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3" name="สี่เหลี่ยมผืนผ้า 195"/>
            <p:cNvSpPr/>
            <p:nvPr/>
          </p:nvSpPr>
          <p:spPr>
            <a:xfrm>
              <a:off x="487829" y="4941410"/>
              <a:ext cx="367366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2400" b="1" dirty="0" smtClean="0">
                  <a:solidFill>
                    <a:prstClr val="white"/>
                  </a:solidFill>
                </a:rPr>
                <a:t>+</a:t>
              </a:r>
              <a:endParaRPr lang="en-US" sz="2400" b="1" dirty="0">
                <a:solidFill>
                  <a:prstClr val="white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58" y="4984087"/>
              <a:ext cx="250366" cy="250366"/>
            </a:xfrm>
            <a:prstGeom prst="rect">
              <a:avLst/>
            </a:prstGeom>
          </p:spPr>
        </p:pic>
        <p:sp>
          <p:nvSpPr>
            <p:cNvPr id="95" name="Oval 94"/>
            <p:cNvSpPr/>
            <p:nvPr/>
          </p:nvSpPr>
          <p:spPr>
            <a:xfrm>
              <a:off x="834158" y="4984752"/>
              <a:ext cx="219076" cy="2190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6" name="สี่เหลี่ยมผืนผ้า 195"/>
            <p:cNvSpPr/>
            <p:nvPr/>
          </p:nvSpPr>
          <p:spPr>
            <a:xfrm>
              <a:off x="751546" y="5010860"/>
              <a:ext cx="367365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Adobe Caslon Pro Bold" pitchFamily="18" charset="0"/>
                  <a:cs typeface="Adobe Arabic" pitchFamily="18" charset="-78"/>
                </a:rPr>
                <a:t>-</a:t>
              </a:r>
              <a:endParaRPr lang="en-US" sz="2800" b="1" dirty="0">
                <a:solidFill>
                  <a:schemeClr val="bg1"/>
                </a:solidFill>
                <a:latin typeface="Adobe Caslon Pro Bold" pitchFamily="18" charset="0"/>
                <a:cs typeface="Adobe Arabic" pitchFamily="18" charset="-78"/>
              </a:endParaRPr>
            </a:p>
          </p:txBody>
        </p:sp>
      </p:grpSp>
      <p:grpSp>
        <p:nvGrpSpPr>
          <p:cNvPr id="97" name="กลุ่ม 30"/>
          <p:cNvGrpSpPr/>
          <p:nvPr/>
        </p:nvGrpSpPr>
        <p:grpSpPr>
          <a:xfrm>
            <a:off x="2063297" y="4195529"/>
            <a:ext cx="2427474" cy="307975"/>
            <a:chOff x="1676400" y="2003425"/>
            <a:chExt cx="840636" cy="307975"/>
          </a:xfrm>
        </p:grpSpPr>
        <p:sp>
          <p:nvSpPr>
            <p:cNvPr id="98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ชื่อวิชา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0" name="สี่เหลี่ยมผืนผ้า 172"/>
          <p:cNvSpPr/>
          <p:nvPr/>
        </p:nvSpPr>
        <p:spPr>
          <a:xfrm>
            <a:off x="2064230" y="4579702"/>
            <a:ext cx="2426540" cy="301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1" name="กลุ่ม 30"/>
          <p:cNvGrpSpPr/>
          <p:nvPr/>
        </p:nvGrpSpPr>
        <p:grpSpPr>
          <a:xfrm>
            <a:off x="4550705" y="4195529"/>
            <a:ext cx="1464064" cy="307975"/>
            <a:chOff x="1676400" y="2003425"/>
            <a:chExt cx="1143000" cy="307975"/>
          </a:xfrm>
        </p:grpSpPr>
        <p:sp>
          <p:nvSpPr>
            <p:cNvPr id="102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ชั่วโมงเรียน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4" name="สี่เหลี่ยมผืนผ้า 172"/>
          <p:cNvSpPr/>
          <p:nvPr/>
        </p:nvSpPr>
        <p:spPr>
          <a:xfrm>
            <a:off x="4549562" y="4579702"/>
            <a:ext cx="1463308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5" name="สี่เหลี่ยมผืนผ้า 172"/>
          <p:cNvSpPr/>
          <p:nvPr/>
        </p:nvSpPr>
        <p:spPr>
          <a:xfrm>
            <a:off x="441090" y="4580979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6" name="กลุ่ม 30"/>
          <p:cNvGrpSpPr/>
          <p:nvPr/>
        </p:nvGrpSpPr>
        <p:grpSpPr>
          <a:xfrm>
            <a:off x="7399667" y="4196714"/>
            <a:ext cx="531096" cy="330201"/>
            <a:chOff x="1676400" y="2003425"/>
            <a:chExt cx="1143000" cy="307975"/>
          </a:xfrm>
        </p:grpSpPr>
        <p:sp>
          <p:nvSpPr>
            <p:cNvPr id="107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เลือก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9" name="สี่เหลี่ยมผืนผ้า 172"/>
          <p:cNvSpPr/>
          <p:nvPr/>
        </p:nvSpPr>
        <p:spPr>
          <a:xfrm>
            <a:off x="7505294" y="4597448"/>
            <a:ext cx="340621" cy="3141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prstClr val="black"/>
                </a:solidFill>
              </a:rPr>
              <a:t>✓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067038" y="5233467"/>
            <a:ext cx="144890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rgbClr val="FF0000"/>
                </a:solidFill>
              </a:rPr>
              <a:t>คลิกเครื่องหมาย</a:t>
            </a:r>
            <a:r>
              <a:rPr lang="en-US" dirty="0" smtClean="0">
                <a:solidFill>
                  <a:srgbClr val="FF0000"/>
                </a:solidFill>
              </a:rPr>
              <a:t>✓</a:t>
            </a:r>
            <a:r>
              <a:rPr lang="th-TH" dirty="0" smtClean="0">
                <a:solidFill>
                  <a:srgbClr val="FF0000"/>
                </a:solidFill>
              </a:rPr>
              <a:t> เพื่อเลือกรายวิชา</a:t>
            </a:r>
            <a:r>
              <a:rPr lang="th-TH" dirty="0" smtClean="0"/>
              <a:t> </a:t>
            </a:r>
            <a:endParaRPr lang="en-US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7718030" y="4911599"/>
            <a:ext cx="349008" cy="385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25619" y="3354534"/>
            <a:ext cx="298763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เมื่อเลือกรายละเอียดครบแล้ว จะแสดงรายชื่อรายชื่อวิชาทั้งหมดที่อยู่ในหลักสูตร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สี่เหลี่ยมผืนผ้า 172"/>
          <p:cNvSpPr/>
          <p:nvPr/>
        </p:nvSpPr>
        <p:spPr>
          <a:xfrm>
            <a:off x="1355117" y="5065194"/>
            <a:ext cx="2426540" cy="301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รวม.................................................วิชา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สี่เหลี่ยมผืนผ้า 172"/>
          <p:cNvSpPr/>
          <p:nvPr/>
        </p:nvSpPr>
        <p:spPr>
          <a:xfrm>
            <a:off x="4545316" y="5140992"/>
            <a:ext cx="1467554" cy="372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รวม...................หน่อยกิต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สี่เหลี่ยมผืนผ้า 172"/>
          <p:cNvSpPr/>
          <p:nvPr/>
        </p:nvSpPr>
        <p:spPr>
          <a:xfrm>
            <a:off x="6088418" y="5127308"/>
            <a:ext cx="1225360" cy="372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รวม................ชั่วโมง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66102" y="5605046"/>
            <a:ext cx="4748667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sz="1600" dirty="0" smtClean="0">
                <a:solidFill>
                  <a:srgbClr val="FF0000"/>
                </a:solidFill>
              </a:rPr>
              <a:t>หากต้องการเพิ่มวิชาที่นอกเหนือจากหลักสูตรให้คลิก ปุ่ม + จะปรากฏช่องให้ใส่วิชา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1" name="สี่เหลี่ยมผืนผ้า 186"/>
          <p:cNvSpPr/>
          <p:nvPr/>
        </p:nvSpPr>
        <p:spPr>
          <a:xfrm>
            <a:off x="435347" y="3756029"/>
            <a:ext cx="1902730" cy="3276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หลักสูตร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เลือกหลักสูตร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22" name="สามเหลี่ยมหน้าจั่ว 140"/>
          <p:cNvSpPr/>
          <p:nvPr/>
        </p:nvSpPr>
        <p:spPr>
          <a:xfrm rot="10800000">
            <a:off x="2198743" y="3890732"/>
            <a:ext cx="111591" cy="9830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4" name="สี่เหลี่ยมผืนผ้า 186"/>
          <p:cNvSpPr/>
          <p:nvPr/>
        </p:nvSpPr>
        <p:spPr>
          <a:xfrm>
            <a:off x="3704017" y="2070003"/>
            <a:ext cx="951366" cy="3428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ปีการศึกษา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26" name="สี่เหลี่ยมผืนผ้า 186"/>
          <p:cNvSpPr/>
          <p:nvPr/>
        </p:nvSpPr>
        <p:spPr>
          <a:xfrm>
            <a:off x="4806509" y="2082443"/>
            <a:ext cx="137794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สามเหลี่ยมหน้าจั่ว 140"/>
          <p:cNvSpPr/>
          <p:nvPr/>
        </p:nvSpPr>
        <p:spPr>
          <a:xfrm rot="10800000">
            <a:off x="3317998" y="2215558"/>
            <a:ext cx="92842" cy="1043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28" name="กลุ่ม 42"/>
          <p:cNvGrpSpPr/>
          <p:nvPr/>
        </p:nvGrpSpPr>
        <p:grpSpPr>
          <a:xfrm>
            <a:off x="2576797" y="2621996"/>
            <a:ext cx="152400" cy="152400"/>
            <a:chOff x="3657600" y="2402685"/>
            <a:chExt cx="152400" cy="152400"/>
          </a:xfrm>
        </p:grpSpPr>
        <p:sp>
          <p:nvSpPr>
            <p:cNvPr id="129" name="วงรี 348"/>
            <p:cNvSpPr/>
            <p:nvPr/>
          </p:nvSpPr>
          <p:spPr>
            <a:xfrm>
              <a:off x="3657600" y="2402685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วงรี 349"/>
            <p:cNvSpPr/>
            <p:nvPr/>
          </p:nvSpPr>
          <p:spPr>
            <a:xfrm>
              <a:off x="3709189" y="2452686"/>
              <a:ext cx="48345" cy="483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สี่เหลี่ยมผืนผ้า 342"/>
          <p:cNvSpPr/>
          <p:nvPr/>
        </p:nvSpPr>
        <p:spPr>
          <a:xfrm>
            <a:off x="2770587" y="2559440"/>
            <a:ext cx="1094820" cy="2995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อนุบาล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984366" y="2875438"/>
            <a:ext cx="163480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rgbClr val="FF0000"/>
                </a:solidFill>
              </a:rPr>
              <a:t>แสดงเมื่อเลือกอาชีวะ</a:t>
            </a:r>
            <a:endParaRPr lang="en-US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490770" y="2939037"/>
            <a:ext cx="493596" cy="233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9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65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" name="กลุ่ม 30"/>
          <p:cNvGrpSpPr/>
          <p:nvPr/>
        </p:nvGrpSpPr>
        <p:grpSpPr>
          <a:xfrm>
            <a:off x="306919" y="4497748"/>
            <a:ext cx="1476040" cy="309393"/>
            <a:chOff x="1676400" y="2006600"/>
            <a:chExt cx="1143000" cy="309393"/>
          </a:xfrm>
        </p:grpSpPr>
        <p:sp>
          <p:nvSpPr>
            <p:cNvPr id="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สี่เหลี่ยมผืนผ้า 186"/>
          <p:cNvSpPr/>
          <p:nvPr/>
        </p:nvSpPr>
        <p:spPr>
          <a:xfrm>
            <a:off x="1877200" y="4495800"/>
            <a:ext cx="15597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1" name="Rounded Rectangle 10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ระบบจัดการแผนการเรียน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7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บันทึกจัดการแผนการเรียน (ต่อ)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20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21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ระบบจัดการแผนการเรียน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32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4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สี่เหลี่ยมมุมมน 139"/>
          <p:cNvSpPr/>
          <p:nvPr/>
        </p:nvSpPr>
        <p:spPr>
          <a:xfrm>
            <a:off x="306575" y="2341772"/>
            <a:ext cx="9354951" cy="19928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5" name="กลุ่ม 46"/>
          <p:cNvGrpSpPr/>
          <p:nvPr/>
        </p:nvGrpSpPr>
        <p:grpSpPr>
          <a:xfrm>
            <a:off x="402963" y="2180322"/>
            <a:ext cx="2254117" cy="584775"/>
            <a:chOff x="981458" y="1341281"/>
            <a:chExt cx="938017" cy="584775"/>
          </a:xfrm>
        </p:grpSpPr>
        <p:sp>
          <p:nvSpPr>
            <p:cNvPr id="56" name="สี่เหลี่ยมผืนผ้า 364"/>
            <p:cNvSpPr/>
            <p:nvPr/>
          </p:nvSpPr>
          <p:spPr>
            <a:xfrm>
              <a:off x="1104900" y="1478280"/>
              <a:ext cx="781439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81458" y="1341281"/>
              <a:ext cx="9380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0070C0"/>
                  </a:solidFill>
                  <a:latin typeface="AngsanaUPC" pitchFamily="18" charset="-34"/>
                  <a:cs typeface="AngsanaUPC" pitchFamily="18" charset="-34"/>
                </a:rPr>
                <a:t>สำหรับมัธยมศึกษาและอาชีวะฯ</a:t>
              </a:r>
              <a:endParaRPr lang="en-US" sz="1600" dirty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endParaRPr>
            </a:p>
          </p:txBody>
        </p:sp>
      </p:grpSp>
      <p:grpSp>
        <p:nvGrpSpPr>
          <p:cNvPr id="58" name="กลุ่ม 30"/>
          <p:cNvGrpSpPr/>
          <p:nvPr/>
        </p:nvGrpSpPr>
        <p:grpSpPr>
          <a:xfrm>
            <a:off x="407198" y="2522133"/>
            <a:ext cx="522768" cy="327025"/>
            <a:chOff x="1590069" y="2006600"/>
            <a:chExt cx="1428751" cy="327025"/>
          </a:xfrm>
        </p:grpSpPr>
        <p:sp>
          <p:nvSpPr>
            <p:cNvPr id="59" name="สี่เหลี่ยมผืนผ้า 174"/>
            <p:cNvSpPr/>
            <p:nvPr/>
          </p:nvSpPr>
          <p:spPr>
            <a:xfrm>
              <a:off x="1676398" y="2006600"/>
              <a:ext cx="1200585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สี่เหลี่ยมผืนผ้า 175"/>
            <p:cNvSpPr/>
            <p:nvPr/>
          </p:nvSpPr>
          <p:spPr>
            <a:xfrm>
              <a:off x="1590069" y="2028825"/>
              <a:ext cx="142875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prstClr val="black"/>
                  </a:solidFill>
                </a:rPr>
                <a:t>No</a:t>
              </a:r>
              <a:r>
                <a:rPr lang="th-TH" sz="1100" dirty="0">
                  <a:solidFill>
                    <a:prstClr val="black"/>
                  </a:solidFill>
                </a:rPr>
                <a:t>.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กลุ่ม 30"/>
          <p:cNvGrpSpPr/>
          <p:nvPr/>
        </p:nvGrpSpPr>
        <p:grpSpPr>
          <a:xfrm>
            <a:off x="912994" y="2518957"/>
            <a:ext cx="1098250" cy="307975"/>
            <a:chOff x="1676400" y="2003425"/>
            <a:chExt cx="1143000" cy="307975"/>
          </a:xfrm>
        </p:grpSpPr>
        <p:sp>
          <p:nvSpPr>
            <p:cNvPr id="62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รหัสวิชา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64" name="สี่เหลี่ยมผืนผ้า 172"/>
          <p:cNvSpPr/>
          <p:nvPr/>
        </p:nvSpPr>
        <p:spPr>
          <a:xfrm>
            <a:off x="913927" y="2903130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65" name="กลุ่ม 30"/>
          <p:cNvGrpSpPr/>
          <p:nvPr/>
        </p:nvGrpSpPr>
        <p:grpSpPr>
          <a:xfrm>
            <a:off x="6091759" y="2518957"/>
            <a:ext cx="1223441" cy="330201"/>
            <a:chOff x="1676400" y="2003425"/>
            <a:chExt cx="1143000" cy="307975"/>
          </a:xfrm>
        </p:grpSpPr>
        <p:sp>
          <p:nvSpPr>
            <p:cNvPr id="66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ผลการเรียน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68" name="สี่เหลี่ยมผืนผ้า 172"/>
          <p:cNvSpPr/>
          <p:nvPr/>
        </p:nvSpPr>
        <p:spPr>
          <a:xfrm>
            <a:off x="6090969" y="2903129"/>
            <a:ext cx="1222809" cy="287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1698" y="3887913"/>
            <a:ext cx="519331" cy="307972"/>
            <a:chOff x="487829" y="4941410"/>
            <a:chExt cx="631082" cy="374249"/>
          </a:xfrm>
        </p:grpSpPr>
        <p:sp>
          <p:nvSpPr>
            <p:cNvPr id="70" name="Oval 69"/>
            <p:cNvSpPr/>
            <p:nvPr/>
          </p:nvSpPr>
          <p:spPr>
            <a:xfrm>
              <a:off x="553093" y="4970363"/>
              <a:ext cx="233464" cy="233463"/>
            </a:xfrm>
            <a:prstGeom prst="ellipse">
              <a:avLst/>
            </a:prstGeom>
            <a:solidFill>
              <a:srgbClr val="99CC00"/>
            </a:solidFill>
            <a:ln w="19050">
              <a:solidFill>
                <a:srgbClr val="158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1" name="สี่เหลี่ยมผืนผ้า 195"/>
            <p:cNvSpPr/>
            <p:nvPr/>
          </p:nvSpPr>
          <p:spPr>
            <a:xfrm>
              <a:off x="487829" y="4941410"/>
              <a:ext cx="367366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2400" b="1" dirty="0" smtClean="0">
                  <a:solidFill>
                    <a:prstClr val="white"/>
                  </a:solidFill>
                </a:rPr>
                <a:t>+</a:t>
              </a:r>
              <a:endParaRPr lang="en-US" sz="2400" b="1" dirty="0">
                <a:solidFill>
                  <a:prstClr val="white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58" y="4984087"/>
              <a:ext cx="250366" cy="250366"/>
            </a:xfrm>
            <a:prstGeom prst="rect">
              <a:avLst/>
            </a:prstGeom>
          </p:spPr>
        </p:pic>
        <p:sp>
          <p:nvSpPr>
            <p:cNvPr id="73" name="Oval 72"/>
            <p:cNvSpPr/>
            <p:nvPr/>
          </p:nvSpPr>
          <p:spPr>
            <a:xfrm>
              <a:off x="834158" y="4984752"/>
              <a:ext cx="219076" cy="2190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4" name="สี่เหลี่ยมผืนผ้า 195"/>
            <p:cNvSpPr/>
            <p:nvPr/>
          </p:nvSpPr>
          <p:spPr>
            <a:xfrm>
              <a:off x="751546" y="5010860"/>
              <a:ext cx="367365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Adobe Caslon Pro Bold" pitchFamily="18" charset="0"/>
                  <a:cs typeface="Adobe Arabic" pitchFamily="18" charset="-78"/>
                </a:rPr>
                <a:t>-</a:t>
              </a:r>
              <a:endParaRPr lang="en-US" sz="2800" b="1" dirty="0">
                <a:solidFill>
                  <a:schemeClr val="bg1"/>
                </a:solidFill>
                <a:latin typeface="Adobe Caslon Pro Bold" pitchFamily="18" charset="0"/>
                <a:cs typeface="Adobe Arabic" pitchFamily="18" charset="-78"/>
              </a:endParaRPr>
            </a:p>
          </p:txBody>
        </p:sp>
      </p:grpSp>
      <p:grpSp>
        <p:nvGrpSpPr>
          <p:cNvPr id="75" name="กลุ่ม 30"/>
          <p:cNvGrpSpPr/>
          <p:nvPr/>
        </p:nvGrpSpPr>
        <p:grpSpPr>
          <a:xfrm>
            <a:off x="2063297" y="2518957"/>
            <a:ext cx="2427474" cy="307975"/>
            <a:chOff x="1676400" y="2003425"/>
            <a:chExt cx="840636" cy="307975"/>
          </a:xfrm>
        </p:grpSpPr>
        <p:sp>
          <p:nvSpPr>
            <p:cNvPr id="76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ชื่อวิชา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8" name="สี่เหลี่ยมผืนผ้า 172"/>
          <p:cNvSpPr/>
          <p:nvPr/>
        </p:nvSpPr>
        <p:spPr>
          <a:xfrm>
            <a:off x="2064230" y="2903130"/>
            <a:ext cx="2426540" cy="301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9" name="กลุ่ม 30"/>
          <p:cNvGrpSpPr/>
          <p:nvPr/>
        </p:nvGrpSpPr>
        <p:grpSpPr>
          <a:xfrm>
            <a:off x="4550705" y="2518957"/>
            <a:ext cx="1464064" cy="307975"/>
            <a:chOff x="1676400" y="2003425"/>
            <a:chExt cx="1143000" cy="307975"/>
          </a:xfrm>
        </p:grpSpPr>
        <p:sp>
          <p:nvSpPr>
            <p:cNvPr id="80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หน่วยกิต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82" name="สี่เหลี่ยมผืนผ้า 172"/>
          <p:cNvSpPr/>
          <p:nvPr/>
        </p:nvSpPr>
        <p:spPr>
          <a:xfrm>
            <a:off x="4549562" y="2903130"/>
            <a:ext cx="1463308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3" name="สี่เหลี่ยมผืนผ้า 172"/>
          <p:cNvSpPr/>
          <p:nvPr/>
        </p:nvSpPr>
        <p:spPr>
          <a:xfrm>
            <a:off x="441090" y="2904407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84" name="กลุ่ม 30"/>
          <p:cNvGrpSpPr/>
          <p:nvPr/>
        </p:nvGrpSpPr>
        <p:grpSpPr>
          <a:xfrm>
            <a:off x="7399667" y="2520142"/>
            <a:ext cx="531096" cy="330201"/>
            <a:chOff x="1676400" y="2003425"/>
            <a:chExt cx="1143000" cy="307975"/>
          </a:xfrm>
        </p:grpSpPr>
        <p:sp>
          <p:nvSpPr>
            <p:cNvPr id="85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เลือก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87" name="สี่เหลี่ยมผืนผ้า 172"/>
          <p:cNvSpPr/>
          <p:nvPr/>
        </p:nvSpPr>
        <p:spPr>
          <a:xfrm>
            <a:off x="7505294" y="2920876"/>
            <a:ext cx="340621" cy="3141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prstClr val="black"/>
                </a:solidFill>
              </a:rPr>
              <a:t>✓</a:t>
            </a:r>
          </a:p>
        </p:txBody>
      </p:sp>
      <p:sp>
        <p:nvSpPr>
          <p:cNvPr id="91" name="สี่เหลี่ยมผืนผ้า 172"/>
          <p:cNvSpPr/>
          <p:nvPr/>
        </p:nvSpPr>
        <p:spPr>
          <a:xfrm>
            <a:off x="1355117" y="3388622"/>
            <a:ext cx="2426540" cy="301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รวม.................................................วิชา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สี่เหลี่ยมผืนผ้า 172"/>
          <p:cNvSpPr/>
          <p:nvPr/>
        </p:nvSpPr>
        <p:spPr>
          <a:xfrm>
            <a:off x="4545316" y="3464420"/>
            <a:ext cx="1467554" cy="372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รวม...................หน่อยกิต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สี่เหลี่ยมผืนผ้า 172"/>
          <p:cNvSpPr/>
          <p:nvPr/>
        </p:nvSpPr>
        <p:spPr>
          <a:xfrm>
            <a:off x="6088418" y="3450736"/>
            <a:ext cx="1225360" cy="372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 smtClean="0">
                <a:solidFill>
                  <a:schemeClr val="tx1"/>
                </a:solidFill>
              </a:rPr>
              <a:t>รวม................ชั่วโมง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87785" y="5114948"/>
            <a:ext cx="53649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จะแสดงเมื่อเลือกบันทึกผลการเรียนของระดับ มัธยมศึกษาและอาชีวะ เท่านั้น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6870282" y="4334668"/>
            <a:ext cx="292518" cy="658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067038" y="3598468"/>
            <a:ext cx="144890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rgbClr val="FF0000"/>
                </a:solidFill>
              </a:rPr>
              <a:t>คลิกเครื่องหมาย</a:t>
            </a:r>
            <a:r>
              <a:rPr lang="en-US" dirty="0" smtClean="0">
                <a:solidFill>
                  <a:srgbClr val="FF0000"/>
                </a:solidFill>
              </a:rPr>
              <a:t>✓</a:t>
            </a:r>
            <a:r>
              <a:rPr lang="th-TH" dirty="0" smtClean="0">
                <a:solidFill>
                  <a:srgbClr val="FF0000"/>
                </a:solidFill>
              </a:rPr>
              <a:t> เพื่อเลือกรายวิชา</a:t>
            </a:r>
            <a:r>
              <a:rPr lang="th-TH" dirty="0" smtClean="0"/>
              <a:t> 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7718030" y="3276600"/>
            <a:ext cx="349008" cy="385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266102" y="3970047"/>
            <a:ext cx="4748667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sz="1600" dirty="0" smtClean="0">
                <a:solidFill>
                  <a:srgbClr val="FF0000"/>
                </a:solidFill>
              </a:rPr>
              <a:t>หากต้องการเพิ่มวิชาที่นอกเหนือจากหลักสูตรให้คลิก ปุ่ม + จะปรากฏช่องให้ใส่วิชา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66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5766" y="838203"/>
            <a:ext cx="9700384" cy="5638797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2402" y="537371"/>
            <a:ext cx="9683748" cy="30083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52402" y="693729"/>
            <a:ext cx="9683748" cy="2071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64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ระบบงานวิชาการ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7" name="สี่เหลี่ยมมุมมน 5"/>
          <p:cNvSpPr/>
          <p:nvPr/>
        </p:nvSpPr>
        <p:spPr>
          <a:xfrm>
            <a:off x="3689921" y="1357073"/>
            <a:ext cx="2815537" cy="33800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ระบบจัดการหลักสูตร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3435207" y="1198622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สี่เหลี่ยมมุมมน 5"/>
          <p:cNvSpPr/>
          <p:nvPr/>
        </p:nvSpPr>
        <p:spPr>
          <a:xfrm>
            <a:off x="3690088" y="1695076"/>
            <a:ext cx="2806246" cy="247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ระบบจัดการแผนการเรียน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0" name="สี่เหลี่ยมมุมมน 5"/>
          <p:cNvSpPr/>
          <p:nvPr/>
        </p:nvSpPr>
        <p:spPr>
          <a:xfrm>
            <a:off x="3690088" y="1941269"/>
            <a:ext cx="2806246" cy="29201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ระบบจัดการตารางเรียน/ตารางสอน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1" name="สี่เหลี่ยมมุมมน 5"/>
          <p:cNvSpPr/>
          <p:nvPr/>
        </p:nvSpPr>
        <p:spPr>
          <a:xfrm>
            <a:off x="3682578" y="2522171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ระบบลงทะเบียนเรียน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2" name="สี่เหลี่ยมมุมมน 5"/>
          <p:cNvSpPr/>
          <p:nvPr/>
        </p:nvSpPr>
        <p:spPr>
          <a:xfrm>
            <a:off x="3682578" y="2814270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ระบบบันทึกผลการเรียน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3" name="สี่เหลี่ยมมุมมน 5"/>
          <p:cNvSpPr/>
          <p:nvPr/>
        </p:nvSpPr>
        <p:spPr>
          <a:xfrm>
            <a:off x="152402" y="855674"/>
            <a:ext cx="968374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4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5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7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78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79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0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1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2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สี่เหลี่ยมมุมมน 5"/>
          <p:cNvSpPr/>
          <p:nvPr/>
        </p:nvSpPr>
        <p:spPr>
          <a:xfrm>
            <a:off x="3682578" y="339784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ระบบจัดเก็บข้อมูลจำหน่ายนักเรียน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4" name="สี่เหลี่ยมมุมมน 5"/>
          <p:cNvSpPr/>
          <p:nvPr/>
        </p:nvSpPr>
        <p:spPr>
          <a:xfrm>
            <a:off x="3682578" y="310736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ระบบบันทึกนักเรียนเลื่อนชั้นเรียน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5" name="สี่เหลี่ยมมุมมน 5"/>
          <p:cNvSpPr/>
          <p:nvPr/>
        </p:nvSpPr>
        <p:spPr>
          <a:xfrm>
            <a:off x="3682578" y="2232302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ระบบจัดการตารางสอบ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67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9227" y="669186"/>
            <a:ext cx="9600938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5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ระบบจัดการตารางเรียน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บันทึกจัดการตารางเรียน/ตารางสอน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99861"/>
              </p:ext>
            </p:extLst>
          </p:nvPr>
        </p:nvGraphicFramePr>
        <p:xfrm>
          <a:off x="257178" y="2383808"/>
          <a:ext cx="9344022" cy="182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10"/>
                <a:gridCol w="399658"/>
                <a:gridCol w="1277454"/>
                <a:gridCol w="1447800"/>
                <a:gridCol w="1219200"/>
                <a:gridCol w="1524000"/>
                <a:gridCol w="14478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1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ห้อง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ปีการศึกษา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ระดับชั้น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สาขา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รวมหน่วยกิต</a:t>
                      </a:r>
                      <a:endParaRPr lang="en-US" sz="1000" b="1" dirty="0" smtClean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วันที่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1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ป.6/1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1/2557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ประถมศึกษา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พื้นฐาน</a:t>
                      </a:r>
                      <a:endParaRPr lang="en-US" sz="18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27/01/2557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2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ปวส.1/2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2/2557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ปวส.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การตลาด</a:t>
                      </a:r>
                      <a:endParaRPr lang="en-US" sz="18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99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27/01/2557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3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....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211604" y="4267200"/>
            <a:ext cx="1095532" cy="309241"/>
            <a:chOff x="252248" y="5093335"/>
            <a:chExt cx="1095532" cy="309241"/>
          </a:xfrm>
        </p:grpSpPr>
        <p:sp>
          <p:nvSpPr>
            <p:cNvPr id="21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185536" y="5149836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สี่เหลี่ยมผืนผ้า 374"/>
          <p:cNvSpPr/>
          <p:nvPr/>
        </p:nvSpPr>
        <p:spPr>
          <a:xfrm>
            <a:off x="2020611" y="3871654"/>
            <a:ext cx="1906097" cy="24314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เป็นลิงค์ คลิกเพื่อแก้ไขข้อมูล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9805" y="4436100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เมื่อต้องการเพิ่มผู้ใช้งานให้คลิกปุ่ม  “เพิ่ม”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ผู้ใช้งาน 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610600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48389" y="2089964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93068" y="2089964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026087"/>
            <a:ext cx="2420378" cy="349110"/>
            <a:chOff x="-80576" y="5044436"/>
            <a:chExt cx="1432741" cy="304800"/>
          </a:xfrm>
        </p:grpSpPr>
        <p:sp>
          <p:nvSpPr>
            <p:cNvPr id="31" name="สี่เหลี่ยมผืนผ้า 186"/>
            <p:cNvSpPr/>
            <p:nvPr/>
          </p:nvSpPr>
          <p:spPr>
            <a:xfrm>
              <a:off x="433725" y="5098608"/>
              <a:ext cx="918440" cy="185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2" name="สี่เหลี่ยมผืนผ้า 189"/>
            <p:cNvSpPr/>
            <p:nvPr/>
          </p:nvSpPr>
          <p:spPr>
            <a:xfrm>
              <a:off x="-80576" y="5044436"/>
              <a:ext cx="607153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>
                  <a:solidFill>
                    <a:srgbClr val="D4D4D6">
                      <a:lumMod val="25000"/>
                    </a:srgbClr>
                  </a:solidFill>
                </a:rPr>
                <a:t>ห้อง</a:t>
              </a:r>
              <a:endParaRPr lang="en-US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36" name="Straight Arrow Connector 35"/>
          <p:cNvCxnSpPr>
            <a:stCxn id="18" idx="2"/>
            <a:endCxn id="26" idx="0"/>
          </p:cNvCxnSpPr>
          <p:nvPr/>
        </p:nvCxnSpPr>
        <p:spPr>
          <a:xfrm flipH="1">
            <a:off x="7748803" y="1927365"/>
            <a:ext cx="742417" cy="2508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676400" y="2997978"/>
            <a:ext cx="457200" cy="899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405206" y="1234757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สี่เหลี่ยมมุมมน 5"/>
          <p:cNvSpPr/>
          <p:nvPr/>
        </p:nvSpPr>
        <p:spPr>
          <a:xfrm>
            <a:off x="3580752" y="1279784"/>
            <a:ext cx="2286648" cy="26037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ระบบจัดการตารางเรียน/ตารางสอน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0459" y="2025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สี่เหลี่ยมผืนผ้า 186"/>
          <p:cNvSpPr/>
          <p:nvPr/>
        </p:nvSpPr>
        <p:spPr>
          <a:xfrm>
            <a:off x="7669273" y="2013667"/>
            <a:ext cx="1902730" cy="3276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สาขา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เลือกสาขา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52" name="สามเหลี่ยมหน้าจั่ว 140"/>
          <p:cNvSpPr/>
          <p:nvPr/>
        </p:nvSpPr>
        <p:spPr>
          <a:xfrm rot="10800000">
            <a:off x="9410700" y="2159528"/>
            <a:ext cx="92842" cy="1043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8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1" y="601417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  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68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8" name="Rounded Rectangle 7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ระบบจัดการตารางเรียน/ตารางสอน/ตารางสอบ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บันทึกจัดการตารางเรียน/ตารางสอน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8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ระบบจัดการตารางเรียน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4801" y="2017868"/>
            <a:ext cx="31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ห้องเรียน ป.1/2  ปีการศึกษา 1/2557</a:t>
            </a:r>
            <a:endParaRPr lang="en-US" b="1" dirty="0"/>
          </a:p>
        </p:txBody>
      </p:sp>
      <p:sp>
        <p:nvSpPr>
          <p:cNvPr id="136" name="สี่เหลี่ยมมุมมน 139"/>
          <p:cNvSpPr/>
          <p:nvPr/>
        </p:nvSpPr>
        <p:spPr>
          <a:xfrm>
            <a:off x="294361" y="2499591"/>
            <a:ext cx="8873450" cy="9365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7" name="กลุ่ม 46"/>
          <p:cNvGrpSpPr/>
          <p:nvPr/>
        </p:nvGrpSpPr>
        <p:grpSpPr>
          <a:xfrm>
            <a:off x="390750" y="2324493"/>
            <a:ext cx="1528222" cy="338554"/>
            <a:chOff x="981458" y="1341281"/>
            <a:chExt cx="938017" cy="338554"/>
          </a:xfrm>
        </p:grpSpPr>
        <p:sp>
          <p:nvSpPr>
            <p:cNvPr id="138" name="สี่เหลี่ยมผืนผ้า 364"/>
            <p:cNvSpPr/>
            <p:nvPr/>
          </p:nvSpPr>
          <p:spPr>
            <a:xfrm>
              <a:off x="1104900" y="1478280"/>
              <a:ext cx="781439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81458" y="1341281"/>
              <a:ext cx="9380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0070C0"/>
                  </a:solidFill>
                  <a:latin typeface="AngsanaUPC" pitchFamily="18" charset="-34"/>
                  <a:cs typeface="AngsanaUPC" pitchFamily="18" charset="-34"/>
                </a:rPr>
                <a:t>ขั้นตอนการดำเนินงาน</a:t>
              </a:r>
              <a:endParaRPr lang="en-US" sz="1600" dirty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endParaRPr>
            </a:p>
          </p:txBody>
        </p:sp>
      </p:grpSp>
      <p:grpSp>
        <p:nvGrpSpPr>
          <p:cNvPr id="140" name="กลุ่ม 30"/>
          <p:cNvGrpSpPr/>
          <p:nvPr/>
        </p:nvGrpSpPr>
        <p:grpSpPr>
          <a:xfrm>
            <a:off x="394984" y="2679952"/>
            <a:ext cx="522768" cy="327025"/>
            <a:chOff x="1590069" y="2006600"/>
            <a:chExt cx="1428751" cy="327025"/>
          </a:xfrm>
        </p:grpSpPr>
        <p:sp>
          <p:nvSpPr>
            <p:cNvPr id="141" name="สี่เหลี่ยมผืนผ้า 174"/>
            <p:cNvSpPr/>
            <p:nvPr/>
          </p:nvSpPr>
          <p:spPr>
            <a:xfrm>
              <a:off x="1676398" y="2006600"/>
              <a:ext cx="1200585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สี่เหลี่ยมผืนผ้า 175"/>
            <p:cNvSpPr/>
            <p:nvPr/>
          </p:nvSpPr>
          <p:spPr>
            <a:xfrm>
              <a:off x="1590069" y="2028825"/>
              <a:ext cx="142875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prstClr val="black"/>
                  </a:solidFill>
                </a:rPr>
                <a:t>No</a:t>
              </a:r>
              <a:r>
                <a:rPr lang="th-TH" sz="1100" dirty="0">
                  <a:solidFill>
                    <a:prstClr val="black"/>
                  </a:solidFill>
                </a:rPr>
                <a:t>.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3" name="กลุ่ม 30"/>
          <p:cNvGrpSpPr/>
          <p:nvPr/>
        </p:nvGrpSpPr>
        <p:grpSpPr>
          <a:xfrm>
            <a:off x="900780" y="2676776"/>
            <a:ext cx="1098250" cy="307975"/>
            <a:chOff x="1676400" y="2003425"/>
            <a:chExt cx="1143000" cy="307975"/>
          </a:xfrm>
        </p:grpSpPr>
        <p:sp>
          <p:nvSpPr>
            <p:cNvPr id="144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5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รหัสวิชา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6" name="สี่เหลี่ยมผืนผ้า 172"/>
          <p:cNvSpPr/>
          <p:nvPr/>
        </p:nvSpPr>
        <p:spPr>
          <a:xfrm>
            <a:off x="901713" y="3060949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2001-211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47" name="กลุ่ม 30"/>
          <p:cNvGrpSpPr/>
          <p:nvPr/>
        </p:nvGrpSpPr>
        <p:grpSpPr>
          <a:xfrm>
            <a:off x="6079545" y="2676776"/>
            <a:ext cx="1223441" cy="330201"/>
            <a:chOff x="1676400" y="2003425"/>
            <a:chExt cx="1143000" cy="307975"/>
          </a:xfrm>
        </p:grpSpPr>
        <p:sp>
          <p:nvSpPr>
            <p:cNvPr id="148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9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ชั่วโมงเรียน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0" name="สี่เหลี่ยมผืนผ้า 172"/>
          <p:cNvSpPr/>
          <p:nvPr/>
        </p:nvSpPr>
        <p:spPr>
          <a:xfrm>
            <a:off x="6078755" y="3060948"/>
            <a:ext cx="1222809" cy="287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51" name="กลุ่ม 30"/>
          <p:cNvGrpSpPr/>
          <p:nvPr/>
        </p:nvGrpSpPr>
        <p:grpSpPr>
          <a:xfrm>
            <a:off x="2051083" y="2676776"/>
            <a:ext cx="2427474" cy="307975"/>
            <a:chOff x="1676400" y="2003425"/>
            <a:chExt cx="840636" cy="307975"/>
          </a:xfrm>
        </p:grpSpPr>
        <p:sp>
          <p:nvSpPr>
            <p:cNvPr id="152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3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ชื่อวิชา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4" name="สี่เหลี่ยมผืนผ้า 172"/>
          <p:cNvSpPr/>
          <p:nvPr/>
        </p:nvSpPr>
        <p:spPr>
          <a:xfrm>
            <a:off x="2052016" y="3060949"/>
            <a:ext cx="2426540" cy="301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>
                <a:solidFill>
                  <a:schemeClr val="tx1"/>
                </a:solidFill>
              </a:rPr>
              <a:t>การสื่อสารข้อมูล และ</a:t>
            </a:r>
            <a:r>
              <a:rPr lang="th-TH" sz="1400" dirty="0" smtClean="0">
                <a:solidFill>
                  <a:schemeClr val="tx1"/>
                </a:solidFill>
              </a:rPr>
              <a:t>เครือข่าย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55" name="กลุ่ม 30"/>
          <p:cNvGrpSpPr/>
          <p:nvPr/>
        </p:nvGrpSpPr>
        <p:grpSpPr>
          <a:xfrm>
            <a:off x="4538491" y="2676776"/>
            <a:ext cx="1464064" cy="307975"/>
            <a:chOff x="1676400" y="2003425"/>
            <a:chExt cx="1143000" cy="307975"/>
          </a:xfrm>
        </p:grpSpPr>
        <p:sp>
          <p:nvSpPr>
            <p:cNvPr id="156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7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หน่วยกิต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8" name="สี่เหลี่ยมผืนผ้า 172"/>
          <p:cNvSpPr/>
          <p:nvPr/>
        </p:nvSpPr>
        <p:spPr>
          <a:xfrm>
            <a:off x="4537348" y="3060949"/>
            <a:ext cx="1463308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9" name="สี่เหลี่ยมผืนผ้า 172"/>
          <p:cNvSpPr/>
          <p:nvPr/>
        </p:nvSpPr>
        <p:spPr>
          <a:xfrm>
            <a:off x="428876" y="3062226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71" name="Table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3279"/>
              </p:ext>
            </p:extLst>
          </p:nvPr>
        </p:nvGraphicFramePr>
        <p:xfrm>
          <a:off x="385623" y="3474497"/>
          <a:ext cx="8778120" cy="2529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7265"/>
                <a:gridCol w="1097265"/>
                <a:gridCol w="1097265"/>
                <a:gridCol w="1097265"/>
                <a:gridCol w="1097265"/>
                <a:gridCol w="1097265"/>
                <a:gridCol w="1097265"/>
                <a:gridCol w="1097265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ชั่วโมงที่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เวลา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08.30 - 09.30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09.30</a:t>
                      </a:r>
                      <a:r>
                        <a:rPr lang="th-TH" sz="1400" baseline="0" dirty="0" smtClean="0"/>
                        <a:t> - 10.00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10.30</a:t>
                      </a:r>
                      <a:r>
                        <a:rPr lang="th-TH" sz="1400" baseline="0" dirty="0" smtClean="0"/>
                        <a:t> - 11.30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 11.30</a:t>
                      </a:r>
                      <a:r>
                        <a:rPr lang="th-TH" sz="1400" baseline="0" dirty="0" smtClean="0"/>
                        <a:t> - 12.30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12.30 </a:t>
                      </a:r>
                      <a:r>
                        <a:rPr lang="th-TH" sz="1400" baseline="0" dirty="0" smtClean="0"/>
                        <a:t> - 13.30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13.30</a:t>
                      </a:r>
                      <a:r>
                        <a:rPr lang="th-TH" sz="1400" baseline="0" dirty="0" smtClean="0"/>
                        <a:t> - 14.30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14.30</a:t>
                      </a:r>
                      <a:r>
                        <a:rPr lang="th-TH" sz="1400" baseline="0" dirty="0" smtClean="0"/>
                        <a:t> -15.30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จันทร์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อังคาร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พุทธ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พฤหสบดี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ศุกร์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2" name="TextBox 171"/>
          <p:cNvSpPr txBox="1"/>
          <p:nvPr/>
        </p:nvSpPr>
        <p:spPr>
          <a:xfrm>
            <a:off x="5270523" y="1404370"/>
            <a:ext cx="2626755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เมื่อคลิกเข้าจะพบรายวิชาที่นักเรียนต้องเรียนตามหลักสูตร สามารถเลือกวิชานั้นใส่ตารางได้เลย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H="1">
            <a:off x="2271847" y="1767498"/>
            <a:ext cx="2997155" cy="88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กลุ่ม 30"/>
          <p:cNvGrpSpPr/>
          <p:nvPr/>
        </p:nvGrpSpPr>
        <p:grpSpPr>
          <a:xfrm>
            <a:off x="389008" y="6053688"/>
            <a:ext cx="1476040" cy="309393"/>
            <a:chOff x="1676400" y="2006600"/>
            <a:chExt cx="1143000" cy="309393"/>
          </a:xfrm>
        </p:grpSpPr>
        <p:sp>
          <p:nvSpPr>
            <p:cNvPr id="5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สี่เหลี่ยมผืนผ้า 186"/>
          <p:cNvSpPr/>
          <p:nvPr/>
        </p:nvSpPr>
        <p:spPr>
          <a:xfrm>
            <a:off x="1959289" y="6051740"/>
            <a:ext cx="15597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r>
              <a:rPr lang="th-TH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3" name="กลุ่ม 30"/>
          <p:cNvGrpSpPr/>
          <p:nvPr/>
        </p:nvGrpSpPr>
        <p:grpSpPr>
          <a:xfrm>
            <a:off x="7356129" y="2692095"/>
            <a:ext cx="1711671" cy="330199"/>
            <a:chOff x="1676400" y="2003425"/>
            <a:chExt cx="1143000" cy="307973"/>
          </a:xfrm>
        </p:grpSpPr>
        <p:sp>
          <p:nvSpPr>
            <p:cNvPr id="64" name="สี่เหลี่ยมผืนผ้า 177"/>
            <p:cNvSpPr/>
            <p:nvPr/>
          </p:nvSpPr>
          <p:spPr>
            <a:xfrm>
              <a:off x="1676400" y="2006598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5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ครู/อาจารย์ผู้สอน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66" name="สี่เหลี่ยมผืนผ้า 172"/>
          <p:cNvSpPr/>
          <p:nvPr/>
        </p:nvSpPr>
        <p:spPr>
          <a:xfrm>
            <a:off x="7355339" y="3076266"/>
            <a:ext cx="1710787" cy="287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</a:t>
            </a:r>
            <a:r>
              <a:rPr lang="th-TH" sz="10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เลือกครู/อาจารย์--</a:t>
            </a:r>
            <a:endParaRPr lang="en-US" sz="10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สามเหลี่ยมหน้าจั่ว 140"/>
          <p:cNvSpPr/>
          <p:nvPr/>
        </p:nvSpPr>
        <p:spPr>
          <a:xfrm rot="10800000">
            <a:off x="8885526" y="3185911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8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69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35766" y="838203"/>
            <a:ext cx="9677851" cy="5638798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2402" y="537371"/>
            <a:ext cx="9683748" cy="30083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2402" y="693729"/>
            <a:ext cx="9683748" cy="2071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38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ระบบงานวิชาการ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3689921" y="1357073"/>
            <a:ext cx="2815537" cy="33800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ระบบจัดการหลักสูตร</a:t>
            </a:r>
            <a:endParaRPr lang="en-US" sz="1500" dirty="0">
              <a:solidFill>
                <a:prstClr val="black"/>
              </a:solidFill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3435207" y="1198622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สี่เหลี่ยมมุมมน 5"/>
          <p:cNvSpPr/>
          <p:nvPr/>
        </p:nvSpPr>
        <p:spPr>
          <a:xfrm>
            <a:off x="3690088" y="1695076"/>
            <a:ext cx="2806246" cy="247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ระบบจัดการแผนการเรียน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690088" y="1941269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ระบบจัดการตารางเรียน/ตารางสอน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3682578" y="2522171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ระบบลงทะเบียนเรียน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3682578" y="2814270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ระบบบันทึกผลการเรียน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152402" y="855674"/>
            <a:ext cx="9661215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3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7" name="สี่เหลี่ยมมุมมน 5"/>
          <p:cNvSpPr/>
          <p:nvPr/>
        </p:nvSpPr>
        <p:spPr>
          <a:xfrm>
            <a:off x="3682578" y="339784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ระบบจัดเก็บข้อมูลจำหน่ายนักเรียน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8" name="สี่เหลี่ยมมุมมน 5"/>
          <p:cNvSpPr/>
          <p:nvPr/>
        </p:nvSpPr>
        <p:spPr>
          <a:xfrm>
            <a:off x="3682578" y="310736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ระบบบันทึกนักเรียนเลื่อนชั้นเรียน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9" name="สี่เหลี่ยมมุมมน 5"/>
          <p:cNvSpPr/>
          <p:nvPr/>
        </p:nvSpPr>
        <p:spPr>
          <a:xfrm>
            <a:off x="3682578" y="2232302"/>
            <a:ext cx="2806246" cy="29201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ระบบจัดการตารางสอบ</a:t>
            </a: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693730"/>
            <a:ext cx="968374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40389"/>
            <a:ext cx="9683748" cy="297814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75960"/>
            <a:ext cx="9683748" cy="22494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โรงเรียนในสังกัด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Box 129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โรงเรียนในสังกัด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31" name="รูปภาพ 31" descr="icon-32-canc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32" name="รูปภาพ 32" descr="icon-32-sa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5" name="สี่เหลี่ยมมุมมน 139"/>
          <p:cNvSpPr/>
          <p:nvPr/>
        </p:nvSpPr>
        <p:spPr>
          <a:xfrm>
            <a:off x="257178" y="2133600"/>
            <a:ext cx="9394822" cy="30430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6" name="กลุ่ม 30"/>
          <p:cNvGrpSpPr/>
          <p:nvPr/>
        </p:nvGrpSpPr>
        <p:grpSpPr>
          <a:xfrm>
            <a:off x="533401" y="2372467"/>
            <a:ext cx="1300119" cy="309393"/>
            <a:chOff x="1676400" y="2006600"/>
            <a:chExt cx="1143000" cy="309393"/>
          </a:xfrm>
        </p:grpSpPr>
        <p:sp>
          <p:nvSpPr>
            <p:cNvPr id="13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ชื่อโรงเรียน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9" name="สี่เหลี่ยมผืนผ้า 186"/>
          <p:cNvSpPr/>
          <p:nvPr/>
        </p:nvSpPr>
        <p:spPr>
          <a:xfrm>
            <a:off x="1913874" y="2364255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40" name="สี่เหลี่ยมผืนผ้า 190"/>
          <p:cNvSpPr/>
          <p:nvPr/>
        </p:nvSpPr>
        <p:spPr>
          <a:xfrm>
            <a:off x="4838700" y="235964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1" name="กลุ่ม 30"/>
          <p:cNvGrpSpPr/>
          <p:nvPr/>
        </p:nvGrpSpPr>
        <p:grpSpPr>
          <a:xfrm>
            <a:off x="540555" y="4604738"/>
            <a:ext cx="1300119" cy="309393"/>
            <a:chOff x="1676400" y="2006600"/>
            <a:chExt cx="1143000" cy="309393"/>
          </a:xfrm>
        </p:grpSpPr>
        <p:sp>
          <p:nvSpPr>
            <p:cNvPr id="14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สี่เหลี่ยมผืนผ้า 186"/>
          <p:cNvSpPr/>
          <p:nvPr/>
        </p:nvSpPr>
        <p:spPr>
          <a:xfrm>
            <a:off x="1945451" y="4604738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0" name="สี่เหลี่ยมมุมมน 5"/>
          <p:cNvSpPr/>
          <p:nvPr/>
        </p:nvSpPr>
        <p:spPr>
          <a:xfrm>
            <a:off x="1079506" y="1268204"/>
            <a:ext cx="11302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โรงเรียนในสังกัด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69" name="กลุ่ม 30"/>
          <p:cNvGrpSpPr/>
          <p:nvPr/>
        </p:nvGrpSpPr>
        <p:grpSpPr>
          <a:xfrm>
            <a:off x="533400" y="2830608"/>
            <a:ext cx="1300119" cy="309393"/>
            <a:chOff x="1676400" y="2006600"/>
            <a:chExt cx="1143000" cy="309393"/>
          </a:xfrm>
        </p:grpSpPr>
        <p:sp>
          <p:nvSpPr>
            <p:cNvPr id="7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รหัสโรงเรียน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กลุ่ม 30"/>
          <p:cNvGrpSpPr/>
          <p:nvPr/>
        </p:nvGrpSpPr>
        <p:grpSpPr>
          <a:xfrm>
            <a:off x="544016" y="4242196"/>
            <a:ext cx="1300119" cy="309393"/>
            <a:chOff x="1676400" y="2006600"/>
            <a:chExt cx="1143000" cy="309393"/>
          </a:xfrm>
        </p:grpSpPr>
        <p:sp>
          <p:nvSpPr>
            <p:cNvPr id="7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เบอร์โทร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กลุ่ม 30"/>
          <p:cNvGrpSpPr/>
          <p:nvPr/>
        </p:nvGrpSpPr>
        <p:grpSpPr>
          <a:xfrm>
            <a:off x="544017" y="3546326"/>
            <a:ext cx="1300119" cy="309393"/>
            <a:chOff x="1676400" y="2006600"/>
            <a:chExt cx="1143000" cy="309393"/>
          </a:xfrm>
        </p:grpSpPr>
        <p:sp>
          <p:nvSpPr>
            <p:cNvPr id="7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จังหวัด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0" name="สี่เหลี่ยมผืนผ้า 186"/>
          <p:cNvSpPr/>
          <p:nvPr/>
        </p:nvSpPr>
        <p:spPr>
          <a:xfrm>
            <a:off x="1950365" y="2839390"/>
            <a:ext cx="2012036" cy="2960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81" name="สี่เหลี่ยมผืนผ้า 186"/>
          <p:cNvSpPr/>
          <p:nvPr/>
        </p:nvSpPr>
        <p:spPr>
          <a:xfrm>
            <a:off x="1935886" y="3546326"/>
            <a:ext cx="2100303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dirty="0" smtClean="0">
                <a:solidFill>
                  <a:prstClr val="black"/>
                </a:solidFill>
              </a:rPr>
              <a:t>       </a:t>
            </a:r>
            <a:r>
              <a:rPr lang="th-TH" sz="2000" dirty="0" smtClean="0">
                <a:solidFill>
                  <a:srgbClr val="009900"/>
                </a:solidFill>
              </a:rPr>
              <a:t>-- เลือกจังหวัด --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2" name="สี่เหลี่ยมผืนผ้า 190"/>
          <p:cNvSpPr/>
          <p:nvPr/>
        </p:nvSpPr>
        <p:spPr>
          <a:xfrm>
            <a:off x="3962401" y="2822396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3" name="สามเหลี่ยมหน้าจั่ว 140"/>
          <p:cNvSpPr/>
          <p:nvPr/>
        </p:nvSpPr>
        <p:spPr>
          <a:xfrm rot="10800000">
            <a:off x="3844307" y="3636471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4" name="สี่เหลี่ยมผืนผ้า 186"/>
          <p:cNvSpPr/>
          <p:nvPr/>
        </p:nvSpPr>
        <p:spPr>
          <a:xfrm>
            <a:off x="1947954" y="4262040"/>
            <a:ext cx="2012036" cy="2960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152402" y="855674"/>
            <a:ext cx="9661215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5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4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5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66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85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86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7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8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9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สี่เหลี่ยมผืนผ้า 186"/>
          <p:cNvSpPr/>
          <p:nvPr/>
        </p:nvSpPr>
        <p:spPr>
          <a:xfrm>
            <a:off x="1945451" y="3203451"/>
            <a:ext cx="1367199" cy="313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บ้านเลขที่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สี่เหลี่ยมผืนผ้า 186"/>
          <p:cNvSpPr/>
          <p:nvPr/>
        </p:nvSpPr>
        <p:spPr>
          <a:xfrm>
            <a:off x="3407284" y="3201361"/>
            <a:ext cx="944890" cy="3196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หมู่ที่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3" name="สี่เหลี่ยมผืนผ้า 186"/>
          <p:cNvSpPr/>
          <p:nvPr/>
        </p:nvSpPr>
        <p:spPr>
          <a:xfrm>
            <a:off x="4437781" y="3202782"/>
            <a:ext cx="1677548" cy="3182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ตรอก/ซอย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7" name="สี่เหลี่ยมผืนผ้า 186"/>
          <p:cNvSpPr/>
          <p:nvPr/>
        </p:nvSpPr>
        <p:spPr>
          <a:xfrm>
            <a:off x="6202904" y="3201361"/>
            <a:ext cx="1792792" cy="3196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ถนน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8" name="สี่เหลี่ยมผืนผ้า 186"/>
          <p:cNvSpPr/>
          <p:nvPr/>
        </p:nvSpPr>
        <p:spPr>
          <a:xfrm>
            <a:off x="4102634" y="3548430"/>
            <a:ext cx="1853661" cy="3042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ตำบล</a:t>
            </a:r>
            <a:r>
              <a:rPr lang="th-TH" sz="1400" dirty="0" smtClean="0">
                <a:solidFill>
                  <a:prstClr val="black"/>
                </a:solidFill>
              </a:rPr>
              <a:t>/แขวง</a:t>
            </a:r>
            <a:r>
              <a:rPr lang="en-US" sz="1400" dirty="0" smtClean="0">
                <a:solidFill>
                  <a:prstClr val="black"/>
                </a:solidFill>
              </a:rPr>
              <a:t> :</a:t>
            </a:r>
            <a:r>
              <a:rPr lang="th-TH" sz="1400" dirty="0" smtClean="0">
                <a:solidFill>
                  <a:prstClr val="black"/>
                </a:solidFill>
              </a:rPr>
              <a:t>    </a:t>
            </a:r>
            <a:r>
              <a:rPr lang="th-TH" sz="1400" dirty="0" smtClean="0">
                <a:solidFill>
                  <a:srgbClr val="009900"/>
                </a:solidFill>
              </a:rPr>
              <a:t>- เลือกแขวง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90" name="สี่เหลี่ยมผืนผ้า 186"/>
          <p:cNvSpPr/>
          <p:nvPr/>
        </p:nvSpPr>
        <p:spPr>
          <a:xfrm>
            <a:off x="6055726" y="3548026"/>
            <a:ext cx="2004877" cy="3024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อำเภอ/เขต</a:t>
            </a:r>
            <a:r>
              <a:rPr lang="en-US" sz="1600" dirty="0" smtClean="0">
                <a:solidFill>
                  <a:prstClr val="black"/>
                </a:solidFill>
              </a:rPr>
              <a:t> :</a:t>
            </a:r>
            <a:r>
              <a:rPr lang="th-TH" sz="1600" dirty="0" smtClean="0">
                <a:solidFill>
                  <a:prstClr val="black"/>
                </a:solidFill>
              </a:rPr>
              <a:t>     </a:t>
            </a:r>
            <a:r>
              <a:rPr lang="th-TH" sz="1600" dirty="0">
                <a:solidFill>
                  <a:srgbClr val="009900"/>
                </a:solidFill>
              </a:rPr>
              <a:t>- เลือกเขต </a:t>
            </a:r>
            <a:r>
              <a:rPr lang="th-TH" sz="1600" dirty="0" smtClean="0">
                <a:solidFill>
                  <a:srgbClr val="009900"/>
                </a:solidFill>
              </a:rPr>
              <a:t>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91" name="สามเหลี่ยมหน้าจั่ว 140"/>
          <p:cNvSpPr/>
          <p:nvPr/>
        </p:nvSpPr>
        <p:spPr>
          <a:xfrm rot="10800000">
            <a:off x="5829015" y="3672627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2" name="สามเหลี่ยมหน้าจั่ว 140"/>
          <p:cNvSpPr/>
          <p:nvPr/>
        </p:nvSpPr>
        <p:spPr>
          <a:xfrm rot="10800000">
            <a:off x="7888801" y="3680805"/>
            <a:ext cx="113961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97" name="กลุ่ม 30"/>
          <p:cNvGrpSpPr/>
          <p:nvPr/>
        </p:nvGrpSpPr>
        <p:grpSpPr>
          <a:xfrm>
            <a:off x="531741" y="3187832"/>
            <a:ext cx="1300119" cy="309393"/>
            <a:chOff x="1676400" y="2006600"/>
            <a:chExt cx="1143000" cy="309393"/>
          </a:xfrm>
        </p:grpSpPr>
        <p:sp>
          <p:nvSpPr>
            <p:cNvPr id="9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ที่อยู่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0" name="กลุ่ม 30"/>
          <p:cNvGrpSpPr/>
          <p:nvPr/>
        </p:nvGrpSpPr>
        <p:grpSpPr>
          <a:xfrm>
            <a:off x="541513" y="3914091"/>
            <a:ext cx="2021463" cy="287108"/>
            <a:chOff x="1676400" y="2006600"/>
            <a:chExt cx="1143000" cy="309393"/>
          </a:xfrm>
        </p:grpSpPr>
        <p:sp>
          <p:nvSpPr>
            <p:cNvPr id="10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สำนักงานเขตพื้นที่การศึกษา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3" name="สี่เหลี่ยมผืนผ้า 186"/>
          <p:cNvSpPr/>
          <p:nvPr/>
        </p:nvSpPr>
        <p:spPr>
          <a:xfrm>
            <a:off x="2626428" y="3908280"/>
            <a:ext cx="2012036" cy="2960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3" name="สี่เหลี่ยมผืนผ้า 190"/>
          <p:cNvSpPr/>
          <p:nvPr/>
        </p:nvSpPr>
        <p:spPr>
          <a:xfrm>
            <a:off x="1631086" y="3169449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70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9227" y="669186"/>
            <a:ext cx="9604376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5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ระบบจัดการตารางสอบ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บันทึกจัดการตารางสอบ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71682"/>
              </p:ext>
            </p:extLst>
          </p:nvPr>
        </p:nvGraphicFramePr>
        <p:xfrm>
          <a:off x="257178" y="2383808"/>
          <a:ext cx="9344022" cy="197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10"/>
                <a:gridCol w="399658"/>
                <a:gridCol w="1277454"/>
                <a:gridCol w="1143000"/>
                <a:gridCol w="990600"/>
                <a:gridCol w="1066800"/>
                <a:gridCol w="685800"/>
                <a:gridCol w="1066800"/>
                <a:gridCol w="6858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1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ห้อง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ปีการศึกษา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ระดับชั้น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สาขา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กลุ่ม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สอบ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รวมหน่วยกิต</a:t>
                      </a:r>
                      <a:endParaRPr lang="en-US" sz="1000" b="1" dirty="0" smtClean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วันที่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1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ป.6/1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1/2557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ประถมศึกษา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พื้นฐาน</a:t>
                      </a:r>
                      <a:endParaRPr lang="en-US" sz="18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50</a:t>
                      </a:r>
                      <a:endParaRPr lang="en-US" sz="18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ปลายภาค</a:t>
                      </a:r>
                      <a:endParaRPr lang="en-US" sz="18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27/01/2557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2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ปวส.1/2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2/2557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ปวส.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การตลาด</a:t>
                      </a:r>
                      <a:endParaRPr lang="en-US" sz="18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51</a:t>
                      </a:r>
                      <a:endParaRPr lang="en-US" sz="18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ปลายภาค</a:t>
                      </a:r>
                      <a:endParaRPr lang="en-US" sz="18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99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27/01/2557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3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....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211604" y="4419600"/>
            <a:ext cx="1095532" cy="309241"/>
            <a:chOff x="252248" y="5093335"/>
            <a:chExt cx="1095532" cy="309241"/>
          </a:xfrm>
        </p:grpSpPr>
        <p:sp>
          <p:nvSpPr>
            <p:cNvPr id="21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185536" y="5149836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สี่เหลี่ยมผืนผ้า 374"/>
          <p:cNvSpPr/>
          <p:nvPr/>
        </p:nvSpPr>
        <p:spPr>
          <a:xfrm>
            <a:off x="2020611" y="3871654"/>
            <a:ext cx="1906097" cy="24314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เป็นลิงค์ คลิกเพื่อแก้ไขข้อมูล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19238" y="2079397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63917" y="2079397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026087"/>
            <a:ext cx="2420378" cy="349110"/>
            <a:chOff x="-80576" y="5044436"/>
            <a:chExt cx="1432741" cy="304800"/>
          </a:xfrm>
        </p:grpSpPr>
        <p:sp>
          <p:nvSpPr>
            <p:cNvPr id="31" name="สี่เหลี่ยมผืนผ้า 186"/>
            <p:cNvSpPr/>
            <p:nvPr/>
          </p:nvSpPr>
          <p:spPr>
            <a:xfrm>
              <a:off x="433725" y="5098608"/>
              <a:ext cx="918440" cy="185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2" name="สี่เหลี่ยมผืนผ้า 189"/>
            <p:cNvSpPr/>
            <p:nvPr/>
          </p:nvSpPr>
          <p:spPr>
            <a:xfrm>
              <a:off x="-80576" y="5044436"/>
              <a:ext cx="607153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>
                  <a:solidFill>
                    <a:srgbClr val="D4D4D6">
                      <a:lumMod val="25000"/>
                    </a:srgbClr>
                  </a:solidFill>
                </a:rPr>
                <a:t>ห้อง</a:t>
              </a:r>
              <a:endParaRPr lang="en-US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 flipV="1">
            <a:off x="1739705" y="3176165"/>
            <a:ext cx="280906" cy="695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405206" y="1234757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สี่เหลี่ยมมุมมน 5"/>
          <p:cNvSpPr/>
          <p:nvPr/>
        </p:nvSpPr>
        <p:spPr>
          <a:xfrm>
            <a:off x="3580752" y="1279785"/>
            <a:ext cx="1677048" cy="24871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ระบบจัดการตารางสอบ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0459" y="2025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สี่เหลี่ยมผืนผ้า 186"/>
          <p:cNvSpPr/>
          <p:nvPr/>
        </p:nvSpPr>
        <p:spPr>
          <a:xfrm>
            <a:off x="7669273" y="2013667"/>
            <a:ext cx="1902730" cy="3276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สอบ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</a:t>
            </a:r>
            <a:r>
              <a:rPr lang="th-TH" sz="1600" dirty="0" smtClean="0">
                <a:solidFill>
                  <a:srgbClr val="009900"/>
                </a:solidFill>
              </a:rPr>
              <a:t>- ประเภทการสอบ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52" name="สามเหลี่ยมหน้าจั่ว 140"/>
          <p:cNvSpPr/>
          <p:nvPr/>
        </p:nvSpPr>
        <p:spPr>
          <a:xfrm rot="10800000">
            <a:off x="9410700" y="2159528"/>
            <a:ext cx="92842" cy="1043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90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  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71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9" name="Rounded Rectangle 8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ระบบจัดการตารางสอบ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5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บันทึกจัดการตารางสอบ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8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9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ระบบจัดการตารางสอบ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4" name="สี่เหลี่ยมมุมมน 139"/>
          <p:cNvSpPr/>
          <p:nvPr/>
        </p:nvSpPr>
        <p:spPr>
          <a:xfrm>
            <a:off x="355343" y="2130745"/>
            <a:ext cx="9055357" cy="2529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5" name="กลุ่ม 30"/>
          <p:cNvGrpSpPr/>
          <p:nvPr/>
        </p:nvGrpSpPr>
        <p:grpSpPr>
          <a:xfrm>
            <a:off x="426361" y="2246120"/>
            <a:ext cx="1586057" cy="352425"/>
            <a:chOff x="1676400" y="2006600"/>
            <a:chExt cx="1143000" cy="352425"/>
          </a:xfrm>
        </p:grpSpPr>
        <p:sp>
          <p:nvSpPr>
            <p:cNvPr id="3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ห้องเรียน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8" name="สี่เหลี่ยมผืนผ้า 186"/>
          <p:cNvSpPr/>
          <p:nvPr/>
        </p:nvSpPr>
        <p:spPr>
          <a:xfrm>
            <a:off x="2092771" y="2246118"/>
            <a:ext cx="1377949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ป.6/1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Straight Arrow Connector 38"/>
          <p:cNvCxnSpPr>
            <a:stCxn id="38" idx="3"/>
          </p:cNvCxnSpPr>
          <p:nvPr/>
        </p:nvCxnSpPr>
        <p:spPr>
          <a:xfrm>
            <a:off x="3470720" y="2398518"/>
            <a:ext cx="3242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สี่เหลี่ยมผืนผ้า 374"/>
          <p:cNvSpPr/>
          <p:nvPr/>
        </p:nvSpPr>
        <p:spPr>
          <a:xfrm>
            <a:off x="3763286" y="2276945"/>
            <a:ext cx="5046474" cy="243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เมื่อคีย์ห้องเรียนข้อมูลรายละเอียดจะถูกถึงมาทั้งหมด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สี่เหลี่ยมผืนผ้า 190"/>
          <p:cNvSpPr/>
          <p:nvPr/>
        </p:nvSpPr>
        <p:spPr>
          <a:xfrm>
            <a:off x="1171020" y="2269788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42" name="กลุ่ม 30"/>
          <p:cNvGrpSpPr/>
          <p:nvPr/>
        </p:nvGrpSpPr>
        <p:grpSpPr>
          <a:xfrm>
            <a:off x="429027" y="2609108"/>
            <a:ext cx="1586057" cy="304800"/>
            <a:chOff x="1676400" y="2006600"/>
            <a:chExt cx="1143000" cy="304800"/>
          </a:xfrm>
        </p:grpSpPr>
        <p:sp>
          <p:nvSpPr>
            <p:cNvPr id="4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สี่เหลี่ยมผืนผ้า 189"/>
            <p:cNvSpPr/>
            <p:nvPr/>
          </p:nvSpPr>
          <p:spPr>
            <a:xfrm>
              <a:off x="1784209" y="2054226"/>
              <a:ext cx="1035191" cy="213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ภาคการเรียน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5" name="กลุ่ม 30"/>
          <p:cNvGrpSpPr/>
          <p:nvPr/>
        </p:nvGrpSpPr>
        <p:grpSpPr>
          <a:xfrm>
            <a:off x="434302" y="2989561"/>
            <a:ext cx="1586059" cy="309393"/>
            <a:chOff x="1676399" y="2006600"/>
            <a:chExt cx="1143001" cy="309393"/>
          </a:xfrm>
        </p:grpSpPr>
        <p:sp>
          <p:nvSpPr>
            <p:cNvPr id="46" name="สี่เหลี่ยมผืนผ้า 188"/>
            <p:cNvSpPr/>
            <p:nvPr/>
          </p:nvSpPr>
          <p:spPr>
            <a:xfrm>
              <a:off x="1676399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ระดับการศึกษา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8" name="กลุ่ม 30"/>
          <p:cNvGrpSpPr/>
          <p:nvPr/>
        </p:nvGrpSpPr>
        <p:grpSpPr>
          <a:xfrm>
            <a:off x="443425" y="3425007"/>
            <a:ext cx="1586059" cy="309393"/>
            <a:chOff x="1676399" y="2006600"/>
            <a:chExt cx="1143001" cy="309393"/>
          </a:xfrm>
        </p:grpSpPr>
        <p:sp>
          <p:nvSpPr>
            <p:cNvPr id="49" name="สี่เหลี่ยมผืนผ้า 188"/>
            <p:cNvSpPr/>
            <p:nvPr/>
          </p:nvSpPr>
          <p:spPr>
            <a:xfrm>
              <a:off x="1676399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สาขา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1" name="กลุ่ม 30"/>
          <p:cNvGrpSpPr/>
          <p:nvPr/>
        </p:nvGrpSpPr>
        <p:grpSpPr>
          <a:xfrm>
            <a:off x="443425" y="3820956"/>
            <a:ext cx="1586059" cy="309393"/>
            <a:chOff x="1676399" y="2006600"/>
            <a:chExt cx="1143001" cy="309393"/>
          </a:xfrm>
        </p:grpSpPr>
        <p:sp>
          <p:nvSpPr>
            <p:cNvPr id="52" name="สี่เหลี่ยมผืนผ้า 188"/>
            <p:cNvSpPr/>
            <p:nvPr/>
          </p:nvSpPr>
          <p:spPr>
            <a:xfrm>
              <a:off x="1676399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หลักสูตร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5" name="สี่เหลี่ยมผืนผ้า 186"/>
          <p:cNvSpPr/>
          <p:nvPr/>
        </p:nvSpPr>
        <p:spPr>
          <a:xfrm>
            <a:off x="2078038" y="2601517"/>
            <a:ext cx="1377949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ถูกถึงมาอัตโนมัติ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สี่เหลี่ยมผืนผ้า 186"/>
          <p:cNvSpPr/>
          <p:nvPr/>
        </p:nvSpPr>
        <p:spPr>
          <a:xfrm>
            <a:off x="2099503" y="3010974"/>
            <a:ext cx="1377949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ถูกถึงมาอัตโนมัติ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สี่เหลี่ยมผืนผ้า 186"/>
          <p:cNvSpPr/>
          <p:nvPr/>
        </p:nvSpPr>
        <p:spPr>
          <a:xfrm>
            <a:off x="2117565" y="3420432"/>
            <a:ext cx="1377949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ถูกถึงมาอัตโนมัติ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สี่เหลี่ยมผืนผ้า 186"/>
          <p:cNvSpPr/>
          <p:nvPr/>
        </p:nvSpPr>
        <p:spPr>
          <a:xfrm>
            <a:off x="2117565" y="3821490"/>
            <a:ext cx="1377949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ถูกถึงมาอัตโนมัติ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สี่เหลี่ยมมุมมน 139"/>
          <p:cNvSpPr/>
          <p:nvPr/>
        </p:nvSpPr>
        <p:spPr>
          <a:xfrm>
            <a:off x="355343" y="4936051"/>
            <a:ext cx="9054100" cy="10094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0" name="กลุ่ม 46"/>
          <p:cNvGrpSpPr/>
          <p:nvPr/>
        </p:nvGrpSpPr>
        <p:grpSpPr>
          <a:xfrm>
            <a:off x="482200" y="4760951"/>
            <a:ext cx="1192205" cy="338554"/>
            <a:chOff x="981458" y="1341281"/>
            <a:chExt cx="938017" cy="431553"/>
          </a:xfrm>
        </p:grpSpPr>
        <p:sp>
          <p:nvSpPr>
            <p:cNvPr id="61" name="สี่เหลี่ยมผืนผ้า 364"/>
            <p:cNvSpPr/>
            <p:nvPr/>
          </p:nvSpPr>
          <p:spPr>
            <a:xfrm>
              <a:off x="1104900" y="1478280"/>
              <a:ext cx="781439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81458" y="1341281"/>
              <a:ext cx="938017" cy="431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0070C0"/>
                  </a:solidFill>
                  <a:latin typeface="AngsanaUPC" pitchFamily="18" charset="-34"/>
                  <a:cs typeface="AngsanaUPC" pitchFamily="18" charset="-34"/>
                </a:rPr>
                <a:t> ตารางสอบ</a:t>
              </a:r>
              <a:endParaRPr lang="en-US" sz="1600" dirty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endParaRPr>
            </a:p>
          </p:txBody>
        </p:sp>
      </p:grpSp>
      <p:grpSp>
        <p:nvGrpSpPr>
          <p:cNvPr id="63" name="กลุ่ม 30"/>
          <p:cNvGrpSpPr/>
          <p:nvPr/>
        </p:nvGrpSpPr>
        <p:grpSpPr>
          <a:xfrm>
            <a:off x="595448" y="5060084"/>
            <a:ext cx="1586057" cy="309393"/>
            <a:chOff x="1676400" y="2006600"/>
            <a:chExt cx="1143000" cy="309393"/>
          </a:xfrm>
        </p:grpSpPr>
        <p:sp>
          <p:nvSpPr>
            <p:cNvPr id="6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วันที่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7" name="สี่เหลี่ยมผืนผ้า 186"/>
          <p:cNvSpPr/>
          <p:nvPr/>
        </p:nvSpPr>
        <p:spPr>
          <a:xfrm>
            <a:off x="2328856" y="5064677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prstClr val="black"/>
                </a:solidFill>
              </a:rPr>
              <a:t> 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33" y="5117234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วงรี 343"/>
          <p:cNvSpPr/>
          <p:nvPr/>
        </p:nvSpPr>
        <p:spPr>
          <a:xfrm>
            <a:off x="585950" y="5523903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สี่เหลี่ยมผืนผ้า 342"/>
          <p:cNvSpPr/>
          <p:nvPr/>
        </p:nvSpPr>
        <p:spPr>
          <a:xfrm>
            <a:off x="822878" y="5470271"/>
            <a:ext cx="1097110" cy="292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กลางภาค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1" name="วงรี 343"/>
          <p:cNvSpPr/>
          <p:nvPr/>
        </p:nvSpPr>
        <p:spPr>
          <a:xfrm>
            <a:off x="1839852" y="5522734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สี่เหลี่ยมผืนผ้า 342"/>
          <p:cNvSpPr/>
          <p:nvPr/>
        </p:nvSpPr>
        <p:spPr>
          <a:xfrm>
            <a:off x="2076780" y="5469101"/>
            <a:ext cx="1291008" cy="2934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ปลายภาค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4" name="วงรี 343"/>
          <p:cNvSpPr/>
          <p:nvPr/>
        </p:nvSpPr>
        <p:spPr>
          <a:xfrm>
            <a:off x="2941797" y="5573226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สี่เหลี่ยมผืนผ้า 342"/>
          <p:cNvSpPr/>
          <p:nvPr/>
        </p:nvSpPr>
        <p:spPr>
          <a:xfrm>
            <a:off x="3178725" y="5519593"/>
            <a:ext cx="1291008" cy="2934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อื่นๆ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6" name="สี่เหลี่ยมผืนผ้า 186"/>
          <p:cNvSpPr/>
          <p:nvPr/>
        </p:nvSpPr>
        <p:spPr>
          <a:xfrm>
            <a:off x="3595451" y="5446534"/>
            <a:ext cx="2088029" cy="3048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 ระบุ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  <a:endParaRPr lang="en-US" sz="14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7" name="กลุ่ม 30"/>
          <p:cNvGrpSpPr/>
          <p:nvPr/>
        </p:nvGrpSpPr>
        <p:grpSpPr>
          <a:xfrm>
            <a:off x="443425" y="4193500"/>
            <a:ext cx="1586059" cy="309393"/>
            <a:chOff x="1676399" y="2006600"/>
            <a:chExt cx="1143001" cy="309393"/>
          </a:xfrm>
        </p:grpSpPr>
        <p:sp>
          <p:nvSpPr>
            <p:cNvPr id="78" name="สี่เหลี่ยมผืนผ้า 188"/>
            <p:cNvSpPr/>
            <p:nvPr/>
          </p:nvSpPr>
          <p:spPr>
            <a:xfrm>
              <a:off x="1676399" y="20066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 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กลุ่มเรียน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0" name="สี่เหลี่ยมผืนผ้า 186"/>
          <p:cNvSpPr/>
          <p:nvPr/>
        </p:nvSpPr>
        <p:spPr>
          <a:xfrm>
            <a:off x="2117565" y="4194034"/>
            <a:ext cx="1377949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ถูกถึงมาอัตโนมัติ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72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ระบบจัดการตารางสอบ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บันทึกจัดการตาราง</a:t>
            </a:r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สอบ (ต่อ)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7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black"/>
                </a:solidFill>
              </a:rPr>
              <a:t>ระบบจัดการตารางสอบ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สี่เหลี่ยมมุมมน 139"/>
          <p:cNvSpPr/>
          <p:nvPr/>
        </p:nvSpPr>
        <p:spPr>
          <a:xfrm>
            <a:off x="255589" y="2209800"/>
            <a:ext cx="9394822" cy="422275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/>
              <a:t>08.30 - 09.30</a:t>
            </a:r>
            <a:endParaRPr lang="en-US" dirty="0"/>
          </a:p>
        </p:txBody>
      </p:sp>
      <p:grpSp>
        <p:nvGrpSpPr>
          <p:cNvPr id="53" name="กลุ่ม 30"/>
          <p:cNvGrpSpPr/>
          <p:nvPr/>
        </p:nvGrpSpPr>
        <p:grpSpPr>
          <a:xfrm>
            <a:off x="392451" y="2244623"/>
            <a:ext cx="522768" cy="327025"/>
            <a:chOff x="1590069" y="2006600"/>
            <a:chExt cx="1428751" cy="327025"/>
          </a:xfrm>
        </p:grpSpPr>
        <p:sp>
          <p:nvSpPr>
            <p:cNvPr id="54" name="สี่เหลี่ยมผืนผ้า 174"/>
            <p:cNvSpPr/>
            <p:nvPr/>
          </p:nvSpPr>
          <p:spPr>
            <a:xfrm>
              <a:off x="1676398" y="2006600"/>
              <a:ext cx="1200585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สี่เหลี่ยมผืนผ้า 175"/>
            <p:cNvSpPr/>
            <p:nvPr/>
          </p:nvSpPr>
          <p:spPr>
            <a:xfrm>
              <a:off x="1590069" y="2028825"/>
              <a:ext cx="142875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prstClr val="black"/>
                  </a:solidFill>
                </a:rPr>
                <a:t>No</a:t>
              </a:r>
              <a:r>
                <a:rPr lang="th-TH" sz="1100" dirty="0">
                  <a:solidFill>
                    <a:prstClr val="black"/>
                  </a:solidFill>
                </a:rPr>
                <a:t>.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กลุ่ม 30"/>
          <p:cNvGrpSpPr/>
          <p:nvPr/>
        </p:nvGrpSpPr>
        <p:grpSpPr>
          <a:xfrm>
            <a:off x="898247" y="2241447"/>
            <a:ext cx="1098250" cy="307975"/>
            <a:chOff x="1676400" y="2003425"/>
            <a:chExt cx="1143000" cy="307975"/>
          </a:xfrm>
        </p:grpSpPr>
        <p:sp>
          <p:nvSpPr>
            <p:cNvPr id="57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รหัสวิชา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59" name="สี่เหลี่ยมผืนผ้า 172"/>
          <p:cNvSpPr/>
          <p:nvPr/>
        </p:nvSpPr>
        <p:spPr>
          <a:xfrm>
            <a:off x="899180" y="2625620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2001-211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60" name="กลุ่ม 30"/>
          <p:cNvGrpSpPr/>
          <p:nvPr/>
        </p:nvGrpSpPr>
        <p:grpSpPr>
          <a:xfrm>
            <a:off x="6077012" y="2241447"/>
            <a:ext cx="1223441" cy="330201"/>
            <a:chOff x="1676400" y="2003425"/>
            <a:chExt cx="1143000" cy="307975"/>
          </a:xfrm>
        </p:grpSpPr>
        <p:sp>
          <p:nvSpPr>
            <p:cNvPr id="61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2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ชั่วโมงเรียน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63" name="สี่เหลี่ยมผืนผ้า 172"/>
          <p:cNvSpPr/>
          <p:nvPr/>
        </p:nvSpPr>
        <p:spPr>
          <a:xfrm>
            <a:off x="6076222" y="2625619"/>
            <a:ext cx="1222809" cy="287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64" name="กลุ่ม 30"/>
          <p:cNvGrpSpPr/>
          <p:nvPr/>
        </p:nvGrpSpPr>
        <p:grpSpPr>
          <a:xfrm>
            <a:off x="2048550" y="2241447"/>
            <a:ext cx="2427474" cy="307975"/>
            <a:chOff x="1676400" y="2003425"/>
            <a:chExt cx="840636" cy="307975"/>
          </a:xfrm>
        </p:grpSpPr>
        <p:sp>
          <p:nvSpPr>
            <p:cNvPr id="65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ชื่อวิชา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67" name="สี่เหลี่ยมผืนผ้า 172"/>
          <p:cNvSpPr/>
          <p:nvPr/>
        </p:nvSpPr>
        <p:spPr>
          <a:xfrm>
            <a:off x="2049483" y="2625620"/>
            <a:ext cx="2426540" cy="301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sz="1400" dirty="0">
                <a:solidFill>
                  <a:schemeClr val="tx1"/>
                </a:solidFill>
              </a:rPr>
              <a:t>การสื่อสารข้อมูล และ</a:t>
            </a:r>
            <a:r>
              <a:rPr lang="th-TH" sz="1400" dirty="0" smtClean="0">
                <a:solidFill>
                  <a:schemeClr val="tx1"/>
                </a:solidFill>
              </a:rPr>
              <a:t>เครือข่าย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8" name="กลุ่ม 30"/>
          <p:cNvGrpSpPr/>
          <p:nvPr/>
        </p:nvGrpSpPr>
        <p:grpSpPr>
          <a:xfrm>
            <a:off x="4535958" y="2241447"/>
            <a:ext cx="1464064" cy="307975"/>
            <a:chOff x="1676400" y="2003425"/>
            <a:chExt cx="1143000" cy="307975"/>
          </a:xfrm>
        </p:grpSpPr>
        <p:sp>
          <p:nvSpPr>
            <p:cNvPr id="69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หน่วยกิต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สี่เหลี่ยมผืนผ้า 172"/>
          <p:cNvSpPr/>
          <p:nvPr/>
        </p:nvSpPr>
        <p:spPr>
          <a:xfrm>
            <a:off x="4534815" y="2625620"/>
            <a:ext cx="1463308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2" name="สี่เหลี่ยมผืนผ้า 172"/>
          <p:cNvSpPr/>
          <p:nvPr/>
        </p:nvSpPr>
        <p:spPr>
          <a:xfrm>
            <a:off x="426343" y="2626897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99809" y="2209800"/>
            <a:ext cx="1927095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จะแสดงรายวิชาของห้องเรียนนั้น สามารถลากมาลงในตารางสอบได้ตามต้องการ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299031" y="2387200"/>
            <a:ext cx="300779" cy="35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35882"/>
              </p:ext>
            </p:extLst>
          </p:nvPr>
        </p:nvGraphicFramePr>
        <p:xfrm>
          <a:off x="438714" y="3581400"/>
          <a:ext cx="8778120" cy="2529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7265"/>
                <a:gridCol w="1097265"/>
                <a:gridCol w="1097265"/>
                <a:gridCol w="1097265"/>
                <a:gridCol w="1097265"/>
                <a:gridCol w="1097265"/>
                <a:gridCol w="1097265"/>
                <a:gridCol w="1097265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ชั่วโมงที่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เวลา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08.30 - 09.30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09.30</a:t>
                      </a:r>
                      <a:r>
                        <a:rPr lang="th-TH" sz="1400" baseline="0" dirty="0" smtClean="0"/>
                        <a:t> - 10.00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10.30</a:t>
                      </a:r>
                      <a:r>
                        <a:rPr lang="th-TH" sz="1400" baseline="0" dirty="0" smtClean="0"/>
                        <a:t> - 11.30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 11.30</a:t>
                      </a:r>
                      <a:r>
                        <a:rPr lang="th-TH" sz="1400" baseline="0" dirty="0" smtClean="0"/>
                        <a:t> - 12.30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12.30 </a:t>
                      </a:r>
                      <a:r>
                        <a:rPr lang="th-TH" sz="1400" baseline="0" dirty="0" smtClean="0"/>
                        <a:t> - 13.30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13.30</a:t>
                      </a:r>
                      <a:r>
                        <a:rPr lang="th-TH" sz="1400" baseline="0" dirty="0" smtClean="0"/>
                        <a:t> - 14.30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/>
                        <a:t>14.30</a:t>
                      </a:r>
                      <a:r>
                        <a:rPr lang="th-TH" sz="1400" baseline="0" dirty="0" smtClean="0"/>
                        <a:t> -15.30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จันทร์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อังคาร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พุทธ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พฤหสบดี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/>
                        <a:t>ศุกร์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1" name="กลุ่ม 30"/>
          <p:cNvGrpSpPr/>
          <p:nvPr/>
        </p:nvGrpSpPr>
        <p:grpSpPr>
          <a:xfrm>
            <a:off x="430014" y="3222357"/>
            <a:ext cx="1476040" cy="309393"/>
            <a:chOff x="1676400" y="2006600"/>
            <a:chExt cx="1143000" cy="309393"/>
          </a:xfrm>
        </p:grpSpPr>
        <p:sp>
          <p:nvSpPr>
            <p:cNvPr id="8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4" name="สี่เหลี่ยมผืนผ้า 186"/>
          <p:cNvSpPr/>
          <p:nvPr/>
        </p:nvSpPr>
        <p:spPr>
          <a:xfrm>
            <a:off x="2000295" y="3220409"/>
            <a:ext cx="15597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0828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73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35766" y="838203"/>
            <a:ext cx="9717020" cy="5638798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2402" y="537371"/>
            <a:ext cx="9683748" cy="30083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2402" y="693729"/>
            <a:ext cx="9683748" cy="2071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38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ระบบงานวิชาการ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3689921" y="1357073"/>
            <a:ext cx="2815537" cy="33800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ระบบจัดการหลักสูตร</a:t>
            </a:r>
            <a:endParaRPr lang="en-US" sz="1500" dirty="0">
              <a:solidFill>
                <a:prstClr val="black"/>
              </a:solidFill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3435207" y="1198622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สี่เหลี่ยมมุมมน 5"/>
          <p:cNvSpPr/>
          <p:nvPr/>
        </p:nvSpPr>
        <p:spPr>
          <a:xfrm>
            <a:off x="3690088" y="1695076"/>
            <a:ext cx="2806246" cy="247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ระบบจัดการแผนการเรียน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690088" y="1941269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ระบบจัดการตารางเรียน/ตารางสอน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3682578" y="2522171"/>
            <a:ext cx="2806246" cy="29201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ระบบลงทะเบียนเรียน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3682578" y="2814270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ระบบบันทึกผลการเรียน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3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7" name="สี่เหลี่ยมมุมมน 5"/>
          <p:cNvSpPr/>
          <p:nvPr/>
        </p:nvSpPr>
        <p:spPr>
          <a:xfrm>
            <a:off x="3682578" y="339784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ระบบจัดเก็บข้อมูลจำหน่ายนักเรียน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8" name="สี่เหลี่ยมมุมมน 5"/>
          <p:cNvSpPr/>
          <p:nvPr/>
        </p:nvSpPr>
        <p:spPr>
          <a:xfrm>
            <a:off x="3682578" y="310736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ระบบบันทึกนักเรียนเลื่อนชั้นเรียน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9" name="สี่เหลี่ยมมุมมน 5"/>
          <p:cNvSpPr/>
          <p:nvPr/>
        </p:nvSpPr>
        <p:spPr>
          <a:xfrm>
            <a:off x="3682578" y="2232302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ระบบจัดการตารางสอบ</a:t>
            </a: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288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74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9227" y="669186"/>
            <a:ext cx="9600938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5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ระบบลงทะเบียนนักเรียน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บันทึกลงทะเบียนนักเรียน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47758"/>
              </p:ext>
            </p:extLst>
          </p:nvPr>
        </p:nvGraphicFramePr>
        <p:xfrm>
          <a:off x="257177" y="2383808"/>
          <a:ext cx="9314828" cy="179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75"/>
                <a:gridCol w="469048"/>
                <a:gridCol w="1223200"/>
                <a:gridCol w="1752600"/>
                <a:gridCol w="990600"/>
                <a:gridCol w="1020622"/>
                <a:gridCol w="1252021"/>
                <a:gridCol w="1282434"/>
                <a:gridCol w="911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1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รหัสนักเรียน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ชื่อ-นามสกุล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ภาคเรียน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ระดับชั้นเรียน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สาขา/วิชา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เจ้าหน้าที่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วันที่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1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561207369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นางวันดี สีมา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1/2557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ปวส.2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การตลาด</a:t>
                      </a:r>
                      <a:endParaRPr lang="en-US" sz="18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27/01/2557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592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2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561207360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นายสมศักดิ์ บุญชัย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1/2557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ปวช.1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คอมธุรกิต</a:t>
                      </a:r>
                      <a:endParaRPr lang="en-US" sz="18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Admin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27/01/2557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3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....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211604" y="4191000"/>
            <a:ext cx="1095532" cy="309241"/>
            <a:chOff x="252248" y="5093335"/>
            <a:chExt cx="1095532" cy="309241"/>
          </a:xfrm>
        </p:grpSpPr>
        <p:sp>
          <p:nvSpPr>
            <p:cNvPr id="21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185536" y="5149836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สี่เหลี่ยมผืนผ้า 374"/>
          <p:cNvSpPr/>
          <p:nvPr/>
        </p:nvSpPr>
        <p:spPr>
          <a:xfrm>
            <a:off x="2056303" y="3795454"/>
            <a:ext cx="1906097" cy="24314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เป็นลิงค์ คลิกเพื่อแก้ไขข้อมูล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9805" y="4436100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เมื่อต้องการเพิ่มผู้ใช้งานให้คลิกปุ่ม  “เพิ่ม”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ผู้ใช้งาน 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610600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13013" y="2079103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7692" y="2079103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026087"/>
            <a:ext cx="2420378" cy="349110"/>
            <a:chOff x="-80576" y="5044436"/>
            <a:chExt cx="1432741" cy="304800"/>
          </a:xfrm>
        </p:grpSpPr>
        <p:sp>
          <p:nvSpPr>
            <p:cNvPr id="31" name="สี่เหลี่ยมผืนผ้า 186"/>
            <p:cNvSpPr/>
            <p:nvPr/>
          </p:nvSpPr>
          <p:spPr>
            <a:xfrm>
              <a:off x="433725" y="5098608"/>
              <a:ext cx="918440" cy="185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2" name="สี่เหลี่ยมผืนผ้า 189"/>
            <p:cNvSpPr/>
            <p:nvPr/>
          </p:nvSpPr>
          <p:spPr>
            <a:xfrm>
              <a:off x="-80576" y="5044436"/>
              <a:ext cx="607153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50410" y="2070397"/>
            <a:ext cx="3124200" cy="304800"/>
            <a:chOff x="412704" y="5044436"/>
            <a:chExt cx="3124200" cy="304800"/>
          </a:xfrm>
        </p:grpSpPr>
        <p:sp>
          <p:nvSpPr>
            <p:cNvPr id="34" name="สี่เหลี่ยมผืนผ้า 186"/>
            <p:cNvSpPr/>
            <p:nvPr/>
          </p:nvSpPr>
          <p:spPr>
            <a:xfrm>
              <a:off x="867884" y="5044436"/>
              <a:ext cx="2669020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5" name="สี่เหลี่ยมผืนผ้า 189"/>
            <p:cNvSpPr/>
            <p:nvPr/>
          </p:nvSpPr>
          <p:spPr>
            <a:xfrm>
              <a:off x="412704" y="5044436"/>
              <a:ext cx="49328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36" name="Straight Arrow Connector 35"/>
          <p:cNvCxnSpPr>
            <a:stCxn id="18" idx="2"/>
            <a:endCxn id="26" idx="0"/>
          </p:cNvCxnSpPr>
          <p:nvPr/>
        </p:nvCxnSpPr>
        <p:spPr>
          <a:xfrm flipH="1">
            <a:off x="7748803" y="1927365"/>
            <a:ext cx="742417" cy="2508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12092" y="2921778"/>
            <a:ext cx="457200" cy="899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405206" y="1234757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สี่เหลี่ยมมุมมน 5"/>
          <p:cNvSpPr/>
          <p:nvPr/>
        </p:nvSpPr>
        <p:spPr>
          <a:xfrm>
            <a:off x="3580752" y="1279785"/>
            <a:ext cx="1677048" cy="24871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ระบบลงทะเบียนนักเรียน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0459" y="2025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สี่เหลี่ยมผืนผ้า 186"/>
          <p:cNvSpPr/>
          <p:nvPr/>
        </p:nvSpPr>
        <p:spPr>
          <a:xfrm>
            <a:off x="7669273" y="2013667"/>
            <a:ext cx="1902730" cy="3276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ภาคเรียน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เลือกการจัด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52" name="สามเหลี่ยมหน้าจั่ว 140"/>
          <p:cNvSpPr/>
          <p:nvPr/>
        </p:nvSpPr>
        <p:spPr>
          <a:xfrm rot="10800000">
            <a:off x="9410700" y="2159528"/>
            <a:ext cx="92842" cy="1043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192" y="201996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รหัสนักเรียน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13358" y="20090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ชื่อ-นามสกุล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75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5408" y="677876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9" name="Rounded Rectangle 8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บันทึกลงทะเบียนเรียน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5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บันทึกลงทะเบียนเรียน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8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9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black"/>
                </a:solidFill>
              </a:rPr>
              <a:t>ระบบ</a:t>
            </a:r>
            <a:r>
              <a:rPr lang="th-TH" sz="1400" dirty="0" smtClean="0">
                <a:solidFill>
                  <a:prstClr val="black"/>
                </a:solidFill>
              </a:rPr>
              <a:t>บันทึกลงทะเบียนเรียน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4" name="สี่เหลี่ยมมุมมน 139"/>
          <p:cNvSpPr/>
          <p:nvPr/>
        </p:nvSpPr>
        <p:spPr>
          <a:xfrm>
            <a:off x="304801" y="2144155"/>
            <a:ext cx="9394822" cy="291395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5" name="กลุ่ม 30"/>
          <p:cNvGrpSpPr/>
          <p:nvPr/>
        </p:nvGrpSpPr>
        <p:grpSpPr>
          <a:xfrm>
            <a:off x="426361" y="2246120"/>
            <a:ext cx="1586057" cy="352425"/>
            <a:chOff x="1676400" y="2006600"/>
            <a:chExt cx="1143000" cy="352425"/>
          </a:xfrm>
        </p:grpSpPr>
        <p:sp>
          <p:nvSpPr>
            <p:cNvPr id="3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รหัสประจำตัว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8" name="สี่เหลี่ยมผืนผ้า 186"/>
          <p:cNvSpPr/>
          <p:nvPr/>
        </p:nvSpPr>
        <p:spPr>
          <a:xfrm>
            <a:off x="2092771" y="2246118"/>
            <a:ext cx="1377949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561207369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Straight Arrow Connector 38"/>
          <p:cNvCxnSpPr>
            <a:stCxn id="38" idx="3"/>
          </p:cNvCxnSpPr>
          <p:nvPr/>
        </p:nvCxnSpPr>
        <p:spPr>
          <a:xfrm>
            <a:off x="3470720" y="2398518"/>
            <a:ext cx="3242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สี่เหลี่ยมผืนผ้า 374"/>
          <p:cNvSpPr/>
          <p:nvPr/>
        </p:nvSpPr>
        <p:spPr>
          <a:xfrm>
            <a:off x="3763286" y="2276945"/>
            <a:ext cx="5046474" cy="243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เมื่อคีย์รหัสนักเรียน จะปรากฎข้อมูลรายละเอียด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สี่เหลี่ยมผืนผ้า 190"/>
          <p:cNvSpPr/>
          <p:nvPr/>
        </p:nvSpPr>
        <p:spPr>
          <a:xfrm>
            <a:off x="1527048" y="2269933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42" name="กลุ่ม 30"/>
          <p:cNvGrpSpPr/>
          <p:nvPr/>
        </p:nvGrpSpPr>
        <p:grpSpPr>
          <a:xfrm>
            <a:off x="426361" y="2619924"/>
            <a:ext cx="1586057" cy="352425"/>
            <a:chOff x="1676400" y="2006600"/>
            <a:chExt cx="1143000" cy="352425"/>
          </a:xfrm>
        </p:grpSpPr>
        <p:sp>
          <p:nvSpPr>
            <p:cNvPr id="4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ชื่อ - นามสกุล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5" name="สี่เหลี่ยมผืนผ้า 186"/>
          <p:cNvSpPr/>
          <p:nvPr/>
        </p:nvSpPr>
        <p:spPr>
          <a:xfrm>
            <a:off x="2092771" y="2619922"/>
            <a:ext cx="2735003" cy="3048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แสดงอัตโนมัติ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6" name="กลุ่ม 30"/>
          <p:cNvGrpSpPr/>
          <p:nvPr/>
        </p:nvGrpSpPr>
        <p:grpSpPr>
          <a:xfrm>
            <a:off x="426361" y="2990675"/>
            <a:ext cx="1586057" cy="352425"/>
            <a:chOff x="1676400" y="2006600"/>
            <a:chExt cx="1143000" cy="352425"/>
          </a:xfrm>
        </p:grpSpPr>
        <p:sp>
          <p:nvSpPr>
            <p:cNvPr id="4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สาขา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สี่เหลี่ยมผืนผ้า 186"/>
          <p:cNvSpPr/>
          <p:nvPr/>
        </p:nvSpPr>
        <p:spPr>
          <a:xfrm>
            <a:off x="2092771" y="2990673"/>
            <a:ext cx="2735003" cy="3048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แสดงอัตโนมัติ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1" name="กลุ่ม 30"/>
          <p:cNvGrpSpPr/>
          <p:nvPr/>
        </p:nvGrpSpPr>
        <p:grpSpPr>
          <a:xfrm>
            <a:off x="436808" y="3347174"/>
            <a:ext cx="1586057" cy="352425"/>
            <a:chOff x="1676400" y="2006600"/>
            <a:chExt cx="1143000" cy="352425"/>
          </a:xfrm>
        </p:grpSpPr>
        <p:sp>
          <p:nvSpPr>
            <p:cNvPr id="5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3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ระดับการศึกษา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สี่เหลี่ยมผืนผ้า 186"/>
          <p:cNvSpPr/>
          <p:nvPr/>
        </p:nvSpPr>
        <p:spPr>
          <a:xfrm>
            <a:off x="2103218" y="3347172"/>
            <a:ext cx="2735003" cy="3048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แสดงอัตโนมัติ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5" name="กลุ่ม 30"/>
          <p:cNvGrpSpPr/>
          <p:nvPr/>
        </p:nvGrpSpPr>
        <p:grpSpPr>
          <a:xfrm>
            <a:off x="443814" y="3731084"/>
            <a:ext cx="1586057" cy="352425"/>
            <a:chOff x="1676400" y="2006600"/>
            <a:chExt cx="1143000" cy="352425"/>
          </a:xfrm>
        </p:grpSpPr>
        <p:sp>
          <p:nvSpPr>
            <p:cNvPr id="5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ปีการศึกษา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8" name="สี่เหลี่ยมผืนผ้า 186"/>
          <p:cNvSpPr/>
          <p:nvPr/>
        </p:nvSpPr>
        <p:spPr>
          <a:xfrm>
            <a:off x="2106087" y="3746654"/>
            <a:ext cx="2735003" cy="3048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แสดงอัตโนมัติ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9" name="กลุ่ม 30"/>
          <p:cNvGrpSpPr/>
          <p:nvPr/>
        </p:nvGrpSpPr>
        <p:grpSpPr>
          <a:xfrm>
            <a:off x="456209" y="4094102"/>
            <a:ext cx="1586057" cy="352425"/>
            <a:chOff x="1676400" y="2006600"/>
            <a:chExt cx="1143000" cy="352425"/>
          </a:xfrm>
        </p:grpSpPr>
        <p:sp>
          <p:nvSpPr>
            <p:cNvPr id="6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วันที่ลงทะเบียน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2" name="สี่เหลี่ยมผืนผ้า 186"/>
          <p:cNvSpPr/>
          <p:nvPr/>
        </p:nvSpPr>
        <p:spPr>
          <a:xfrm>
            <a:off x="2122619" y="4094100"/>
            <a:ext cx="2735003" cy="304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53795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กลุ่ม 30"/>
          <p:cNvGrpSpPr/>
          <p:nvPr/>
        </p:nvGrpSpPr>
        <p:grpSpPr>
          <a:xfrm>
            <a:off x="459590" y="4444789"/>
            <a:ext cx="1476040" cy="309393"/>
            <a:chOff x="1676400" y="2006600"/>
            <a:chExt cx="1143000" cy="309393"/>
          </a:xfrm>
        </p:grpSpPr>
        <p:sp>
          <p:nvSpPr>
            <p:cNvPr id="6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7" name="สี่เหลี่ยมผืนผ้า 186"/>
          <p:cNvSpPr/>
          <p:nvPr/>
        </p:nvSpPr>
        <p:spPr>
          <a:xfrm>
            <a:off x="2029871" y="4442841"/>
            <a:ext cx="15597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433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76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5408" y="677876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บันทึกลงทะเบียนเรียน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บันทึกลงทะเบียนเรียน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7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black"/>
                </a:solidFill>
              </a:rPr>
              <a:t>ระบบ</a:t>
            </a:r>
            <a:r>
              <a:rPr lang="th-TH" sz="1400" dirty="0" smtClean="0">
                <a:solidFill>
                  <a:prstClr val="black"/>
                </a:solidFill>
              </a:rPr>
              <a:t>บันทึกทะเบียนเรียน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สี่เหลี่ยมมุมมน 139"/>
          <p:cNvSpPr/>
          <p:nvPr/>
        </p:nvSpPr>
        <p:spPr>
          <a:xfrm>
            <a:off x="304801" y="2144155"/>
            <a:ext cx="9394822" cy="41845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34046"/>
              </p:ext>
            </p:extLst>
          </p:nvPr>
        </p:nvGraphicFramePr>
        <p:xfrm>
          <a:off x="622667" y="2271924"/>
          <a:ext cx="8904238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629"/>
                <a:gridCol w="386038"/>
                <a:gridCol w="1235321"/>
                <a:gridCol w="2941745"/>
                <a:gridCol w="1143000"/>
                <a:gridCol w="838200"/>
                <a:gridCol w="1678305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ลำดับที่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รหัสวิชา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ชื่อวิชา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หน่วยกิต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กลุ่ม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ลบ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200-2001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ภาษาไทย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50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300-3001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พละศึกษา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50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561-5006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คอมพิวเตอร์ธุรกิจ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50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4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701-5661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ภาษาอังกฤษ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50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5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350-2220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สังคมศึกษา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50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6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600" dirty="0" smtClean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963-0010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cs typeface="+mn-cs"/>
                        </a:rPr>
                        <a:t>คหกรรม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50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8" name="Pictur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220" y="2714675"/>
            <a:ext cx="209450" cy="20945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618" y="3469689"/>
            <a:ext cx="209450" cy="20945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241" y="3837134"/>
            <a:ext cx="209450" cy="20945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36" y="4227029"/>
            <a:ext cx="209450" cy="2094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36" y="4599131"/>
            <a:ext cx="209450" cy="20945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240" y="3097587"/>
            <a:ext cx="209450" cy="20945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32579" y="5119173"/>
            <a:ext cx="363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จำนวนหน่วยกิตที่ลงทะเบียนแล้วในภาคการศึกษานี้</a:t>
            </a:r>
            <a:endParaRPr lang="en-US" dirty="0"/>
          </a:p>
        </p:txBody>
      </p:sp>
      <p:sp>
        <p:nvSpPr>
          <p:cNvPr id="65" name="สี่เหลี่ยมผืนผ้า 186"/>
          <p:cNvSpPr/>
          <p:nvPr/>
        </p:nvSpPr>
        <p:spPr>
          <a:xfrm>
            <a:off x="4045137" y="5097546"/>
            <a:ext cx="1288864" cy="312653"/>
          </a:xfrm>
          <a:prstGeom prst="rect">
            <a:avLst/>
          </a:prstGeom>
          <a:solidFill>
            <a:srgbClr val="ECEDF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คำนวณอัตโนมัติ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42596" y="5103268"/>
            <a:ext cx="88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หน่วยกิต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3984" y="5590386"/>
            <a:ext cx="363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ลงทะเบียนเพิ่ม</a:t>
            </a:r>
            <a:endParaRPr lang="en-US" dirty="0"/>
          </a:p>
        </p:txBody>
      </p:sp>
      <p:sp>
        <p:nvSpPr>
          <p:cNvPr id="68" name="สี่เหลี่ยมผืนผ้า 186"/>
          <p:cNvSpPr/>
          <p:nvPr/>
        </p:nvSpPr>
        <p:spPr>
          <a:xfrm>
            <a:off x="4036542" y="5568759"/>
            <a:ext cx="1288864" cy="312653"/>
          </a:xfrm>
          <a:prstGeom prst="rect">
            <a:avLst/>
          </a:prstGeom>
          <a:solidFill>
            <a:srgbClr val="ECEDF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คำนวนอัตโนมัติ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4001" y="5574481"/>
            <a:ext cx="88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หน่วยกิต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2672" y="5969299"/>
            <a:ext cx="363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รวม</a:t>
            </a:r>
            <a:endParaRPr lang="en-US" dirty="0"/>
          </a:p>
        </p:txBody>
      </p:sp>
      <p:sp>
        <p:nvSpPr>
          <p:cNvPr id="71" name="สี่เหลี่ยมผืนผ้า 186"/>
          <p:cNvSpPr/>
          <p:nvPr/>
        </p:nvSpPr>
        <p:spPr>
          <a:xfrm>
            <a:off x="4035230" y="5947672"/>
            <a:ext cx="1288864" cy="312653"/>
          </a:xfrm>
          <a:prstGeom prst="rect">
            <a:avLst/>
          </a:prstGeom>
          <a:solidFill>
            <a:srgbClr val="ECEDF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คำนวณอัตโนมัติ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32689" y="5953394"/>
            <a:ext cx="88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หน่วยกิต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8923867" y="5003120"/>
            <a:ext cx="519331" cy="307972"/>
            <a:chOff x="487829" y="4941410"/>
            <a:chExt cx="631082" cy="374249"/>
          </a:xfrm>
        </p:grpSpPr>
        <p:sp>
          <p:nvSpPr>
            <p:cNvPr id="48" name="Oval 47"/>
            <p:cNvSpPr/>
            <p:nvPr/>
          </p:nvSpPr>
          <p:spPr>
            <a:xfrm>
              <a:off x="553093" y="4970363"/>
              <a:ext cx="233464" cy="233463"/>
            </a:xfrm>
            <a:prstGeom prst="ellipse">
              <a:avLst/>
            </a:prstGeom>
            <a:solidFill>
              <a:srgbClr val="99CC00"/>
            </a:solidFill>
            <a:ln w="19050">
              <a:solidFill>
                <a:srgbClr val="158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สี่เหลี่ยมผืนผ้า 195"/>
            <p:cNvSpPr/>
            <p:nvPr/>
          </p:nvSpPr>
          <p:spPr>
            <a:xfrm>
              <a:off x="487829" y="4941410"/>
              <a:ext cx="367366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2400" b="1" dirty="0" smtClean="0">
                  <a:solidFill>
                    <a:prstClr val="white"/>
                  </a:solidFill>
                </a:rPr>
                <a:t>+</a:t>
              </a:r>
              <a:endParaRPr lang="en-US" sz="2400" b="1" dirty="0">
                <a:solidFill>
                  <a:prstClr val="white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58" y="4984087"/>
              <a:ext cx="250366" cy="250366"/>
            </a:xfrm>
            <a:prstGeom prst="rect">
              <a:avLst/>
            </a:prstGeom>
          </p:spPr>
        </p:pic>
        <p:sp>
          <p:nvSpPr>
            <p:cNvPr id="51" name="Oval 50"/>
            <p:cNvSpPr/>
            <p:nvPr/>
          </p:nvSpPr>
          <p:spPr>
            <a:xfrm>
              <a:off x="834158" y="4984752"/>
              <a:ext cx="219076" cy="2190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สี่เหลี่ยมผืนผ้า 195"/>
            <p:cNvSpPr/>
            <p:nvPr/>
          </p:nvSpPr>
          <p:spPr>
            <a:xfrm>
              <a:off x="751546" y="5010860"/>
              <a:ext cx="367365" cy="3047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Adobe Caslon Pro Bold" pitchFamily="18" charset="0"/>
                  <a:cs typeface="Adobe Arabic" pitchFamily="18" charset="-78"/>
                </a:rPr>
                <a:t>-</a:t>
              </a:r>
              <a:endParaRPr lang="en-US" sz="2800" b="1" dirty="0">
                <a:solidFill>
                  <a:schemeClr val="bg1"/>
                </a:solidFill>
                <a:latin typeface="Adobe Caslon Pro Bold" pitchFamily="18" charset="0"/>
                <a:cs typeface="Adobe Arabic" pitchFamily="18" charset="-7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23893" y="5176689"/>
            <a:ext cx="21820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เพิ่มรายวิชานอกจากในหลักสูตร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" idx="3"/>
          </p:cNvCxnSpPr>
          <p:nvPr/>
        </p:nvCxnSpPr>
        <p:spPr>
          <a:xfrm flipV="1">
            <a:off x="8405901" y="5176689"/>
            <a:ext cx="558397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77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35766" y="838203"/>
            <a:ext cx="9717020" cy="5638798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2402" y="537371"/>
            <a:ext cx="9683748" cy="30083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2402" y="693729"/>
            <a:ext cx="9683748" cy="2071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38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ระบบงานวิชาการ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3689921" y="1357073"/>
            <a:ext cx="2815537" cy="33800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ระบบจัดการหลักสูตร</a:t>
            </a:r>
            <a:endParaRPr lang="en-US" sz="1500" dirty="0">
              <a:solidFill>
                <a:prstClr val="black"/>
              </a:solidFill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3435207" y="1198622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สี่เหลี่ยมมุมมน 5"/>
          <p:cNvSpPr/>
          <p:nvPr/>
        </p:nvSpPr>
        <p:spPr>
          <a:xfrm>
            <a:off x="3690088" y="1695076"/>
            <a:ext cx="2806246" cy="247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ระบบจัดการแผนการเรียน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690088" y="1941269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ระบบจัดการตารางเรียน/ตารางสอน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3682578" y="2522171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ระบบลงทะเบียนเรียน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3682578" y="2814270"/>
            <a:ext cx="2806246" cy="29201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ระบบบันทึกผลการเรียน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3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7" name="สี่เหลี่ยมมุมมน 5"/>
          <p:cNvSpPr/>
          <p:nvPr/>
        </p:nvSpPr>
        <p:spPr>
          <a:xfrm>
            <a:off x="3682578" y="339784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ระบบจัดเก็บข้อมูลจำหน่ายนักเรียน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8" name="สี่เหลี่ยมมุมมน 5"/>
          <p:cNvSpPr/>
          <p:nvPr/>
        </p:nvSpPr>
        <p:spPr>
          <a:xfrm>
            <a:off x="3682578" y="310736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ระบบบันทึกนักเรียนเลื่อนชั้นเรียน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9" name="สี่เหลี่ยมมุมมน 5"/>
          <p:cNvSpPr/>
          <p:nvPr/>
        </p:nvSpPr>
        <p:spPr>
          <a:xfrm>
            <a:off x="3682578" y="2232302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500" dirty="0" smtClean="0">
                <a:solidFill>
                  <a:prstClr val="black"/>
                </a:solidFill>
              </a:rPr>
              <a:t>ระบบจัดการตารางสอบ</a:t>
            </a: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235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78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5557" y="669186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5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ระบบบันทึกผลการเรียน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บันทึกผลการเรียน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86449"/>
              </p:ext>
            </p:extLst>
          </p:nvPr>
        </p:nvGraphicFramePr>
        <p:xfrm>
          <a:off x="257177" y="2383808"/>
          <a:ext cx="9314828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75"/>
                <a:gridCol w="469048"/>
                <a:gridCol w="1223200"/>
                <a:gridCol w="1752600"/>
                <a:gridCol w="914400"/>
                <a:gridCol w="1096822"/>
                <a:gridCol w="1252021"/>
                <a:gridCol w="1282434"/>
                <a:gridCol w="911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1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ชั้นเรียน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อาจาร์ยประจำชั้น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จำนวนนักเรียน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หลักสูตร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สาขา/วิชา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เจ้าหน้าที่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วันที่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1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ม.3/5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นางวันดี สีมา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50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พ.ศ.</a:t>
                      </a:r>
                      <a:r>
                        <a:rPr lang="th-TH" sz="1400" baseline="0" dirty="0" smtClean="0">
                          <a:solidFill>
                            <a:schemeClr val="tx1"/>
                          </a:solidFill>
                          <a:cs typeface="+mn-cs"/>
                        </a:rPr>
                        <a:t> 2546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วิทย์-คณิต</a:t>
                      </a:r>
                      <a:endParaRPr lang="en-US" sz="18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27/01/2557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592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2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ม3/6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นายสมศักดิ์ บุญชัย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30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พ.ศ.</a:t>
                      </a:r>
                      <a:r>
                        <a:rPr lang="th-TH" sz="1600" baseline="0" dirty="0" smtClean="0">
                          <a:solidFill>
                            <a:schemeClr val="tx1"/>
                          </a:solidFill>
                          <a:cs typeface="+mn-cs"/>
                        </a:rPr>
                        <a:t> 2546</a:t>
                      </a:r>
                      <a:endParaRPr lang="en-US" sz="16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ไทย-สังคม</a:t>
                      </a:r>
                      <a:endParaRPr lang="en-US" sz="18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Admin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27/01/2557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3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....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211604" y="4267200"/>
            <a:ext cx="1095532" cy="309241"/>
            <a:chOff x="252248" y="5093335"/>
            <a:chExt cx="1095532" cy="309241"/>
          </a:xfrm>
        </p:grpSpPr>
        <p:sp>
          <p:nvSpPr>
            <p:cNvPr id="21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185536" y="5149836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สี่เหลี่ยมผืนผ้า 374"/>
          <p:cNvSpPr/>
          <p:nvPr/>
        </p:nvSpPr>
        <p:spPr>
          <a:xfrm>
            <a:off x="2132503" y="3871654"/>
            <a:ext cx="1906097" cy="24314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เป็นลิงค์ คลิกเพื่อแก้ไขข้อมูล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9805" y="4436100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เมื่อต้องการเพิ่มผู้ใช้งานให้คลิกปุ่ม  “เพิ่ม”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ผู้ใช้งาน 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610600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13013" y="2079103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7692" y="2079103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026087"/>
            <a:ext cx="2420378" cy="349110"/>
            <a:chOff x="-80576" y="5044436"/>
            <a:chExt cx="1432741" cy="304800"/>
          </a:xfrm>
        </p:grpSpPr>
        <p:sp>
          <p:nvSpPr>
            <p:cNvPr id="31" name="สี่เหลี่ยมผืนผ้า 186"/>
            <p:cNvSpPr/>
            <p:nvPr/>
          </p:nvSpPr>
          <p:spPr>
            <a:xfrm>
              <a:off x="433725" y="5098608"/>
              <a:ext cx="918440" cy="185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2" name="สี่เหลี่ยมผืนผ้า 189"/>
            <p:cNvSpPr/>
            <p:nvPr/>
          </p:nvSpPr>
          <p:spPr>
            <a:xfrm>
              <a:off x="-80576" y="5044436"/>
              <a:ext cx="607153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50410" y="2070397"/>
            <a:ext cx="3124200" cy="304800"/>
            <a:chOff x="412704" y="5044436"/>
            <a:chExt cx="3124200" cy="304800"/>
          </a:xfrm>
        </p:grpSpPr>
        <p:sp>
          <p:nvSpPr>
            <p:cNvPr id="34" name="สี่เหลี่ยมผืนผ้า 186"/>
            <p:cNvSpPr/>
            <p:nvPr/>
          </p:nvSpPr>
          <p:spPr>
            <a:xfrm>
              <a:off x="867884" y="5044436"/>
              <a:ext cx="2669020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5" name="สี่เหลี่ยมผืนผ้า 189"/>
            <p:cNvSpPr/>
            <p:nvPr/>
          </p:nvSpPr>
          <p:spPr>
            <a:xfrm>
              <a:off x="412704" y="5044436"/>
              <a:ext cx="49328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36" name="Straight Arrow Connector 35"/>
          <p:cNvCxnSpPr>
            <a:stCxn id="18" idx="2"/>
            <a:endCxn id="26" idx="0"/>
          </p:cNvCxnSpPr>
          <p:nvPr/>
        </p:nvCxnSpPr>
        <p:spPr>
          <a:xfrm flipH="1">
            <a:off x="7748803" y="1927365"/>
            <a:ext cx="742417" cy="2508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88292" y="2997978"/>
            <a:ext cx="457200" cy="899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405206" y="1234757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สี่เหลี่ยมมุมมน 5"/>
          <p:cNvSpPr/>
          <p:nvPr/>
        </p:nvSpPr>
        <p:spPr>
          <a:xfrm>
            <a:off x="3580752" y="1279785"/>
            <a:ext cx="1677048" cy="24871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ระบบผลการเรียน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0459" y="2025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สี่เหลี่ยมผืนผ้า 186"/>
          <p:cNvSpPr/>
          <p:nvPr/>
        </p:nvSpPr>
        <p:spPr>
          <a:xfrm>
            <a:off x="7669273" y="2013667"/>
            <a:ext cx="1902730" cy="3276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ภาคเรียน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เลือกการจัด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52" name="สามเหลี่ยมหน้าจั่ว 140"/>
          <p:cNvSpPr/>
          <p:nvPr/>
        </p:nvSpPr>
        <p:spPr>
          <a:xfrm rot="10800000">
            <a:off x="9410700" y="2159528"/>
            <a:ext cx="92842" cy="1043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8475" y="203195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ชั้นเรียน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13358" y="20090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อาจาร์ย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983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79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บันทึกผลการเรียน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</a:t>
            </a:r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ทึกผลการเรียน (ต่อ)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black"/>
                </a:solidFill>
              </a:rPr>
              <a:t>ระบบ</a:t>
            </a:r>
            <a:r>
              <a:rPr lang="th-TH" sz="1400" dirty="0" smtClean="0">
                <a:solidFill>
                  <a:prstClr val="black"/>
                </a:solidFill>
              </a:rPr>
              <a:t>บันทึกผลการเรียน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สี่เหลี่ยมมุมมน 139"/>
          <p:cNvSpPr/>
          <p:nvPr/>
        </p:nvSpPr>
        <p:spPr>
          <a:xfrm>
            <a:off x="304801" y="2144155"/>
            <a:ext cx="9347199" cy="41845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707" y="2125380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u="sng" dirty="0" smtClean="0"/>
              <a:t>บันทึกผลการเรียน ห้อง ม.3/5</a:t>
            </a:r>
            <a:endParaRPr lang="en-US" b="1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3645190" y="214415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u="sng" dirty="0" smtClean="0"/>
              <a:t>ครูประจำชั้น นางสมหมาย บุญสม</a:t>
            </a:r>
            <a:endParaRPr lang="en-US" b="1" u="sng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42458"/>
              </p:ext>
            </p:extLst>
          </p:nvPr>
        </p:nvGraphicFramePr>
        <p:xfrm>
          <a:off x="392161" y="2522073"/>
          <a:ext cx="728344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183"/>
                <a:gridCol w="499621"/>
                <a:gridCol w="1598786"/>
                <a:gridCol w="2922171"/>
                <a:gridCol w="1380682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ลำดับที่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รหัสวิชา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ชื่อวิชา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หน่วยกิต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cs typeface="+mn-cs"/>
                        </a:rPr>
                        <a:t>1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200-2001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cs typeface="+mn-cs"/>
                        </a:rPr>
                        <a:t>ภาษาไทย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3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cs typeface="+mn-cs"/>
                        </a:rPr>
                        <a:t>2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300-3001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cs typeface="+mn-cs"/>
                        </a:rPr>
                        <a:t>พละศึกษา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3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cs typeface="+mn-cs"/>
                        </a:rPr>
                        <a:t>3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561-5006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cs typeface="+mn-cs"/>
                        </a:rPr>
                        <a:t>คอมพิวเตอร์ธุรกิจ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3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cs typeface="+mn-cs"/>
                        </a:rPr>
                        <a:t>4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701-5661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cs typeface="+mn-cs"/>
                        </a:rPr>
                        <a:t>ภาษาอังกฤษ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3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cs typeface="+mn-cs"/>
                        </a:rPr>
                        <a:t>5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350-2220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cs typeface="+mn-cs"/>
                        </a:rPr>
                        <a:t>สังคมศึกษา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3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cs typeface="+mn-cs"/>
                        </a:rPr>
                        <a:t>6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963-0010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cs typeface="+mn-cs"/>
                        </a:rPr>
                        <a:t>คหกรรม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2</a:t>
                      </a:r>
                      <a:endParaRPr lang="en-US" sz="1400" dirty="0"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78" name="กลุ่ม 30"/>
          <p:cNvGrpSpPr/>
          <p:nvPr/>
        </p:nvGrpSpPr>
        <p:grpSpPr>
          <a:xfrm>
            <a:off x="413464" y="5257800"/>
            <a:ext cx="1300119" cy="309393"/>
            <a:chOff x="1676400" y="2006600"/>
            <a:chExt cx="1143000" cy="309393"/>
          </a:xfrm>
        </p:grpSpPr>
        <p:sp>
          <p:nvSpPr>
            <p:cNvPr id="7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สี่เหลี่ยมผืนผ้า 186"/>
          <p:cNvSpPr/>
          <p:nvPr/>
        </p:nvSpPr>
        <p:spPr>
          <a:xfrm>
            <a:off x="1818360" y="5257800"/>
            <a:ext cx="15597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200" y="5715000"/>
            <a:ext cx="276389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คลิกเลือกวิชาที่ต้องการกรอกผลการเรียน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" idx="0"/>
          </p:cNvCxnSpPr>
          <p:nvPr/>
        </p:nvCxnSpPr>
        <p:spPr>
          <a:xfrm flipH="1" flipV="1">
            <a:off x="2209800" y="3048000"/>
            <a:ext cx="4963349" cy="2667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9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b="1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39365"/>
            <a:ext cx="9717018" cy="298837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675186"/>
            <a:ext cx="9717018" cy="22571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ระดับการศึกษา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7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88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ระดับการศึกษา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9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49892"/>
              </p:ext>
            </p:extLst>
          </p:nvPr>
        </p:nvGraphicFramePr>
        <p:xfrm>
          <a:off x="265168" y="2510159"/>
          <a:ext cx="9336032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232"/>
                <a:gridCol w="304800"/>
                <a:gridCol w="3162300"/>
                <a:gridCol w="31623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05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4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ระดับการศึกษา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อักษรย่อ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บันทึกโดย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วันที่บันทึก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1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ประถมศึกษาขั้นพื้นฐาน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ป.</a:t>
                      </a: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2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มัธยมศึกษาตอนต้น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ม. ต้น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cs typeface="+mn-cs"/>
                        </a:rPr>
                        <a:t>3</a:t>
                      </a:r>
                      <a:endParaRPr lang="en-US" sz="16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4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 smtClean="0"/>
                        <a:t>มัธยมศึกษาตอนปลาย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 smtClean="0"/>
                        <a:t>ม. ปลาย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ผู้ดูแลระบบ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ก.พ. 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cs typeface="+mn-cs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cs typeface="+mn-cs"/>
                        </a:rPr>
                        <a:t>..</a:t>
                      </a:r>
                      <a:endParaRPr lang="en-US" sz="14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93"/>
          <p:cNvGrpSpPr/>
          <p:nvPr/>
        </p:nvGrpSpPr>
        <p:grpSpPr>
          <a:xfrm>
            <a:off x="199868" y="4419602"/>
            <a:ext cx="1095532" cy="309241"/>
            <a:chOff x="252248" y="5093335"/>
            <a:chExt cx="1095532" cy="309241"/>
          </a:xfrm>
        </p:grpSpPr>
        <p:sp>
          <p:nvSpPr>
            <p:cNvPr id="95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6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 rot="10800000">
              <a:off x="1185536" y="5176730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3729469" y="2133600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074148" y="2133600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7673765" y="1974091"/>
            <a:ext cx="817454" cy="246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429805" y="4436099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 </a:t>
            </a:r>
            <a:r>
              <a:rPr lang="en-US" sz="1200" dirty="0" smtClean="0">
                <a:solidFill>
                  <a:prstClr val="black"/>
                </a:solidFill>
                <a:ea typeface="Tahoma" pitchFamily="34" charset="0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ea typeface="Tahoma" pitchFamily="34" charset="0"/>
              </a:rPr>
              <a:t> 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ข้อมูลให้กดปุ่ม “</a:t>
            </a:r>
            <a:r>
              <a:rPr lang="th-TH" sz="1600" b="1" dirty="0" smtClean="0">
                <a:solidFill>
                  <a:prstClr val="black"/>
                </a:solidFill>
                <a:ea typeface="Tahoma" pitchFamily="34" charset="0"/>
              </a:rPr>
              <a:t>เพิ่ม</a:t>
            </a:r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8235951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76200" y="2133600"/>
            <a:ext cx="2947126" cy="228600"/>
            <a:chOff x="-80576" y="5044436"/>
            <a:chExt cx="2947126" cy="228600"/>
          </a:xfrm>
        </p:grpSpPr>
        <p:sp>
          <p:nvSpPr>
            <p:cNvPr id="161" name="สี่เหลี่ยมผืนผ้า 186"/>
            <p:cNvSpPr/>
            <p:nvPr/>
          </p:nvSpPr>
          <p:spPr>
            <a:xfrm>
              <a:off x="1291024" y="5044436"/>
              <a:ext cx="1575526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62" name="สี่เหลี่ยมผืนผ้า 189"/>
            <p:cNvSpPr/>
            <p:nvPr/>
          </p:nvSpPr>
          <p:spPr>
            <a:xfrm>
              <a:off x="-80576" y="5044436"/>
              <a:ext cx="12192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600" dirty="0" smtClean="0">
                  <a:solidFill>
                    <a:srgbClr val="D4D4D6">
                      <a:lumMod val="25000"/>
                    </a:srgbClr>
                  </a:solidFill>
                </a:rPr>
                <a:t>ระดับการศึกษา</a:t>
              </a:r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45" name="Elbow Connector 44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สี่เหลี่ยมมุมมน 5"/>
          <p:cNvSpPr/>
          <p:nvPr/>
        </p:nvSpPr>
        <p:spPr>
          <a:xfrm>
            <a:off x="1079506" y="1268204"/>
            <a:ext cx="12826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ระดับการศึกษา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80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บันทึกผลการเรียน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</a:t>
            </a:r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ทึกผลการเรียน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7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black"/>
                </a:solidFill>
              </a:rPr>
              <a:t>ระบบ</a:t>
            </a:r>
            <a:r>
              <a:rPr lang="th-TH" sz="1400" dirty="0" smtClean="0">
                <a:solidFill>
                  <a:prstClr val="black"/>
                </a:solidFill>
              </a:rPr>
              <a:t>บันทึกผลการเรียน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สี่เหลี่ยมมุมมน 139"/>
          <p:cNvSpPr/>
          <p:nvPr/>
        </p:nvSpPr>
        <p:spPr>
          <a:xfrm>
            <a:off x="304801" y="2144155"/>
            <a:ext cx="9394822" cy="41845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5707" y="2125380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u="sng" dirty="0" smtClean="0"/>
              <a:t>บันทึกผลการเรียน ห้อง ม.6/5 ปีการศึกษา 2/2557</a:t>
            </a:r>
            <a:endParaRPr lang="en-US" b="1" u="sng" dirty="0"/>
          </a:p>
        </p:txBody>
      </p:sp>
      <p:sp>
        <p:nvSpPr>
          <p:cNvPr id="64" name="สี่เหลี่ยมมุมมน 139"/>
          <p:cNvSpPr/>
          <p:nvPr/>
        </p:nvSpPr>
        <p:spPr>
          <a:xfrm>
            <a:off x="414339" y="2585939"/>
            <a:ext cx="9175745" cy="1944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5" name="กลุ่ม 46"/>
          <p:cNvGrpSpPr/>
          <p:nvPr/>
        </p:nvGrpSpPr>
        <p:grpSpPr>
          <a:xfrm>
            <a:off x="336562" y="2427504"/>
            <a:ext cx="1528222" cy="338554"/>
            <a:chOff x="981458" y="1341281"/>
            <a:chExt cx="938017" cy="338554"/>
          </a:xfrm>
        </p:grpSpPr>
        <p:sp>
          <p:nvSpPr>
            <p:cNvPr id="66" name="สี่เหลี่ยมผืนผ้า 364"/>
            <p:cNvSpPr/>
            <p:nvPr/>
          </p:nvSpPr>
          <p:spPr>
            <a:xfrm>
              <a:off x="1104900" y="1478280"/>
              <a:ext cx="781439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81458" y="1341281"/>
              <a:ext cx="9380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0070C0"/>
                  </a:solidFill>
                  <a:latin typeface="AngsanaUPC" pitchFamily="18" charset="-34"/>
                  <a:cs typeface="AngsanaUPC" pitchFamily="18" charset="-34"/>
                </a:rPr>
                <a:t>รายชื่อนักเรียน</a:t>
              </a:r>
              <a:endParaRPr lang="en-US" sz="1600" dirty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endParaRPr>
            </a:p>
          </p:txBody>
        </p:sp>
      </p:grpSp>
      <p:sp>
        <p:nvSpPr>
          <p:cNvPr id="68" name="สี่เหลี่ยมผืนผ้า 172"/>
          <p:cNvSpPr/>
          <p:nvPr/>
        </p:nvSpPr>
        <p:spPr>
          <a:xfrm>
            <a:off x="592766" y="3165951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9" name="กลุ่ม 30"/>
          <p:cNvGrpSpPr/>
          <p:nvPr/>
        </p:nvGrpSpPr>
        <p:grpSpPr>
          <a:xfrm>
            <a:off x="571810" y="2784954"/>
            <a:ext cx="522768" cy="327025"/>
            <a:chOff x="1590069" y="2006600"/>
            <a:chExt cx="1428751" cy="327025"/>
          </a:xfrm>
        </p:grpSpPr>
        <p:sp>
          <p:nvSpPr>
            <p:cNvPr id="70" name="สี่เหลี่ยมผืนผ้า 174"/>
            <p:cNvSpPr/>
            <p:nvPr/>
          </p:nvSpPr>
          <p:spPr>
            <a:xfrm>
              <a:off x="1676398" y="2006600"/>
              <a:ext cx="1200585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สี่เหลี่ยมผืนผ้า 175"/>
            <p:cNvSpPr/>
            <p:nvPr/>
          </p:nvSpPr>
          <p:spPr>
            <a:xfrm>
              <a:off x="1590069" y="2028825"/>
              <a:ext cx="142875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prstClr val="black"/>
                  </a:solidFill>
                </a:rPr>
                <a:t>No</a:t>
              </a:r>
              <a:r>
                <a:rPr lang="th-TH" sz="1100" dirty="0">
                  <a:solidFill>
                    <a:prstClr val="black"/>
                  </a:solidFill>
                </a:rPr>
                <a:t>.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กลุ่ม 30"/>
          <p:cNvGrpSpPr/>
          <p:nvPr/>
        </p:nvGrpSpPr>
        <p:grpSpPr>
          <a:xfrm>
            <a:off x="1077606" y="2781778"/>
            <a:ext cx="1098250" cy="307975"/>
            <a:chOff x="1676400" y="2003425"/>
            <a:chExt cx="1143000" cy="307975"/>
          </a:xfrm>
        </p:grpSpPr>
        <p:sp>
          <p:nvSpPr>
            <p:cNvPr id="73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รหัสนักเรียน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5" name="สี่เหลี่ยมผืนผ้า 172"/>
          <p:cNvSpPr/>
          <p:nvPr/>
        </p:nvSpPr>
        <p:spPr>
          <a:xfrm>
            <a:off x="1078539" y="3165951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561207369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6" name="กลุ่ม 30"/>
          <p:cNvGrpSpPr/>
          <p:nvPr/>
        </p:nvGrpSpPr>
        <p:grpSpPr>
          <a:xfrm>
            <a:off x="2227909" y="2781779"/>
            <a:ext cx="1034844" cy="304800"/>
            <a:chOff x="1676400" y="2003425"/>
            <a:chExt cx="840636" cy="307975"/>
          </a:xfrm>
        </p:grpSpPr>
        <p:sp>
          <p:nvSpPr>
            <p:cNvPr id="77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คำนำหน้า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9" name="สี่เหลี่ยมผืนผ้า 172"/>
          <p:cNvSpPr/>
          <p:nvPr/>
        </p:nvSpPr>
        <p:spPr>
          <a:xfrm>
            <a:off x="2228842" y="3165951"/>
            <a:ext cx="1034446" cy="284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นางสาว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80" name="กลุ่ม 30"/>
          <p:cNvGrpSpPr/>
          <p:nvPr/>
        </p:nvGrpSpPr>
        <p:grpSpPr>
          <a:xfrm>
            <a:off x="3339596" y="2795153"/>
            <a:ext cx="1097207" cy="291604"/>
            <a:chOff x="1676400" y="2003425"/>
            <a:chExt cx="840636" cy="307975"/>
          </a:xfrm>
        </p:grpSpPr>
        <p:sp>
          <p:nvSpPr>
            <p:cNvPr id="81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ชื่อ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83" name="สี่เหลี่ยมผืนผ้า 172"/>
          <p:cNvSpPr/>
          <p:nvPr/>
        </p:nvSpPr>
        <p:spPr>
          <a:xfrm>
            <a:off x="3340530" y="3178281"/>
            <a:ext cx="1096785" cy="272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จงกล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84" name="กลุ่ม 30"/>
          <p:cNvGrpSpPr/>
          <p:nvPr/>
        </p:nvGrpSpPr>
        <p:grpSpPr>
          <a:xfrm>
            <a:off x="4513224" y="2795603"/>
            <a:ext cx="1220127" cy="300581"/>
            <a:chOff x="1676400" y="2003425"/>
            <a:chExt cx="840636" cy="307975"/>
          </a:xfrm>
        </p:grpSpPr>
        <p:sp>
          <p:nvSpPr>
            <p:cNvPr id="85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นามสกุล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87" name="สี่เหลี่ยมผืนผ้า 172"/>
          <p:cNvSpPr/>
          <p:nvPr/>
        </p:nvSpPr>
        <p:spPr>
          <a:xfrm>
            <a:off x="4514158" y="3178699"/>
            <a:ext cx="1219658" cy="2808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แก้วชมภู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8" name="สี่เหลี่ยมผืนผ้า 172"/>
          <p:cNvSpPr/>
          <p:nvPr/>
        </p:nvSpPr>
        <p:spPr>
          <a:xfrm>
            <a:off x="591832" y="3509175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9" name="สี่เหลี่ยมผืนผ้า 172"/>
          <p:cNvSpPr/>
          <p:nvPr/>
        </p:nvSpPr>
        <p:spPr>
          <a:xfrm>
            <a:off x="1077605" y="3509175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561207366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สี่เหลี่ยมผืนผ้า 172"/>
          <p:cNvSpPr/>
          <p:nvPr/>
        </p:nvSpPr>
        <p:spPr>
          <a:xfrm>
            <a:off x="2227908" y="3509175"/>
            <a:ext cx="1034446" cy="284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นางสาว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1" name="สี่เหลี่ยมผืนผ้า 172"/>
          <p:cNvSpPr/>
          <p:nvPr/>
        </p:nvSpPr>
        <p:spPr>
          <a:xfrm>
            <a:off x="3339596" y="3521505"/>
            <a:ext cx="1096785" cy="272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สมดี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2" name="สี่เหลี่ยมผืนผ้า 172"/>
          <p:cNvSpPr/>
          <p:nvPr/>
        </p:nvSpPr>
        <p:spPr>
          <a:xfrm>
            <a:off x="4513224" y="3521923"/>
            <a:ext cx="1219658" cy="2808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บุญธรรม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3" name="สี่เหลี่ยมผืนผ้า 172"/>
          <p:cNvSpPr/>
          <p:nvPr/>
        </p:nvSpPr>
        <p:spPr>
          <a:xfrm>
            <a:off x="591832" y="3854869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4" name="สี่เหลี่ยมผืนผ้า 172"/>
          <p:cNvSpPr/>
          <p:nvPr/>
        </p:nvSpPr>
        <p:spPr>
          <a:xfrm>
            <a:off x="1077605" y="3854869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561207333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สี่เหลี่ยมผืนผ้า 172"/>
          <p:cNvSpPr/>
          <p:nvPr/>
        </p:nvSpPr>
        <p:spPr>
          <a:xfrm>
            <a:off x="2227908" y="3854869"/>
            <a:ext cx="1034446" cy="284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นาย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6" name="สี่เหลี่ยมผืนผ้า 172"/>
          <p:cNvSpPr/>
          <p:nvPr/>
        </p:nvSpPr>
        <p:spPr>
          <a:xfrm>
            <a:off x="3339596" y="3867199"/>
            <a:ext cx="1096785" cy="272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บุญชัย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7" name="สี่เหลี่ยมผืนผ้า 172"/>
          <p:cNvSpPr/>
          <p:nvPr/>
        </p:nvSpPr>
        <p:spPr>
          <a:xfrm>
            <a:off x="4513224" y="3867617"/>
            <a:ext cx="1219658" cy="2808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สมแก้ว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1725" y="214370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u="sng" dirty="0" smtClean="0"/>
              <a:t>บันทึกผลการเรียน รหัส 200-1001</a:t>
            </a:r>
            <a:endParaRPr lang="en-US" b="1" u="sng" dirty="0"/>
          </a:p>
        </p:txBody>
      </p:sp>
      <p:sp>
        <p:nvSpPr>
          <p:cNvPr id="101" name="TextBox 100"/>
          <p:cNvSpPr txBox="1"/>
          <p:nvPr/>
        </p:nvSpPr>
        <p:spPr>
          <a:xfrm>
            <a:off x="6297010" y="212969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u="sng" dirty="0" smtClean="0"/>
              <a:t>บันทึกผลการเรียน วิชาภาษาไทย </a:t>
            </a:r>
            <a:endParaRPr lang="en-US" b="1" u="sng" dirty="0"/>
          </a:p>
        </p:txBody>
      </p:sp>
      <p:grpSp>
        <p:nvGrpSpPr>
          <p:cNvPr id="102" name="กลุ่ม 30"/>
          <p:cNvGrpSpPr/>
          <p:nvPr/>
        </p:nvGrpSpPr>
        <p:grpSpPr>
          <a:xfrm>
            <a:off x="5792640" y="2782855"/>
            <a:ext cx="1220127" cy="300581"/>
            <a:chOff x="1676400" y="2003425"/>
            <a:chExt cx="840636" cy="307975"/>
          </a:xfrm>
        </p:grpSpPr>
        <p:sp>
          <p:nvSpPr>
            <p:cNvPr id="103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จำนวนหน่วยกิต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5" name="สี่เหลี่ยมผืนผ้า 172"/>
          <p:cNvSpPr/>
          <p:nvPr/>
        </p:nvSpPr>
        <p:spPr>
          <a:xfrm>
            <a:off x="5793574" y="3165951"/>
            <a:ext cx="1219658" cy="2808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6" name="สี่เหลี่ยมผืนผ้า 172"/>
          <p:cNvSpPr/>
          <p:nvPr/>
        </p:nvSpPr>
        <p:spPr>
          <a:xfrm>
            <a:off x="5792640" y="3509175"/>
            <a:ext cx="1219658" cy="2808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7" name="สี่เหลี่ยมผืนผ้า 172"/>
          <p:cNvSpPr/>
          <p:nvPr/>
        </p:nvSpPr>
        <p:spPr>
          <a:xfrm>
            <a:off x="5792640" y="3854869"/>
            <a:ext cx="1219658" cy="2808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08" name="กลุ่ม 30"/>
          <p:cNvGrpSpPr/>
          <p:nvPr/>
        </p:nvGrpSpPr>
        <p:grpSpPr>
          <a:xfrm>
            <a:off x="7071587" y="2805498"/>
            <a:ext cx="1220127" cy="300581"/>
            <a:chOff x="1676400" y="2003425"/>
            <a:chExt cx="840636" cy="307975"/>
          </a:xfrm>
        </p:grpSpPr>
        <p:sp>
          <p:nvSpPr>
            <p:cNvPr id="109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คะแนน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1" name="สี่เหลี่ยมผืนผ้า 172"/>
          <p:cNvSpPr/>
          <p:nvPr/>
        </p:nvSpPr>
        <p:spPr>
          <a:xfrm>
            <a:off x="7072521" y="3188594"/>
            <a:ext cx="1219658" cy="2808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2" name="สี่เหลี่ยมผืนผ้า 172"/>
          <p:cNvSpPr/>
          <p:nvPr/>
        </p:nvSpPr>
        <p:spPr>
          <a:xfrm>
            <a:off x="7071587" y="3531818"/>
            <a:ext cx="1219658" cy="2808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3" name="สี่เหลี่ยมผืนผ้า 172"/>
          <p:cNvSpPr/>
          <p:nvPr/>
        </p:nvSpPr>
        <p:spPr>
          <a:xfrm>
            <a:off x="7071587" y="3877512"/>
            <a:ext cx="1219658" cy="2808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14" name="กลุ่ม 30"/>
          <p:cNvGrpSpPr/>
          <p:nvPr/>
        </p:nvGrpSpPr>
        <p:grpSpPr>
          <a:xfrm>
            <a:off x="8328339" y="2805498"/>
            <a:ext cx="1220127" cy="300581"/>
            <a:chOff x="1676400" y="2003425"/>
            <a:chExt cx="840636" cy="307975"/>
          </a:xfrm>
        </p:grpSpPr>
        <p:sp>
          <p:nvSpPr>
            <p:cNvPr id="115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เกรด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7" name="สี่เหลี่ยมผืนผ้า 172"/>
          <p:cNvSpPr/>
          <p:nvPr/>
        </p:nvSpPr>
        <p:spPr>
          <a:xfrm>
            <a:off x="8329273" y="3188594"/>
            <a:ext cx="1219658" cy="2808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>
                    <a:lumMod val="65000"/>
                  </a:schemeClr>
                </a:solidFill>
              </a:rPr>
              <a:t>คำนวณอัตโนมัติ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8" name="สี่เหลี่ยมผืนผ้า 172"/>
          <p:cNvSpPr/>
          <p:nvPr/>
        </p:nvSpPr>
        <p:spPr>
          <a:xfrm>
            <a:off x="8328339" y="3531818"/>
            <a:ext cx="1219658" cy="2808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>
                <a:solidFill>
                  <a:schemeClr val="bg1">
                    <a:lumMod val="65000"/>
                  </a:schemeClr>
                </a:solidFill>
              </a:rPr>
              <a:t>คำนวณอัตโนมัติ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9" name="สี่เหลี่ยมผืนผ้า 172"/>
          <p:cNvSpPr/>
          <p:nvPr/>
        </p:nvSpPr>
        <p:spPr>
          <a:xfrm>
            <a:off x="8328339" y="3877512"/>
            <a:ext cx="1219658" cy="2808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>
                <a:solidFill>
                  <a:schemeClr val="bg1">
                    <a:lumMod val="65000"/>
                  </a:schemeClr>
                </a:solidFill>
              </a:rPr>
              <a:t>คำนวณอัตโนมัติ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396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81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บันทึกผลการเรียน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</a:t>
            </a:r>
            <a:r>
              <a:rPr lang="th-TH" sz="2000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ทึกผลการเรียน (ต่อ)</a:t>
            </a:r>
            <a:endParaRPr lang="en-US" sz="2000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7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black"/>
                </a:solidFill>
              </a:rPr>
              <a:t>ระบบ</a:t>
            </a:r>
            <a:r>
              <a:rPr lang="th-TH" sz="1400" dirty="0" smtClean="0">
                <a:solidFill>
                  <a:prstClr val="black"/>
                </a:solidFill>
              </a:rPr>
              <a:t>บันทึกผลการเรียน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สี่เหลี่ยมมุมมน 139"/>
          <p:cNvSpPr/>
          <p:nvPr/>
        </p:nvSpPr>
        <p:spPr>
          <a:xfrm>
            <a:off x="368727" y="2171850"/>
            <a:ext cx="9347199" cy="33884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0" name="กลุ่ม 30"/>
          <p:cNvGrpSpPr/>
          <p:nvPr/>
        </p:nvGrpSpPr>
        <p:grpSpPr>
          <a:xfrm>
            <a:off x="553644" y="2274996"/>
            <a:ext cx="1859639" cy="352425"/>
            <a:chOff x="1676400" y="2006600"/>
            <a:chExt cx="1143000" cy="352425"/>
          </a:xfrm>
        </p:grpSpPr>
        <p:sp>
          <p:nvSpPr>
            <p:cNvPr id="5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ผลการทดสอบระดับชาติ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3" name="สี่เหลี่ยมผืนผ้า 186"/>
          <p:cNvSpPr/>
          <p:nvPr/>
        </p:nvSpPr>
        <p:spPr>
          <a:xfrm>
            <a:off x="2512590" y="2270922"/>
            <a:ext cx="2735003" cy="30480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6" name="กลุ่ม 30"/>
          <p:cNvGrpSpPr/>
          <p:nvPr/>
        </p:nvGrpSpPr>
        <p:grpSpPr>
          <a:xfrm>
            <a:off x="553643" y="2662606"/>
            <a:ext cx="3459840" cy="352425"/>
            <a:chOff x="1676400" y="2006600"/>
            <a:chExt cx="1143000" cy="352425"/>
          </a:xfrm>
        </p:grpSpPr>
        <p:sp>
          <p:nvSpPr>
            <p:cNvPr id="5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สัดส่วนผลการเรียนและผลการทดสอบระดับชาติ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9" name="กลุ่ม 30"/>
          <p:cNvGrpSpPr/>
          <p:nvPr/>
        </p:nvGrpSpPr>
        <p:grpSpPr>
          <a:xfrm>
            <a:off x="553644" y="3095991"/>
            <a:ext cx="945240" cy="352425"/>
            <a:chOff x="1676400" y="2006600"/>
            <a:chExt cx="1143000" cy="352425"/>
          </a:xfrm>
        </p:grpSpPr>
        <p:sp>
          <p:nvSpPr>
            <p:cNvPr id="6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1. ร้อยล่ะ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2" name="สี่เหลี่ยมผืนผ้า 186"/>
          <p:cNvSpPr/>
          <p:nvPr/>
        </p:nvSpPr>
        <p:spPr>
          <a:xfrm>
            <a:off x="1557168" y="3105484"/>
            <a:ext cx="836416" cy="2975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4" name="กลุ่ม 30"/>
          <p:cNvGrpSpPr/>
          <p:nvPr/>
        </p:nvGrpSpPr>
        <p:grpSpPr>
          <a:xfrm>
            <a:off x="2470372" y="3109091"/>
            <a:ext cx="4086085" cy="352425"/>
            <a:chOff x="1676400" y="2006600"/>
            <a:chExt cx="1143000" cy="352425"/>
          </a:xfrm>
        </p:grpSpPr>
        <p:sp>
          <p:nvSpPr>
            <p:cNvPr id="6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ของผลการเรียนเฉลี่ยตลอดหลักสูตร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7" name="สี่เหลี่ยมผืนผ้า 186"/>
          <p:cNvSpPr/>
          <p:nvPr/>
        </p:nvSpPr>
        <p:spPr>
          <a:xfrm>
            <a:off x="6918261" y="3103275"/>
            <a:ext cx="836416" cy="2975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59895" y="3069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79" name="กลุ่ม 30"/>
          <p:cNvGrpSpPr/>
          <p:nvPr/>
        </p:nvGrpSpPr>
        <p:grpSpPr>
          <a:xfrm>
            <a:off x="553644" y="3480698"/>
            <a:ext cx="945240" cy="352425"/>
            <a:chOff x="1676400" y="2006600"/>
            <a:chExt cx="1143000" cy="352425"/>
          </a:xfrm>
        </p:grpSpPr>
        <p:sp>
          <p:nvSpPr>
            <p:cNvPr id="8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ร้อยล่ะ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2" name="สี่เหลี่ยมผืนผ้า 186"/>
          <p:cNvSpPr/>
          <p:nvPr/>
        </p:nvSpPr>
        <p:spPr>
          <a:xfrm>
            <a:off x="1557168" y="3490191"/>
            <a:ext cx="836416" cy="2975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3" name="กลุ่ม 30"/>
          <p:cNvGrpSpPr/>
          <p:nvPr/>
        </p:nvGrpSpPr>
        <p:grpSpPr>
          <a:xfrm>
            <a:off x="2470372" y="3493798"/>
            <a:ext cx="4086085" cy="352425"/>
            <a:chOff x="1676400" y="2006600"/>
            <a:chExt cx="1143000" cy="352425"/>
          </a:xfrm>
        </p:grpSpPr>
        <p:sp>
          <p:nvSpPr>
            <p:cNvPr id="84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ของผลการทดสอบทางการศึกษาระดับชาติขั้นพื้นฐาน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6" name="สี่เหลี่ยมผืนผ้า 186"/>
          <p:cNvSpPr/>
          <p:nvPr/>
        </p:nvSpPr>
        <p:spPr>
          <a:xfrm>
            <a:off x="6918261" y="3487982"/>
            <a:ext cx="836416" cy="2975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59895" y="34543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88" name="กลุ่ม 30"/>
          <p:cNvGrpSpPr/>
          <p:nvPr/>
        </p:nvGrpSpPr>
        <p:grpSpPr>
          <a:xfrm>
            <a:off x="556684" y="3864006"/>
            <a:ext cx="1913687" cy="352425"/>
            <a:chOff x="1676400" y="2006600"/>
            <a:chExt cx="1143000" cy="352425"/>
          </a:xfrm>
        </p:grpSpPr>
        <p:sp>
          <p:nvSpPr>
            <p:cNvPr id="89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3. ผลการเรียนเฉลี่ยรวม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1" name="สี่เหลี่ยมผืนผ้า 186"/>
          <p:cNvSpPr/>
          <p:nvPr/>
        </p:nvSpPr>
        <p:spPr>
          <a:xfrm>
            <a:off x="6921302" y="3871290"/>
            <a:ext cx="836416" cy="2975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62936" y="3837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148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82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35766" y="838203"/>
            <a:ext cx="9717020" cy="5638798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52402" y="537371"/>
            <a:ext cx="9683748" cy="30083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52402" y="693729"/>
            <a:ext cx="9683748" cy="2071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65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ระบบงานวิชาการ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8" name="สี่เหลี่ยมมุมมน 5"/>
          <p:cNvSpPr/>
          <p:nvPr/>
        </p:nvSpPr>
        <p:spPr>
          <a:xfrm>
            <a:off x="3689921" y="1357073"/>
            <a:ext cx="2815537" cy="33800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ระบบจัดการหลักสูตร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9" name="Elbow Connector 68"/>
          <p:cNvCxnSpPr/>
          <p:nvPr/>
        </p:nvCxnSpPr>
        <p:spPr>
          <a:xfrm rot="16200000" flipH="1">
            <a:off x="3435207" y="1198622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สี่เหลี่ยมมุมมน 5"/>
          <p:cNvSpPr/>
          <p:nvPr/>
        </p:nvSpPr>
        <p:spPr>
          <a:xfrm>
            <a:off x="3690088" y="1695076"/>
            <a:ext cx="2806246" cy="247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ระบบจัดการแผนการเรียน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1" name="สี่เหลี่ยมมุมมน 5"/>
          <p:cNvSpPr/>
          <p:nvPr/>
        </p:nvSpPr>
        <p:spPr>
          <a:xfrm>
            <a:off x="3690088" y="1941269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ระบบจัดการตารางเรียน/ตารางสอน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2" name="สี่เหลี่ยมมุมมน 5"/>
          <p:cNvSpPr/>
          <p:nvPr/>
        </p:nvSpPr>
        <p:spPr>
          <a:xfrm>
            <a:off x="3682578" y="2522171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ระบบลงทะเบียนเรียน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3" name="สี่เหลี่ยมมุมมน 5"/>
          <p:cNvSpPr/>
          <p:nvPr/>
        </p:nvSpPr>
        <p:spPr>
          <a:xfrm>
            <a:off x="3682578" y="2814270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ระบบบันทึกผลการเรียน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4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5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6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7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78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79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80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1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2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4" name="สี่เหลี่ยมมุมมน 5"/>
          <p:cNvSpPr/>
          <p:nvPr/>
        </p:nvSpPr>
        <p:spPr>
          <a:xfrm>
            <a:off x="3682578" y="339784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ระบบจัดเก็บข้อมูลจำหน่ายนักเรียน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5" name="สี่เหลี่ยมมุมมน 5"/>
          <p:cNvSpPr/>
          <p:nvPr/>
        </p:nvSpPr>
        <p:spPr>
          <a:xfrm>
            <a:off x="3682578" y="3107365"/>
            <a:ext cx="2806246" cy="29201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ระบบบันทึกนักเรียนเลื่อนชั้นเรียน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6" name="สี่เหลี่ยมมุมมน 5"/>
          <p:cNvSpPr/>
          <p:nvPr/>
        </p:nvSpPr>
        <p:spPr>
          <a:xfrm>
            <a:off x="3682578" y="2232302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ระบบจัดการตารางสอบ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83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5557" y="669186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5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ระบบบันทึกนักเรียนเลื่อนชั้นเรียน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บันทึกนักเรียนเลื่อนชั้นเรียน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33379"/>
              </p:ext>
            </p:extLst>
          </p:nvPr>
        </p:nvGraphicFramePr>
        <p:xfrm>
          <a:off x="257177" y="2383808"/>
          <a:ext cx="9314828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75"/>
                <a:gridCol w="469048"/>
                <a:gridCol w="1223200"/>
                <a:gridCol w="1752600"/>
                <a:gridCol w="914400"/>
                <a:gridCol w="1096822"/>
                <a:gridCol w="1252021"/>
                <a:gridCol w="1282434"/>
                <a:gridCol w="911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1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ชั้นเรียน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อาจาร์ยประจำชั้น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จำนวนนักเรียน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หลักสูตร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สาขา/วิชา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เจ้าหน้าที่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วันที่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1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ม.3/5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นางวันดี สีมา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50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พ.ศ.</a:t>
                      </a:r>
                      <a:r>
                        <a:rPr lang="th-TH" sz="1400" baseline="0" dirty="0" smtClean="0">
                          <a:solidFill>
                            <a:schemeClr val="tx1"/>
                          </a:solidFill>
                          <a:cs typeface="+mn-cs"/>
                        </a:rPr>
                        <a:t> 2546</a:t>
                      </a:r>
                      <a:endParaRPr lang="en-US" sz="14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วิทย์-คณิต</a:t>
                      </a:r>
                      <a:endParaRPr lang="en-US" sz="18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27/01/2557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592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2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ม3/6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นายสมศักดิ์ บุญชัย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30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 smtClean="0">
                          <a:solidFill>
                            <a:schemeClr val="tx1"/>
                          </a:solidFill>
                          <a:cs typeface="+mn-cs"/>
                        </a:rPr>
                        <a:t>พ.ศ.</a:t>
                      </a:r>
                      <a:r>
                        <a:rPr lang="th-TH" sz="1600" baseline="0" dirty="0" smtClean="0">
                          <a:solidFill>
                            <a:schemeClr val="tx1"/>
                          </a:solidFill>
                          <a:cs typeface="+mn-cs"/>
                        </a:rPr>
                        <a:t> 2546</a:t>
                      </a:r>
                      <a:endParaRPr lang="en-US" sz="16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ไทย-สังคม</a:t>
                      </a:r>
                      <a:endParaRPr lang="en-US" sz="18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Admin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27/01/2557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3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....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211604" y="4267200"/>
            <a:ext cx="1095532" cy="309241"/>
            <a:chOff x="252248" y="5093335"/>
            <a:chExt cx="1095532" cy="309241"/>
          </a:xfrm>
        </p:grpSpPr>
        <p:sp>
          <p:nvSpPr>
            <p:cNvPr id="21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185536" y="5149836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สี่เหลี่ยมผืนผ้า 374"/>
          <p:cNvSpPr/>
          <p:nvPr/>
        </p:nvSpPr>
        <p:spPr>
          <a:xfrm>
            <a:off x="2132503" y="3871654"/>
            <a:ext cx="1906097" cy="24314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เป็นลิงค์ คลิกเพื่อแก้ไขข้อมูล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9805" y="4436100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เมื่อต้องการเพิ่มผู้ใช้งานให้คลิกปุ่ม  “เพิ่ม”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ผู้ใช้งาน 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610600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13013" y="2079103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7692" y="2079103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026087"/>
            <a:ext cx="2420378" cy="349110"/>
            <a:chOff x="-80576" y="5044436"/>
            <a:chExt cx="1432741" cy="304800"/>
          </a:xfrm>
        </p:grpSpPr>
        <p:sp>
          <p:nvSpPr>
            <p:cNvPr id="31" name="สี่เหลี่ยมผืนผ้า 186"/>
            <p:cNvSpPr/>
            <p:nvPr/>
          </p:nvSpPr>
          <p:spPr>
            <a:xfrm>
              <a:off x="433725" y="5098608"/>
              <a:ext cx="918440" cy="185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2" name="สี่เหลี่ยมผืนผ้า 189"/>
            <p:cNvSpPr/>
            <p:nvPr/>
          </p:nvSpPr>
          <p:spPr>
            <a:xfrm>
              <a:off x="-80576" y="5044436"/>
              <a:ext cx="607153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50410" y="2070397"/>
            <a:ext cx="3124200" cy="304800"/>
            <a:chOff x="412704" y="5044436"/>
            <a:chExt cx="3124200" cy="304800"/>
          </a:xfrm>
        </p:grpSpPr>
        <p:sp>
          <p:nvSpPr>
            <p:cNvPr id="34" name="สี่เหลี่ยมผืนผ้า 186"/>
            <p:cNvSpPr/>
            <p:nvPr/>
          </p:nvSpPr>
          <p:spPr>
            <a:xfrm>
              <a:off x="867884" y="5044436"/>
              <a:ext cx="2669020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5" name="สี่เหลี่ยมผืนผ้า 189"/>
            <p:cNvSpPr/>
            <p:nvPr/>
          </p:nvSpPr>
          <p:spPr>
            <a:xfrm>
              <a:off x="412704" y="5044436"/>
              <a:ext cx="49328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36" name="Straight Arrow Connector 35"/>
          <p:cNvCxnSpPr>
            <a:stCxn id="18" idx="2"/>
            <a:endCxn id="26" idx="0"/>
          </p:cNvCxnSpPr>
          <p:nvPr/>
        </p:nvCxnSpPr>
        <p:spPr>
          <a:xfrm flipH="1">
            <a:off x="7748803" y="1927365"/>
            <a:ext cx="742417" cy="2508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88292" y="2997978"/>
            <a:ext cx="457200" cy="899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405206" y="1234757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สี่เหลี่ยมมุมมน 5"/>
          <p:cNvSpPr/>
          <p:nvPr/>
        </p:nvSpPr>
        <p:spPr>
          <a:xfrm>
            <a:off x="3580751" y="1279785"/>
            <a:ext cx="2058049" cy="2225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ระบบบันทึกนักเรียนเลื่อนชั้นเรียน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0459" y="2025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สี่เหลี่ยมผืนผ้า 186"/>
          <p:cNvSpPr/>
          <p:nvPr/>
        </p:nvSpPr>
        <p:spPr>
          <a:xfrm>
            <a:off x="7669273" y="2013667"/>
            <a:ext cx="1902730" cy="3276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ภาคเรียน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เลือกการจัด 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52" name="สามเหลี่ยมหน้าจั่ว 140"/>
          <p:cNvSpPr/>
          <p:nvPr/>
        </p:nvSpPr>
        <p:spPr>
          <a:xfrm rot="10800000">
            <a:off x="9410700" y="2159528"/>
            <a:ext cx="92842" cy="1043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8475" y="203195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ชั้นเรียน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13358" y="20090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อาจาร์ย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84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บันทึกการเลื่อนชั้นเรียน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</a:t>
            </a:r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ทึกการเลื่อนชั้นเรียน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7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black"/>
                </a:solidFill>
              </a:rPr>
              <a:t>ระบบ</a:t>
            </a:r>
            <a:r>
              <a:rPr lang="th-TH" sz="1400" dirty="0" smtClean="0">
                <a:solidFill>
                  <a:prstClr val="black"/>
                </a:solidFill>
              </a:rPr>
              <a:t>บันทึกการเลื่อนชั้นเรียน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สี่เหลี่ยมมุมมน 139"/>
          <p:cNvSpPr/>
          <p:nvPr/>
        </p:nvSpPr>
        <p:spPr>
          <a:xfrm>
            <a:off x="304801" y="2144155"/>
            <a:ext cx="9394822" cy="36109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707" y="212538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u="sng" dirty="0" smtClean="0"/>
              <a:t>นักเรียน ห้อง ม.4/5 ปีการศึกษา 2/2557</a:t>
            </a:r>
            <a:endParaRPr lang="en-US" b="1" u="sng" dirty="0"/>
          </a:p>
        </p:txBody>
      </p:sp>
      <p:sp>
        <p:nvSpPr>
          <p:cNvPr id="34" name="สี่เหลี่ยมมุมมน 139"/>
          <p:cNvSpPr/>
          <p:nvPr/>
        </p:nvSpPr>
        <p:spPr>
          <a:xfrm>
            <a:off x="414339" y="2585940"/>
            <a:ext cx="9175745" cy="18020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5" name="กลุ่ม 46"/>
          <p:cNvGrpSpPr/>
          <p:nvPr/>
        </p:nvGrpSpPr>
        <p:grpSpPr>
          <a:xfrm>
            <a:off x="336562" y="2427504"/>
            <a:ext cx="1528222" cy="338554"/>
            <a:chOff x="981458" y="1341281"/>
            <a:chExt cx="938017" cy="338554"/>
          </a:xfrm>
        </p:grpSpPr>
        <p:sp>
          <p:nvSpPr>
            <p:cNvPr id="36" name="สี่เหลี่ยมผืนผ้า 364"/>
            <p:cNvSpPr/>
            <p:nvPr/>
          </p:nvSpPr>
          <p:spPr>
            <a:xfrm>
              <a:off x="1104900" y="1478280"/>
              <a:ext cx="781439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1458" y="1341281"/>
              <a:ext cx="9380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0070C0"/>
                  </a:solidFill>
                  <a:latin typeface="AngsanaUPC" pitchFamily="18" charset="-34"/>
                  <a:cs typeface="AngsanaUPC" pitchFamily="18" charset="-34"/>
                </a:rPr>
                <a:t>รายชื่อนักเรียน</a:t>
              </a:r>
              <a:endParaRPr lang="en-US" sz="1600" dirty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endParaRPr>
            </a:p>
          </p:txBody>
        </p:sp>
      </p:grpSp>
      <p:sp>
        <p:nvSpPr>
          <p:cNvPr id="38" name="สี่เหลี่ยมผืนผ้า 172"/>
          <p:cNvSpPr/>
          <p:nvPr/>
        </p:nvSpPr>
        <p:spPr>
          <a:xfrm>
            <a:off x="592766" y="3165951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9" name="กลุ่ม 30"/>
          <p:cNvGrpSpPr/>
          <p:nvPr/>
        </p:nvGrpSpPr>
        <p:grpSpPr>
          <a:xfrm>
            <a:off x="571810" y="2784954"/>
            <a:ext cx="522768" cy="327025"/>
            <a:chOff x="1590069" y="2006600"/>
            <a:chExt cx="1428751" cy="327025"/>
          </a:xfrm>
        </p:grpSpPr>
        <p:sp>
          <p:nvSpPr>
            <p:cNvPr id="40" name="สี่เหลี่ยมผืนผ้า 174"/>
            <p:cNvSpPr/>
            <p:nvPr/>
          </p:nvSpPr>
          <p:spPr>
            <a:xfrm>
              <a:off x="1676398" y="2006600"/>
              <a:ext cx="1200585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สี่เหลี่ยมผืนผ้า 175"/>
            <p:cNvSpPr/>
            <p:nvPr/>
          </p:nvSpPr>
          <p:spPr>
            <a:xfrm>
              <a:off x="1590069" y="2028825"/>
              <a:ext cx="142875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prstClr val="black"/>
                  </a:solidFill>
                </a:rPr>
                <a:t>No</a:t>
              </a:r>
              <a:r>
                <a:rPr lang="th-TH" sz="1100" dirty="0">
                  <a:solidFill>
                    <a:prstClr val="black"/>
                  </a:solidFill>
                </a:rPr>
                <a:t>.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กลุ่ม 30"/>
          <p:cNvGrpSpPr/>
          <p:nvPr/>
        </p:nvGrpSpPr>
        <p:grpSpPr>
          <a:xfrm>
            <a:off x="1077606" y="2781778"/>
            <a:ext cx="1098250" cy="307975"/>
            <a:chOff x="1676400" y="2003425"/>
            <a:chExt cx="1143000" cy="307975"/>
          </a:xfrm>
        </p:grpSpPr>
        <p:sp>
          <p:nvSpPr>
            <p:cNvPr id="43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รหัสนักเรียน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45" name="สี่เหลี่ยมผืนผ้า 172"/>
          <p:cNvSpPr/>
          <p:nvPr/>
        </p:nvSpPr>
        <p:spPr>
          <a:xfrm>
            <a:off x="1078539" y="3165951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561207369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46" name="กลุ่ม 30"/>
          <p:cNvGrpSpPr/>
          <p:nvPr/>
        </p:nvGrpSpPr>
        <p:grpSpPr>
          <a:xfrm>
            <a:off x="2227909" y="2781779"/>
            <a:ext cx="1034844" cy="304800"/>
            <a:chOff x="1676400" y="2003425"/>
            <a:chExt cx="840636" cy="307975"/>
          </a:xfrm>
        </p:grpSpPr>
        <p:sp>
          <p:nvSpPr>
            <p:cNvPr id="47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คำนำหน้า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49" name="สี่เหลี่ยมผืนผ้า 172"/>
          <p:cNvSpPr/>
          <p:nvPr/>
        </p:nvSpPr>
        <p:spPr>
          <a:xfrm>
            <a:off x="2228842" y="3165951"/>
            <a:ext cx="1034446" cy="284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นางสาว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50" name="กลุ่ม 30"/>
          <p:cNvGrpSpPr/>
          <p:nvPr/>
        </p:nvGrpSpPr>
        <p:grpSpPr>
          <a:xfrm>
            <a:off x="3339597" y="2779234"/>
            <a:ext cx="1519090" cy="356370"/>
            <a:chOff x="1676400" y="2003425"/>
            <a:chExt cx="840636" cy="307975"/>
          </a:xfrm>
        </p:grpSpPr>
        <p:sp>
          <p:nvSpPr>
            <p:cNvPr id="51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ชื่อ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สี่เหลี่ยมผืนผ้า 172"/>
          <p:cNvSpPr/>
          <p:nvPr/>
        </p:nvSpPr>
        <p:spPr>
          <a:xfrm>
            <a:off x="3340530" y="3163407"/>
            <a:ext cx="1518506" cy="287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จงกล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54" name="กลุ่ม 30"/>
          <p:cNvGrpSpPr/>
          <p:nvPr/>
        </p:nvGrpSpPr>
        <p:grpSpPr>
          <a:xfrm>
            <a:off x="4907341" y="2779234"/>
            <a:ext cx="1689274" cy="367341"/>
            <a:chOff x="1676400" y="2003425"/>
            <a:chExt cx="840636" cy="307975"/>
          </a:xfrm>
        </p:grpSpPr>
        <p:sp>
          <p:nvSpPr>
            <p:cNvPr id="55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นามสกุล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สี่เหลี่ยมผืนผ้า 172"/>
          <p:cNvSpPr/>
          <p:nvPr/>
        </p:nvSpPr>
        <p:spPr>
          <a:xfrm>
            <a:off x="4908274" y="3163407"/>
            <a:ext cx="1688624" cy="287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แก้วชมภู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สี่เหลี่ยมผืนผ้า 172"/>
          <p:cNvSpPr/>
          <p:nvPr/>
        </p:nvSpPr>
        <p:spPr>
          <a:xfrm>
            <a:off x="591832" y="3509175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สี่เหลี่ยมผืนผ้า 172"/>
          <p:cNvSpPr/>
          <p:nvPr/>
        </p:nvSpPr>
        <p:spPr>
          <a:xfrm>
            <a:off x="1077605" y="3509175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561207366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สี่เหลี่ยมผืนผ้า 172"/>
          <p:cNvSpPr/>
          <p:nvPr/>
        </p:nvSpPr>
        <p:spPr>
          <a:xfrm>
            <a:off x="2227908" y="3509175"/>
            <a:ext cx="1034446" cy="284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นางสาว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ผืนผ้า 172"/>
          <p:cNvSpPr/>
          <p:nvPr/>
        </p:nvSpPr>
        <p:spPr>
          <a:xfrm>
            <a:off x="3339596" y="3506631"/>
            <a:ext cx="1518506" cy="287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สมดี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สี่เหลี่ยมผืนผ้า 172"/>
          <p:cNvSpPr/>
          <p:nvPr/>
        </p:nvSpPr>
        <p:spPr>
          <a:xfrm>
            <a:off x="4907340" y="3506631"/>
            <a:ext cx="1688624" cy="287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บุญธรรม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3" name="สี่เหลี่ยมผืนผ้า 172"/>
          <p:cNvSpPr/>
          <p:nvPr/>
        </p:nvSpPr>
        <p:spPr>
          <a:xfrm>
            <a:off x="591832" y="3854869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black"/>
                </a:solidFill>
              </a:rPr>
              <a:t> </a:t>
            </a:r>
            <a:r>
              <a:rPr lang="th-TH" sz="1600" dirty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สี่เหลี่ยมผืนผ้า 172"/>
          <p:cNvSpPr/>
          <p:nvPr/>
        </p:nvSpPr>
        <p:spPr>
          <a:xfrm>
            <a:off x="1077605" y="3854869"/>
            <a:ext cx="1097613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561207333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5" name="สี่เหลี่ยมผืนผ้า 172"/>
          <p:cNvSpPr/>
          <p:nvPr/>
        </p:nvSpPr>
        <p:spPr>
          <a:xfrm>
            <a:off x="2227908" y="3854869"/>
            <a:ext cx="1034446" cy="284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นาย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6" name="สี่เหลี่ยมผืนผ้า 172"/>
          <p:cNvSpPr/>
          <p:nvPr/>
        </p:nvSpPr>
        <p:spPr>
          <a:xfrm>
            <a:off x="3339596" y="3852325"/>
            <a:ext cx="1518506" cy="287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บุญชัย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สี่เหลี่ยมผืนผ้า 172"/>
          <p:cNvSpPr/>
          <p:nvPr/>
        </p:nvSpPr>
        <p:spPr>
          <a:xfrm>
            <a:off x="4907340" y="3852325"/>
            <a:ext cx="1688624" cy="287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สมแก้ว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84" name="กลุ่ม 30"/>
          <p:cNvGrpSpPr/>
          <p:nvPr/>
        </p:nvGrpSpPr>
        <p:grpSpPr>
          <a:xfrm>
            <a:off x="7142372" y="2780435"/>
            <a:ext cx="2385044" cy="332208"/>
            <a:chOff x="1676400" y="2003425"/>
            <a:chExt cx="840636" cy="307975"/>
          </a:xfrm>
        </p:grpSpPr>
        <p:sp>
          <p:nvSpPr>
            <p:cNvPr id="85" name="สี่เหลี่ยมผืนผ้า 177"/>
            <p:cNvSpPr/>
            <p:nvPr/>
          </p:nvSpPr>
          <p:spPr>
            <a:xfrm>
              <a:off x="1676400" y="2006600"/>
              <a:ext cx="840636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สี่เหลี่ยมผืนผ้า 178"/>
            <p:cNvSpPr/>
            <p:nvPr/>
          </p:nvSpPr>
          <p:spPr>
            <a:xfrm>
              <a:off x="1676400" y="2003425"/>
              <a:ext cx="8406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หมายเหตุ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87" name="สี่เหลี่ยมผืนผ้า 172"/>
          <p:cNvSpPr/>
          <p:nvPr/>
        </p:nvSpPr>
        <p:spPr>
          <a:xfrm>
            <a:off x="7143714" y="3163407"/>
            <a:ext cx="2384126" cy="31039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8" name="สี่เหลี่ยมผืนผ้า 172"/>
          <p:cNvSpPr/>
          <p:nvPr/>
        </p:nvSpPr>
        <p:spPr>
          <a:xfrm>
            <a:off x="7142780" y="3506631"/>
            <a:ext cx="2384126" cy="31039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9" name="สี่เหลี่ยมผืนผ้า 172"/>
          <p:cNvSpPr/>
          <p:nvPr/>
        </p:nvSpPr>
        <p:spPr>
          <a:xfrm>
            <a:off x="7142780" y="3852325"/>
            <a:ext cx="2384126" cy="31039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90" name="กลุ่ม 30"/>
          <p:cNvGrpSpPr/>
          <p:nvPr/>
        </p:nvGrpSpPr>
        <p:grpSpPr>
          <a:xfrm>
            <a:off x="596124" y="4546050"/>
            <a:ext cx="1918475" cy="309142"/>
            <a:chOff x="1676400" y="2003425"/>
            <a:chExt cx="1143000" cy="307975"/>
          </a:xfrm>
        </p:grpSpPr>
        <p:sp>
          <p:nvSpPr>
            <p:cNvPr id="91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จำนวนนักเรียนที่ได้เลื่อนชั้น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93" name="สี่เหลี่ยมผืนผ้า 172"/>
          <p:cNvSpPr/>
          <p:nvPr/>
        </p:nvSpPr>
        <p:spPr>
          <a:xfrm>
            <a:off x="2745131" y="4570403"/>
            <a:ext cx="1034446" cy="2847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>
                    <a:lumMod val="65000"/>
                  </a:schemeClr>
                </a:solidFill>
              </a:rPr>
              <a:t>แสดงอัตโนมัติ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79577" y="457040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คน</a:t>
            </a:r>
            <a:endParaRPr lang="en-US" dirty="0"/>
          </a:p>
        </p:txBody>
      </p:sp>
      <p:grpSp>
        <p:nvGrpSpPr>
          <p:cNvPr id="95" name="กลุ่ม 30"/>
          <p:cNvGrpSpPr/>
          <p:nvPr/>
        </p:nvGrpSpPr>
        <p:grpSpPr>
          <a:xfrm>
            <a:off x="606754" y="4915382"/>
            <a:ext cx="1918475" cy="309142"/>
            <a:chOff x="1676400" y="2003425"/>
            <a:chExt cx="1143000" cy="307975"/>
          </a:xfrm>
        </p:grpSpPr>
        <p:sp>
          <p:nvSpPr>
            <p:cNvPr id="96" name="สี่เหลี่ยมผืนผ้า 177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สี่เหลี่ยมผืนผ้า 178"/>
            <p:cNvSpPr/>
            <p:nvPr/>
          </p:nvSpPr>
          <p:spPr>
            <a:xfrm>
              <a:off x="1676400" y="20034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prstClr val="black"/>
                  </a:solidFill>
                </a:rPr>
                <a:t>จำนวนนักเรียนที่ไม่ได้เลื่อนชั้น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98" name="สี่เหลี่ยมผืนผ้า 172"/>
          <p:cNvSpPr/>
          <p:nvPr/>
        </p:nvSpPr>
        <p:spPr>
          <a:xfrm>
            <a:off x="2755761" y="4939735"/>
            <a:ext cx="1034446" cy="2847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chemeClr val="bg1">
                    <a:lumMod val="65000"/>
                  </a:schemeClr>
                </a:solidFill>
              </a:rPr>
              <a:t>แสดงอัตโนมัติ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90207" y="493973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คน</a:t>
            </a:r>
            <a:endParaRPr lang="en-US" dirty="0"/>
          </a:p>
        </p:txBody>
      </p:sp>
      <p:sp>
        <p:nvSpPr>
          <p:cNvPr id="100" name="สี่เหลี่ยมผืนผ้า 172"/>
          <p:cNvSpPr/>
          <p:nvPr/>
        </p:nvSpPr>
        <p:spPr>
          <a:xfrm>
            <a:off x="6668302" y="3186049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sym typeface="Wingdings"/>
              </a:rPr>
              <a:t>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1" name="สี่เหลี่ยมผืนผ้า 172"/>
          <p:cNvSpPr/>
          <p:nvPr/>
        </p:nvSpPr>
        <p:spPr>
          <a:xfrm>
            <a:off x="6667368" y="3529273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sym typeface="Wingdings"/>
              </a:rPr>
              <a:t>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2" name="สี่เหลี่ยมผืนผ้า 172"/>
          <p:cNvSpPr/>
          <p:nvPr/>
        </p:nvSpPr>
        <p:spPr>
          <a:xfrm>
            <a:off x="6667368" y="3874967"/>
            <a:ext cx="449916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sym typeface="Wingdings"/>
              </a:rPr>
              <a:t>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04" name="กลุ่ม 30"/>
          <p:cNvGrpSpPr/>
          <p:nvPr/>
        </p:nvGrpSpPr>
        <p:grpSpPr>
          <a:xfrm>
            <a:off x="6620011" y="2806613"/>
            <a:ext cx="522768" cy="327025"/>
            <a:chOff x="1590069" y="2006600"/>
            <a:chExt cx="1428751" cy="327025"/>
          </a:xfrm>
        </p:grpSpPr>
        <p:sp>
          <p:nvSpPr>
            <p:cNvPr id="105" name="สี่เหลี่ยมผืนผ้า 174"/>
            <p:cNvSpPr/>
            <p:nvPr/>
          </p:nvSpPr>
          <p:spPr>
            <a:xfrm>
              <a:off x="1676398" y="2006600"/>
              <a:ext cx="1200585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สี่เหลี่ยมผืนผ้า 175"/>
            <p:cNvSpPr/>
            <p:nvPr/>
          </p:nvSpPr>
          <p:spPr>
            <a:xfrm>
              <a:off x="1590069" y="2028825"/>
              <a:ext cx="142875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กลุ่ม 30"/>
          <p:cNvGrpSpPr/>
          <p:nvPr/>
        </p:nvGrpSpPr>
        <p:grpSpPr>
          <a:xfrm>
            <a:off x="6375072" y="5373840"/>
            <a:ext cx="1476040" cy="309393"/>
            <a:chOff x="1676400" y="2006600"/>
            <a:chExt cx="1143000" cy="309393"/>
          </a:xfrm>
        </p:grpSpPr>
        <p:sp>
          <p:nvSpPr>
            <p:cNvPr id="11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4" name="สี่เหลี่ยมผืนผ้า 186"/>
          <p:cNvSpPr/>
          <p:nvPr/>
        </p:nvSpPr>
        <p:spPr>
          <a:xfrm>
            <a:off x="7945353" y="5371892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14941" y="2167621"/>
            <a:ext cx="2063385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คลิกเลือกนักเรียนที่ได้เลื่อนชั้น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2" idx="2"/>
          </p:cNvCxnSpPr>
          <p:nvPr/>
        </p:nvCxnSpPr>
        <p:spPr>
          <a:xfrm flipH="1">
            <a:off x="7051474" y="2536953"/>
            <a:ext cx="595160" cy="270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77286" y="278043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Wingdings"/>
              </a:rPr>
              <a:t>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7" name="สี่เหลี่ยมผืนผ้า 172"/>
          <p:cNvSpPr/>
          <p:nvPr/>
        </p:nvSpPr>
        <p:spPr>
          <a:xfrm>
            <a:off x="6876607" y="4536231"/>
            <a:ext cx="1540054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09900"/>
                </a:solidFill>
              </a:rPr>
              <a:t>- </a:t>
            </a:r>
            <a:r>
              <a:rPr lang="th-TH" sz="1400" dirty="0" smtClean="0">
                <a:solidFill>
                  <a:srgbClr val="009900"/>
                </a:solidFill>
              </a:rPr>
              <a:t>เลือกห้องเรียน- </a:t>
            </a:r>
            <a:endParaRPr lang="en-US" sz="1400" dirty="0">
              <a:solidFill>
                <a:srgbClr val="009900"/>
              </a:solidFill>
            </a:endParaRPr>
          </a:p>
        </p:txBody>
      </p:sp>
      <p:sp>
        <p:nvSpPr>
          <p:cNvPr id="118" name="สามเหลี่ยมหน้าจั่ว 140"/>
          <p:cNvSpPr/>
          <p:nvPr/>
        </p:nvSpPr>
        <p:spPr>
          <a:xfrm rot="10800000">
            <a:off x="8270398" y="4620005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19" name="กลุ่ม 30"/>
          <p:cNvGrpSpPr/>
          <p:nvPr/>
        </p:nvGrpSpPr>
        <p:grpSpPr>
          <a:xfrm>
            <a:off x="5210197" y="4514596"/>
            <a:ext cx="1586057" cy="309393"/>
            <a:chOff x="1676400" y="2006600"/>
            <a:chExt cx="1143000" cy="309393"/>
          </a:xfrm>
        </p:grpSpPr>
        <p:sp>
          <p:nvSpPr>
            <p:cNvPr id="12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1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เลื่อนชั้นห้องเรียน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8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85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35766" y="838203"/>
            <a:ext cx="9717020" cy="5638798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2402" y="537371"/>
            <a:ext cx="9683748" cy="300831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2402" y="693729"/>
            <a:ext cx="9683748" cy="20717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988227"/>
            <a:ext cx="152400" cy="152400"/>
          </a:xfrm>
          <a:prstGeom prst="rect">
            <a:avLst/>
          </a:prstGeom>
        </p:spPr>
      </p:pic>
      <p:sp>
        <p:nvSpPr>
          <p:cNvPr id="38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776" y="87868"/>
            <a:ext cx="49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ระบบงานวิชาการ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3689921" y="1357073"/>
            <a:ext cx="2815537" cy="33800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ระบบจัดการหลักสูตร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3435207" y="1198622"/>
            <a:ext cx="268290" cy="241138"/>
          </a:xfrm>
          <a:prstGeom prst="bentConnector3">
            <a:avLst>
              <a:gd name="adj1" fmla="val 10012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สี่เหลี่ยมมุมมน 5"/>
          <p:cNvSpPr/>
          <p:nvPr/>
        </p:nvSpPr>
        <p:spPr>
          <a:xfrm>
            <a:off x="3690088" y="1695076"/>
            <a:ext cx="2806246" cy="247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ระบบจัดการแผนการเรียน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3690088" y="1941269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ระบบจัดการตารางเรียน/ตารางสอน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3682578" y="2522171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ระบบลงทะเบียนเรียน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3682578" y="2814270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ระบบบันทึกผลการเรียน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3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7" name="สี่เหลี่ยมมุมมน 5"/>
          <p:cNvSpPr/>
          <p:nvPr/>
        </p:nvSpPr>
        <p:spPr>
          <a:xfrm>
            <a:off x="3682578" y="3397845"/>
            <a:ext cx="2806246" cy="29201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ระบบจัดเก็บข้อมูลจำหน่ายนักเรียน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8" name="สี่เหลี่ยมมุมมน 5"/>
          <p:cNvSpPr/>
          <p:nvPr/>
        </p:nvSpPr>
        <p:spPr>
          <a:xfrm>
            <a:off x="3682578" y="3107365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ระบบบันทึกนักเรียนเลื่อนชั้นเรียน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9" name="สี่เหลี่ยมมุมมน 5"/>
          <p:cNvSpPr/>
          <p:nvPr/>
        </p:nvSpPr>
        <p:spPr>
          <a:xfrm>
            <a:off x="3682578" y="2232302"/>
            <a:ext cx="2806246" cy="2920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ระบบจัดการตารางสอบ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028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86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4613" y="669186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7" name="Rounded Rectangle 6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776" y="87868"/>
            <a:ext cx="5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หน้าจอแสดงข้อมูล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ระบบบันทึกจัดเก็บข้อมูลจำหน่ายนักเรียน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บันทึกจัดเก็บข้อมูลจำหน่ายนักเรียน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8299" y="1570905"/>
            <a:ext cx="342900" cy="36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01278"/>
              </p:ext>
            </p:extLst>
          </p:nvPr>
        </p:nvGraphicFramePr>
        <p:xfrm>
          <a:off x="257177" y="2383808"/>
          <a:ext cx="9314826" cy="179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348"/>
                <a:gridCol w="521970"/>
                <a:gridCol w="1361212"/>
                <a:gridCol w="1950343"/>
                <a:gridCol w="1187165"/>
                <a:gridCol w="1958985"/>
                <a:gridCol w="990600"/>
                <a:gridCol w="8852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</a:rPr>
                        <a:t>#</a:t>
                      </a:r>
                      <a:endParaRPr lang="en-US" sz="11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+mn-cs"/>
                          <a:sym typeface="Wingdings"/>
                        </a:rPr>
                        <a:t></a:t>
                      </a:r>
                      <a:endParaRPr lang="en-US" sz="16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รหัสนักเรียน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อาจาร์ยประจำชั้น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ระดับชั้นเรียน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รายละเอียด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เจ้าหน้าที่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1" dirty="0" smtClean="0">
                          <a:solidFill>
                            <a:srgbClr val="158518"/>
                          </a:solidFill>
                          <a:latin typeface="Tahoma" pitchFamily="34" charset="0"/>
                          <a:ea typeface="Tahoma" pitchFamily="34" charset="0"/>
                          <a:cs typeface="Tahoma" panose="020B0604030504040204" pitchFamily="34" charset="0"/>
                        </a:rPr>
                        <a:t>วันที่</a:t>
                      </a:r>
                      <a:endParaRPr lang="en-US" sz="1000" b="1" dirty="0">
                        <a:solidFill>
                          <a:srgbClr val="158518"/>
                        </a:solidFill>
                        <a:latin typeface="Tahoma" pitchFamily="34" charset="0"/>
                        <a:ea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1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0000FF"/>
                          </a:solidFill>
                          <a:cs typeface="+mn-cs"/>
                        </a:rPr>
                        <a:t>561207369</a:t>
                      </a:r>
                      <a:endParaRPr lang="en-US" sz="14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นางสาวจงกล</a:t>
                      </a:r>
                      <a:r>
                        <a:rPr lang="th-TH" sz="1400" baseline="0" dirty="0" smtClean="0">
                          <a:solidFill>
                            <a:schemeClr val="tx1"/>
                          </a:solidFill>
                          <a:cs typeface="+mn-cs"/>
                        </a:rPr>
                        <a:t> แก้วชมภู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ปวส.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มีรอยสักเพิ่ม</a:t>
                      </a:r>
                      <a:endParaRPr lang="en-US" sz="18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27/01/2557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592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2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561207366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นายฉัตรชัย ต๋าตา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chemeClr val="tx1"/>
                          </a:solidFill>
                          <a:cs typeface="+mn-cs"/>
                        </a:rPr>
                        <a:t>ปวส.</a:t>
                      </a:r>
                      <a:endParaRPr lang="en-US" sz="14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cs typeface="+mn-cs"/>
                        </a:rPr>
                        <a:t>เวลาเรียนไม่พอ</a:t>
                      </a:r>
                      <a:endParaRPr lang="en-US" sz="18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Admin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solidFill>
                            <a:schemeClr val="tx1"/>
                          </a:solidFill>
                          <a:cs typeface="+mn-cs"/>
                        </a:rPr>
                        <a:t>27/01/2557</a:t>
                      </a:r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 smtClean="0">
                          <a:cs typeface="+mn-cs"/>
                        </a:rPr>
                        <a:t>3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cs typeface="+mn-cs"/>
                          <a:sym typeface="Wingdings"/>
                        </a:rPr>
                        <a:t></a:t>
                      </a:r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500" dirty="0" smtClean="0">
                          <a:solidFill>
                            <a:srgbClr val="0000FF"/>
                          </a:solidFill>
                          <a:cs typeface="+mn-cs"/>
                        </a:rPr>
                        <a:t>....</a:t>
                      </a:r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rgbClr val="0000FF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500" dirty="0" smtClean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6961" y="1584536"/>
            <a:ext cx="248517" cy="3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940" y="1570906"/>
            <a:ext cx="567824" cy="3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211604" y="4267200"/>
            <a:ext cx="1095532" cy="309241"/>
            <a:chOff x="252248" y="5093335"/>
            <a:chExt cx="1095532" cy="309241"/>
          </a:xfrm>
        </p:grpSpPr>
        <p:sp>
          <p:nvSpPr>
            <p:cNvPr id="21" name="สี่เหลี่ยมผืนผ้า 186"/>
            <p:cNvSpPr/>
            <p:nvPr/>
          </p:nvSpPr>
          <p:spPr>
            <a:xfrm>
              <a:off x="867884" y="5134925"/>
              <a:ext cx="479896" cy="187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สี่เหลี่ยมผืนผ้า 189"/>
            <p:cNvSpPr/>
            <p:nvPr/>
          </p:nvSpPr>
          <p:spPr>
            <a:xfrm>
              <a:off x="252248" y="5097776"/>
              <a:ext cx="653736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แสดง </a:t>
              </a:r>
              <a:r>
                <a:rPr lang="en-US" sz="1100" dirty="0" smtClean="0">
                  <a:solidFill>
                    <a:prstClr val="black"/>
                  </a:solidFill>
                </a:rPr>
                <a:t>#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สี่เหลี่ยมผืนผ้า 189"/>
            <p:cNvSpPr/>
            <p:nvPr/>
          </p:nvSpPr>
          <p:spPr>
            <a:xfrm>
              <a:off x="846768" y="5093335"/>
              <a:ext cx="439581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 smtClean="0">
                  <a:solidFill>
                    <a:prstClr val="black"/>
                  </a:solidFill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185536" y="5149836"/>
              <a:ext cx="110338" cy="732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สี่เหลี่ยมผืนผ้า 374"/>
          <p:cNvSpPr/>
          <p:nvPr/>
        </p:nvSpPr>
        <p:spPr>
          <a:xfrm>
            <a:off x="2144001" y="3795454"/>
            <a:ext cx="1906097" cy="24314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เป็นลิงค์ คลิกเพื่อแก้ไขข้อมูล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9805" y="4436100"/>
            <a:ext cx="2637996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/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เมื่อต้องการเพิ่มผู้ใช้งานให้คลิกปุ่ม  “เพิ่ม”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ระบบจะแสดงหน้าฟอร์มสำหรับบันทึกข้อมูล</a:t>
            </a:r>
          </a:p>
          <a:p>
            <a:r>
              <a:rPr lang="th-TH" sz="1600" dirty="0" smtClean="0">
                <a:solidFill>
                  <a:prstClr val="black"/>
                </a:solidFill>
                <a:ea typeface="Tahoma" pitchFamily="34" charset="0"/>
              </a:rPr>
              <a:t>ผู้ใช้งาน ตามตัวอย่างสไลด์หน้าถัดไป</a:t>
            </a:r>
            <a:endParaRPr lang="en-US" sz="16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610600" y="5005077"/>
            <a:ext cx="236452" cy="156841"/>
          </a:xfrm>
          <a:prstGeom prst="rightArrow">
            <a:avLst>
              <a:gd name="adj1" fmla="val 50000"/>
              <a:gd name="adj2" fmla="val 68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13013" y="2079103"/>
            <a:ext cx="685799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ทั้งหมด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7692" y="2079103"/>
            <a:ext cx="609601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prstClr val="black"/>
                </a:solidFill>
              </a:rPr>
              <a:t>ค้นหา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026087"/>
            <a:ext cx="2420378" cy="349110"/>
            <a:chOff x="-80576" y="5044436"/>
            <a:chExt cx="1432741" cy="304800"/>
          </a:xfrm>
        </p:grpSpPr>
        <p:sp>
          <p:nvSpPr>
            <p:cNvPr id="31" name="สี่เหลี่ยมผืนผ้า 186"/>
            <p:cNvSpPr/>
            <p:nvPr/>
          </p:nvSpPr>
          <p:spPr>
            <a:xfrm>
              <a:off x="433725" y="5098608"/>
              <a:ext cx="918440" cy="185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2" name="สี่เหลี่ยมผืนผ้า 189"/>
            <p:cNvSpPr/>
            <p:nvPr/>
          </p:nvSpPr>
          <p:spPr>
            <a:xfrm>
              <a:off x="-80576" y="5044436"/>
              <a:ext cx="607153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50410" y="2070397"/>
            <a:ext cx="3124200" cy="304800"/>
            <a:chOff x="412704" y="5044436"/>
            <a:chExt cx="3124200" cy="304800"/>
          </a:xfrm>
        </p:grpSpPr>
        <p:sp>
          <p:nvSpPr>
            <p:cNvPr id="34" name="สี่เหลี่ยมผืนผ้า 186"/>
            <p:cNvSpPr/>
            <p:nvPr/>
          </p:nvSpPr>
          <p:spPr>
            <a:xfrm>
              <a:off x="867884" y="5044436"/>
              <a:ext cx="2669020" cy="240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5" name="สี่เหลี่ยมผืนผ้า 189"/>
            <p:cNvSpPr/>
            <p:nvPr/>
          </p:nvSpPr>
          <p:spPr>
            <a:xfrm>
              <a:off x="412704" y="5044436"/>
              <a:ext cx="49328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>
                <a:solidFill>
                  <a:srgbClr val="D4D4D6">
                    <a:lumMod val="25000"/>
                  </a:srgbClr>
                </a:solidFill>
              </a:endParaRPr>
            </a:p>
          </p:txBody>
        </p:sp>
      </p:grpSp>
      <p:cxnSp>
        <p:nvCxnSpPr>
          <p:cNvPr id="36" name="Straight Arrow Connector 35"/>
          <p:cNvCxnSpPr>
            <a:stCxn id="18" idx="2"/>
            <a:endCxn id="26" idx="0"/>
          </p:cNvCxnSpPr>
          <p:nvPr/>
        </p:nvCxnSpPr>
        <p:spPr>
          <a:xfrm flipH="1">
            <a:off x="7748803" y="1927365"/>
            <a:ext cx="742417" cy="2508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99790" y="2921778"/>
            <a:ext cx="457200" cy="899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405206" y="1234757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สี่เหลี่ยมมุมมน 5"/>
          <p:cNvSpPr/>
          <p:nvPr/>
        </p:nvSpPr>
        <p:spPr>
          <a:xfrm>
            <a:off x="3580751" y="1279785"/>
            <a:ext cx="2476941" cy="23806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ระบบบันทึกจัดเก็บข้อมูลจำหน่ายนักเรียน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1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2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3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4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0459" y="2025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สี่เหลี่ยมผืนผ้า 186"/>
          <p:cNvSpPr/>
          <p:nvPr/>
        </p:nvSpPr>
        <p:spPr>
          <a:xfrm>
            <a:off x="7669273" y="2013667"/>
            <a:ext cx="1902730" cy="3276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prstClr val="black"/>
                </a:solidFill>
              </a:rPr>
              <a:t>สถานะ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r>
              <a:rPr lang="th-TH" sz="1600" dirty="0" smtClean="0">
                <a:solidFill>
                  <a:prstClr val="black"/>
                </a:solidFill>
              </a:rPr>
              <a:t>   </a:t>
            </a:r>
            <a:r>
              <a:rPr lang="th-TH" sz="1600" dirty="0" smtClean="0">
                <a:solidFill>
                  <a:srgbClr val="009900"/>
                </a:solidFill>
              </a:rPr>
              <a:t>- เลือกสถานะ-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52" name="สามเหลี่ยมหน้าจั่ว 140"/>
          <p:cNvSpPr/>
          <p:nvPr/>
        </p:nvSpPr>
        <p:spPr>
          <a:xfrm rot="10800000">
            <a:off x="9410700" y="2159528"/>
            <a:ext cx="92842" cy="1043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243" y="203331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รหัสนักเรีน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13358" y="20090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ชื่อ-นามสกุล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458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/>
        </p:nvSpPr>
        <p:spPr>
          <a:xfrm>
            <a:off x="7099300" y="641667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87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1" y="693730"/>
            <a:ext cx="9597764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8" name="Rounded Rectangle 7"/>
          <p:cNvSpPr/>
          <p:nvPr/>
        </p:nvSpPr>
        <p:spPr>
          <a:xfrm>
            <a:off x="152402" y="542927"/>
            <a:ext cx="9601201" cy="295275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2" y="677876"/>
            <a:ext cx="9601201" cy="223025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775" y="87868"/>
            <a:ext cx="47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ระบบ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บันทึกการจำหน่ายนักเรียน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2672" y="1568680"/>
            <a:ext cx="684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บัน</a:t>
            </a:r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ทึกการจำหน่ายนักเรียน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รูปภาพ 31" descr="icon-32-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8" name="รูปภาพ 32" descr="icon-32-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1818360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มุมมน 5"/>
          <p:cNvSpPr/>
          <p:nvPr/>
        </p:nvSpPr>
        <p:spPr>
          <a:xfrm>
            <a:off x="1993906" y="1268205"/>
            <a:ext cx="2833868" cy="2704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prstClr val="black"/>
                </a:solidFill>
              </a:rPr>
              <a:t>ระบบ</a:t>
            </a:r>
            <a:r>
              <a:rPr lang="th-TH" sz="1400" dirty="0" smtClean="0">
                <a:solidFill>
                  <a:prstClr val="black"/>
                </a:solidFill>
              </a:rPr>
              <a:t>บันทึกการจำหน่ายนักเรียน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" name="สี่เหลี่ยมมุมมน 5"/>
          <p:cNvSpPr/>
          <p:nvPr/>
        </p:nvSpPr>
        <p:spPr>
          <a:xfrm>
            <a:off x="152402" y="855674"/>
            <a:ext cx="9597763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4" name="สี่เหลี่ยมมุมมน 5"/>
          <p:cNvSpPr/>
          <p:nvPr/>
        </p:nvSpPr>
        <p:spPr>
          <a:xfrm>
            <a:off x="838200" y="849185"/>
            <a:ext cx="1001886" cy="37686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149226" y="850006"/>
            <a:ext cx="817605" cy="37184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6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27" name="สี่เหลี่ยมมุมมน 5"/>
          <p:cNvSpPr/>
          <p:nvPr/>
        </p:nvSpPr>
        <p:spPr>
          <a:xfrm>
            <a:off x="7627394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28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29" name="สี่เหลี่ยมมุมมน 5"/>
          <p:cNvSpPr/>
          <p:nvPr/>
        </p:nvSpPr>
        <p:spPr>
          <a:xfrm>
            <a:off x="6223893" y="858994"/>
            <a:ext cx="1451712" cy="379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สี่เหลี่ยมมุมมน 5"/>
          <p:cNvSpPr/>
          <p:nvPr/>
        </p:nvSpPr>
        <p:spPr>
          <a:xfrm>
            <a:off x="4655382" y="860553"/>
            <a:ext cx="1763155" cy="3654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1676401" y="853543"/>
            <a:ext cx="1586352" cy="3719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สี่เหลี่ยมมุมมน 5"/>
          <p:cNvSpPr/>
          <p:nvPr/>
        </p:nvSpPr>
        <p:spPr>
          <a:xfrm>
            <a:off x="3266190" y="863579"/>
            <a:ext cx="1561584" cy="362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สี่เหลี่ยมมุมมน 139"/>
          <p:cNvSpPr/>
          <p:nvPr/>
        </p:nvSpPr>
        <p:spPr>
          <a:xfrm>
            <a:off x="257178" y="2133600"/>
            <a:ext cx="9394822" cy="4114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4" name="กลุ่ม 30"/>
          <p:cNvGrpSpPr/>
          <p:nvPr/>
        </p:nvGrpSpPr>
        <p:grpSpPr>
          <a:xfrm>
            <a:off x="382616" y="2626526"/>
            <a:ext cx="1586057" cy="352425"/>
            <a:chOff x="1676400" y="2006600"/>
            <a:chExt cx="1143000" cy="352425"/>
          </a:xfrm>
        </p:grpSpPr>
        <p:sp>
          <p:nvSpPr>
            <p:cNvPr id="3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สี่เหลี่ยมผืนผ้า 189"/>
            <p:cNvSpPr/>
            <p:nvPr/>
          </p:nvSpPr>
          <p:spPr>
            <a:xfrm>
              <a:off x="1676400" y="2054225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รหัสนักเรียน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กลุ่ม 30"/>
          <p:cNvGrpSpPr/>
          <p:nvPr/>
        </p:nvGrpSpPr>
        <p:grpSpPr>
          <a:xfrm>
            <a:off x="382615" y="2967816"/>
            <a:ext cx="1586057" cy="309393"/>
            <a:chOff x="1676400" y="2006600"/>
            <a:chExt cx="1143000" cy="309393"/>
          </a:xfrm>
        </p:grpSpPr>
        <p:sp>
          <p:nvSpPr>
            <p:cNvPr id="38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ชื่อ-นามสกุล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0" name="สี่เหลี่ยมผืนผ้า 186"/>
          <p:cNvSpPr/>
          <p:nvPr/>
        </p:nvSpPr>
        <p:spPr>
          <a:xfrm>
            <a:off x="2049025" y="2974844"/>
            <a:ext cx="5839290" cy="304800"/>
          </a:xfrm>
          <a:prstGeom prst="rect">
            <a:avLst/>
          </a:prstGeom>
          <a:solidFill>
            <a:srgbClr val="ECEDF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>
                <a:solidFill>
                  <a:srgbClr val="D4D4D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</a:t>
            </a:r>
            <a:r>
              <a:rPr lang="th-TH" sz="1100" dirty="0" smtClean="0">
                <a:solidFill>
                  <a:srgbClr val="D4D4D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อัตโนมัติ</a:t>
            </a:r>
            <a:endParaRPr lang="en-US" sz="1100" dirty="0">
              <a:solidFill>
                <a:srgbClr val="D4D4D6">
                  <a:lumMod val="75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สี่เหลี่ยมผืนผ้า 186"/>
          <p:cNvSpPr/>
          <p:nvPr/>
        </p:nvSpPr>
        <p:spPr>
          <a:xfrm>
            <a:off x="2049026" y="2626524"/>
            <a:ext cx="1377949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561207369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>
            <a:off x="3426975" y="2778924"/>
            <a:ext cx="3242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สี่เหลี่ยมผืนผ้า 374"/>
          <p:cNvSpPr/>
          <p:nvPr/>
        </p:nvSpPr>
        <p:spPr>
          <a:xfrm>
            <a:off x="3719541" y="2657351"/>
            <a:ext cx="5046474" cy="243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เมื่อคีย์รหัสนักเรียน  ระบบจะแสดงชื่อข้อมูลอัตโนมัติ (</a:t>
            </a:r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AJAX</a:t>
            </a:r>
            <a:r>
              <a:rPr lang="th-TH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complete</a:t>
            </a:r>
            <a:r>
              <a:rPr lang="th-TH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สี่เหลี่ยมผืนผ้า 190"/>
          <p:cNvSpPr/>
          <p:nvPr/>
        </p:nvSpPr>
        <p:spPr>
          <a:xfrm>
            <a:off x="3621187" y="4724400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46" name="กลุ่ม 30"/>
          <p:cNvGrpSpPr/>
          <p:nvPr/>
        </p:nvGrpSpPr>
        <p:grpSpPr>
          <a:xfrm>
            <a:off x="382615" y="3316603"/>
            <a:ext cx="1586057" cy="309393"/>
            <a:chOff x="1676400" y="2006600"/>
            <a:chExt cx="1143000" cy="309393"/>
          </a:xfrm>
        </p:grpSpPr>
        <p:sp>
          <p:nvSpPr>
            <p:cNvPr id="4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ระดับชั้นเรียน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สี่เหลี่ยมผืนผ้า 186"/>
          <p:cNvSpPr/>
          <p:nvPr/>
        </p:nvSpPr>
        <p:spPr>
          <a:xfrm>
            <a:off x="2049026" y="3323631"/>
            <a:ext cx="1377949" cy="304800"/>
          </a:xfrm>
          <a:prstGeom prst="rect">
            <a:avLst/>
          </a:prstGeom>
          <a:solidFill>
            <a:srgbClr val="ECEDF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>
                <a:solidFill>
                  <a:srgbClr val="D4D4D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</a:t>
            </a:r>
            <a:r>
              <a:rPr lang="th-TH" sz="1100" dirty="0" smtClean="0">
                <a:solidFill>
                  <a:srgbClr val="D4D4D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อัตโนมัติ</a:t>
            </a:r>
            <a:endParaRPr lang="en-US" sz="1100" dirty="0">
              <a:solidFill>
                <a:srgbClr val="D4D4D6">
                  <a:lumMod val="75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" name="กลุ่ม 30"/>
          <p:cNvGrpSpPr/>
          <p:nvPr/>
        </p:nvGrpSpPr>
        <p:grpSpPr>
          <a:xfrm>
            <a:off x="382615" y="3653942"/>
            <a:ext cx="1586057" cy="309393"/>
            <a:chOff x="1676400" y="2006600"/>
            <a:chExt cx="1143000" cy="309393"/>
          </a:xfrm>
        </p:grpSpPr>
        <p:sp>
          <p:nvSpPr>
            <p:cNvPr id="5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ห้องเรียน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3" name="สี่เหลี่ยมผืนผ้า 186"/>
          <p:cNvSpPr/>
          <p:nvPr/>
        </p:nvSpPr>
        <p:spPr>
          <a:xfrm>
            <a:off x="2049026" y="3660970"/>
            <a:ext cx="1377949" cy="304800"/>
          </a:xfrm>
          <a:prstGeom prst="rect">
            <a:avLst/>
          </a:prstGeom>
          <a:solidFill>
            <a:srgbClr val="ECEDF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>
                <a:solidFill>
                  <a:srgbClr val="D4D4D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</a:t>
            </a:r>
            <a:r>
              <a:rPr lang="th-TH" sz="1100" dirty="0" smtClean="0">
                <a:solidFill>
                  <a:srgbClr val="D4D4D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อัตโนมัติ</a:t>
            </a:r>
            <a:endParaRPr lang="en-US" sz="1100" dirty="0">
              <a:solidFill>
                <a:srgbClr val="D4D4D6">
                  <a:lumMod val="75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4" name="กลุ่ม 30"/>
          <p:cNvGrpSpPr/>
          <p:nvPr/>
        </p:nvGrpSpPr>
        <p:grpSpPr>
          <a:xfrm>
            <a:off x="382615" y="3998311"/>
            <a:ext cx="1586057" cy="309393"/>
            <a:chOff x="1676400" y="2006600"/>
            <a:chExt cx="1143000" cy="309393"/>
          </a:xfrm>
        </p:grpSpPr>
        <p:sp>
          <p:nvSpPr>
            <p:cNvPr id="55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อาจาร์ยประจำชั้น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7" name="สี่เหลี่ยมผืนผ้า 186"/>
          <p:cNvSpPr/>
          <p:nvPr/>
        </p:nvSpPr>
        <p:spPr>
          <a:xfrm>
            <a:off x="2049026" y="4005339"/>
            <a:ext cx="1377949" cy="304800"/>
          </a:xfrm>
          <a:prstGeom prst="rect">
            <a:avLst/>
          </a:prstGeom>
          <a:solidFill>
            <a:srgbClr val="ECEDF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>
                <a:solidFill>
                  <a:srgbClr val="D4D4D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</a:t>
            </a:r>
            <a:r>
              <a:rPr lang="th-TH" sz="1100" dirty="0" smtClean="0">
                <a:solidFill>
                  <a:srgbClr val="D4D4D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อัตโนมัติ</a:t>
            </a:r>
            <a:endParaRPr lang="en-US" sz="1100" dirty="0">
              <a:solidFill>
                <a:srgbClr val="D4D4D6">
                  <a:lumMod val="75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6" name="กลุ่ม 30"/>
          <p:cNvGrpSpPr/>
          <p:nvPr/>
        </p:nvGrpSpPr>
        <p:grpSpPr>
          <a:xfrm>
            <a:off x="395263" y="5102882"/>
            <a:ext cx="1586057" cy="309393"/>
            <a:chOff x="1676400" y="2006600"/>
            <a:chExt cx="1143000" cy="309393"/>
          </a:xfrm>
        </p:grpSpPr>
        <p:sp>
          <p:nvSpPr>
            <p:cNvPr id="6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วันที่จำหน่าย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9" name="สี่เหลี่ยมผืนผ้า 186"/>
          <p:cNvSpPr/>
          <p:nvPr/>
        </p:nvSpPr>
        <p:spPr>
          <a:xfrm>
            <a:off x="2061674" y="5109912"/>
            <a:ext cx="2100899" cy="30236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rgbClr val="D4D4D6">
                  <a:lumMod val="75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สี่เหลี่ยมผืนผ้า 172"/>
          <p:cNvSpPr/>
          <p:nvPr/>
        </p:nvSpPr>
        <p:spPr>
          <a:xfrm>
            <a:off x="2045832" y="4746035"/>
            <a:ext cx="1540054" cy="28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prstClr val="black"/>
                </a:solidFill>
              </a:rPr>
              <a:t>- </a:t>
            </a:r>
            <a:r>
              <a:rPr lang="th-TH" sz="1400" dirty="0" smtClean="0">
                <a:solidFill>
                  <a:prstClr val="black"/>
                </a:solidFill>
              </a:rPr>
              <a:t>เลือกสถานะ-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1" name="สามเหลี่ยมหน้าจั่ว 140"/>
          <p:cNvSpPr/>
          <p:nvPr/>
        </p:nvSpPr>
        <p:spPr>
          <a:xfrm rot="10800000">
            <a:off x="3439623" y="4829809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72" name="กลุ่ม 30"/>
          <p:cNvGrpSpPr/>
          <p:nvPr/>
        </p:nvGrpSpPr>
        <p:grpSpPr>
          <a:xfrm>
            <a:off x="379422" y="4724400"/>
            <a:ext cx="1586057" cy="309393"/>
            <a:chOff x="1676400" y="2006600"/>
            <a:chExt cx="1143000" cy="309393"/>
          </a:xfrm>
        </p:grpSpPr>
        <p:sp>
          <p:nvSpPr>
            <p:cNvPr id="73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สถานะ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5" name="กลุ่ม 30"/>
          <p:cNvGrpSpPr/>
          <p:nvPr/>
        </p:nvGrpSpPr>
        <p:grpSpPr>
          <a:xfrm>
            <a:off x="377276" y="4342321"/>
            <a:ext cx="1586057" cy="309393"/>
            <a:chOff x="1676400" y="2006600"/>
            <a:chExt cx="1143000" cy="309393"/>
          </a:xfrm>
        </p:grpSpPr>
        <p:sp>
          <p:nvSpPr>
            <p:cNvPr id="76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รายละเอียดเพิ่มเติม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8" name="สี่เหลี่ยมผืนผ้า 186"/>
          <p:cNvSpPr/>
          <p:nvPr/>
        </p:nvSpPr>
        <p:spPr>
          <a:xfrm>
            <a:off x="2046357" y="4346912"/>
            <a:ext cx="5841958" cy="3657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rgbClr val="D4D4D6">
                  <a:lumMod val="75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638" y="5165841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กลุ่ม 30"/>
          <p:cNvGrpSpPr/>
          <p:nvPr/>
        </p:nvGrpSpPr>
        <p:grpSpPr>
          <a:xfrm>
            <a:off x="393052" y="5448840"/>
            <a:ext cx="1476040" cy="309393"/>
            <a:chOff x="1676400" y="2006600"/>
            <a:chExt cx="1143000" cy="309393"/>
          </a:xfrm>
        </p:grpSpPr>
        <p:sp>
          <p:nvSpPr>
            <p:cNvPr id="81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3" name="สี่เหลี่ยมผืนผ้า 186"/>
          <p:cNvSpPr/>
          <p:nvPr/>
        </p:nvSpPr>
        <p:spPr>
          <a:xfrm>
            <a:off x="2046516" y="5446909"/>
            <a:ext cx="15597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sp>
        <p:nvSpPr>
          <p:cNvPr id="84" name="สี่เหลี่ยมผืนผ้า 190"/>
          <p:cNvSpPr/>
          <p:nvPr/>
        </p:nvSpPr>
        <p:spPr>
          <a:xfrm>
            <a:off x="4510872" y="5173780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5" name="สี่เหลี่ยมผืนผ้า 190"/>
          <p:cNvSpPr/>
          <p:nvPr/>
        </p:nvSpPr>
        <p:spPr>
          <a:xfrm>
            <a:off x="1339143" y="2616639"/>
            <a:ext cx="273157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86" name="กลุ่ม 30"/>
          <p:cNvGrpSpPr/>
          <p:nvPr/>
        </p:nvGrpSpPr>
        <p:grpSpPr>
          <a:xfrm>
            <a:off x="383056" y="2253151"/>
            <a:ext cx="1979143" cy="353601"/>
            <a:chOff x="1676399" y="2006600"/>
            <a:chExt cx="1426279" cy="353601"/>
          </a:xfrm>
        </p:grpSpPr>
        <p:sp>
          <p:nvSpPr>
            <p:cNvPr id="87" name="สี่เหลี่ยมผืนผ้า 188"/>
            <p:cNvSpPr/>
            <p:nvPr/>
          </p:nvSpPr>
          <p:spPr>
            <a:xfrm>
              <a:off x="1676400" y="2006600"/>
              <a:ext cx="1209703" cy="297252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สี่เหลี่ยมผืนผ้า 189"/>
            <p:cNvSpPr/>
            <p:nvPr/>
          </p:nvSpPr>
          <p:spPr>
            <a:xfrm>
              <a:off x="1676399" y="2065345"/>
              <a:ext cx="1426279" cy="29485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 smtClean="0">
                  <a:solidFill>
                    <a:prstClr val="black"/>
                  </a:solidFill>
                </a:rPr>
                <a:t>บัตรประจำตัวประชาชน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9" name="สี่เหลี่ยมผืนผ้า 186"/>
          <p:cNvSpPr/>
          <p:nvPr/>
        </p:nvSpPr>
        <p:spPr>
          <a:xfrm>
            <a:off x="2205439" y="2253149"/>
            <a:ext cx="1377949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1100362556321</a:t>
            </a:r>
            <a:endParaRPr lang="en-US" sz="11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693730"/>
            <a:ext cx="9717019" cy="5783273"/>
          </a:xfrm>
          <a:prstGeom prst="roundRect">
            <a:avLst>
              <a:gd name="adj" fmla="val 3196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099300" y="6416675"/>
            <a:ext cx="2311400" cy="365125"/>
          </a:xfrm>
        </p:spPr>
        <p:txBody>
          <a:bodyPr/>
          <a:lstStyle/>
          <a:p>
            <a:fld id="{FEDEDB5B-EC53-4D4F-A7CC-07775556ECD6}" type="slidenum">
              <a:rPr lang="en-US" smtClean="0">
                <a:solidFill>
                  <a:srgbClr val="D4D4D6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 dirty="0">
              <a:solidFill>
                <a:srgbClr val="D4D4D6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1" y="828677"/>
            <a:ext cx="9597764" cy="89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8" name="Rounded Rectangle 57"/>
          <p:cNvSpPr/>
          <p:nvPr/>
        </p:nvSpPr>
        <p:spPr>
          <a:xfrm>
            <a:off x="152402" y="583153"/>
            <a:ext cx="9717018" cy="255049"/>
          </a:xfrm>
          <a:prstGeom prst="roundRect">
            <a:avLst>
              <a:gd name="adj" fmla="val 29711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2402" y="708259"/>
            <a:ext cx="9717018" cy="192642"/>
          </a:xfrm>
          <a:prstGeom prst="roundRect">
            <a:avLst>
              <a:gd name="adj" fmla="val 0"/>
            </a:avLst>
          </a:prstGeom>
          <a:solidFill>
            <a:srgbClr val="328E8C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สี่เหลี่ยมมุมมน 5"/>
          <p:cNvSpPr/>
          <p:nvPr/>
        </p:nvSpPr>
        <p:spPr>
          <a:xfrm>
            <a:off x="7772400" y="581025"/>
            <a:ext cx="1981200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สี่เหลี่ยมมุมมน 5"/>
          <p:cNvSpPr/>
          <p:nvPr/>
        </p:nvSpPr>
        <p:spPr>
          <a:xfrm>
            <a:off x="158752" y="542925"/>
            <a:ext cx="7613648" cy="3048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ระบบบริหารข้อมูลและเอกสารอิเล็กทรอนิกส์ของสถานศึกษาเอกชน</a:t>
            </a:r>
            <a:endParaRPr lang="en-US" sz="1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สี่เหลี่ยมผืนผ้า 5"/>
          <p:cNvSpPr/>
          <p:nvPr/>
        </p:nvSpPr>
        <p:spPr>
          <a:xfrm>
            <a:off x="152401" y="73051"/>
            <a:ext cx="9597764" cy="355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776" y="87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จอบันทึกข้อมูล</a:t>
            </a:r>
            <a:r>
              <a:rPr lang="en-US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:  </a:t>
            </a:r>
            <a:r>
              <a:rPr lang="th-TH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ระดับการศึกษา</a:t>
            </a:r>
            <a:endParaRPr lang="en-US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903961" y="1223176"/>
            <a:ext cx="175378" cy="141290"/>
          </a:xfrm>
          <a:prstGeom prst="bentConnector3">
            <a:avLst>
              <a:gd name="adj1" fmla="val -1596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สี่เหลี่ยมมุมมน 5"/>
          <p:cNvSpPr/>
          <p:nvPr/>
        </p:nvSpPr>
        <p:spPr>
          <a:xfrm>
            <a:off x="257178" y="1543280"/>
            <a:ext cx="9394822" cy="4032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84538"/>
            <a:ext cx="327778" cy="33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Box 129"/>
          <p:cNvSpPr txBox="1"/>
          <p:nvPr/>
        </p:nvSpPr>
        <p:spPr>
          <a:xfrm>
            <a:off x="622672" y="1568680"/>
            <a:ext cx="57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158518"/>
                </a:solidFill>
                <a:latin typeface="AngsanaUPC" pitchFamily="18" charset="-34"/>
                <a:cs typeface="AngsanaUPC" pitchFamily="18" charset="-34"/>
              </a:rPr>
              <a:t>ระดับการศึกษา</a:t>
            </a:r>
            <a:endParaRPr lang="en-US" sz="2000" b="1" dirty="0">
              <a:solidFill>
                <a:srgbClr val="158518"/>
              </a:solidFill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31" name="รูปภาพ 31" descr="icon-32-canc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607" y="1565503"/>
            <a:ext cx="241298" cy="226165"/>
          </a:xfrm>
          <a:prstGeom prst="rect">
            <a:avLst/>
          </a:prstGeom>
        </p:spPr>
      </p:pic>
      <p:pic>
        <p:nvPicPr>
          <p:cNvPr id="132" name="รูปภาพ 32" descr="icon-32-sa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513" y="1565503"/>
            <a:ext cx="241298" cy="226165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839200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บันทึก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04326" y="17408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 smtClean="0">
                <a:solidFill>
                  <a:srgbClr val="0070C0"/>
                </a:solidFill>
                <a:latin typeface="AngsanaUPC" pitchFamily="18" charset="-34"/>
                <a:cs typeface="AngsanaUPC" pitchFamily="18" charset="-34"/>
              </a:rPr>
              <a:t>ยกเลิก</a:t>
            </a:r>
            <a:endParaRPr lang="en-US" sz="1200" dirty="0">
              <a:solidFill>
                <a:srgbClr val="0070C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5" name="สี่เหลี่ยมมุมมน 139"/>
          <p:cNvSpPr/>
          <p:nvPr/>
        </p:nvSpPr>
        <p:spPr>
          <a:xfrm>
            <a:off x="244774" y="2136268"/>
            <a:ext cx="9394822" cy="2209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6" name="กลุ่ม 30"/>
          <p:cNvGrpSpPr/>
          <p:nvPr/>
        </p:nvGrpSpPr>
        <p:grpSpPr>
          <a:xfrm>
            <a:off x="378855" y="2372467"/>
            <a:ext cx="1454666" cy="309393"/>
            <a:chOff x="1676400" y="2006600"/>
            <a:chExt cx="1143000" cy="309393"/>
          </a:xfrm>
        </p:grpSpPr>
        <p:sp>
          <p:nvSpPr>
            <p:cNvPr id="137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8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ระดับการศึกษา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9" name="สี่เหลี่ยมผืนผ้า 186"/>
          <p:cNvSpPr/>
          <p:nvPr/>
        </p:nvSpPr>
        <p:spPr>
          <a:xfrm>
            <a:off x="1913874" y="2364255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40" name="สี่เหลี่ยมผืนผ้า 190"/>
          <p:cNvSpPr/>
          <p:nvPr/>
        </p:nvSpPr>
        <p:spPr>
          <a:xfrm>
            <a:off x="4838700" y="2359645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1" name="กลุ่ม 30"/>
          <p:cNvGrpSpPr/>
          <p:nvPr/>
        </p:nvGrpSpPr>
        <p:grpSpPr>
          <a:xfrm>
            <a:off x="381001" y="3653007"/>
            <a:ext cx="1454666" cy="309393"/>
            <a:chOff x="1676400" y="2006600"/>
            <a:chExt cx="1143000" cy="309393"/>
          </a:xfrm>
        </p:grpSpPr>
        <p:sp>
          <p:nvSpPr>
            <p:cNvPr id="14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ผู้บันทึก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สี่เหลี่ยมผืนผ้า 186"/>
          <p:cNvSpPr/>
          <p:nvPr/>
        </p:nvSpPr>
        <p:spPr>
          <a:xfrm>
            <a:off x="1950578" y="3653007"/>
            <a:ext cx="155976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(Auto </a:t>
            </a:r>
            <a:r>
              <a:rPr lang="th-TH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2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Login)</a:t>
            </a:r>
            <a:endParaRPr lang="en-US" sz="12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สี่เหลี่ยมมุมมน 5"/>
          <p:cNvSpPr/>
          <p:nvPr/>
        </p:nvSpPr>
        <p:spPr>
          <a:xfrm>
            <a:off x="1079506" y="1268204"/>
            <a:ext cx="1282694" cy="22859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prstClr val="black"/>
                </a:solidFill>
              </a:rPr>
              <a:t>ระดับการศึกษา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81" name="กลุ่ม 30"/>
          <p:cNvGrpSpPr/>
          <p:nvPr/>
        </p:nvGrpSpPr>
        <p:grpSpPr>
          <a:xfrm>
            <a:off x="378854" y="2795667"/>
            <a:ext cx="1454666" cy="309393"/>
            <a:chOff x="1676400" y="2006600"/>
            <a:chExt cx="1143000" cy="309393"/>
          </a:xfrm>
        </p:grpSpPr>
        <p:sp>
          <p:nvSpPr>
            <p:cNvPr id="82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อักษรย่อ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4" name="สี่เหลี่ยมผืนผ้า 186"/>
          <p:cNvSpPr/>
          <p:nvPr/>
        </p:nvSpPr>
        <p:spPr>
          <a:xfrm>
            <a:off x="1923747" y="2800260"/>
            <a:ext cx="292482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85" name="สี่เหลี่ยมผืนผ้า 190"/>
          <p:cNvSpPr/>
          <p:nvPr/>
        </p:nvSpPr>
        <p:spPr>
          <a:xfrm>
            <a:off x="4951283" y="2796619"/>
            <a:ext cx="6096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5" name="สี่เหลี่ยมมุมมน 5"/>
          <p:cNvSpPr/>
          <p:nvPr/>
        </p:nvSpPr>
        <p:spPr>
          <a:xfrm>
            <a:off x="152402" y="855674"/>
            <a:ext cx="9717018" cy="381023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D4D4D6">
                  <a:lumMod val="75000"/>
                </a:srgbClr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6" name="สี่เหลี่ยมมุมมน 5"/>
          <p:cNvSpPr/>
          <p:nvPr/>
        </p:nvSpPr>
        <p:spPr>
          <a:xfrm>
            <a:off x="838200" y="910756"/>
            <a:ext cx="838200" cy="31529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ข้อมูลพื้นฐาน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7" name="สี่เหลี่ยมมุมมน 5"/>
          <p:cNvSpPr/>
          <p:nvPr/>
        </p:nvSpPr>
        <p:spPr>
          <a:xfrm>
            <a:off x="149227" y="910756"/>
            <a:ext cx="684025" cy="3407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หน้าหลัก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49" name="สี่เหลี่ยมมุมมน 5"/>
          <p:cNvSpPr/>
          <p:nvPr/>
        </p:nvSpPr>
        <p:spPr>
          <a:xfrm>
            <a:off x="8847525" y="921221"/>
            <a:ext cx="966092" cy="30357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cs typeface="Cordia New"/>
              </a:rPr>
              <a:t>ออกจากระบบ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0" name="สี่เหลี่ยมมุมมน 5"/>
          <p:cNvSpPr/>
          <p:nvPr/>
        </p:nvSpPr>
        <p:spPr>
          <a:xfrm>
            <a:off x="7575878" y="918373"/>
            <a:ext cx="867915" cy="3200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Cordia New"/>
              </a:rPr>
              <a:t>ยินดีต้อนรับ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:</a:t>
            </a:r>
          </a:p>
        </p:txBody>
      </p:sp>
      <p:sp>
        <p:nvSpPr>
          <p:cNvPr id="51" name="สี่เหลี่ยมมุมมน 5"/>
          <p:cNvSpPr/>
          <p:nvPr/>
        </p:nvSpPr>
        <p:spPr>
          <a:xfrm>
            <a:off x="8399593" y="907029"/>
            <a:ext cx="564705" cy="33278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</a:rPr>
              <a:t>Admin</a:t>
            </a:r>
          </a:p>
        </p:txBody>
      </p:sp>
      <p:sp>
        <p:nvSpPr>
          <p:cNvPr id="52" name="สี่เหลี่ยมมุมมน 5"/>
          <p:cNvSpPr/>
          <p:nvPr/>
        </p:nvSpPr>
        <p:spPr>
          <a:xfrm>
            <a:off x="6223893" y="903594"/>
            <a:ext cx="1291449" cy="3478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 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3" name="สี่เหลี่ยมมุมมน 5"/>
          <p:cNvSpPr/>
          <p:nvPr/>
        </p:nvSpPr>
        <p:spPr>
          <a:xfrm>
            <a:off x="4655382" y="900902"/>
            <a:ext cx="1568511" cy="325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รายงานทะเบียนนักเรียน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สี่เหลี่ยมมุมมน 5"/>
          <p:cNvSpPr/>
          <p:nvPr/>
        </p:nvSpPr>
        <p:spPr>
          <a:xfrm>
            <a:off x="1676400" y="894607"/>
            <a:ext cx="1626997" cy="33091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ระบบงานทะเบียนนักเรียน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สี่เหลี่ยมมุมมน 5"/>
          <p:cNvSpPr/>
          <p:nvPr/>
        </p:nvSpPr>
        <p:spPr>
          <a:xfrm>
            <a:off x="3266190" y="903594"/>
            <a:ext cx="1389192" cy="3224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prstClr val="black"/>
                </a:solidFill>
              </a:rPr>
              <a:t>ระบบงานวิชาการ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56" name="กลุ่ม 30"/>
          <p:cNvGrpSpPr/>
          <p:nvPr/>
        </p:nvGrpSpPr>
        <p:grpSpPr>
          <a:xfrm>
            <a:off x="378854" y="3227247"/>
            <a:ext cx="1454666" cy="309393"/>
            <a:chOff x="1676400" y="2006600"/>
            <a:chExt cx="1143000" cy="309393"/>
          </a:xfrm>
        </p:grpSpPr>
        <p:sp>
          <p:nvSpPr>
            <p:cNvPr id="60" name="สี่เหลี่ยมผืนผ้า 188"/>
            <p:cNvSpPr/>
            <p:nvPr/>
          </p:nvSpPr>
          <p:spPr>
            <a:xfrm>
              <a:off x="1676400" y="2006600"/>
              <a:ext cx="1143000" cy="304800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สี่เหลี่ยมผืนผ้า 189"/>
            <p:cNvSpPr/>
            <p:nvPr/>
          </p:nvSpPr>
          <p:spPr>
            <a:xfrm>
              <a:off x="1676400" y="2011193"/>
              <a:ext cx="1143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solidFill>
                    <a:prstClr val="black"/>
                  </a:solidFill>
                </a:rPr>
                <a:t>ประเภทการศึกษา </a:t>
              </a:r>
              <a:r>
                <a:rPr lang="en-US" sz="1600" dirty="0" smtClean="0">
                  <a:solidFill>
                    <a:prstClr val="black"/>
                  </a:solidFill>
                </a:rPr>
                <a:t>: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6" name="สี่เหลี่ยมผืนผ้า 186"/>
          <p:cNvSpPr/>
          <p:nvPr/>
        </p:nvSpPr>
        <p:spPr>
          <a:xfrm>
            <a:off x="1942578" y="3225452"/>
            <a:ext cx="2172222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เลือกประเภทการศึกษา -- 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สามเหลี่ยมหน้าจั่ว 140"/>
          <p:cNvSpPr/>
          <p:nvPr/>
        </p:nvSpPr>
        <p:spPr>
          <a:xfrm rot="10800000">
            <a:off x="3920039" y="3309392"/>
            <a:ext cx="115683" cy="939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rgbClr val="5A6378">
                    <a:satMod val="155000"/>
                  </a:srgbClr>
                </a:solidFill>
                <a:prstDash val="solid"/>
              </a:ln>
              <a:solidFill>
                <a:srgbClr val="D4D4D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14800" y="3309392"/>
            <a:ext cx="1028700" cy="74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43500" y="3160920"/>
            <a:ext cx="18133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สามัญ, อาชีวะ, นานาชาติ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50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จุดที่สุด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จุดที่สุด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จุดที่สุด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_46">
  <a:themeElements>
    <a:clrScheme name="Office Theme 1">
      <a:dk1>
        <a:srgbClr val="000000"/>
      </a:dk1>
      <a:lt1>
        <a:srgbClr val="FFFFFF"/>
      </a:lt1>
      <a:dk2>
        <a:srgbClr val="1129A1"/>
      </a:dk2>
      <a:lt2>
        <a:srgbClr val="C0C0C0"/>
      </a:lt2>
      <a:accent1>
        <a:srgbClr val="4987E3"/>
      </a:accent1>
      <a:accent2>
        <a:srgbClr val="CE701A"/>
      </a:accent2>
      <a:accent3>
        <a:srgbClr val="FFFFFF"/>
      </a:accent3>
      <a:accent4>
        <a:srgbClr val="000000"/>
      </a:accent4>
      <a:accent5>
        <a:srgbClr val="B1C3EF"/>
      </a:accent5>
      <a:accent6>
        <a:srgbClr val="BA6516"/>
      </a:accent6>
      <a:hlink>
        <a:srgbClr val="36A1B6"/>
      </a:hlink>
      <a:folHlink>
        <a:srgbClr val="9CC769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129A1"/>
        </a:dk2>
        <a:lt2>
          <a:srgbClr val="C0C0C0"/>
        </a:lt2>
        <a:accent1>
          <a:srgbClr val="4987E3"/>
        </a:accent1>
        <a:accent2>
          <a:srgbClr val="CE701A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A6516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7053CB"/>
        </a:accent1>
        <a:accent2>
          <a:srgbClr val="3282BE"/>
        </a:accent2>
        <a:accent3>
          <a:srgbClr val="FFFFFF"/>
        </a:accent3>
        <a:accent4>
          <a:srgbClr val="000000"/>
        </a:accent4>
        <a:accent5>
          <a:srgbClr val="BBB3E2"/>
        </a:accent5>
        <a:accent6>
          <a:srgbClr val="2C75AC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F4D5B"/>
        </a:dk2>
        <a:lt2>
          <a:srgbClr val="969696"/>
        </a:lt2>
        <a:accent1>
          <a:srgbClr val="1B7D6A"/>
        </a:accent1>
        <a:accent2>
          <a:srgbClr val="C69940"/>
        </a:accent2>
        <a:accent3>
          <a:srgbClr val="FFFFFF"/>
        </a:accent3>
        <a:accent4>
          <a:srgbClr val="000000"/>
        </a:accent4>
        <a:accent5>
          <a:srgbClr val="ABBFB9"/>
        </a:accent5>
        <a:accent6>
          <a:srgbClr val="B38A39"/>
        </a:accent6>
        <a:hlink>
          <a:srgbClr val="3790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30190</TotalTime>
  <Words>9955</Words>
  <Application>Microsoft Office PowerPoint</Application>
  <PresentationFormat>A4 Paper (210x297 mm)</PresentationFormat>
  <Paragraphs>3565</Paragraphs>
  <Slides>87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106" baseType="lpstr">
      <vt:lpstr>Adobe Arabic</vt:lpstr>
      <vt:lpstr>Adobe Caslon Pro Bold</vt:lpstr>
      <vt:lpstr>Angsana New</vt:lpstr>
      <vt:lpstr>AngsanaUPC</vt:lpstr>
      <vt:lpstr>Arial</vt:lpstr>
      <vt:lpstr>Browallia New</vt:lpstr>
      <vt:lpstr>BrowalliaUPC</vt:lpstr>
      <vt:lpstr>Calibri</vt:lpstr>
      <vt:lpstr>Cordia New</vt:lpstr>
      <vt:lpstr>Gill Sans MT</vt:lpstr>
      <vt:lpstr>Tahoma</vt:lpstr>
      <vt:lpstr>Verdana</vt:lpstr>
      <vt:lpstr>Wingdings</vt:lpstr>
      <vt:lpstr>Wingdings 2</vt:lpstr>
      <vt:lpstr>1_จุดที่สุด</vt:lpstr>
      <vt:lpstr>b_46</vt:lpstr>
      <vt:lpstr>ชุดรูปแบบของ Office</vt:lpstr>
      <vt:lpstr>1_ชุดรูปแบบของ Office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</dc:creator>
  <cp:lastModifiedBy>จงกล แก้วชมภู</cp:lastModifiedBy>
  <cp:revision>5219</cp:revision>
  <cp:lastPrinted>2014-03-23T08:14:37Z</cp:lastPrinted>
  <dcterms:created xsi:type="dcterms:W3CDTF">2012-01-17T08:34:30Z</dcterms:created>
  <dcterms:modified xsi:type="dcterms:W3CDTF">2014-12-24T02:50:05Z</dcterms:modified>
</cp:coreProperties>
</file>