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Shape 2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685800" y="1597817"/>
            <a:ext cx="7772400" cy="110251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3" name="Shape 17" descr="Shap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5203" y="141480"/>
            <a:ext cx="1697771" cy="864096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8" name="Body Level One…"/>
          <p:cNvSpPr/>
          <p:nvPr>
            <p:ph type="body" idx="1"/>
          </p:nvPr>
        </p:nvSpPr>
        <p:spPr>
          <a:xfrm rot="5400000">
            <a:off x="2874763" y="-1217413"/>
            <a:ext cx="3394472" cy="8229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/>
          <p:nvPr>
            <p:ph type="title"/>
          </p:nvPr>
        </p:nvSpPr>
        <p:spPr>
          <a:xfrm rot="5400000">
            <a:off x="5463776" y="1371599"/>
            <a:ext cx="4388643" cy="20574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7" name="Body Level One…"/>
          <p:cNvSpPr/>
          <p:nvPr>
            <p:ph type="body" idx="1"/>
          </p:nvPr>
        </p:nvSpPr>
        <p:spPr>
          <a:xfrm rot="5400000">
            <a:off x="1272776" y="-609599"/>
            <a:ext cx="4388643" cy="601979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Text"/>
          <p:cNvSpPr/>
          <p:nvPr>
            <p:ph type="title"/>
          </p:nvPr>
        </p:nvSpPr>
        <p:spPr>
          <a:xfrm>
            <a:off x="1423191" y="205978"/>
            <a:ext cx="6305830" cy="85725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6" name="Body Level One…"/>
          <p:cNvSpPr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7" name="Shape 94" descr="Shape 9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12360" y="141480"/>
            <a:ext cx="1189012" cy="605158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/>
          <p:nvPr>
            <p:ph type="title"/>
          </p:nvPr>
        </p:nvSpPr>
        <p:spPr>
          <a:xfrm>
            <a:off x="685800" y="1597817"/>
            <a:ext cx="7772400" cy="110251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6" name="Body Level One…"/>
          <p:cNvSpPr/>
          <p:nvPr>
            <p:ph type="body" sz="quarter" idx="1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27" name="Shape 101" descr="Shape 1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5203" y="141480"/>
            <a:ext cx="1697771" cy="864096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/>
          <p:nvPr>
            <p:ph type="title"/>
          </p:nvPr>
        </p:nvSpPr>
        <p:spPr>
          <a:xfrm>
            <a:off x="722312" y="3305175"/>
            <a:ext cx="7772401" cy="1021555"/>
          </a:xfrm>
          <a:prstGeom prst="rect">
            <a:avLst/>
          </a:prstGeom>
        </p:spPr>
        <p:txBody>
          <a:bodyPr anchor="t"/>
          <a:lstStyle>
            <a:lvl1pPr algn="l">
              <a:defRPr b="1" sz="4000"/>
            </a:lvl1pPr>
          </a:lstStyle>
          <a:p>
            <a:pPr/>
            <a:r>
              <a:t>Title Text</a:t>
            </a:r>
          </a:p>
        </p:txBody>
      </p:sp>
      <p:sp>
        <p:nvSpPr>
          <p:cNvPr id="136" name="Body Level One…"/>
          <p:cNvSpPr/>
          <p:nvPr>
            <p:ph type="body" sz="quarter" idx="1"/>
          </p:nvPr>
        </p:nvSpPr>
        <p:spPr>
          <a:xfrm>
            <a:off x="722312" y="2180033"/>
            <a:ext cx="7772401" cy="112514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5" name="Body Level One…"/>
          <p:cNvSpPr/>
          <p:nvPr>
            <p:ph type="body" sz="half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55600" indent="-12700">
              <a:spcBef>
                <a:spcPts val="500"/>
              </a:spcBef>
              <a:defRPr sz="2800"/>
            </a:lvl1pPr>
            <a:lvl2pPr marL="765175" indent="-22225">
              <a:spcBef>
                <a:spcPts val="500"/>
              </a:spcBef>
              <a:defRPr sz="2800"/>
            </a:lvl2pPr>
            <a:lvl3pPr marL="1178560" indent="-35560">
              <a:spcBef>
                <a:spcPts val="500"/>
              </a:spcBef>
              <a:defRPr sz="2800"/>
            </a:lvl3pPr>
            <a:lvl4pPr marL="1600200" indent="0">
              <a:spcBef>
                <a:spcPts val="500"/>
              </a:spcBef>
              <a:defRPr sz="2800"/>
            </a:lvl4pPr>
            <a:lvl5pPr marL="2057400" indent="0">
              <a:spcBef>
                <a:spcPts val="5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Shape 111"/>
          <p:cNvSpPr/>
          <p:nvPr>
            <p:ph type="body" sz="half" idx="13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55600" indent="-12700">
              <a:spcBef>
                <a:spcPts val="500"/>
              </a:spcBef>
              <a:defRPr sz="2800"/>
            </a:pPr>
          </a:p>
        </p:txBody>
      </p:sp>
      <p:sp>
        <p:nvSpPr>
          <p:cNvPr id="14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5" name="Body Level One…"/>
          <p:cNvSpPr/>
          <p:nvPr>
            <p:ph type="body" sz="quarter" idx="1"/>
          </p:nvPr>
        </p:nvSpPr>
        <p:spPr>
          <a:xfrm>
            <a:off x="457200" y="1151333"/>
            <a:ext cx="4040188" cy="47982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b="1" sz="2400"/>
            </a:lvl1pPr>
            <a:lvl2pPr marL="0" indent="457200">
              <a:spcBef>
                <a:spcPts val="400"/>
              </a:spcBef>
              <a:buClrTx/>
              <a:buSzTx/>
              <a:buFontTx/>
              <a:buNone/>
              <a:defRPr b="1" sz="2400"/>
            </a:lvl2pPr>
            <a:lvl3pPr marL="0" indent="914400">
              <a:spcBef>
                <a:spcPts val="400"/>
              </a:spcBef>
              <a:buClrTx/>
              <a:buSzTx/>
              <a:buFontTx/>
              <a:buNone/>
              <a:defRPr b="1" sz="2400"/>
            </a:lvl3pPr>
            <a:lvl4pPr marL="0" indent="1371600">
              <a:spcBef>
                <a:spcPts val="400"/>
              </a:spcBef>
              <a:buClrTx/>
              <a:buSzTx/>
              <a:buFontTx/>
              <a:buNone/>
              <a:defRPr b="1" sz="2400"/>
            </a:lvl4pPr>
            <a:lvl5pPr marL="0" indent="1828800">
              <a:spcBef>
                <a:spcPts val="400"/>
              </a:spcBef>
              <a:buClrTx/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6" name="Shape 118"/>
          <p:cNvSpPr/>
          <p:nvPr>
            <p:ph type="body" sz="half" idx="13"/>
          </p:nvPr>
        </p:nvSpPr>
        <p:spPr>
          <a:xfrm>
            <a:off x="457199" y="1631155"/>
            <a:ext cx="4040189" cy="296346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42900" indent="-38100">
              <a:spcBef>
                <a:spcPts val="400"/>
              </a:spcBef>
              <a:defRPr sz="2400"/>
            </a:pPr>
          </a:p>
        </p:txBody>
      </p:sp>
      <p:sp>
        <p:nvSpPr>
          <p:cNvPr id="157" name="Shape 119"/>
          <p:cNvSpPr/>
          <p:nvPr>
            <p:ph type="body" sz="quarter" idx="14"/>
          </p:nvPr>
        </p:nvSpPr>
        <p:spPr>
          <a:xfrm>
            <a:off x="4645025" y="1151333"/>
            <a:ext cx="4041774" cy="47982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 defTabSz="768095">
              <a:spcBef>
                <a:spcPts val="300"/>
              </a:spcBef>
              <a:buClrTx/>
              <a:buSzTx/>
              <a:buFontTx/>
              <a:buNone/>
              <a:defRPr b="1" sz="2016"/>
            </a:pPr>
          </a:p>
        </p:txBody>
      </p:sp>
      <p:sp>
        <p:nvSpPr>
          <p:cNvPr id="158" name="Shape 120"/>
          <p:cNvSpPr/>
          <p:nvPr>
            <p:ph type="body" sz="half" idx="15"/>
          </p:nvPr>
        </p:nvSpPr>
        <p:spPr>
          <a:xfrm>
            <a:off x="4645025" y="1631155"/>
            <a:ext cx="4041774" cy="296346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42900" indent="-38100">
              <a:spcBef>
                <a:spcPts val="400"/>
              </a:spcBef>
              <a:defRPr sz="2400"/>
            </a:pPr>
          </a:p>
        </p:txBody>
      </p:sp>
      <p:sp>
        <p:nvSpPr>
          <p:cNvPr id="15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Text"/>
          <p:cNvSpPr/>
          <p:nvPr>
            <p:ph type="title"/>
          </p:nvPr>
        </p:nvSpPr>
        <p:spPr>
          <a:xfrm>
            <a:off x="457200" y="204785"/>
            <a:ext cx="3008314" cy="8715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182" name="Body Level One…"/>
          <p:cNvSpPr/>
          <p:nvPr>
            <p:ph type="body" idx="1"/>
          </p:nvPr>
        </p:nvSpPr>
        <p:spPr>
          <a:xfrm>
            <a:off x="3575050" y="204785"/>
            <a:ext cx="5111750" cy="438983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3" name="Shape 136"/>
          <p:cNvSpPr/>
          <p:nvPr>
            <p:ph type="body" sz="half" idx="13"/>
          </p:nvPr>
        </p:nvSpPr>
        <p:spPr>
          <a:xfrm>
            <a:off x="457199" y="1076324"/>
            <a:ext cx="3008315" cy="351829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200"/>
              </a:spcBef>
              <a:buClrTx/>
              <a:buSzTx/>
              <a:buFontTx/>
              <a:buNone/>
              <a:defRPr sz="1400"/>
            </a:pPr>
          </a:p>
        </p:txBody>
      </p:sp>
      <p:sp>
        <p:nvSpPr>
          <p:cNvPr id="18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/>
          <p:nvPr>
            <p:ph type="title"/>
          </p:nvPr>
        </p:nvSpPr>
        <p:spPr>
          <a:xfrm>
            <a:off x="1423191" y="205978"/>
            <a:ext cx="6305830" cy="85725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3" name="Shape 24" descr="Shape 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12360" y="141480"/>
            <a:ext cx="1189012" cy="605158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Slide Number"/>
          <p:cNvSpPr/>
          <p:nvPr>
            <p:ph type="sldNum" sz="quarter" idx="2"/>
          </p:nvPr>
        </p:nvSpPr>
        <p:spPr>
          <a:xfrm>
            <a:off x="8422856" y="4769583"/>
            <a:ext cx="263943" cy="2692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Text"/>
          <p:cNvSpPr/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192" name="Shape 142"/>
          <p:cNvSpPr/>
          <p:nvPr>
            <p:ph type="pic" sz="half" idx="13"/>
          </p:nvPr>
        </p:nvSpPr>
        <p:spPr>
          <a:xfrm>
            <a:off x="1792288" y="459581"/>
            <a:ext cx="5486399" cy="30861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93" name="Body Level One…"/>
          <p:cNvSpPr/>
          <p:nvPr>
            <p:ph type="body" sz="quarter" idx="1"/>
          </p:nvPr>
        </p:nvSpPr>
        <p:spPr>
          <a:xfrm>
            <a:off x="1792288" y="4025503"/>
            <a:ext cx="5486399" cy="60364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200"/>
              </a:spcBef>
              <a:buClrTx/>
              <a:buSzTx/>
              <a:buFontTx/>
              <a:buNone/>
              <a:defRPr sz="1400"/>
            </a:lvl1pPr>
            <a:lvl2pPr marL="0" indent="457200">
              <a:spcBef>
                <a:spcPts val="200"/>
              </a:spcBef>
              <a:buClrTx/>
              <a:buSzTx/>
              <a:buFontTx/>
              <a:buNone/>
              <a:defRPr sz="1400"/>
            </a:lvl2pPr>
            <a:lvl3pPr marL="0" indent="914400">
              <a:spcBef>
                <a:spcPts val="200"/>
              </a:spcBef>
              <a:buClrTx/>
              <a:buSzTx/>
              <a:buFontTx/>
              <a:buNone/>
              <a:defRPr sz="1400"/>
            </a:lvl3pPr>
            <a:lvl4pPr marL="0" indent="1371600">
              <a:spcBef>
                <a:spcPts val="200"/>
              </a:spcBef>
              <a:buClrTx/>
              <a:buSzTx/>
              <a:buFontTx/>
              <a:buNone/>
              <a:defRPr sz="1400"/>
            </a:lvl4pPr>
            <a:lvl5pPr marL="0" indent="1828800">
              <a:spcBef>
                <a:spcPts val="200"/>
              </a:spcBef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2" name="Body Level One…"/>
          <p:cNvSpPr/>
          <p:nvPr>
            <p:ph type="body" idx="1"/>
          </p:nvPr>
        </p:nvSpPr>
        <p:spPr>
          <a:xfrm rot="5400000">
            <a:off x="2874763" y="-1217413"/>
            <a:ext cx="3394472" cy="8229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 Text"/>
          <p:cNvSpPr/>
          <p:nvPr>
            <p:ph type="title"/>
          </p:nvPr>
        </p:nvSpPr>
        <p:spPr>
          <a:xfrm rot="5400000">
            <a:off x="5463776" y="1371599"/>
            <a:ext cx="4388643" cy="20574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1" name="Body Level One…"/>
          <p:cNvSpPr/>
          <p:nvPr>
            <p:ph type="body" idx="1"/>
          </p:nvPr>
        </p:nvSpPr>
        <p:spPr>
          <a:xfrm rot="5400000">
            <a:off x="1272776" y="-609599"/>
            <a:ext cx="4388643" cy="601979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/>
          <p:nvPr>
            <p:ph type="title"/>
          </p:nvPr>
        </p:nvSpPr>
        <p:spPr>
          <a:xfrm>
            <a:off x="722312" y="3305175"/>
            <a:ext cx="7772401" cy="1021555"/>
          </a:xfrm>
          <a:prstGeom prst="rect">
            <a:avLst/>
          </a:prstGeom>
        </p:spPr>
        <p:txBody>
          <a:bodyPr anchor="t"/>
          <a:lstStyle>
            <a:lvl1pPr algn="l">
              <a:defRPr b="1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/>
          <p:nvPr>
            <p:ph type="body" sz="quarter" idx="1"/>
          </p:nvPr>
        </p:nvSpPr>
        <p:spPr>
          <a:xfrm>
            <a:off x="722312" y="2180033"/>
            <a:ext cx="7772401" cy="112514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/>
          <p:nvPr>
            <p:ph type="body" sz="half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55600" indent="-12700">
              <a:spcBef>
                <a:spcPts val="500"/>
              </a:spcBef>
              <a:defRPr sz="2800"/>
            </a:lvl1pPr>
            <a:lvl2pPr marL="765175" indent="-22225">
              <a:spcBef>
                <a:spcPts val="500"/>
              </a:spcBef>
              <a:defRPr sz="2800"/>
            </a:lvl2pPr>
            <a:lvl3pPr marL="1178560" indent="-35560">
              <a:spcBef>
                <a:spcPts val="500"/>
              </a:spcBef>
              <a:defRPr sz="2800"/>
            </a:lvl3pPr>
            <a:lvl4pPr marL="1600200" indent="0">
              <a:spcBef>
                <a:spcPts val="500"/>
              </a:spcBef>
              <a:defRPr sz="2800"/>
            </a:lvl4pPr>
            <a:lvl5pPr marL="2057400" indent="0">
              <a:spcBef>
                <a:spcPts val="5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34"/>
          <p:cNvSpPr/>
          <p:nvPr>
            <p:ph type="body" sz="half" idx="13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55600" indent="-12700">
              <a:spcBef>
                <a:spcPts val="500"/>
              </a:spcBef>
              <a:defRPr sz="2800"/>
            </a:pPr>
          </a:p>
        </p:txBody>
      </p:sp>
      <p:sp>
        <p:nvSpPr>
          <p:cNvPr id="4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/>
          <p:nvPr>
            <p:ph type="body" sz="quarter" idx="1"/>
          </p:nvPr>
        </p:nvSpPr>
        <p:spPr>
          <a:xfrm>
            <a:off x="457200" y="1151333"/>
            <a:ext cx="4040188" cy="47982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b="1" sz="2400"/>
            </a:lvl1pPr>
            <a:lvl2pPr marL="0" indent="457200">
              <a:spcBef>
                <a:spcPts val="400"/>
              </a:spcBef>
              <a:buClrTx/>
              <a:buSzTx/>
              <a:buFontTx/>
              <a:buNone/>
              <a:defRPr b="1" sz="2400"/>
            </a:lvl2pPr>
            <a:lvl3pPr marL="0" indent="914400">
              <a:spcBef>
                <a:spcPts val="400"/>
              </a:spcBef>
              <a:buClrTx/>
              <a:buSzTx/>
              <a:buFontTx/>
              <a:buNone/>
              <a:defRPr b="1" sz="2400"/>
            </a:lvl3pPr>
            <a:lvl4pPr marL="0" indent="1371600">
              <a:spcBef>
                <a:spcPts val="400"/>
              </a:spcBef>
              <a:buClrTx/>
              <a:buSzTx/>
              <a:buFontTx/>
              <a:buNone/>
              <a:defRPr b="1" sz="2400"/>
            </a:lvl4pPr>
            <a:lvl5pPr marL="0" indent="1828800">
              <a:spcBef>
                <a:spcPts val="400"/>
              </a:spcBef>
              <a:buClrTx/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hape 41"/>
          <p:cNvSpPr/>
          <p:nvPr>
            <p:ph type="body" sz="half" idx="13"/>
          </p:nvPr>
        </p:nvSpPr>
        <p:spPr>
          <a:xfrm>
            <a:off x="457199" y="1631155"/>
            <a:ext cx="4040189" cy="296346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42900" indent="-38100">
              <a:spcBef>
                <a:spcPts val="400"/>
              </a:spcBef>
              <a:defRPr sz="2400"/>
            </a:pPr>
          </a:p>
        </p:txBody>
      </p:sp>
      <p:sp>
        <p:nvSpPr>
          <p:cNvPr id="53" name="Shape 42"/>
          <p:cNvSpPr/>
          <p:nvPr>
            <p:ph type="body" sz="quarter" idx="14"/>
          </p:nvPr>
        </p:nvSpPr>
        <p:spPr>
          <a:xfrm>
            <a:off x="4645025" y="1151333"/>
            <a:ext cx="4041774" cy="47982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 defTabSz="768095">
              <a:spcBef>
                <a:spcPts val="300"/>
              </a:spcBef>
              <a:buClrTx/>
              <a:buSzTx/>
              <a:buFontTx/>
              <a:buNone/>
              <a:defRPr b="1" sz="2016"/>
            </a:pPr>
          </a:p>
        </p:txBody>
      </p:sp>
      <p:sp>
        <p:nvSpPr>
          <p:cNvPr id="54" name="Shape 43"/>
          <p:cNvSpPr/>
          <p:nvPr>
            <p:ph type="body" sz="half" idx="15"/>
          </p:nvPr>
        </p:nvSpPr>
        <p:spPr>
          <a:xfrm>
            <a:off x="4645025" y="1631155"/>
            <a:ext cx="4041774" cy="296346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42900" indent="-38100">
              <a:spcBef>
                <a:spcPts val="400"/>
              </a:spcBef>
              <a:defRPr sz="2400"/>
            </a:pPr>
          </a:p>
        </p:txBody>
      </p:sp>
      <p:sp>
        <p:nvSpPr>
          <p:cNvPr id="5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/>
          <p:nvPr>
            <p:ph type="title"/>
          </p:nvPr>
        </p:nvSpPr>
        <p:spPr>
          <a:xfrm>
            <a:off x="457200" y="204785"/>
            <a:ext cx="3008314" cy="8715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8" name="Body Level One…"/>
          <p:cNvSpPr/>
          <p:nvPr>
            <p:ph type="body" idx="1"/>
          </p:nvPr>
        </p:nvSpPr>
        <p:spPr>
          <a:xfrm>
            <a:off x="3575050" y="204785"/>
            <a:ext cx="5111750" cy="438983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hape 59"/>
          <p:cNvSpPr/>
          <p:nvPr>
            <p:ph type="body" sz="half" idx="13"/>
          </p:nvPr>
        </p:nvSpPr>
        <p:spPr>
          <a:xfrm>
            <a:off x="457199" y="1076324"/>
            <a:ext cx="3008315" cy="351829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200"/>
              </a:spcBef>
              <a:buClrTx/>
              <a:buSzTx/>
              <a:buFontTx/>
              <a:buNone/>
              <a:defRPr sz="1400"/>
            </a:pPr>
          </a:p>
        </p:txBody>
      </p:sp>
      <p:sp>
        <p:nvSpPr>
          <p:cNvPr id="8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Text"/>
          <p:cNvSpPr/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8" name="Shape 65"/>
          <p:cNvSpPr/>
          <p:nvPr>
            <p:ph type="pic" sz="half" idx="13"/>
          </p:nvPr>
        </p:nvSpPr>
        <p:spPr>
          <a:xfrm>
            <a:off x="1792288" y="459581"/>
            <a:ext cx="5486399" cy="30861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9" name="Body Level One…"/>
          <p:cNvSpPr/>
          <p:nvPr>
            <p:ph type="body" sz="quarter" idx="1"/>
          </p:nvPr>
        </p:nvSpPr>
        <p:spPr>
          <a:xfrm>
            <a:off x="1792288" y="4025503"/>
            <a:ext cx="5486399" cy="60364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200"/>
              </a:spcBef>
              <a:buClrTx/>
              <a:buSzTx/>
              <a:buFontTx/>
              <a:buNone/>
              <a:defRPr sz="1400"/>
            </a:lvl1pPr>
            <a:lvl2pPr marL="0" indent="457200">
              <a:spcBef>
                <a:spcPts val="200"/>
              </a:spcBef>
              <a:buClrTx/>
              <a:buSzTx/>
              <a:buFontTx/>
              <a:buNone/>
              <a:defRPr sz="1400"/>
            </a:lvl2pPr>
            <a:lvl3pPr marL="0" indent="914400">
              <a:spcBef>
                <a:spcPts val="200"/>
              </a:spcBef>
              <a:buClrTx/>
              <a:buSzTx/>
              <a:buFontTx/>
              <a:buNone/>
              <a:defRPr sz="1400"/>
            </a:lvl3pPr>
            <a:lvl4pPr marL="0" indent="1371600">
              <a:spcBef>
                <a:spcPts val="200"/>
              </a:spcBef>
              <a:buClrTx/>
              <a:buSzTx/>
              <a:buFontTx/>
              <a:buNone/>
              <a:defRPr sz="1400"/>
            </a:lvl4pPr>
            <a:lvl5pPr marL="0" indent="1828800">
              <a:spcBef>
                <a:spcPts val="200"/>
              </a:spcBef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8422857" y="4769583"/>
            <a:ext cx="263942" cy="2692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06400" marR="0" indent="-635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822778" marR="0" indent="-79828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44600" marR="0" indent="-101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40839" marR="0" indent="-406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098039" marR="0" indent="-406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55239" marR="0" indent="-406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12439" marR="0" indent="-406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69640" marR="0" indent="-406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926840" marR="0" indent="-406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champaramaiah/Data-Analytics-and-Mining-Project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data.gov.uk/dataset/road-accidents-safety-data" TargetMode="Externa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163"/>
          <p:cNvSpPr/>
          <p:nvPr>
            <p:ph type="ctrTitle"/>
          </p:nvPr>
        </p:nvSpPr>
        <p:spPr>
          <a:xfrm>
            <a:off x="755575" y="1372529"/>
            <a:ext cx="7772401" cy="1102518"/>
          </a:xfrm>
          <a:prstGeom prst="rect">
            <a:avLst/>
          </a:prstGeom>
        </p:spPr>
        <p:txBody>
          <a:bodyPr lIns="45699" tIns="45699" rIns="45699" bIns="45699"/>
          <a:lstStyle/>
          <a:p>
            <a:pPr defTabSz="740663">
              <a:defRPr b="1" sz="2268"/>
            </a:pPr>
            <a:r>
              <a:t>CA683 Data Analytics and Data Mining Project </a:t>
            </a:r>
          </a:p>
          <a:p>
            <a:pPr defTabSz="740663">
              <a:defRPr b="1" sz="2268"/>
            </a:pPr>
          </a:p>
        </p:txBody>
      </p:sp>
      <p:sp>
        <p:nvSpPr>
          <p:cNvPr id="222" name="Shape 164"/>
          <p:cNvSpPr/>
          <p:nvPr>
            <p:ph type="subTitle" sz="quarter" idx="1"/>
          </p:nvPr>
        </p:nvSpPr>
        <p:spPr>
          <a:xfrm>
            <a:off x="1403647" y="2499741"/>
            <a:ext cx="6408704" cy="1368152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80000"/>
              </a:lnSpc>
              <a:spcBef>
                <a:spcPts val="0"/>
              </a:spcBef>
              <a:defRPr sz="2000"/>
            </a:pPr>
            <a:r>
              <a:t>Manoj Kumar Palanisamy</a:t>
            </a:r>
            <a:r>
              <a:rPr sz="3200"/>
              <a:t> </a:t>
            </a:r>
            <a:r>
              <a:t>(16212065)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2000"/>
            </a:pPr>
            <a:r>
              <a:t>Rohit Thomas (16210779)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2000"/>
            </a:pPr>
            <a:r>
              <a:t>Anjana Aggarwal (16210381)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2000"/>
            </a:pPr>
            <a:r>
              <a:t>Champa Ramaiah (16211712)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182"/>
          <p:cNvSpPr/>
          <p:nvPr>
            <p:ph type="title"/>
          </p:nvPr>
        </p:nvSpPr>
        <p:spPr>
          <a:xfrm>
            <a:off x="1284190" y="357171"/>
            <a:ext cx="6305701" cy="4786329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br/>
            <a:br/>
            <a:br/>
            <a:br/>
            <a:br/>
            <a:br/>
            <a:br/>
            <a:br/>
            <a:br/>
            <a:br/>
            <a:br/>
          </a:p>
        </p:txBody>
      </p:sp>
      <p:pic>
        <p:nvPicPr>
          <p:cNvPr id="248" name="Effect of Vehicle Type on Causalities.jpg" descr="Effect of Vehicle Type on Causaliti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1491" y="1222835"/>
            <a:ext cx="5531100" cy="3055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182"/>
          <p:cNvSpPr/>
          <p:nvPr>
            <p:ph type="title"/>
          </p:nvPr>
        </p:nvSpPr>
        <p:spPr>
          <a:xfrm>
            <a:off x="1284190" y="357171"/>
            <a:ext cx="6305701" cy="4786329"/>
          </a:xfrm>
          <a:prstGeom prst="rect">
            <a:avLst/>
          </a:prstGeom>
        </p:spPr>
        <p:txBody>
          <a:bodyPr/>
          <a:lstStyle/>
          <a:p>
            <a:pPr defTabSz="905255">
              <a:defRPr sz="2376"/>
            </a:pPr>
            <a:r>
              <a:t>Accident Trend</a:t>
            </a:r>
          </a:p>
          <a:p>
            <a:pPr defTabSz="905255">
              <a:defRPr sz="2376"/>
            </a:pPr>
            <a:br/>
            <a:br/>
            <a:br/>
            <a:br/>
            <a:br/>
            <a:br/>
            <a:br/>
            <a:br/>
            <a:br/>
            <a:br/>
            <a:br/>
          </a:p>
        </p:txBody>
      </p:sp>
      <p:pic>
        <p:nvPicPr>
          <p:cNvPr id="251" name="hotspots1_RuralVsUrbanVsSmallTown2.jpg" descr="hotspots1_RuralVsUrbanVsSmallTown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1740" y="1024327"/>
            <a:ext cx="6810834" cy="3948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182"/>
          <p:cNvSpPr/>
          <p:nvPr>
            <p:ph type="title"/>
          </p:nvPr>
        </p:nvSpPr>
        <p:spPr>
          <a:xfrm>
            <a:off x="1284190" y="357171"/>
            <a:ext cx="6305701" cy="4786329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Accident Severity - Vehicle Manoeuvre</a:t>
            </a:r>
            <a:br/>
            <a:br/>
            <a:br/>
            <a:br/>
            <a:br/>
            <a:br/>
            <a:br/>
            <a:br/>
            <a:br/>
            <a:br/>
            <a:br/>
          </a:p>
        </p:txBody>
      </p:sp>
      <p:pic>
        <p:nvPicPr>
          <p:cNvPr id="254" name="Screen Shot 2017-04-04 at 12.42.33 PM.png" descr="Screen Shot 2017-04-04 at 12.42.3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8462" y="1203091"/>
            <a:ext cx="6267076" cy="37820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182"/>
          <p:cNvSpPr/>
          <p:nvPr>
            <p:ph type="title"/>
          </p:nvPr>
        </p:nvSpPr>
        <p:spPr>
          <a:xfrm>
            <a:off x="1284190" y="357171"/>
            <a:ext cx="6305701" cy="4786329"/>
          </a:xfrm>
          <a:prstGeom prst="rect">
            <a:avLst/>
          </a:prstGeom>
        </p:spPr>
        <p:txBody>
          <a:bodyPr/>
          <a:lstStyle/>
          <a:p>
            <a:pPr algn="just">
              <a:defRPr sz="2800"/>
            </a:pPr>
            <a:r>
              <a:t>Step 3: Data Preparation</a:t>
            </a:r>
            <a:br/>
            <a:br/>
            <a:r>
              <a:rPr b="1" sz="1600"/>
              <a:t>Talend Data Integration Tool :</a:t>
            </a:r>
            <a:br>
              <a:rPr b="1" sz="1600"/>
            </a:br>
            <a:br>
              <a:rPr b="1" sz="1600"/>
            </a:br>
            <a:r>
              <a:rPr sz="1600"/>
              <a:t>is mainly used for </a:t>
            </a:r>
            <a:r>
              <a:rPr sz="1600"/>
              <a:t>data integration, data quality and data preparation Using this tool we have integrated different datasets into a single dataset</a:t>
            </a:r>
            <a:r>
              <a:rPr sz="2400"/>
              <a:t>.</a:t>
            </a:r>
            <a:br>
              <a:rPr sz="2400"/>
            </a:br>
            <a:br>
              <a:rPr sz="2400"/>
            </a:br>
            <a:br>
              <a:rPr sz="2400"/>
            </a:br>
            <a:br>
              <a:rPr sz="2400"/>
            </a:br>
            <a:br>
              <a:rPr sz="2400"/>
            </a:b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182"/>
          <p:cNvSpPr/>
          <p:nvPr>
            <p:ph type="title"/>
          </p:nvPr>
        </p:nvSpPr>
        <p:spPr>
          <a:xfrm>
            <a:off x="1284190" y="357171"/>
            <a:ext cx="6305701" cy="4786329"/>
          </a:xfrm>
          <a:prstGeom prst="rect">
            <a:avLst/>
          </a:prstGeom>
        </p:spPr>
        <p:txBody>
          <a:bodyPr/>
          <a:lstStyle/>
          <a:p>
            <a:pPr defTabSz="365760">
              <a:defRPr sz="1440"/>
            </a:pPr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</a:p>
        </p:txBody>
      </p:sp>
      <p:pic>
        <p:nvPicPr>
          <p:cNvPr id="259" name="Talend2.PNG" descr="Talend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269" y="812392"/>
            <a:ext cx="8865462" cy="3949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182"/>
          <p:cNvSpPr/>
          <p:nvPr>
            <p:ph type="title"/>
          </p:nvPr>
        </p:nvSpPr>
        <p:spPr>
          <a:xfrm>
            <a:off x="1284190" y="357171"/>
            <a:ext cx="6305701" cy="4786329"/>
          </a:xfrm>
          <a:prstGeom prst="rect">
            <a:avLst/>
          </a:prstGeom>
        </p:spPr>
        <p:txBody>
          <a:bodyPr/>
          <a:lstStyle/>
          <a:p>
            <a:pPr algn="l" defTabSz="777240">
              <a:defRPr sz="2380"/>
            </a:pPr>
            <a:r>
              <a:t>Step 4: Data Processing</a:t>
            </a:r>
            <a:br/>
            <a:br/>
            <a:r>
              <a:rPr b="1" sz="1360"/>
              <a:t>Talend – Data Integration Tool :</a:t>
            </a:r>
            <a:br>
              <a:rPr b="1" sz="1360"/>
            </a:br>
            <a:br>
              <a:rPr b="1" sz="1360"/>
            </a:br>
            <a:r>
              <a:rPr sz="1360"/>
              <a:t>Using Talend we have performed below data cleaning actions:</a:t>
            </a:r>
            <a:endParaRPr sz="1360"/>
          </a:p>
          <a:p>
            <a:pPr algn="l" defTabSz="777240">
              <a:defRPr sz="2380"/>
            </a:pPr>
            <a:endParaRPr sz="1360"/>
          </a:p>
          <a:p>
            <a:pPr marL="136357" indent="-136357" algn="l" defTabSz="777240">
              <a:lnSpc>
                <a:spcPct val="120000"/>
              </a:lnSpc>
              <a:buSzPct val="100000"/>
              <a:defRPr sz="2380"/>
            </a:pPr>
            <a:r>
              <a:rPr sz="1360"/>
              <a:t>Null values are removed (~600000 rows)</a:t>
            </a:r>
            <a:endParaRPr sz="1360"/>
          </a:p>
          <a:p>
            <a:pPr marL="136357" indent="-136357" algn="l" defTabSz="777240">
              <a:lnSpc>
                <a:spcPct val="120000"/>
              </a:lnSpc>
              <a:buSzPct val="100000"/>
              <a:defRPr sz="2380"/>
            </a:pPr>
            <a:r>
              <a:rPr sz="1360"/>
              <a:t>Accident, Casualties and Vehicles  files are integrated based on primary key accident index column</a:t>
            </a:r>
            <a:endParaRPr sz="1360"/>
          </a:p>
          <a:p>
            <a:pPr marL="136357" indent="-136357" algn="l" defTabSz="777240">
              <a:lnSpc>
                <a:spcPct val="120000"/>
              </a:lnSpc>
              <a:buSzPct val="100000"/>
              <a:defRPr sz="2380"/>
            </a:pPr>
            <a:r>
              <a:rPr sz="1360"/>
              <a:t>Features that are unlikely to contribute to the accident or number of casualties are removed</a:t>
            </a:r>
            <a:br>
              <a:rPr sz="2040"/>
            </a:br>
            <a:br>
              <a:rPr sz="2040"/>
            </a:br>
            <a:br>
              <a:rPr sz="2040"/>
            </a:br>
            <a:br>
              <a:rPr sz="2040"/>
            </a:br>
            <a:br>
              <a:rPr sz="2040"/>
            </a:b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4492" y="166733"/>
            <a:ext cx="5601143" cy="514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redicting accident hotspots which would help in identifying areas where extra traffic control is needed : Logistic Regression…"/>
          <p:cNvSpPr/>
          <p:nvPr/>
        </p:nvSpPr>
        <p:spPr>
          <a:xfrm>
            <a:off x="-20320" y="1078230"/>
            <a:ext cx="9184640" cy="153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660400" indent="-457200">
              <a:buClr>
                <a:srgbClr val="000000"/>
              </a:buClr>
              <a:buSzPct val="100000"/>
              <a:buChar char="➢"/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Predicting accident hotspots which would help in identifying areas where extra traffic control is needed : </a:t>
            </a:r>
            <a:r>
              <a:rPr b="1"/>
              <a:t>Logistic Regression</a:t>
            </a:r>
            <a:br/>
          </a:p>
          <a:p>
            <a:pPr marL="660400" indent="-457200">
              <a:buClr>
                <a:srgbClr val="000000"/>
              </a:buClr>
              <a:buSzPct val="100000"/>
              <a:buChar char="➢"/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Predicting accident severity types (Fatal, serious, slight) : </a:t>
            </a:r>
            <a:r>
              <a:rPr b="1"/>
              <a:t>Decision Tree Algorithm</a:t>
            </a:r>
          </a:p>
          <a:p>
            <a:pPr marL="660400" indent="-457200">
              <a:buClr>
                <a:srgbClr val="000000"/>
              </a:buClr>
              <a:buSzPct val="100000"/>
              <a:buChar char="➢"/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660400" indent="-457200">
              <a:buClr>
                <a:srgbClr val="000000"/>
              </a:buClr>
              <a:buSzPct val="100000"/>
              <a:buChar char="➢"/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Predicting  number of casualties : </a:t>
            </a:r>
            <a:r>
              <a:rPr b="1"/>
              <a:t>GLM</a:t>
            </a:r>
          </a:p>
        </p:txBody>
      </p:sp>
      <p:sp>
        <p:nvSpPr>
          <p:cNvPr id="266" name="Models to be used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Models to be used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182"/>
          <p:cNvSpPr/>
          <p:nvPr>
            <p:ph type="title"/>
          </p:nvPr>
        </p:nvSpPr>
        <p:spPr>
          <a:xfrm>
            <a:off x="1284190" y="357171"/>
            <a:ext cx="6305701" cy="4786329"/>
          </a:xfrm>
          <a:prstGeom prst="rect">
            <a:avLst/>
          </a:prstGeom>
        </p:spPr>
        <p:txBody>
          <a:bodyPr/>
          <a:lstStyle/>
          <a:p>
            <a:pPr defTabSz="905255">
              <a:defRPr sz="2376"/>
            </a:pPr>
            <a:r>
              <a:t>Project Plan</a:t>
            </a:r>
            <a:br/>
            <a:br/>
            <a:br/>
            <a:br/>
            <a:br/>
            <a:br/>
            <a:br/>
            <a:br/>
            <a:br/>
            <a:br/>
            <a:br/>
            <a:br/>
          </a:p>
        </p:txBody>
      </p:sp>
      <p:pic>
        <p:nvPicPr>
          <p:cNvPr id="26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28675"/>
            <a:ext cx="8943738" cy="30003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182"/>
          <p:cNvSpPr/>
          <p:nvPr>
            <p:ph type="title"/>
          </p:nvPr>
        </p:nvSpPr>
        <p:spPr>
          <a:xfrm>
            <a:off x="1284190" y="357171"/>
            <a:ext cx="6305701" cy="4786329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Dataset and deliverables link:</a:t>
            </a:r>
            <a:br/>
            <a:br/>
            <a:br/>
            <a:r>
              <a:rPr sz="1600"/>
              <a:t> </a:t>
            </a:r>
            <a:r>
              <a:rPr sz="1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</a:t>
            </a:r>
            <a:r>
              <a:rPr sz="1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://</a:t>
            </a:r>
            <a:r>
              <a:rPr sz="1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github.com/champaramaiah/Data-Analytics-and-Mining-Project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170"/>
          <p:cNvSpPr/>
          <p:nvPr>
            <p:ph type="title"/>
          </p:nvPr>
        </p:nvSpPr>
        <p:spPr>
          <a:xfrm>
            <a:off x="1843899" y="195825"/>
            <a:ext cx="5822701" cy="759000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pPr/>
            <a:r>
              <a:t>Great Britain Road Accident Data               </a:t>
            </a:r>
          </a:p>
        </p:txBody>
      </p:sp>
      <p:sp>
        <p:nvSpPr>
          <p:cNvPr id="225" name="Shape 171"/>
          <p:cNvSpPr/>
          <p:nvPr>
            <p:ph type="body" idx="1"/>
          </p:nvPr>
        </p:nvSpPr>
        <p:spPr>
          <a:xfrm>
            <a:off x="462549" y="1110099"/>
            <a:ext cx="8799302" cy="4786502"/>
          </a:xfrm>
          <a:prstGeom prst="rect">
            <a:avLst/>
          </a:prstGeom>
        </p:spPr>
        <p:txBody>
          <a:bodyPr/>
          <a:lstStyle/>
          <a:p>
            <a:pPr marL="457200" indent="-368300">
              <a:spcBef>
                <a:spcPts val="0"/>
              </a:spcBef>
              <a:defRPr sz="2200"/>
            </a:pPr>
          </a:p>
          <a:p>
            <a:pPr marL="457200" indent="-368300">
              <a:spcBef>
                <a:spcPts val="0"/>
              </a:spcBef>
              <a:defRPr sz="2000"/>
            </a:pPr>
            <a:r>
              <a:t>The dataset contains information about road accidents in Great Britain over the years 2004-2015.</a:t>
            </a:r>
          </a:p>
          <a:p>
            <a:pPr marL="457200" indent="-368300">
              <a:spcBef>
                <a:spcPts val="0"/>
              </a:spcBef>
              <a:defRPr sz="2000"/>
            </a:pPr>
            <a:r>
              <a:t>It consists of has 70 features/columns and around approximately 16 lakh records. </a:t>
            </a:r>
          </a:p>
          <a:p>
            <a:pPr marL="0" indent="0">
              <a:spcBef>
                <a:spcPts val="0"/>
              </a:spcBef>
              <a:buSzTx/>
              <a:buNone/>
              <a:defRPr sz="2000"/>
            </a:pPr>
          </a:p>
          <a:p>
            <a:pPr marL="0" indent="0">
              <a:spcBef>
                <a:spcPts val="0"/>
              </a:spcBef>
              <a:buSzTx/>
              <a:buNone/>
              <a:defRPr sz="2000"/>
            </a:pPr>
            <a:r>
              <a:t>       Dataset Link:</a:t>
            </a:r>
          </a:p>
          <a:p>
            <a:pPr marL="0" indent="0">
              <a:spcBef>
                <a:spcPts val="0"/>
              </a:spcBef>
              <a:buSzTx/>
              <a:buNone/>
              <a:defRPr sz="2200"/>
            </a:pPr>
            <a:r>
              <a:t>       </a:t>
            </a:r>
            <a:r>
              <a:rPr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</a:t>
            </a:r>
            <a:r>
              <a:rPr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://data.gov.uk/dataset/road-accidents-safety-data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182"/>
          <p:cNvSpPr/>
          <p:nvPr>
            <p:ph type="title"/>
          </p:nvPr>
        </p:nvSpPr>
        <p:spPr>
          <a:xfrm>
            <a:off x="1284190" y="357171"/>
            <a:ext cx="6305701" cy="4786329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Thank You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176"/>
          <p:cNvSpPr/>
          <p:nvPr>
            <p:ph type="title"/>
          </p:nvPr>
        </p:nvSpPr>
        <p:spPr>
          <a:xfrm>
            <a:off x="1423200" y="119147"/>
            <a:ext cx="6305701" cy="6951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Step 1: Business Understanding</a:t>
            </a:r>
          </a:p>
        </p:txBody>
      </p:sp>
      <p:sp>
        <p:nvSpPr>
          <p:cNvPr id="228" name="Shape 177"/>
          <p:cNvSpPr/>
          <p:nvPr>
            <p:ph type="body" idx="1"/>
          </p:nvPr>
        </p:nvSpPr>
        <p:spPr>
          <a:xfrm>
            <a:off x="386996" y="980764"/>
            <a:ext cx="8229601" cy="3394501"/>
          </a:xfrm>
          <a:prstGeom prst="rect">
            <a:avLst/>
          </a:prstGeom>
        </p:spPr>
        <p:txBody>
          <a:bodyPr/>
          <a:lstStyle/>
          <a:p>
            <a:pPr marL="660400" indent="-457200">
              <a:spcBef>
                <a:spcPts val="0"/>
              </a:spcBef>
              <a:buFontTx/>
              <a:buChar char="➢"/>
              <a:defRPr sz="1600"/>
            </a:pPr>
            <a:r>
              <a:t>Predicting accident hotspots.</a:t>
            </a:r>
          </a:p>
          <a:p>
            <a:pPr marL="660400" indent="-457200">
              <a:spcBef>
                <a:spcPts val="0"/>
              </a:spcBef>
              <a:buFontTx/>
              <a:buChar char="➢"/>
              <a:defRPr sz="1600"/>
            </a:pPr>
          </a:p>
          <a:p>
            <a:pPr marL="660400" indent="-457200">
              <a:spcBef>
                <a:spcPts val="0"/>
              </a:spcBef>
              <a:buFontTx/>
              <a:buChar char="➢"/>
              <a:defRPr sz="1600"/>
            </a:pPr>
            <a:r>
              <a:t>Predicting</a:t>
            </a:r>
            <a:r>
              <a:t> accident frequency and severity types (fatal accident trends)</a:t>
            </a:r>
          </a:p>
          <a:p>
            <a:pPr marL="660400" indent="-457200">
              <a:spcBef>
                <a:spcPts val="0"/>
              </a:spcBef>
              <a:buFontTx/>
              <a:buChar char="➢"/>
              <a:defRPr sz="1600"/>
            </a:pPr>
          </a:p>
          <a:p>
            <a:pPr marL="660400" indent="-457200">
              <a:spcBef>
                <a:spcPts val="0"/>
              </a:spcBef>
              <a:buFontTx/>
              <a:buChar char="➢"/>
              <a:defRPr sz="1600"/>
            </a:pPr>
            <a:r>
              <a:t>Identifying the factors of the driver (age group, gender/driving/purpose of driving) which causes most accidents in Great Britain. </a:t>
            </a:r>
          </a:p>
          <a:p>
            <a:pPr marL="660400" indent="-457200">
              <a:spcBef>
                <a:spcPts val="0"/>
              </a:spcBef>
              <a:buFontTx/>
              <a:buChar char="➢"/>
              <a:defRPr sz="1600"/>
            </a:pPr>
          </a:p>
          <a:p>
            <a:pPr marL="660400" indent="-457200">
              <a:spcBef>
                <a:spcPts val="0"/>
              </a:spcBef>
              <a:buFontTx/>
              <a:buChar char="➢"/>
              <a:defRPr sz="1600"/>
            </a:pPr>
            <a:r>
              <a:t>Factors like number of vehicles/pedestrian movement/traffic Vehicle Type/Vehicle manoeuvre contributing to road accidents?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182"/>
          <p:cNvSpPr/>
          <p:nvPr>
            <p:ph type="title"/>
          </p:nvPr>
        </p:nvSpPr>
        <p:spPr>
          <a:xfrm>
            <a:off x="1284190" y="357171"/>
            <a:ext cx="6305701" cy="4786329"/>
          </a:xfrm>
          <a:prstGeom prst="rect">
            <a:avLst/>
          </a:prstGeom>
        </p:spPr>
        <p:txBody>
          <a:bodyPr/>
          <a:lstStyle/>
          <a:p>
            <a:pPr algn="l">
              <a:defRPr sz="2400"/>
            </a:pPr>
            <a:r>
              <a:t>Step 2: Data Understanding</a:t>
            </a:r>
            <a:br/>
            <a:br/>
            <a:br/>
            <a:br/>
            <a:r>
              <a:rPr sz="2000"/>
              <a:t>Visualisations are a great way of understanding the data. Trends have been analysed through visualisations.</a:t>
            </a:r>
            <a:br>
              <a:rPr sz="2000"/>
            </a:br>
            <a:br>
              <a:rPr sz="2000"/>
            </a:br>
            <a:br>
              <a:rPr sz="2000"/>
            </a:br>
            <a:br>
              <a:rPr sz="2000"/>
            </a:b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2656" y="1720574"/>
            <a:ext cx="7128770" cy="3267162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Shape 182"/>
          <p:cNvSpPr/>
          <p:nvPr>
            <p:ph type="title"/>
          </p:nvPr>
        </p:nvSpPr>
        <p:spPr>
          <a:xfrm>
            <a:off x="1284190" y="357171"/>
            <a:ext cx="6305701" cy="4786329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Most accidents are caused by young drivers</a:t>
            </a:r>
          </a:p>
          <a:p>
            <a:pPr>
              <a:defRPr sz="1800"/>
            </a:pPr>
          </a:p>
          <a:p>
            <a:pPr>
              <a:defRPr sz="1800"/>
            </a:pPr>
          </a:p>
          <a:p>
            <a:pPr>
              <a:defRPr sz="1800"/>
            </a:pPr>
          </a:p>
          <a:p>
            <a:pPr>
              <a:defRPr sz="1800"/>
            </a:pPr>
          </a:p>
          <a:p>
            <a:pPr>
              <a:defRPr sz="1800"/>
            </a:pPr>
          </a:p>
          <a:p>
            <a:pPr>
              <a:defRPr sz="1800"/>
            </a:pPr>
          </a:p>
          <a:p>
            <a:pPr>
              <a:defRPr sz="1800"/>
            </a:pPr>
            <a:br/>
            <a:br/>
            <a:br/>
            <a:br/>
            <a:br/>
            <a:br/>
            <a:br/>
            <a:br/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182"/>
          <p:cNvSpPr/>
          <p:nvPr>
            <p:ph type="title"/>
          </p:nvPr>
        </p:nvSpPr>
        <p:spPr>
          <a:xfrm>
            <a:off x="1284190" y="357171"/>
            <a:ext cx="6305701" cy="4786329"/>
          </a:xfrm>
          <a:prstGeom prst="rect">
            <a:avLst/>
          </a:prstGeom>
        </p:spPr>
        <p:txBody>
          <a:bodyPr/>
          <a:lstStyle/>
          <a:p>
            <a:pPr defTabSz="905255">
              <a:defRPr sz="2376"/>
            </a:pPr>
            <a:r>
              <a:t>Accident Trend</a:t>
            </a:r>
          </a:p>
          <a:p>
            <a:pPr defTabSz="905255">
              <a:defRPr sz="2376"/>
            </a:pPr>
            <a:br/>
            <a:br/>
            <a:br/>
            <a:br/>
            <a:br/>
            <a:br/>
            <a:br/>
            <a:br/>
            <a:br/>
            <a:br/>
            <a:br/>
          </a:p>
        </p:txBody>
      </p:sp>
      <p:pic>
        <p:nvPicPr>
          <p:cNvPr id="236" name="casualties over years2.jpg" descr="casualties over years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5344" y="1325830"/>
            <a:ext cx="5273289" cy="30133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182"/>
          <p:cNvSpPr/>
          <p:nvPr>
            <p:ph type="title"/>
          </p:nvPr>
        </p:nvSpPr>
        <p:spPr>
          <a:xfrm>
            <a:off x="1284190" y="357171"/>
            <a:ext cx="6305701" cy="4786329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br/>
            <a:br/>
            <a:br/>
            <a:br/>
            <a:br/>
            <a:br/>
            <a:br/>
            <a:br/>
            <a:br/>
            <a:br/>
            <a:br/>
          </a:p>
        </p:txBody>
      </p:sp>
      <p:pic>
        <p:nvPicPr>
          <p:cNvPr id="239" name="Effect of Day on Causalities.jpg" descr="Effect of Day on Causaliti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9880" y="1108857"/>
            <a:ext cx="3436623" cy="35608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182"/>
          <p:cNvSpPr/>
          <p:nvPr>
            <p:ph type="title"/>
          </p:nvPr>
        </p:nvSpPr>
        <p:spPr>
          <a:xfrm>
            <a:off x="1284190" y="357171"/>
            <a:ext cx="6305701" cy="4786329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br/>
            <a:br/>
            <a:br/>
            <a:br/>
            <a:br/>
            <a:br/>
            <a:br/>
            <a:br/>
            <a:br/>
            <a:br/>
            <a:br/>
          </a:p>
        </p:txBody>
      </p:sp>
      <p:pic>
        <p:nvPicPr>
          <p:cNvPr id="242" name="Effect of Month on Causalities.jpg" descr="Effect of Month on Causaliti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3927" y="1150720"/>
            <a:ext cx="5040272" cy="36130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182"/>
          <p:cNvSpPr/>
          <p:nvPr>
            <p:ph type="title"/>
          </p:nvPr>
        </p:nvSpPr>
        <p:spPr>
          <a:xfrm>
            <a:off x="1284190" y="357171"/>
            <a:ext cx="6305701" cy="4786329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br/>
            <a:br/>
            <a:br/>
            <a:br/>
            <a:br/>
            <a:br/>
            <a:br/>
            <a:br/>
            <a:br/>
            <a:br/>
            <a:br/>
          </a:p>
        </p:txBody>
      </p:sp>
      <p:pic>
        <p:nvPicPr>
          <p:cNvPr id="245" name="Effect of Time on Causalities.jpg" descr="Effect of Time on Causaliti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3835" y="1389980"/>
            <a:ext cx="3549487" cy="32823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