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7" r:id="rId4"/>
    <p:sldId id="260" r:id="rId5"/>
    <p:sldId id="274" r:id="rId6"/>
    <p:sldId id="275" r:id="rId7"/>
    <p:sldId id="276" r:id="rId8"/>
    <p:sldId id="277" r:id="rId9"/>
    <p:sldId id="279" r:id="rId10"/>
    <p:sldId id="258" r:id="rId11"/>
    <p:sldId id="263" r:id="rId12"/>
    <p:sldId id="264" r:id="rId13"/>
    <p:sldId id="265" r:id="rId14"/>
    <p:sldId id="266" r:id="rId15"/>
    <p:sldId id="269" r:id="rId16"/>
    <p:sldId id="271" r:id="rId17"/>
    <p:sldId id="270" r:id="rId18"/>
    <p:sldId id="267" r:id="rId19"/>
    <p:sldId id="273" r:id="rId20"/>
    <p:sldId id="261" r:id="rId21"/>
    <p:sldId id="278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62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A6A6A6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6" autoAdjust="0"/>
    <p:restoredTop sz="94660"/>
  </p:normalViewPr>
  <p:slideViewPr>
    <p:cSldViewPr snapToGrid="0">
      <p:cViewPr>
        <p:scale>
          <a:sx n="80" d="100"/>
          <a:sy n="80" d="100"/>
        </p:scale>
        <p:origin x="225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931DB-04F3-4F70-8A36-BB872958449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CCF7-316B-4918-AEDF-A1C97E7F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2A4-83C6-4A8F-9779-3CACD58D971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8A16-AC1C-4CE7-80EE-ACFCFF8E874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829F-D1FB-4FF2-9C72-A2F5E658B60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CAAA-1374-4DE7-B297-55B12621DC87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66C6-4334-46B3-A89F-866F75989355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4DBF-F94B-4FAA-A548-963494403B32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417E-78F4-4E88-A810-6B665D2A54CA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A87-823E-488E-8159-1A2B502ABA2F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83C-1B6B-4FDE-99A2-224D9CDC222A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B4C34-7AEB-4052-B236-C2B4EF6CA779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DE19-FA6A-4400-AE3E-D0F2AAE08385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08A2E2-6183-4738-8ECE-B4F28EDE37F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6D7-88D0-4C47-914D-A3DC1FFDC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and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566E-5698-4D63-B06A-6277E22A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Science – Fall 2018</a:t>
            </a:r>
          </a:p>
          <a:p>
            <a:r>
              <a:rPr lang="en-US" sz="1800" dirty="0"/>
              <a:t>Session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7DEA2-79EA-44F0-AD7E-45D952D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772A4-01B8-4036-86BD-85F27CEB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0" y="290845"/>
            <a:ext cx="1549923" cy="1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independent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41330-AA0C-4D0D-B42E-72713DD9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process of creating features to make machine learning algorithms work more efficiently and accurately</a:t>
            </a:r>
          </a:p>
          <a:p>
            <a:r>
              <a:rPr lang="en-US" dirty="0"/>
              <a:t>This requires an understanding of your data and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ECBC477-053A-4916-8871-47544697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7" y="3175462"/>
            <a:ext cx="5337154" cy="28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4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already been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Movie ratings dataset from Pandas session</a:t>
            </a:r>
          </a:p>
          <a:p>
            <a:r>
              <a:rPr lang="en-US" dirty="0"/>
              <a:t>Reformatting timestamp and extracting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C9E7-CD52-43B7-852C-2162E350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39" y="2915257"/>
            <a:ext cx="8734389" cy="28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already been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Concrete data set from the Tree and Forest session</a:t>
            </a:r>
          </a:p>
          <a:p>
            <a:r>
              <a:rPr lang="en-US" dirty="0"/>
              <a:t>Binning the responses into categorical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D407A-0FEB-4B74-8A9B-FF758DB82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1"/>
          <a:stretch/>
        </p:blipFill>
        <p:spPr>
          <a:xfrm>
            <a:off x="2122603" y="2801959"/>
            <a:ext cx="7510098" cy="30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D375-7D61-4E76-BF01-393F0DBE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add to our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6295-D2CE-4672-988F-AFE31DDF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scaling – mean and unit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max scaling – results between 0 and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transformations – reduce skew in feature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categorical features – using dummy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values - imputation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AC7B-BC8A-4626-A042-8F1389F4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require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Regularized regression</a:t>
            </a:r>
          </a:p>
          <a:p>
            <a:pPr algn="ctr"/>
            <a:r>
              <a:rPr lang="en-US" dirty="0"/>
              <a:t>Linear classifiers</a:t>
            </a:r>
          </a:p>
          <a:p>
            <a:pPr algn="ctr"/>
            <a:r>
              <a:rPr lang="en-US" dirty="0"/>
              <a:t>Principle Components Analysis</a:t>
            </a:r>
          </a:p>
          <a:p>
            <a:pPr algn="ctr"/>
            <a:r>
              <a:rPr lang="en-US" dirty="0"/>
              <a:t>Clustering Methods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  <a:p>
            <a:pPr algn="ctr"/>
            <a:r>
              <a:rPr lang="en-US" dirty="0"/>
              <a:t>Random Forest</a:t>
            </a:r>
          </a:p>
          <a:p>
            <a:pPr algn="ctr"/>
            <a:r>
              <a:rPr lang="en-US" dirty="0"/>
              <a:t>Boosted 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 nearest neighbors?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1891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algorithm – discrete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Supervised learning – labeled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Non-parametric – no coefficients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Instance-based – doesn’t hard code 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metric – Euclidean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K – lowest test error metric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CA87E-AC3F-44A8-91CD-83EB8B56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66" y="2276264"/>
            <a:ext cx="4733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00448"/>
          </a:xfrm>
        </p:spPr>
        <p:txBody>
          <a:bodyPr/>
          <a:lstStyle/>
          <a:p>
            <a:r>
              <a:rPr lang="en-US" dirty="0"/>
              <a:t>KNN approach where K =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1B601-B15B-4D93-8A44-82F79BEFC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471" y="638061"/>
            <a:ext cx="7171329" cy="40813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93818"/>
            <a:ext cx="3200400" cy="38113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the K (3)  </a:t>
            </a:r>
            <a:r>
              <a:rPr lang="en-US" sz="2400" b="1" dirty="0"/>
              <a:t>closest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the probability of classes (blue or orange)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 rule to classify the test observation (black 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047D3-1EE5-4034-8D80-2E14D562EFE9}"/>
              </a:ext>
            </a:extLst>
          </p:cNvPr>
          <p:cNvSpPr txBox="1"/>
          <p:nvPr/>
        </p:nvSpPr>
        <p:spPr>
          <a:xfrm>
            <a:off x="4563471" y="5170516"/>
            <a:ext cx="359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data set: </a:t>
            </a:r>
            <a:r>
              <a:rPr lang="en-US" sz="2000" dirty="0"/>
              <a:t>6 blue, 6 orange</a:t>
            </a:r>
          </a:p>
          <a:p>
            <a:r>
              <a:rPr lang="en-US" sz="2000" b="1" dirty="0"/>
              <a:t>Goal: </a:t>
            </a:r>
            <a:r>
              <a:rPr lang="en-US" sz="2000" dirty="0"/>
              <a:t>Predict color of black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51344-B738-4C37-A1B4-519B0CA3DE95}"/>
              </a:ext>
            </a:extLst>
          </p:cNvPr>
          <p:cNvSpPr txBox="1"/>
          <p:nvPr/>
        </p:nvSpPr>
        <p:spPr>
          <a:xfrm>
            <a:off x="8348749" y="5152971"/>
            <a:ext cx="3599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Results: </a:t>
            </a:r>
            <a:r>
              <a:rPr lang="en-US" sz="2000" dirty="0"/>
              <a:t>Predictions for all possible values of our feature space (X1, X2)</a:t>
            </a:r>
          </a:p>
          <a:p>
            <a:r>
              <a:rPr lang="en-US" sz="2000" b="1" dirty="0"/>
              <a:t>Decision Boundary: </a:t>
            </a:r>
            <a:r>
              <a:rPr lang="en-US" sz="2000" dirty="0"/>
              <a:t>Black line</a:t>
            </a:r>
          </a:p>
        </p:txBody>
      </p:sp>
    </p:spTree>
    <p:extLst>
      <p:ext uri="{BB962C8B-B14F-4D97-AF65-F5344CB8AC3E}">
        <p14:creationId xmlns:p14="http://schemas.microsoft.com/office/powerpoint/2010/main" val="407936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2D9B-1E87-4C71-922E-E8C00C3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93ED-A121-4C74-BE10-D238897C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K has a drastic effect on the KNN classifier obtained</a:t>
            </a:r>
          </a:p>
          <a:p>
            <a:pPr lvl="1"/>
            <a:r>
              <a:rPr lang="en-US" dirty="0"/>
              <a:t>When K =1, the decision boundary is overly flexible (low bias/high variance)</a:t>
            </a:r>
          </a:p>
          <a:p>
            <a:pPr lvl="1"/>
            <a:r>
              <a:rPr lang="en-US" dirty="0"/>
              <a:t>What is the training error for K=1?</a:t>
            </a:r>
          </a:p>
          <a:p>
            <a:pPr lvl="1"/>
            <a:r>
              <a:rPr lang="en-US" dirty="0"/>
              <a:t>As K grows, the boundary becomes less flexible and approaches a linear boundary ( low variance / high bias)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16D0-70C6-4CB2-B067-C33A293F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C9725-7BA0-4F53-B71B-9D5C55D8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3455983"/>
            <a:ext cx="3207898" cy="275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FE4B1-1CC0-465D-B068-3C2E2308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534776"/>
            <a:ext cx="3109799" cy="26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Simple to understand</a:t>
            </a:r>
          </a:p>
          <a:p>
            <a:pPr algn="ctr"/>
            <a:r>
              <a:rPr lang="en-US" dirty="0"/>
              <a:t>Easy to implement</a:t>
            </a:r>
          </a:p>
          <a:p>
            <a:pPr algn="ctr"/>
            <a:r>
              <a:rPr lang="en-US" dirty="0"/>
              <a:t>Works with multiclass or binary</a:t>
            </a:r>
          </a:p>
          <a:p>
            <a:pPr algn="ctr"/>
            <a:r>
              <a:rPr lang="en-US" dirty="0"/>
              <a:t>Non-parametric is good for unusual data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Computationally expensive</a:t>
            </a:r>
          </a:p>
          <a:p>
            <a:pPr algn="ctr"/>
            <a:r>
              <a:rPr lang="en-US" dirty="0"/>
              <a:t>Skewed class distributions in train/test</a:t>
            </a:r>
          </a:p>
          <a:p>
            <a:pPr algn="ctr"/>
            <a:r>
              <a:rPr lang="en-US" dirty="0"/>
              <a:t>Accuracy can suffer with high-dimensional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3FA-B8D5-4BF5-A027-9653E7F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1983-9CCE-4F07-B372-11FD7B06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4" y="1384547"/>
            <a:ext cx="649224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Bias and variance tradeoff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Feature engineering</a:t>
            </a:r>
            <a:endParaRPr lang="en-US" sz="30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0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Cross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6982-FCF3-41FF-9537-B44BBB85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C0BC-990D-4EB1-B60C-A24A2C5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upon train/test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D6483-F3D8-43DC-8799-BC122BA3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 the entire set into two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the model on the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that fitted model to predict on the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aka validation set, hold-out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error metric for fitted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4090-0738-44EB-88D1-E4994469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67" y="3094240"/>
            <a:ext cx="5037772" cy="11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Left: Validation (test set) error estimates for a singular (what we have been doing so far) split on training and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Right test/train methodology was repeated ten times, each using  a different random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Takeaway:</a:t>
            </a:r>
            <a:r>
              <a:rPr lang="en-US" dirty="0"/>
              <a:t> Simple train/test splitting can lead to varied MSE metrics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6E9E-72E4-4DF6-8BAB-B06E3063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33" y="2748916"/>
            <a:ext cx="5314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- Leave-one-out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a data set with n observations into a test set of 1 and a train set of n-1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procedure n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 the error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2A239-7E2C-4B1F-BEA3-05B74646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8037"/>
            <a:ext cx="5152573" cy="267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188F5-2A42-4466-86FC-6109FEB6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7" y="4720181"/>
            <a:ext cx="3304889" cy="13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Less bias than validation approach</a:t>
            </a:r>
          </a:p>
          <a:p>
            <a:pPr algn="ctr"/>
            <a:r>
              <a:rPr lang="en-US" dirty="0"/>
              <a:t>Always get the same results, no randomness in the training/validation set splits</a:t>
            </a:r>
          </a:p>
          <a:p>
            <a:pPr algn="ctr"/>
            <a:r>
              <a:rPr lang="en-US" dirty="0"/>
              <a:t>Can be used with any kind of models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51120" cy="4023360"/>
          </a:xfrm>
        </p:spPr>
        <p:txBody>
          <a:bodyPr/>
          <a:lstStyle/>
          <a:p>
            <a:pPr algn="ctr"/>
            <a:r>
              <a:rPr lang="en-US" dirty="0"/>
              <a:t>Potentially expensive to implement based on n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divide the set into k groups or folds of equal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fold is a hold out, method is fit on remaining k-1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MSE is calculated on the hold out fold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process k times and average MSEs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246F-48EA-4D1E-96FB-21CE2134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30" y="2548037"/>
            <a:ext cx="5128450" cy="258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4B1296-6971-4592-853F-A751BE8D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07" y="5039677"/>
            <a:ext cx="2568073" cy="9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Faster than LOOCV</a:t>
            </a:r>
          </a:p>
          <a:p>
            <a:pPr algn="ctr"/>
            <a:r>
              <a:rPr lang="en-US" dirty="0"/>
              <a:t>Variability in MSE is lower than validation approach</a:t>
            </a:r>
          </a:p>
          <a:p>
            <a:pPr algn="ctr"/>
            <a:r>
              <a:rPr lang="en-US" dirty="0"/>
              <a:t>Use to select the “best fit” model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51120" cy="4023360"/>
          </a:xfrm>
        </p:spPr>
        <p:txBody>
          <a:bodyPr/>
          <a:lstStyle/>
          <a:p>
            <a:pPr algn="ctr"/>
            <a:r>
              <a:rPr lang="en-US" dirty="0"/>
              <a:t>Variability in MSE is higher than LOOCV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for K-folds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unbiased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will give more 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a higher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is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08625-BCBF-4794-B3A3-BD6DB290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for K-folds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445562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unbiased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will give more 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a higher variance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of the n fitted models are trained on an almost identical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is fit with less correlated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mean of many highly correlated quantities has </a:t>
            </a:r>
            <a:r>
              <a:rPr lang="en-US" b="1" dirty="0"/>
              <a:t>higher variance </a:t>
            </a:r>
            <a:r>
              <a:rPr lang="en-US" dirty="0"/>
              <a:t>than the mean of many quantities that are not as highly correlated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K=5 or k=10 have been shown to yield test error estimate rates that don’t suffer from very high bias nor from very high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08625-BCBF-4794-B3A3-BD6DB290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7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A915-2607-4289-9F43-729537E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C0E2E-5149-473F-A6DC-EBDAF73239AE}"/>
              </a:ext>
            </a:extLst>
          </p:cNvPr>
          <p:cNvSpPr/>
          <p:nvPr/>
        </p:nvSpPr>
        <p:spPr>
          <a:xfrm>
            <a:off x="5531206" y="1416679"/>
            <a:ext cx="6376355" cy="30654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68" y="415373"/>
            <a:ext cx="3200400" cy="1500448"/>
          </a:xfrm>
        </p:spPr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903" y="2410981"/>
            <a:ext cx="3200400" cy="3811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the steps in the Data Science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multiple model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C38C8-898F-46B8-BE77-F149F82F1014}"/>
              </a:ext>
            </a:extLst>
          </p:cNvPr>
          <p:cNvSpPr/>
          <p:nvPr/>
        </p:nvSpPr>
        <p:spPr>
          <a:xfrm>
            <a:off x="5629358" y="4536468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83D51-7C5C-43A9-8CFC-C72EAE5504D8}"/>
              </a:ext>
            </a:extLst>
          </p:cNvPr>
          <p:cNvSpPr/>
          <p:nvPr/>
        </p:nvSpPr>
        <p:spPr>
          <a:xfrm>
            <a:off x="5629359" y="5562163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BAE76-EE3B-4C02-AE68-CD859B3C4CD5}"/>
              </a:ext>
            </a:extLst>
          </p:cNvPr>
          <p:cNvSpPr/>
          <p:nvPr/>
        </p:nvSpPr>
        <p:spPr>
          <a:xfrm>
            <a:off x="9804875" y="5569154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AAFFF-BEFB-4884-AB4A-5B8D1DF111D0}"/>
              </a:ext>
            </a:extLst>
          </p:cNvPr>
          <p:cNvSpPr/>
          <p:nvPr/>
        </p:nvSpPr>
        <p:spPr>
          <a:xfrm>
            <a:off x="7723808" y="5569154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A8CF0-C571-4E17-9BE8-3888EA7EF2AB}"/>
              </a:ext>
            </a:extLst>
          </p:cNvPr>
          <p:cNvSpPr/>
          <p:nvPr/>
        </p:nvSpPr>
        <p:spPr>
          <a:xfrm>
            <a:off x="10058025" y="583329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Linear Algebra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02DBA-C1FC-4E03-A0FA-D5BF56501DED}"/>
              </a:ext>
            </a:extLst>
          </p:cNvPr>
          <p:cNvSpPr/>
          <p:nvPr/>
        </p:nvSpPr>
        <p:spPr>
          <a:xfrm>
            <a:off x="8201457" y="582630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5536F-02E4-4E3D-A028-FBDF04D756AE}"/>
              </a:ext>
            </a:extLst>
          </p:cNvPr>
          <p:cNvSpPr/>
          <p:nvPr/>
        </p:nvSpPr>
        <p:spPr>
          <a:xfrm>
            <a:off x="6046761" y="5823901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30DC2-19F1-4DAE-9133-2581E58EA0E9}"/>
              </a:ext>
            </a:extLst>
          </p:cNvPr>
          <p:cNvSpPr/>
          <p:nvPr/>
        </p:nvSpPr>
        <p:spPr>
          <a:xfrm>
            <a:off x="6070805" y="4645108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Cleaning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09D0F-7F92-4551-A08C-013A63186454}"/>
              </a:ext>
            </a:extLst>
          </p:cNvPr>
          <p:cNvSpPr/>
          <p:nvPr/>
        </p:nvSpPr>
        <p:spPr>
          <a:xfrm>
            <a:off x="4327671" y="4800613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Prep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565E0A-3D66-4BD4-BDD9-24A5B55672A3}"/>
              </a:ext>
            </a:extLst>
          </p:cNvPr>
          <p:cNvSpPr/>
          <p:nvPr/>
        </p:nvSpPr>
        <p:spPr>
          <a:xfrm>
            <a:off x="4270403" y="5803116"/>
            <a:ext cx="128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78B68-E625-48F5-85B4-FA7FA1D36BBD}"/>
              </a:ext>
            </a:extLst>
          </p:cNvPr>
          <p:cNvSpPr/>
          <p:nvPr/>
        </p:nvSpPr>
        <p:spPr>
          <a:xfrm>
            <a:off x="9804875" y="4539460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82F62-F2C3-4B3C-A759-D245D5A8C156}"/>
              </a:ext>
            </a:extLst>
          </p:cNvPr>
          <p:cNvSpPr/>
          <p:nvPr/>
        </p:nvSpPr>
        <p:spPr>
          <a:xfrm>
            <a:off x="7723808" y="4539460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70BC6-5602-4174-A1A4-EA04E3E857BC}"/>
              </a:ext>
            </a:extLst>
          </p:cNvPr>
          <p:cNvSpPr/>
          <p:nvPr/>
        </p:nvSpPr>
        <p:spPr>
          <a:xfrm>
            <a:off x="10058025" y="4803605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1C7473-0CA5-4C4E-ABE7-65AA8A7B1D81}"/>
              </a:ext>
            </a:extLst>
          </p:cNvPr>
          <p:cNvSpPr/>
          <p:nvPr/>
        </p:nvSpPr>
        <p:spPr>
          <a:xfrm>
            <a:off x="8055397" y="4670502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Engineering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438F4-7D69-424E-985A-1AA54017CEB4}"/>
              </a:ext>
            </a:extLst>
          </p:cNvPr>
          <p:cNvSpPr/>
          <p:nvPr/>
        </p:nvSpPr>
        <p:spPr>
          <a:xfrm>
            <a:off x="5629358" y="2483176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65315E-78F5-419B-8B6A-CA1F3DFAA22D}"/>
              </a:ext>
            </a:extLst>
          </p:cNvPr>
          <p:cNvSpPr/>
          <p:nvPr/>
        </p:nvSpPr>
        <p:spPr>
          <a:xfrm>
            <a:off x="5629359" y="350887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FCFB2-9C65-4728-965D-599546581342}"/>
              </a:ext>
            </a:extLst>
          </p:cNvPr>
          <p:cNvSpPr/>
          <p:nvPr/>
        </p:nvSpPr>
        <p:spPr>
          <a:xfrm>
            <a:off x="9804875" y="351586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93D21-44C4-4B31-AC27-776B0F172993}"/>
              </a:ext>
            </a:extLst>
          </p:cNvPr>
          <p:cNvSpPr/>
          <p:nvPr/>
        </p:nvSpPr>
        <p:spPr>
          <a:xfrm>
            <a:off x="7723808" y="351586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BF7171-BCCB-44F6-A072-C361D3A4AE9C}"/>
              </a:ext>
            </a:extLst>
          </p:cNvPr>
          <p:cNvSpPr/>
          <p:nvPr/>
        </p:nvSpPr>
        <p:spPr>
          <a:xfrm>
            <a:off x="10184245" y="2701215"/>
            <a:ext cx="115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31AF10-0300-473F-A2D5-320F56E7899E}"/>
              </a:ext>
            </a:extLst>
          </p:cNvPr>
          <p:cNvSpPr/>
          <p:nvPr/>
        </p:nvSpPr>
        <p:spPr>
          <a:xfrm>
            <a:off x="8034952" y="3670343"/>
            <a:ext cx="1322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Logistic </a:t>
            </a:r>
          </a:p>
          <a:p>
            <a:pPr algn="ctr"/>
            <a:r>
              <a:rPr lang="en-US" dirty="0"/>
              <a:t>Regression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3B28CA-9FFC-4477-8067-7D803F65071D}"/>
              </a:ext>
            </a:extLst>
          </p:cNvPr>
          <p:cNvSpPr/>
          <p:nvPr/>
        </p:nvSpPr>
        <p:spPr>
          <a:xfrm>
            <a:off x="5933584" y="3661342"/>
            <a:ext cx="126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Linear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D0DF64-4AED-4F78-9C22-9A9468BACDA0}"/>
              </a:ext>
            </a:extLst>
          </p:cNvPr>
          <p:cNvSpPr/>
          <p:nvPr/>
        </p:nvSpPr>
        <p:spPr>
          <a:xfrm>
            <a:off x="5656593" y="2618252"/>
            <a:ext cx="205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Decision trees and </a:t>
            </a:r>
          </a:p>
          <a:p>
            <a:pPr algn="ctr"/>
            <a:r>
              <a:rPr lang="en-US" dirty="0"/>
              <a:t>Ensembles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2A668-0009-4E93-A496-89F3552F75C9}"/>
              </a:ext>
            </a:extLst>
          </p:cNvPr>
          <p:cNvSpPr/>
          <p:nvPr/>
        </p:nvSpPr>
        <p:spPr>
          <a:xfrm>
            <a:off x="4361592" y="2562715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F3CE6-AEE1-458E-B1CB-9D8367CB5042}"/>
              </a:ext>
            </a:extLst>
          </p:cNvPr>
          <p:cNvSpPr/>
          <p:nvPr/>
        </p:nvSpPr>
        <p:spPr>
          <a:xfrm>
            <a:off x="4305488" y="3634515"/>
            <a:ext cx="114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Statistical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8B23D-1959-4F02-9D1D-18F257D8C34A}"/>
              </a:ext>
            </a:extLst>
          </p:cNvPr>
          <p:cNvSpPr/>
          <p:nvPr/>
        </p:nvSpPr>
        <p:spPr>
          <a:xfrm>
            <a:off x="9804875" y="2486168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883E74-65C5-45F7-860A-3A7162688797}"/>
              </a:ext>
            </a:extLst>
          </p:cNvPr>
          <p:cNvSpPr/>
          <p:nvPr/>
        </p:nvSpPr>
        <p:spPr>
          <a:xfrm>
            <a:off x="7723808" y="2486168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B48F14-CF29-4528-85CB-1CE8478D50C9}"/>
              </a:ext>
            </a:extLst>
          </p:cNvPr>
          <p:cNvSpPr/>
          <p:nvPr/>
        </p:nvSpPr>
        <p:spPr>
          <a:xfrm>
            <a:off x="9733568" y="3667987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PCA–dimensionality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DC5493-3657-4EBF-A986-B117B6EABC06}"/>
              </a:ext>
            </a:extLst>
          </p:cNvPr>
          <p:cNvSpPr/>
          <p:nvPr/>
        </p:nvSpPr>
        <p:spPr>
          <a:xfrm>
            <a:off x="8049813" y="272297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 Series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5CC6F4-B049-4975-92A0-B42ED616BD00}"/>
              </a:ext>
            </a:extLst>
          </p:cNvPr>
          <p:cNvSpPr/>
          <p:nvPr/>
        </p:nvSpPr>
        <p:spPr>
          <a:xfrm>
            <a:off x="5629358" y="460369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3E9214-0305-4A43-96C2-47CC4C9A2A96}"/>
              </a:ext>
            </a:extLst>
          </p:cNvPr>
          <p:cNvSpPr/>
          <p:nvPr/>
        </p:nvSpPr>
        <p:spPr>
          <a:xfrm>
            <a:off x="5822308" y="7235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 Validation</a:t>
            </a:r>
            <a:r>
              <a:rPr lang="en-US" dirty="0"/>
              <a:t>	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285D2-D8F9-489A-B7E5-4ABDC04AB2F1}"/>
              </a:ext>
            </a:extLst>
          </p:cNvPr>
          <p:cNvSpPr/>
          <p:nvPr/>
        </p:nvSpPr>
        <p:spPr>
          <a:xfrm>
            <a:off x="4327671" y="525686"/>
            <a:ext cx="1203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Evaluation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05798-43D2-4322-BE51-291AAC65BF93}"/>
              </a:ext>
            </a:extLst>
          </p:cNvPr>
          <p:cNvSpPr/>
          <p:nvPr/>
        </p:nvSpPr>
        <p:spPr>
          <a:xfrm>
            <a:off x="9804875" y="46336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3614E-6388-452F-A560-EF04604BFEB4}"/>
              </a:ext>
            </a:extLst>
          </p:cNvPr>
          <p:cNvSpPr/>
          <p:nvPr/>
        </p:nvSpPr>
        <p:spPr>
          <a:xfrm>
            <a:off x="7723808" y="46336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F99F83-8660-4958-94EA-410C55F78D43}"/>
              </a:ext>
            </a:extLst>
          </p:cNvPr>
          <p:cNvSpPr/>
          <p:nvPr/>
        </p:nvSpPr>
        <p:spPr>
          <a:xfrm>
            <a:off x="10058025" y="727506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9A093-8E6C-4FE1-96C2-5003E749D371}"/>
              </a:ext>
            </a:extLst>
          </p:cNvPr>
          <p:cNvSpPr/>
          <p:nvPr/>
        </p:nvSpPr>
        <p:spPr>
          <a:xfrm>
            <a:off x="7810499" y="647695"/>
            <a:ext cx="171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Advanced Error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Metrics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2BCE75-0866-423C-BA0D-DCC9099C51CE}"/>
              </a:ext>
            </a:extLst>
          </p:cNvPr>
          <p:cNvSpPr/>
          <p:nvPr/>
        </p:nvSpPr>
        <p:spPr>
          <a:xfrm>
            <a:off x="5629358" y="1467010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C64975-B05C-45E7-B1F9-61A525BEDCFE}"/>
              </a:ext>
            </a:extLst>
          </p:cNvPr>
          <p:cNvSpPr/>
          <p:nvPr/>
        </p:nvSpPr>
        <p:spPr>
          <a:xfrm>
            <a:off x="9912156" y="1618137"/>
            <a:ext cx="1773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Vision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16D178-40DD-43C8-B69D-3DA4F7B5604B}"/>
              </a:ext>
            </a:extLst>
          </p:cNvPr>
          <p:cNvSpPr/>
          <p:nvPr/>
        </p:nvSpPr>
        <p:spPr>
          <a:xfrm>
            <a:off x="5723366" y="1714072"/>
            <a:ext cx="180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Neural Networks</a:t>
            </a:r>
            <a:r>
              <a:rPr lang="en-US" dirty="0"/>
              <a:t>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7FF86-E85A-4295-B8D3-3CE142A897D8}"/>
              </a:ext>
            </a:extLst>
          </p:cNvPr>
          <p:cNvSpPr/>
          <p:nvPr/>
        </p:nvSpPr>
        <p:spPr>
          <a:xfrm>
            <a:off x="4388584" y="1575573"/>
            <a:ext cx="1032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Deep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A7E405-FCF8-4C70-93DE-019149712F90}"/>
              </a:ext>
            </a:extLst>
          </p:cNvPr>
          <p:cNvSpPr/>
          <p:nvPr/>
        </p:nvSpPr>
        <p:spPr>
          <a:xfrm>
            <a:off x="9804875" y="147000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5AE2BE-BAAB-4A0D-8DD8-8889AE9533BA}"/>
              </a:ext>
            </a:extLst>
          </p:cNvPr>
          <p:cNvSpPr/>
          <p:nvPr/>
        </p:nvSpPr>
        <p:spPr>
          <a:xfrm>
            <a:off x="7723808" y="147000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EFA2BE-5A07-44EE-83CC-907382D72CA4}"/>
              </a:ext>
            </a:extLst>
          </p:cNvPr>
          <p:cNvSpPr/>
          <p:nvPr/>
        </p:nvSpPr>
        <p:spPr>
          <a:xfrm>
            <a:off x="7738630" y="1601014"/>
            <a:ext cx="2018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Forecasting or NLP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-RNN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FC7BC04-F3D9-4769-93FD-6F35D1B5682E}"/>
              </a:ext>
            </a:extLst>
          </p:cNvPr>
          <p:cNvSpPr/>
          <p:nvPr/>
        </p:nvSpPr>
        <p:spPr>
          <a:xfrm rot="10800000">
            <a:off x="4243635" y="316210"/>
            <a:ext cx="1216642" cy="6169515"/>
          </a:xfrm>
          <a:prstGeom prst="downArrow">
            <a:avLst/>
          </a:prstGeom>
          <a:noFill/>
          <a:ln w="57150">
            <a:solidFill>
              <a:srgbClr val="A6A6A6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B68C5A8-4FB8-4CDC-A5CD-DA1979548CCD}"/>
              </a:ext>
            </a:extLst>
          </p:cNvPr>
          <p:cNvSpPr/>
          <p:nvPr/>
        </p:nvSpPr>
        <p:spPr>
          <a:xfrm>
            <a:off x="4190993" y="1381494"/>
            <a:ext cx="280339" cy="3100644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dependent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5A6A-F1B3-4D87-BF4C-B5C59BE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model fit 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model 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EC139-E82A-48AA-84C2-E8A51350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2903" r="-652" b="-2335"/>
          <a:stretch/>
        </p:blipFill>
        <p:spPr>
          <a:xfrm>
            <a:off x="4161868" y="1949732"/>
            <a:ext cx="7652039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A9686-8905-4D3E-9AC7-A1DD64913F2E}"/>
              </a:ext>
            </a:extLst>
          </p:cNvPr>
          <p:cNvSpPr txBox="1"/>
          <p:nvPr/>
        </p:nvSpPr>
        <p:spPr>
          <a:xfrm>
            <a:off x="349134" y="2856386"/>
            <a:ext cx="3757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Three estimates of observed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 of training set (gray)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 of test set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squares represent  MSE of fitted models on left</a:t>
            </a:r>
          </a:p>
        </p:txBody>
      </p:sp>
    </p:spTree>
    <p:extLst>
      <p:ext uri="{BB962C8B-B14F-4D97-AF65-F5344CB8AC3E}">
        <p14:creationId xmlns:p14="http://schemas.microsoft.com/office/powerpoint/2010/main" val="39701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64515"/>
                <a:ext cx="5688531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Variance is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 set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Since different training data sets are used to fit our models, different sets result in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If a method has a high variance, then small changes in data will cause large changes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More flexible methods have higher variance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Green: High variance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Orange: Low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64515"/>
                <a:ext cx="5688531" cy="4023360"/>
              </a:xfrm>
              <a:blipFill>
                <a:blip r:embed="rId2"/>
                <a:stretch>
                  <a:fillRect l="-2572" t="-1212" r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D5884-0B8F-4F41-9B62-9D3EBA09B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0"/>
          <a:stretch/>
        </p:blipFill>
        <p:spPr>
          <a:xfrm>
            <a:off x="7227833" y="1854970"/>
            <a:ext cx="3984650" cy="43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395"/>
            <a:ext cx="354122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Bias is the error introduced by solving a real-life problem with a simple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problem is truly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Linear </a:t>
            </a:r>
            <a:r>
              <a:rPr lang="en-US" sz="2400" b="1" dirty="0"/>
              <a:t>data</a:t>
            </a:r>
            <a:r>
              <a:rPr lang="en-US" sz="2400" dirty="0"/>
              <a:t>: Linear model has LOW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Non-linear </a:t>
            </a:r>
            <a:r>
              <a:rPr lang="en-US" sz="2400" b="1" dirty="0"/>
              <a:t>data</a:t>
            </a:r>
            <a:r>
              <a:rPr lang="en-US" sz="2400" dirty="0"/>
              <a:t>: Linear model has 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48BD9-AA4E-43BA-9C1D-6C8CD770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32" y="2047395"/>
            <a:ext cx="3308705" cy="3854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B1E3A-8452-4F00-B254-A9767BF0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36" y="2047395"/>
            <a:ext cx="3341792" cy="39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395"/>
            <a:ext cx="354122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Bias is the error introduced by solving a real-life problem with a simple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problem is truly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Linear data: Linear model has LOW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Non-linear data: Linear model has 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48BD9-AA4E-43BA-9C1D-6C8CD770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32" y="2047395"/>
            <a:ext cx="3308705" cy="3854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B1E3A-8452-4F00-B254-A9767BF0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36" y="2047395"/>
            <a:ext cx="3341792" cy="39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7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E8E2-558D-4F14-9B06-E3652735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bias/variance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58BC-F112-436B-A7E5-351B05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53FD7-5325-4122-86AA-CEBB49A9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1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6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2273</TotalTime>
  <Words>1042</Words>
  <Application>Microsoft Office PowerPoint</Application>
  <PresentationFormat>Widescreen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Franklin Gothic Book</vt:lpstr>
      <vt:lpstr>Franklin Gothic Medium</vt:lpstr>
      <vt:lpstr>Retrospect</vt:lpstr>
      <vt:lpstr>Feature Engineering and Cross-Validation</vt:lpstr>
      <vt:lpstr>AGENDA</vt:lpstr>
      <vt:lpstr>Introduction to Data Science</vt:lpstr>
      <vt:lpstr>Bias and variance </vt:lpstr>
      <vt:lpstr>Examining model fits</vt:lpstr>
      <vt:lpstr>Model variance</vt:lpstr>
      <vt:lpstr>Model bias</vt:lpstr>
      <vt:lpstr>Model bias</vt:lpstr>
      <vt:lpstr>Another bias/variance visualization</vt:lpstr>
      <vt:lpstr>Feature engineering</vt:lpstr>
      <vt:lpstr>What is feature engineering?</vt:lpstr>
      <vt:lpstr>You have already been doing this</vt:lpstr>
      <vt:lpstr>You have already been doing this</vt:lpstr>
      <vt:lpstr>Today we add to our experience</vt:lpstr>
      <vt:lpstr>Which models require scaling?</vt:lpstr>
      <vt:lpstr>What is K nearest neighbors?</vt:lpstr>
      <vt:lpstr>KNN approach where K = 3</vt:lpstr>
      <vt:lpstr>K nearest neighbors</vt:lpstr>
      <vt:lpstr>KNN pros and cons</vt:lpstr>
      <vt:lpstr>Cross-validation</vt:lpstr>
      <vt:lpstr>Validation set approach</vt:lpstr>
      <vt:lpstr>Validation set approach</vt:lpstr>
      <vt:lpstr>LOOCV - Leave-one-out cross-validation</vt:lpstr>
      <vt:lpstr>LOOCV pros and cons</vt:lpstr>
      <vt:lpstr>K-fold cross-validation</vt:lpstr>
      <vt:lpstr>K-fold cross-validation pros and cons</vt:lpstr>
      <vt:lpstr>Bias-variance tradeoff for K-folds CV</vt:lpstr>
      <vt:lpstr>Bias-variance tradeoff for K-folds CV</vt:lpstr>
      <vt:lpstr>Appendix</vt:lpstr>
      <vt:lpstr>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Navarro</dc:creator>
  <cp:lastModifiedBy>John Navarro</cp:lastModifiedBy>
  <cp:revision>44</cp:revision>
  <dcterms:created xsi:type="dcterms:W3CDTF">2018-11-03T15:38:01Z</dcterms:created>
  <dcterms:modified xsi:type="dcterms:W3CDTF">2018-11-06T13:02:34Z</dcterms:modified>
</cp:coreProperties>
</file>