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322" r:id="rId2"/>
    <p:sldId id="313" r:id="rId3"/>
    <p:sldId id="314" r:id="rId4"/>
    <p:sldId id="344" r:id="rId5"/>
    <p:sldId id="345" r:id="rId6"/>
    <p:sldId id="348" r:id="rId7"/>
    <p:sldId id="319" r:id="rId8"/>
    <p:sldId id="321" r:id="rId9"/>
    <p:sldId id="323" r:id="rId10"/>
    <p:sldId id="341" r:id="rId11"/>
    <p:sldId id="342" r:id="rId12"/>
    <p:sldId id="326" r:id="rId13"/>
    <p:sldId id="328" r:id="rId14"/>
    <p:sldId id="329" r:id="rId15"/>
    <p:sldId id="336" r:id="rId16"/>
    <p:sldId id="337" r:id="rId17"/>
    <p:sldId id="339" r:id="rId18"/>
    <p:sldId id="338" r:id="rId19"/>
    <p:sldId id="340" r:id="rId20"/>
    <p:sldId id="346" r:id="rId21"/>
    <p:sldId id="347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53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E6AF-E898-485D-B0A9-0522A4467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2AC3-E1C3-45BE-8368-2E59D710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9B66-998A-49C4-809E-9842ECC5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04B1-7302-43FE-B4C5-728EF07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2173-2E0F-4BB8-8EAF-91D7552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ECA-34BA-4014-A17B-481D151E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CD26-B5D5-4F3A-969A-63A5F2E38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9ABA-9E67-4935-A02C-22C6F35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172E-67D9-45B2-9B1C-EB85139A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6736-2569-4977-ABF8-77A130DD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FF88-FFBF-4909-8DC8-7480114D5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B320-9C6E-4D54-BB85-DB03B680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D7C1-37DD-46E8-84E0-CAB51380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1341-AA01-4FBE-9B06-8AC20C60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85FA-DEEE-4D21-898D-CE74A4FA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412-0682-4A95-92FE-F2B93AB6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85E8-E89A-491D-9587-ED0019E1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7DD4-3694-4319-80DE-EFC19299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5A6-8A81-4A7E-90E8-FD0E52AF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6123-AD7B-4375-9350-EE5079E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0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FDC5-2BD3-4449-BED5-E0EFAB3B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BAB1-D3AE-439D-B993-F7A318AC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F8CB-673E-48CE-B5F2-25D135EC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4777-F50F-46BC-9598-4C9BBA5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1DFB-3D4E-4E54-93E4-1EC2FB5F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C4CA-8803-4CFC-8524-3B532FF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727E-FC5E-4179-957C-7F4C77045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EF3E-7558-4494-9517-C3105E408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8562-005E-43B8-976E-357F686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8D07-1116-476E-9E9C-8B7F627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E5E7-95DB-4ED6-AE0C-13D02EAE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0690-B23A-44EE-885B-6023D906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BC54-76E0-4278-99FB-BDA2DE25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C445-DAF4-4239-9E13-2C4CE765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B221-427D-4831-B4F0-4AAA389FF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9D848-D95D-4F22-801C-98E96CA39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A7A83-C9B1-446C-AC35-72E9ECD4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A9A8C-7D74-400E-88AA-4ADC68F6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18BD8-A05B-4AED-8CAC-1822C5FB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D9BD-C9BC-4DE1-AA0F-A0DD1395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E55BF-997A-483A-8E77-F84BA1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24F75-1AFF-43C1-88EC-7F844EB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96AEB-3B82-4AB9-932E-DCC21FD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D8D5A-EF95-4055-8761-431F288B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11212-BCA1-472F-B81F-BAA00A50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36601-227F-4320-834C-A8E5792B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EBD1-6F27-4D48-B380-BB3565F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577C-26B2-48E6-9158-570947BA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6BC0-D266-4230-9337-C259C60A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66BBB-3231-4A05-9A86-E2504B62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CE15-1C0A-4826-AF4D-F6AFCC98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057CC-EB54-4034-B5AE-54BE91B6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0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F325-5A17-4064-9C8E-D02E341E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07196-26E6-4A19-AB8F-E291A6175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A224-6D93-4BB2-83D9-C8D13824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740D-98C4-4BC4-BB2E-1BF4CE77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D4BE-AA90-450B-B74E-C768670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55DC-2EB4-4BB0-8973-176EF430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BA748-3D2A-41E4-9A1B-E8ABD080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E683-22FC-40C0-99C4-DE3E0133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4A43-34D0-4387-847B-A4C9A90D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3DF1-67F9-4716-9475-8C3FDA65E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B287-4810-4381-BB94-7D77F05E6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Decision Trees and Ensembling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Metis Intro to Data Science</a:t>
            </a:r>
          </a:p>
          <a:p>
            <a:pPr algn="l"/>
            <a:r>
              <a:rPr lang="en-US" sz="200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188072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Decision Trees –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4989" y="2798911"/>
            <a:ext cx="4535948" cy="3415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 each additional node (sub tree)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Run cross validation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Return the error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Select the tree with the lowest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C54FB-8CD1-4722-9580-31EA5D91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57" y="2302035"/>
            <a:ext cx="5279566" cy="3411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65B96-A9B8-4048-9689-07F86CDC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68" y="643467"/>
            <a:ext cx="3322320" cy="15925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7D2DD3-ED91-44E4-B241-A7FAF6906DB1}"/>
              </a:ext>
            </a:extLst>
          </p:cNvPr>
          <p:cNvSpPr/>
          <p:nvPr/>
        </p:nvSpPr>
        <p:spPr>
          <a:xfrm>
            <a:off x="8901930" y="1168737"/>
            <a:ext cx="565608" cy="122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374A8-57A2-42C1-8887-80CA6F3CB4DB}"/>
              </a:ext>
            </a:extLst>
          </p:cNvPr>
          <p:cNvSpPr/>
          <p:nvPr/>
        </p:nvSpPr>
        <p:spPr>
          <a:xfrm>
            <a:off x="7487909" y="4543533"/>
            <a:ext cx="424207" cy="367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86484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Decision Trees – Pruning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Pruned tree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C54FB-8CD1-4722-9580-31EA5D91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57" y="2302035"/>
            <a:ext cx="5279566" cy="3411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65B96-A9B8-4048-9689-07F86CDC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68" y="643467"/>
            <a:ext cx="3322320" cy="15925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7D2DD3-ED91-44E4-B241-A7FAF6906DB1}"/>
              </a:ext>
            </a:extLst>
          </p:cNvPr>
          <p:cNvSpPr/>
          <p:nvPr/>
        </p:nvSpPr>
        <p:spPr>
          <a:xfrm>
            <a:off x="8901930" y="1168737"/>
            <a:ext cx="565608" cy="122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374A8-57A2-42C1-8887-80CA6F3CB4DB}"/>
              </a:ext>
            </a:extLst>
          </p:cNvPr>
          <p:cNvSpPr/>
          <p:nvPr/>
        </p:nvSpPr>
        <p:spPr>
          <a:xfrm>
            <a:off x="7487909" y="4543533"/>
            <a:ext cx="424207" cy="367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7E6FB-B6FB-49AA-BF44-42B8C2C17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" y="2960016"/>
            <a:ext cx="4258151" cy="29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Decision Trees – Classification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/>
              <a:t>Used to predict a qualitative response vs a quantitative response</a:t>
            </a:r>
          </a:p>
          <a:p>
            <a:pPr lvl="1"/>
            <a:r>
              <a:rPr lang="en-US" sz="2000"/>
              <a:t>Using the mode of the region’s observations instead of the mean</a:t>
            </a:r>
          </a:p>
          <a:p>
            <a:pPr lvl="1"/>
            <a:r>
              <a:rPr lang="en-US" sz="2000"/>
              <a:t>Also interested in the class proportions of observations per region</a:t>
            </a:r>
          </a:p>
        </p:txBody>
      </p:sp>
    </p:spTree>
    <p:extLst>
      <p:ext uri="{BB962C8B-B14F-4D97-AF65-F5344CB8AC3E}">
        <p14:creationId xmlns:p14="http://schemas.microsoft.com/office/powerpoint/2010/main" val="2861667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Trees –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1218470"/>
            <a:ext cx="3662730" cy="13094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4338771"/>
            <a:ext cx="3662730" cy="1291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lvl="1"/>
            <a:r>
              <a:rPr lang="en-US" sz="1700">
                <a:solidFill>
                  <a:srgbClr val="FFFFFF"/>
                </a:solidFill>
              </a:rPr>
              <a:t>Process is the same as regression trees, except splitting criterion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Gini Index – measure of node purity – how often an element is labeled correctly</a:t>
            </a:r>
          </a:p>
          <a:p>
            <a:pPr lvl="2"/>
            <a:r>
              <a:rPr lang="en-US" sz="1700" i="1">
                <a:solidFill>
                  <a:srgbClr val="FFFFFF"/>
                </a:solidFill>
              </a:rPr>
              <a:t>P</a:t>
            </a:r>
            <a:r>
              <a:rPr lang="en-US" sz="1700" i="1" baseline="-25000">
                <a:solidFill>
                  <a:srgbClr val="FFFFFF"/>
                </a:solidFill>
              </a:rPr>
              <a:t>mk</a:t>
            </a:r>
            <a:r>
              <a:rPr lang="en-US" sz="1700">
                <a:solidFill>
                  <a:srgbClr val="FFFFFF"/>
                </a:solidFill>
              </a:rPr>
              <a:t> represents the proportion of observations in the </a:t>
            </a:r>
            <a:r>
              <a:rPr lang="en-US" sz="1700" i="1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th region from the </a:t>
            </a:r>
            <a:r>
              <a:rPr lang="en-US" sz="1700" i="1">
                <a:solidFill>
                  <a:srgbClr val="FFFFFF"/>
                </a:solidFill>
              </a:rPr>
              <a:t>k</a:t>
            </a:r>
            <a:r>
              <a:rPr lang="en-US" sz="1700">
                <a:solidFill>
                  <a:srgbClr val="FFFFFF"/>
                </a:solidFill>
              </a:rPr>
              <a:t>th class</a:t>
            </a:r>
          </a:p>
          <a:p>
            <a:pPr lvl="2"/>
            <a:r>
              <a:rPr lang="en-US" sz="1700">
                <a:solidFill>
                  <a:srgbClr val="FFFFFF"/>
                </a:solidFill>
              </a:rPr>
              <a:t>Small value indicates that a node predominantly contains observations from a single class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Cross Entropy – alternative measure of purity</a:t>
            </a:r>
          </a:p>
        </p:txBody>
      </p:sp>
    </p:spTree>
    <p:extLst>
      <p:ext uri="{BB962C8B-B14F-4D97-AF65-F5344CB8AC3E}">
        <p14:creationId xmlns:p14="http://schemas.microsoft.com/office/powerpoint/2010/main" val="388916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Decision Trees – Classification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273B3D-B801-42EB-B2C9-899A9B04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638044"/>
            <a:ext cx="3657818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Fully grown Classification Tree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Nodes show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Proportion of classes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Mode/prediction of node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52984"/>
            <a:ext cx="6250769" cy="43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BE6F7-5924-43BE-AAF8-DE7B9DAF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Trees vs Linear Model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 Depends on how the separation of the data is composed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27B65-E80B-451D-BB2D-1D31927C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3131103"/>
            <a:ext cx="3648853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Top row: Linear classifier provides a better fit than trees for a linear space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Bottom row: Trees provide a better fit for non linear space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346414-52D9-4F4C-A3A7-76EE11A93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3"/>
          <a:stretch/>
        </p:blipFill>
        <p:spPr>
          <a:xfrm>
            <a:off x="5550424" y="643468"/>
            <a:ext cx="5745446" cy="53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Ensembling – Improving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2638044"/>
            <a:ext cx="3845858" cy="3415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Biggest problem with building a decision tree is high variance.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Solution is </a:t>
            </a:r>
            <a:r>
              <a:rPr lang="en-US" sz="2000" dirty="0" err="1">
                <a:solidFill>
                  <a:schemeClr val="bg1"/>
                </a:solidFill>
              </a:rPr>
              <a:t>ensembling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can use multiple trees to get more accurate predictions and lower the variance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DDFD489-F5CF-4F8F-BB5B-17FFD121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Ensemble 1 – Bagging Bootstrap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94" y="2519423"/>
            <a:ext cx="4100905" cy="405993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Step 1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bootstrap the data &amp; create data set 1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</a:t>
            </a:r>
            <a:r>
              <a:rPr lang="en-US" sz="1600" dirty="0" err="1">
                <a:solidFill>
                  <a:schemeClr val="bg1"/>
                </a:solidFill>
              </a:rPr>
              <a:t>dec</a:t>
            </a:r>
            <a:r>
              <a:rPr lang="en-US" sz="1600" dirty="0">
                <a:solidFill>
                  <a:schemeClr val="bg1"/>
                </a:solidFill>
              </a:rPr>
              <a:t> tree 1 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Step 2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bootstrap the data &amp; create data set 2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</a:t>
            </a:r>
            <a:r>
              <a:rPr lang="en-US" sz="1600" dirty="0" err="1">
                <a:solidFill>
                  <a:schemeClr val="bg1"/>
                </a:solidFill>
              </a:rPr>
              <a:t>dec</a:t>
            </a:r>
            <a:r>
              <a:rPr lang="en-US" sz="1600" dirty="0">
                <a:solidFill>
                  <a:schemeClr val="bg1"/>
                </a:solidFill>
              </a:rPr>
              <a:t> tree 2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Step 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bootstrap the data &amp; create data set n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</a:t>
            </a:r>
            <a:r>
              <a:rPr lang="en-US" sz="1600" dirty="0" err="1">
                <a:solidFill>
                  <a:schemeClr val="bg1"/>
                </a:solidFill>
              </a:rPr>
              <a:t>dec</a:t>
            </a:r>
            <a:r>
              <a:rPr lang="en-US" sz="1600" dirty="0">
                <a:solidFill>
                  <a:schemeClr val="bg1"/>
                </a:solidFill>
              </a:rPr>
              <a:t> tree 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Step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Aggregate predictions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Regression – mean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Classification - mode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3D5E6-62B7-4A55-B173-24FAC87E33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0908" y="1658557"/>
            <a:ext cx="6250769" cy="3415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B107BD-A436-477E-AB4E-4183EF4A11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82359" y="1914168"/>
            <a:ext cx="779335" cy="1089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4E570-3313-4B9C-BE0C-C86E3A8732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82359" y="3003177"/>
            <a:ext cx="779335" cy="1089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459B2-80A8-413A-9B26-D2D7200920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82359" y="4092186"/>
            <a:ext cx="779335" cy="10890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714AB-3CE5-45B5-9B5F-E3EFB2FECB58}"/>
              </a:ext>
            </a:extLst>
          </p:cNvPr>
          <p:cNvCxnSpPr/>
          <p:nvPr/>
        </p:nvCxnSpPr>
        <p:spPr>
          <a:xfrm>
            <a:off x="10982359" y="5444455"/>
            <a:ext cx="779335" cy="0"/>
          </a:xfrm>
          <a:prstGeom prst="line">
            <a:avLst/>
          </a:prstGeom>
          <a:ln w="57150">
            <a:solidFill>
              <a:srgbClr val="233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6CD4BC-C42C-45AA-AB12-44500070AB8A}"/>
              </a:ext>
            </a:extLst>
          </p:cNvPr>
          <p:cNvSpPr txBox="1"/>
          <p:nvPr/>
        </p:nvSpPr>
        <p:spPr>
          <a:xfrm>
            <a:off x="10717099" y="5699328"/>
            <a:ext cx="130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4CA0D-03ED-443D-928D-3C3860FB4530}"/>
              </a:ext>
            </a:extLst>
          </p:cNvPr>
          <p:cNvSpPr txBox="1"/>
          <p:nvPr/>
        </p:nvSpPr>
        <p:spPr>
          <a:xfrm>
            <a:off x="10602882" y="4467413"/>
            <a:ext cx="2489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0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Ensemble 1 – Bagging Bootstrap Aggregation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OOB Out of Bag observations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Bootstrap method uses 2/3 of the data, 1/3 is for the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73712-CFB5-41D8-BB4E-0642BE43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253" y="109537"/>
            <a:ext cx="64770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7"/>
            <a:ext cx="3886589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Ensemble Interpretation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638044"/>
            <a:ext cx="3601361" cy="40312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Interpretation of the features is lost because we have many trees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Different trees and different features combine to give the aggregated prediction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Remove one feature and measure how much error changes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Importance is relative to the most important predictor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26BD7-4AF3-4EE5-AD62-0F5E0DB6E9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5918" y="851264"/>
            <a:ext cx="5571203" cy="53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/>
              <a:t>Decision Trees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endParaRPr lang="en-US" sz="2200"/>
          </a:p>
          <a:p>
            <a:pPr lvl="1"/>
            <a:r>
              <a:rPr lang="en-US" sz="2200"/>
              <a:t>Goal: Segmenting the predictor space into a number of simple regions</a:t>
            </a:r>
          </a:p>
          <a:p>
            <a:pPr lvl="1"/>
            <a:r>
              <a:rPr lang="en-US" sz="2200"/>
              <a:t>Benefits: Easily Interpretable</a:t>
            </a:r>
          </a:p>
          <a:p>
            <a:pPr lvl="1"/>
            <a:r>
              <a:rPr lang="en-US" sz="2200"/>
              <a:t>Drawbacks: Variance and accuracy</a:t>
            </a:r>
          </a:p>
          <a:p>
            <a:pPr lvl="1"/>
            <a:r>
              <a:rPr lang="en-US" sz="2200"/>
              <a:t>Regression trees</a:t>
            </a:r>
          </a:p>
          <a:p>
            <a:pPr lvl="2"/>
            <a:r>
              <a:rPr lang="en-US" sz="2200"/>
              <a:t>Response is continuous</a:t>
            </a:r>
          </a:p>
          <a:p>
            <a:pPr lvl="2"/>
            <a:r>
              <a:rPr lang="en-US" sz="2200"/>
              <a:t>Use the mean of the region as the predictive value</a:t>
            </a:r>
          </a:p>
          <a:p>
            <a:pPr lvl="1"/>
            <a:r>
              <a:rPr lang="en-US" sz="2200"/>
              <a:t>Classification trees</a:t>
            </a:r>
          </a:p>
          <a:p>
            <a:pPr lvl="2"/>
            <a:r>
              <a:rPr lang="en-US" sz="2200"/>
              <a:t>Response is discrete (classes)</a:t>
            </a:r>
          </a:p>
          <a:p>
            <a:pPr lvl="2"/>
            <a:r>
              <a:rPr lang="en-US" sz="2200"/>
              <a:t>Use the mode of the region as the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46761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Ensemble 2 – 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Random Forest is very similar to Bagging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Difference is in how we make our splits (which features we consider)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Every time we make a split, we take a random sample of subset of N features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Regression subset: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Classification subset: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r="-108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6CD4BC-C42C-45AA-AB12-44500070AB8A}"/>
              </a:ext>
            </a:extLst>
          </p:cNvPr>
          <p:cNvSpPr txBox="1"/>
          <p:nvPr/>
        </p:nvSpPr>
        <p:spPr>
          <a:xfrm>
            <a:off x="8004379" y="5536882"/>
            <a:ext cx="130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912BE-A785-4915-93FC-45CCBC934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r="11458"/>
          <a:stretch/>
        </p:blipFill>
        <p:spPr>
          <a:xfrm>
            <a:off x="5297763" y="1945957"/>
            <a:ext cx="6519332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Ensemble 3 – Gradient Boosted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2638044"/>
                <a:ext cx="3855720" cy="364083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Difference is trees sequential and dependent</a:t>
                </a: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Residual output of the first tree is the input to the next tree</a:t>
                </a: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Typically use short trees (stumps)</a:t>
                </a: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Slow learner progresses to become powerful</a:t>
                </a: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Learning rate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0.001</m:t>
                    </m:r>
                  </m:oMath>
                </a14:m>
                <a:endParaRPr lang="en-US" sz="1300" dirty="0">
                  <a:solidFill>
                    <a:schemeClr val="bg1"/>
                  </a:solidFill>
                </a:endParaRPr>
              </a:p>
              <a:p>
                <a:r>
                  <a:rPr lang="en-US" sz="1700" dirty="0">
                    <a:solidFill>
                      <a:schemeClr val="bg1"/>
                    </a:solidFill>
                  </a:rPr>
                  <a:t>Regression or Classification tasks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2638044"/>
                <a:ext cx="3855720" cy="3640836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58C0EF7-8322-4AB0-807E-F07DF94A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325003"/>
            <a:ext cx="6250769" cy="20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4" y="963877"/>
            <a:ext cx="4142058" cy="315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7" y="200325"/>
            <a:ext cx="4235948" cy="38123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922135"/>
            <a:ext cx="3662730" cy="21243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From ISLR: hitters data set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Interpretable anatomy</a:t>
            </a:r>
          </a:p>
        </p:txBody>
      </p:sp>
    </p:spTree>
    <p:extLst>
      <p:ext uri="{BB962C8B-B14F-4D97-AF65-F5344CB8AC3E}">
        <p14:creationId xmlns:p14="http://schemas.microsoft.com/office/powerpoint/2010/main" val="12084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868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Trees – Choosing regions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FB9508-1F0C-42BE-88D3-77D7C1A4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1" y="478232"/>
            <a:ext cx="3301659" cy="27899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1EE958F-FA61-4333-8BF2-633599220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4267400"/>
            <a:ext cx="3662730" cy="15200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2799889"/>
            <a:ext cx="6363760" cy="2987543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Divide the predictor space into J distinct and non overlapping regions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every observation that falls into </a:t>
            </a:r>
            <a:r>
              <a:rPr lang="en-US" dirty="0" err="1">
                <a:solidFill>
                  <a:srgbClr val="FFFFFF"/>
                </a:solidFill>
              </a:rPr>
              <a:t>R</a:t>
            </a:r>
            <a:r>
              <a:rPr lang="en-US" baseline="-25000" dirty="0" err="1">
                <a:solidFill>
                  <a:srgbClr val="FFFFFF"/>
                </a:solidFill>
              </a:rPr>
              <a:t>j</a:t>
            </a:r>
            <a:r>
              <a:rPr lang="en-US" baseline="-250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we make the same prediction. The mean of the response values from the training set</a:t>
            </a:r>
            <a:endParaRPr lang="en-US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2217179"/>
            <a:ext cx="4920199" cy="3628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Recursive Binary Splitting – greedy approach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Start from the top of the tree where all the observations are in one single region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Greedy because only the best split is made at that particular step, rather than looking ahead and picking a split that will lead to a better tree in some future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0A1FCC-6C4E-44BC-9F39-146FD7E94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" b="2341"/>
          <a:stretch/>
        </p:blipFill>
        <p:spPr>
          <a:xfrm>
            <a:off x="7087960" y="-1"/>
            <a:ext cx="4203140" cy="3383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78E228-04D7-4121-942A-61F39C1B0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b="1973"/>
          <a:stretch/>
        </p:blipFill>
        <p:spPr>
          <a:xfrm>
            <a:off x="7087866" y="0"/>
            <a:ext cx="4168365" cy="3383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04F2C1-B0B5-4708-BA00-9A01B12E3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65" y="3858448"/>
            <a:ext cx="3662730" cy="24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3" y="2217179"/>
            <a:ext cx="4911235" cy="3628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Successively split the predictor space</a:t>
            </a:r>
          </a:p>
          <a:p>
            <a:pPr lvl="1"/>
            <a:r>
              <a:rPr lang="en-US" sz="2000" dirty="0"/>
              <a:t>Each split will be indicated by 2 new branches down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4307128"/>
            <a:ext cx="5446184" cy="1538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0A1FCC-6C4E-44BC-9F39-146FD7E94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" b="2341"/>
          <a:stretch/>
        </p:blipFill>
        <p:spPr>
          <a:xfrm>
            <a:off x="7087960" y="-1"/>
            <a:ext cx="4203140" cy="3383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BCA94-B642-4D8D-894F-91E01504D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1" r="5899" b="11102"/>
          <a:stretch/>
        </p:blipFill>
        <p:spPr>
          <a:xfrm>
            <a:off x="838200" y="4031426"/>
            <a:ext cx="4411980" cy="2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3" y="2144607"/>
            <a:ext cx="5533096" cy="3628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Repeat the process looking for the best predictor and best cut point</a:t>
            </a:r>
          </a:p>
          <a:p>
            <a:pPr lvl="1"/>
            <a:r>
              <a:rPr lang="en-US" sz="2000" dirty="0"/>
              <a:t>Minimize the Regional Sum of Squares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4307128"/>
            <a:ext cx="5446184" cy="1538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06E4A5-4E24-44C6-B204-D2D450225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66" r="-4656" b="3866"/>
          <a:stretch/>
        </p:blipFill>
        <p:spPr>
          <a:xfrm>
            <a:off x="7041946" y="-1"/>
            <a:ext cx="4339388" cy="3383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71706-DB77-42A4-9496-A76EF245C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727"/>
            <a:ext cx="4076664" cy="27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507" y="2638044"/>
            <a:ext cx="4303059" cy="3415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Process continues until it reaches a stopping criterion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Example: Limit the number of observations in a node to 5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We can now predict a new test observation by returning the mean of the training observations in the given 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Decision Trees –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38044"/>
            <a:ext cx="3931242" cy="3415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Full tree may over fit the training dataset, leading to poor prediction on test.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Pruning will lower the variance and increase the bias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Consider sub-trees and look for the one with the lowest test error using cross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12191</TotalTime>
  <Words>749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Decision Trees and Ensembling</vt:lpstr>
      <vt:lpstr>Decision Trees</vt:lpstr>
      <vt:lpstr>Decision Trees</vt:lpstr>
      <vt:lpstr>Decision Trees – Choosing regions</vt:lpstr>
      <vt:lpstr>Decision Trees – Choosing regions</vt:lpstr>
      <vt:lpstr>Decision Trees – Choosing regions</vt:lpstr>
      <vt:lpstr>Decision Trees – Choosing regions</vt:lpstr>
      <vt:lpstr>Decision Trees – Choosing regions</vt:lpstr>
      <vt:lpstr>Decision Trees – Pruning</vt:lpstr>
      <vt:lpstr>Decision Trees – Pruning</vt:lpstr>
      <vt:lpstr>Decision Trees – Pruning  Pruned tree</vt:lpstr>
      <vt:lpstr>Decision Trees – Classification</vt:lpstr>
      <vt:lpstr>Decision Trees – Classification</vt:lpstr>
      <vt:lpstr>Decision Trees – Classification</vt:lpstr>
      <vt:lpstr>Trees vs Linear Model  Depends on how the separation of the data is composed</vt:lpstr>
      <vt:lpstr>Ensembling – Improving Trees</vt:lpstr>
      <vt:lpstr>Ensemble 1 – Bagging Bootstrap Aggregation</vt:lpstr>
      <vt:lpstr>Ensemble 1 – Bagging Bootstrap Aggregation</vt:lpstr>
      <vt:lpstr>Ensemble Interpretation Feature Importance</vt:lpstr>
      <vt:lpstr>Ensemble 2 – Random Forest</vt:lpstr>
      <vt:lpstr>Ensemble 3 – Gradient Boosted Trees</vt:lpstr>
      <vt:lpstr>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Options</dc:title>
  <dc:creator>Brandon Palm</dc:creator>
  <cp:lastModifiedBy>John Navarro</cp:lastModifiedBy>
  <cp:revision>74</cp:revision>
  <dcterms:created xsi:type="dcterms:W3CDTF">2017-03-27T21:52:45Z</dcterms:created>
  <dcterms:modified xsi:type="dcterms:W3CDTF">2018-11-02T01:50:18Z</dcterms:modified>
</cp:coreProperties>
</file>