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0" r:id="rId4"/>
    <p:sldId id="275" r:id="rId5"/>
    <p:sldId id="280" r:id="rId6"/>
    <p:sldId id="270" r:id="rId7"/>
    <p:sldId id="276" r:id="rId8"/>
    <p:sldId id="263" r:id="rId9"/>
    <p:sldId id="281" r:id="rId10"/>
    <p:sldId id="282" r:id="rId11"/>
    <p:sldId id="283" r:id="rId12"/>
    <p:sldId id="287" r:id="rId13"/>
    <p:sldId id="284" r:id="rId14"/>
    <p:sldId id="285" r:id="rId15"/>
    <p:sldId id="288" r:id="rId16"/>
    <p:sldId id="289" r:id="rId17"/>
    <p:sldId id="291" r:id="rId18"/>
    <p:sldId id="290" r:id="rId19"/>
    <p:sldId id="277" r:id="rId20"/>
    <p:sldId id="292" r:id="rId21"/>
    <p:sldId id="293" r:id="rId22"/>
    <p:sldId id="294" r:id="rId23"/>
    <p:sldId id="278" r:id="rId24"/>
    <p:sldId id="295" r:id="rId25"/>
    <p:sldId id="296" r:id="rId26"/>
    <p:sldId id="297" r:id="rId27"/>
    <p:sldId id="298" r:id="rId28"/>
    <p:sldId id="279" r:id="rId29"/>
    <p:sldId id="262" r:id="rId30"/>
    <p:sldId id="26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0F6FC6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931DB-04F3-4F70-8A36-BB8729584491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CCF7-316B-4918-AEDF-A1C97E7F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12A4-83C6-4A8F-9779-3CACD58D971D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8A16-AC1C-4CE7-80EE-ACFCFF8E8742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829F-D1FB-4FF2-9C72-A2F5E658B60D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4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CAAA-1374-4DE7-B297-55B12621DC87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66C6-4334-46B3-A89F-866F75989355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4DBF-F94B-4FAA-A548-963494403B32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417E-78F4-4E88-A810-6B665D2A54CA}" type="datetime1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56A87-823E-488E-8159-1A2B502ABA2F}" type="datetime1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A83C-1B6B-4FDE-99A2-224D9CDC222A}" type="datetime1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3B4C34-7AEB-4052-B236-C2B4EF6CA779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DE19-FA6A-4400-AE3E-D0F2AAE08385}" type="datetime1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08A2E2-6183-4738-8ECE-B4F28EDE37F6}" type="datetime1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55883C-D440-4281-BBC8-9594530AC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3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A6D7-88D0-4C47-914D-A3DC1FFDC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2566E-5698-4D63-B06A-6277E22A9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 Science – Fall 2018</a:t>
            </a:r>
          </a:p>
          <a:p>
            <a:r>
              <a:rPr lang="en-US" sz="1800" dirty="0"/>
              <a:t>Extra Session 8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7DEA2-79EA-44F0-AD7E-45D952DC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772A4-01B8-4036-86BD-85F27CEB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00" y="290845"/>
            <a:ext cx="1549923" cy="15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4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trends or changing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638006" cy="3591681"/>
          </a:xfrm>
        </p:spPr>
        <p:txBody>
          <a:bodyPr>
            <a:normAutofit/>
          </a:bodyPr>
          <a:lstStyle/>
          <a:p>
            <a:r>
              <a:rPr lang="en-US" dirty="0"/>
              <a:t>Stationary time series: properties do not depend on the time when the series is observed</a:t>
            </a:r>
          </a:p>
          <a:p>
            <a:pPr lvl="1"/>
            <a:r>
              <a:rPr lang="en-US" dirty="0"/>
              <a:t>No trend</a:t>
            </a:r>
          </a:p>
          <a:p>
            <a:pPr lvl="1"/>
            <a:r>
              <a:rPr lang="en-US" dirty="0"/>
              <a:t>No seasonality</a:t>
            </a:r>
          </a:p>
          <a:p>
            <a:pPr lvl="1"/>
            <a:r>
              <a:rPr lang="en-US" dirty="0"/>
              <a:t>Constant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4C16B-96F9-4B95-B52D-2141D946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06" y="1845733"/>
            <a:ext cx="6242277" cy="4005469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A1BFEE8C-29B7-4B14-9465-C97E53FCE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9280" y="3391267"/>
            <a:ext cx="914400" cy="914400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60BC114-B895-424F-B9E8-B1316BF33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3812" y="4631387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F802A59F-6D2B-4CA7-ACEE-6A80D925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458" y="4631387"/>
            <a:ext cx="914400" cy="91440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FC9DED20-CC42-4B12-A2B8-A303F0B5B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9280" y="1977309"/>
            <a:ext cx="914400" cy="9144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A2659498-BEE1-4F2B-9DC3-7090242BD1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0458" y="2105489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5E134886-95C1-4072-A9F0-E257FBC7E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3812" y="3391267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27C9BB65-CD19-4814-971B-59E7C43B1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0458" y="32782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638006" cy="3591681"/>
          </a:xfrm>
        </p:spPr>
        <p:txBody>
          <a:bodyPr>
            <a:normAutofit/>
          </a:bodyPr>
          <a:lstStyle/>
          <a:p>
            <a:r>
              <a:rPr lang="en-US" dirty="0"/>
              <a:t>Stationary time series: properties do not depend on the time when the series is observed</a:t>
            </a:r>
          </a:p>
          <a:p>
            <a:pPr lvl="1"/>
            <a:r>
              <a:rPr lang="en-US" dirty="0"/>
              <a:t>No trend</a:t>
            </a:r>
          </a:p>
          <a:p>
            <a:pPr lvl="1"/>
            <a:r>
              <a:rPr lang="en-US" dirty="0"/>
              <a:t>No seasonality</a:t>
            </a:r>
          </a:p>
          <a:p>
            <a:pPr lvl="1"/>
            <a:r>
              <a:rPr lang="en-US" dirty="0"/>
              <a:t>Constant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4C16B-96F9-4B95-B52D-2141D946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06" y="1845733"/>
            <a:ext cx="6242277" cy="4005469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A1BFEE8C-29B7-4B14-9465-C97E53FCE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9280" y="3391267"/>
            <a:ext cx="914400" cy="914400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60BC114-B895-424F-B9E8-B1316BF33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3812" y="4631387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F802A59F-6D2B-4CA7-ACEE-6A80D925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458" y="4631387"/>
            <a:ext cx="914400" cy="914400"/>
          </a:xfrm>
          <a:prstGeom prst="rect">
            <a:avLst/>
          </a:prstGeom>
        </p:spPr>
      </p:pic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FC9DED20-CC42-4B12-A2B8-A303F0B5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9280" y="1977309"/>
            <a:ext cx="914400" cy="9144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A2659498-BEE1-4F2B-9DC3-7090242BD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458" y="2105489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5E134886-95C1-4072-A9F0-E257FBC7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3812" y="3391267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27C9BB65-CD19-4814-971B-59E7C43B1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458" y="3386649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90A2C46-413B-482F-A1F4-E980F9B36D23}"/>
              </a:ext>
            </a:extLst>
          </p:cNvPr>
          <p:cNvSpPr/>
          <p:nvPr/>
        </p:nvSpPr>
        <p:spPr>
          <a:xfrm>
            <a:off x="7266214" y="1977309"/>
            <a:ext cx="1779815" cy="10425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C5BAB-4704-4475-9854-3C415BFE14F2}"/>
              </a:ext>
            </a:extLst>
          </p:cNvPr>
          <p:cNvSpPr/>
          <p:nvPr/>
        </p:nvSpPr>
        <p:spPr>
          <a:xfrm>
            <a:off x="5267874" y="4645810"/>
            <a:ext cx="1779815" cy="104258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9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4ED4-CFA6-4CE9-ADB5-4C95CF9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924198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026D-1644-43C5-BF63-A9D8EACE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1730829"/>
            <a:ext cx="3853543" cy="50940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White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Variables are independent and identically distributed with a mean of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variables have the same variance and zero correlation with other values in the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Random walk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step is random, but is dependent on the location of the previous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Autocorrelation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Plot of correlation between observations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6DF-5602-4DF9-9E7B-F117F4B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3337E-B0E1-49FF-A339-BD05903B0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26" y="122506"/>
            <a:ext cx="5974358" cy="1867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A7BC3-F4DF-42E5-BE4A-32C28E5D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590" y="2285581"/>
            <a:ext cx="6048463" cy="243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7A031-E08E-4657-A08D-863FC2A26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" r="-1"/>
          <a:stretch/>
        </p:blipFill>
        <p:spPr>
          <a:xfrm>
            <a:off x="4732306" y="4935372"/>
            <a:ext cx="6710278" cy="17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and 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46220" cy="3591681"/>
          </a:xfrm>
        </p:spPr>
        <p:txBody>
          <a:bodyPr>
            <a:normAutofit/>
          </a:bodyPr>
          <a:lstStyle/>
          <a:p>
            <a:r>
              <a:rPr lang="en-US" dirty="0"/>
              <a:t>Log transformation helps stabilize the variance of a time series</a:t>
            </a:r>
          </a:p>
          <a:p>
            <a:r>
              <a:rPr lang="en-US" dirty="0"/>
              <a:t>Differencing is computing the differences between consecutive observations</a:t>
            </a:r>
          </a:p>
          <a:p>
            <a:r>
              <a:rPr lang="en-US" dirty="0"/>
              <a:t>Helps to stabilize the mean of the time series by removing changes in the level</a:t>
            </a:r>
          </a:p>
          <a:p>
            <a:r>
              <a:rPr lang="en-US" dirty="0"/>
              <a:t>Log difference is a common transformation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69BA0-D6FD-4AB7-9930-1F339DC9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5116483" cy="43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autoregressive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46220" cy="3591681"/>
          </a:xfrm>
        </p:spPr>
        <p:txBody>
          <a:bodyPr>
            <a:normAutofit/>
          </a:bodyPr>
          <a:lstStyle/>
          <a:p>
            <a:r>
              <a:rPr lang="en-US" dirty="0"/>
              <a:t>Forecast the variable of interest using a linear combination of </a:t>
            </a:r>
            <a:r>
              <a:rPr lang="en-US" b="1" dirty="0"/>
              <a:t>past values of the variable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 of p</a:t>
            </a:r>
          </a:p>
          <a:p>
            <a:r>
              <a:rPr lang="en-US" dirty="0"/>
              <a:t>Et is white noise</a:t>
            </a:r>
          </a:p>
          <a:p>
            <a:r>
              <a:rPr lang="en-US" dirty="0"/>
              <a:t>AR(p) model: an autoregressive model of order 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C28AA-9978-4D93-8064-FAAF85CA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981325"/>
            <a:ext cx="3829050" cy="44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BDB8E-E492-40C2-B5E8-C2CCD8A5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683" y="2322360"/>
            <a:ext cx="56388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– moving average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46220" cy="3591681"/>
          </a:xfrm>
        </p:spPr>
        <p:txBody>
          <a:bodyPr>
            <a:normAutofit/>
          </a:bodyPr>
          <a:lstStyle/>
          <a:p>
            <a:r>
              <a:rPr lang="en-US" dirty="0"/>
              <a:t>Forecast the variable of interest using the </a:t>
            </a:r>
            <a:r>
              <a:rPr lang="en-US" b="1" dirty="0"/>
              <a:t>past forecast errors in a regression like model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Order of q</a:t>
            </a:r>
          </a:p>
          <a:p>
            <a:r>
              <a:rPr lang="en-US" dirty="0"/>
              <a:t>Et is white noise</a:t>
            </a:r>
          </a:p>
          <a:p>
            <a:r>
              <a:rPr lang="en-US" dirty="0"/>
              <a:t>MA(q) model: a moving average model of order 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BDB8E-E492-40C2-B5E8-C2CCD8A50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83" y="2322360"/>
            <a:ext cx="563880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31A34-2191-4043-AD06-23D53B99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833" y="2322360"/>
            <a:ext cx="5581650" cy="2609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2CB78-B4A4-497C-9F81-EAAF49D93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105150"/>
            <a:ext cx="3705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putting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2124333"/>
          </a:xfrm>
        </p:spPr>
        <p:txBody>
          <a:bodyPr>
            <a:normAutofit/>
          </a:bodyPr>
          <a:lstStyle/>
          <a:p>
            <a:r>
              <a:rPr lang="en-US" dirty="0"/>
              <a:t>Combine differencing with auto regression and a moving average model </a:t>
            </a:r>
          </a:p>
          <a:p>
            <a:r>
              <a:rPr lang="en-US" dirty="0"/>
              <a:t>ARIMA Auto Regressive Integrated Moving Average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07E58-DA41-4CB5-8024-C91B3CBC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65" y="2958436"/>
            <a:ext cx="7677675" cy="57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9658D-1CD3-4564-BC5B-E1BCD5E0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04" y="4081240"/>
            <a:ext cx="3295650" cy="92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8ABA54-8BB6-4305-AB4C-6ECB398A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96" y="4081240"/>
            <a:ext cx="5029200" cy="125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BB2E95-47C8-4B3D-BC22-FF6689B3EB74}"/>
              </a:ext>
            </a:extLst>
          </p:cNvPr>
          <p:cNvSpPr txBox="1"/>
          <p:nvPr/>
        </p:nvSpPr>
        <p:spPr>
          <a:xfrm>
            <a:off x="1536298" y="5449713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ARIMA(</a:t>
            </a:r>
            <a:r>
              <a:rPr lang="en-US" dirty="0" err="1"/>
              <a:t>p,d,q</a:t>
            </a:r>
            <a:r>
              <a:rPr lang="en-US" dirty="0"/>
              <a:t>) model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9E453-BBED-44D4-9CB1-8CE05428CA51}"/>
              </a:ext>
            </a:extLst>
          </p:cNvPr>
          <p:cNvSpPr txBox="1"/>
          <p:nvPr/>
        </p:nvSpPr>
        <p:spPr>
          <a:xfrm>
            <a:off x="7685465" y="5449713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cases of ARIMA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51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 and PACF plots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7352-A59C-4DEC-9061-A2DE5925D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3"/>
                <a:ext cx="10115203" cy="42890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ACF plot shows the autocorrelations between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PACF measures the relationship of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after removing the effects of lags 1,2,3,4..k-1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To determine p </a:t>
                </a:r>
                <a:r>
                  <a:rPr lang="en-US" dirty="0"/>
                  <a:t>in an ARIMA(p,d,0) model: want to see that ACF is exponentially decaying or sinusoidal and look for a lag in PDF at p</a:t>
                </a:r>
              </a:p>
              <a:p>
                <a:pPr marL="0" indent="0">
                  <a:buNone/>
                </a:pPr>
                <a:r>
                  <a:rPr lang="en-US" b="1" dirty="0"/>
                  <a:t>To determine q </a:t>
                </a:r>
                <a:r>
                  <a:rPr lang="en-US" dirty="0"/>
                  <a:t>in an ARIMA(0,d,q) model: want to see that PACF is exponentially decaying or sinusoidal and look for a lag in ACF at q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227352-A59C-4DEC-9061-A2DE5925D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3"/>
                <a:ext cx="10115203" cy="4289060"/>
              </a:xfrm>
              <a:blipFill>
                <a:blip r:embed="rId2"/>
                <a:stretch>
                  <a:fillRect l="-1507" t="-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F513-42AD-4B86-A83D-3FDC2BDE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82" y="2751259"/>
            <a:ext cx="33909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9684E-5CE8-4BAC-98E2-0218907DF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057" y="2875084"/>
            <a:ext cx="3371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54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47" y="1845733"/>
            <a:ext cx="6068291" cy="43574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Plot the data and identify any unusual observations.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necessary, transform the data (using a Box-Cox transformation) to stabilize the variance.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data are non-stationary, take first differences of the data until the data are stationary.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Examine the ACF/PACF: Is an ARIMA(p,d,0p,d,0) or ARIMA(0,d,q0,d,q) model appropriate?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your chosen model(s), and use the </a:t>
            </a:r>
            <a:r>
              <a:rPr lang="en-US" dirty="0" err="1"/>
              <a:t>AICc</a:t>
            </a:r>
            <a:r>
              <a:rPr lang="en-US" dirty="0"/>
              <a:t> to search for a better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the residuals from your chosen model by plotting the ACF of the residuals, and doing a portmanteau test of the residuals. If they do not look like white noise, try a modified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the residuals look like white noise, calculate forecasts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F95CF-C532-4CA0-A744-5F56AA0E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949" y="286603"/>
            <a:ext cx="4595233" cy="59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0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applications for </a:t>
            </a:r>
            <a:r>
              <a:rPr lang="en-US" dirty="0" err="1"/>
              <a:t>arima</a:t>
            </a:r>
            <a:r>
              <a:rPr lang="en-US" dirty="0"/>
              <a:t>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8EF-176E-4F46-8D6E-4F34093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93FA-B8D5-4BF5-A027-9653E7F6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1983-9CCE-4F07-B372-11FD7B06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Time series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ARIMA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ARIMA variants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Facebook prophet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solidFill>
                  <a:srgbClr val="0F6FC6"/>
                </a:solidFill>
              </a:rPr>
              <a:t>Google </a:t>
            </a:r>
            <a:r>
              <a:rPr lang="en-US" sz="3200" b="1" dirty="0" err="1">
                <a:solidFill>
                  <a:srgbClr val="0F6FC6"/>
                </a:solidFill>
              </a:rPr>
              <a:t>bsts</a:t>
            </a:r>
            <a:endParaRPr lang="en-US" sz="3200" b="1" dirty="0">
              <a:solidFill>
                <a:srgbClr val="0F6FC6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26982-FCF3-41FF-9537-B44BBB854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9C0BC-990D-4EB1-B60C-A24A2C5A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ARIMA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46220" cy="3591681"/>
          </a:xfrm>
        </p:spPr>
        <p:txBody>
          <a:bodyPr>
            <a:normAutofit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ARIMA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46220" cy="3591681"/>
          </a:xfrm>
        </p:spPr>
        <p:txBody>
          <a:bodyPr>
            <a:normAutofit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– Vector autoregressions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46220" cy="3591681"/>
          </a:xfrm>
        </p:spPr>
        <p:txBody>
          <a:bodyPr>
            <a:normAutofit/>
          </a:bodyPr>
          <a:lstStyle/>
          <a:p>
            <a:r>
              <a:rPr lang="en-US" dirty="0"/>
              <a:t>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Forecasting at scale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8EF-176E-4F46-8D6E-4F34093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prophet?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37902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Prophet is a procedure for forecasting time series data based on an additive model where non-linear trends are fit with yearly, weekly and daily seasonality, plus holiday effects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Prophet is open source software released by Facebook’s Core Data Science team.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Prophet is robust to outliers, missing data and dramatic changes in your time series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human interpretable parameters to improve your forecast by adding domain knowledge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Available in R and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C2E65-B24B-4A64-83AE-DA2723BE02E9}"/>
              </a:ext>
            </a:extLst>
          </p:cNvPr>
          <p:cNvSpPr/>
          <p:nvPr/>
        </p:nvSpPr>
        <p:spPr>
          <a:xfrm>
            <a:off x="851656" y="6386731"/>
            <a:ext cx="370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https://facebook.github.io/prophet/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EFFE-BEA2-473B-A6E4-F327E436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609" y="5320146"/>
            <a:ext cx="2387874" cy="62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2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prophet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3790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an instance of the Prophet class then call fit and predict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Input is a data frame with two columns: </a:t>
            </a:r>
            <a:r>
              <a:rPr lang="en-US" b="1" dirty="0"/>
              <a:t>ds </a:t>
            </a:r>
            <a:r>
              <a:rPr lang="en-US" dirty="0"/>
              <a:t>(</a:t>
            </a:r>
            <a:r>
              <a:rPr lang="en-US" dirty="0" err="1"/>
              <a:t>datestamp</a:t>
            </a:r>
            <a:r>
              <a:rPr lang="en-US" dirty="0"/>
              <a:t>: YYYY-MM-DD) and</a:t>
            </a:r>
            <a:r>
              <a:rPr lang="en-US" b="1" dirty="0"/>
              <a:t> y </a:t>
            </a:r>
            <a:r>
              <a:rPr lang="en-US" dirty="0"/>
              <a:t>(numeric)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C2E65-B24B-4A64-83AE-DA2723BE02E9}"/>
              </a:ext>
            </a:extLst>
          </p:cNvPr>
          <p:cNvSpPr/>
          <p:nvPr/>
        </p:nvSpPr>
        <p:spPr>
          <a:xfrm>
            <a:off x="851656" y="6386731"/>
            <a:ext cx="370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https://facebook.github.io/prophet/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3E5A9-4E41-4EEC-81DB-0C639357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1" y="3258567"/>
            <a:ext cx="203835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395F89-B265-4786-A073-24F8CC4C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675" y="5112405"/>
            <a:ext cx="474345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2BBFC-9C8E-486D-A557-96A95B830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675" y="4177834"/>
            <a:ext cx="4724400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6518BB-E991-4B38-8BFA-A41C16DF56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789"/>
          <a:stretch/>
        </p:blipFill>
        <p:spPr>
          <a:xfrm>
            <a:off x="2605676" y="3250311"/>
            <a:ext cx="4724400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2182D9-A781-4088-B45B-1703F9924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498" y="3234754"/>
            <a:ext cx="4486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8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3" cy="3790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Call the </a:t>
            </a:r>
            <a:r>
              <a:rPr lang="en-US" dirty="0" err="1"/>
              <a:t>prophet.plot</a:t>
            </a:r>
            <a:r>
              <a:rPr lang="en-US" dirty="0"/>
              <a:t> method and pass in the forecast data frame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C2E65-B24B-4A64-83AE-DA2723BE02E9}"/>
              </a:ext>
            </a:extLst>
          </p:cNvPr>
          <p:cNvSpPr/>
          <p:nvPr/>
        </p:nvSpPr>
        <p:spPr>
          <a:xfrm>
            <a:off x="851656" y="6386731"/>
            <a:ext cx="370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https://facebook.github.io/prophet/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CE23E-DFB1-4794-9A92-D7F752E8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58" y="2233959"/>
            <a:ext cx="6772275" cy="3952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A6BB96-4B3D-436B-ABD9-F217DC4B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748433"/>
            <a:ext cx="28860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7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75" y="324158"/>
            <a:ext cx="5769033" cy="1450757"/>
          </a:xfrm>
        </p:spPr>
        <p:txBody>
          <a:bodyPr/>
          <a:lstStyle/>
          <a:p>
            <a:r>
              <a:rPr lang="en-US" dirty="0"/>
              <a:t>Forecast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4476181" cy="3790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Call the </a:t>
            </a:r>
            <a:r>
              <a:rPr lang="en-US" dirty="0" err="1"/>
              <a:t>prophet.plot_components</a:t>
            </a:r>
            <a:r>
              <a:rPr lang="en-US" dirty="0"/>
              <a:t> method to see the trend yearly and weekly </a:t>
            </a:r>
            <a:r>
              <a:rPr lang="en-US" dirty="0" err="1"/>
              <a:t>seasonalities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C2E65-B24B-4A64-83AE-DA2723BE02E9}"/>
              </a:ext>
            </a:extLst>
          </p:cNvPr>
          <p:cNvSpPr/>
          <p:nvPr/>
        </p:nvSpPr>
        <p:spPr>
          <a:xfrm>
            <a:off x="851656" y="6386731"/>
            <a:ext cx="370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https://facebook.github.io/prophet/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46F75-30F8-4ECA-AEED-6E9B2395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4" y="3333404"/>
            <a:ext cx="32194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45661-2AFD-4CE6-AFCC-54D74A16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08" y="33090"/>
            <a:ext cx="59721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38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bsts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time series modeling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8EF-176E-4F46-8D6E-4F34093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3A915-2607-4289-9F43-729537E9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dependent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8EF-176E-4F46-8D6E-4F34093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E9F-9BD3-45C5-A4B1-EAE5956E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require scaling?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BF2C-80ED-4295-983A-F536392E9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Regularized regression</a:t>
            </a:r>
          </a:p>
          <a:p>
            <a:pPr algn="ctr"/>
            <a:r>
              <a:rPr lang="en-US" dirty="0"/>
              <a:t>Linear classifiers</a:t>
            </a:r>
          </a:p>
          <a:p>
            <a:pPr algn="ctr"/>
            <a:r>
              <a:rPr lang="en-US" dirty="0"/>
              <a:t>Principle Components Analysis</a:t>
            </a:r>
          </a:p>
          <a:p>
            <a:pPr algn="ctr"/>
            <a:r>
              <a:rPr lang="en-US" dirty="0"/>
              <a:t>Clustering Methods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91FE-3D5B-46B6-B7B1-026ED2678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Decision Trees </a:t>
            </a:r>
          </a:p>
          <a:p>
            <a:pPr algn="ctr"/>
            <a:r>
              <a:rPr lang="en-US" dirty="0"/>
              <a:t>Random Forest</a:t>
            </a:r>
          </a:p>
          <a:p>
            <a:pPr algn="ctr"/>
            <a:r>
              <a:rPr lang="en-US" dirty="0"/>
              <a:t>Boosted 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D1A6-E274-4A4B-AB1A-A4B1513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FF973-2AA4-40F9-AB55-2D64F069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85" r="51792"/>
          <a:stretch/>
        </p:blipFill>
        <p:spPr>
          <a:xfrm>
            <a:off x="2566272" y="3832427"/>
            <a:ext cx="1921366" cy="192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AB32-9D2A-46D5-AF7A-408A84811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2"/>
          <a:stretch/>
        </p:blipFill>
        <p:spPr>
          <a:xfrm>
            <a:off x="7724883" y="3832428"/>
            <a:ext cx="1961804" cy="20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3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515"/>
            <a:ext cx="538516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of forecasting: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Forecasting populations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we build another power plant in the next five years due to forecasts of energy demand?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Scheduling staff in a call center based on forecasts of call volume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Stocking an inventory based on forecasts of purchases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Forecasting stock prices?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4</a:t>
            </a:fld>
            <a:endParaRPr lang="en-US"/>
          </a:p>
        </p:txBody>
      </p:sp>
      <p:pic>
        <p:nvPicPr>
          <p:cNvPr id="6146" name="Picture 2" descr="Image result for forecasting plot">
            <a:extLst>
              <a:ext uri="{FF2B5EF4-FFF2-40B4-BE49-F238E27FC236}">
                <a16:creationId xmlns:a16="http://schemas.microsoft.com/office/drawing/2014/main" id="{D28D2B3E-435A-4282-B324-6FDC725B0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553" y="2020324"/>
            <a:ext cx="4948989" cy="371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92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in a forecasting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825"/>
            <a:ext cx="538516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Who, what, how will be using the </a:t>
            </a:r>
            <a:r>
              <a:rPr lang="en-US" dirty="0" err="1"/>
              <a:t>forcasts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Choosing and fitting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Depends on data, relationships, ways forecasts are to be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and evaluating a forecast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5</a:t>
            </a:fld>
            <a:endParaRPr lang="en-US"/>
          </a:p>
        </p:txBody>
      </p:sp>
      <p:pic>
        <p:nvPicPr>
          <p:cNvPr id="10244" name="Picture 4" descr="Image result for predictive model icon">
            <a:extLst>
              <a:ext uri="{FF2B5EF4-FFF2-40B4-BE49-F238E27FC236}">
                <a16:creationId xmlns:a16="http://schemas.microsoft.com/office/drawing/2014/main" id="{D562F4EA-E029-4BF8-A1D4-97C2B06E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83" y="2058825"/>
            <a:ext cx="38481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4ED4-CFA6-4CE9-ADB5-4C95CF93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500448"/>
          </a:xfrm>
        </p:spPr>
        <p:txBody>
          <a:bodyPr/>
          <a:lstStyle/>
          <a:p>
            <a:r>
              <a:rPr lang="en-US" dirty="0"/>
              <a:t>Visualizing time series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9026D-1644-43C5-BF63-A9D8EACE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013524"/>
            <a:ext cx="3510643" cy="3811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series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X axis is typically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Time series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</a:rPr>
              <a:t>Ordered by 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ED6DF-5602-4DF9-9E7B-F117F4B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6D3332-6BC1-46FF-B125-0186231F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79" y="4677097"/>
            <a:ext cx="5038725" cy="148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0729E8-98E6-465B-8366-3F5420D0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91" y="594359"/>
            <a:ext cx="59055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6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554B-0097-4B7E-B600-1F91FC78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A7BF-E539-4736-99B9-B94112BB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Classic time series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88EF-176E-4F46-8D6E-4F34093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and 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638006" cy="3591681"/>
          </a:xfrm>
        </p:spPr>
        <p:txBody>
          <a:bodyPr>
            <a:normAutofit/>
          </a:bodyPr>
          <a:lstStyle/>
          <a:p>
            <a:r>
              <a:rPr lang="en-US" dirty="0"/>
              <a:t>Stationary time series: properties do not depend on the time when the series is observed</a:t>
            </a:r>
          </a:p>
          <a:p>
            <a:pPr lvl="1"/>
            <a:r>
              <a:rPr lang="en-US" dirty="0"/>
              <a:t>No seasonality</a:t>
            </a:r>
          </a:p>
          <a:p>
            <a:pPr lvl="1"/>
            <a:r>
              <a:rPr lang="en-US" dirty="0"/>
              <a:t>No trend</a:t>
            </a:r>
          </a:p>
          <a:p>
            <a:pPr lvl="1"/>
            <a:r>
              <a:rPr lang="en-US" dirty="0"/>
              <a:t>Constant variance</a:t>
            </a:r>
          </a:p>
          <a:p>
            <a:r>
              <a:rPr lang="en-US" dirty="0"/>
              <a:t>Which ones are stationary?</a:t>
            </a:r>
          </a:p>
          <a:p>
            <a:pPr lvl="1"/>
            <a:r>
              <a:rPr lang="en-US" dirty="0"/>
              <a:t>Hint: only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4C16B-96F9-4B95-B52D-2141D946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06" y="1845733"/>
            <a:ext cx="6242277" cy="40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A20-CFA4-4658-9136-AC67A0CB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352-A59C-4DEC-9061-A2DE5925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638006" cy="3591681"/>
          </a:xfrm>
        </p:spPr>
        <p:txBody>
          <a:bodyPr>
            <a:normAutofit/>
          </a:bodyPr>
          <a:lstStyle/>
          <a:p>
            <a:r>
              <a:rPr lang="en-US" dirty="0"/>
              <a:t>Stationary time series: properties do not depend on the time when the series is observed</a:t>
            </a:r>
          </a:p>
          <a:p>
            <a:pPr lvl="1"/>
            <a:r>
              <a:rPr lang="en-US" dirty="0"/>
              <a:t>No seasonality</a:t>
            </a:r>
          </a:p>
          <a:p>
            <a:pPr lvl="1"/>
            <a:r>
              <a:rPr lang="en-US" dirty="0"/>
              <a:t>No trend or level changes</a:t>
            </a:r>
          </a:p>
          <a:p>
            <a:pPr lvl="1"/>
            <a:r>
              <a:rPr lang="en-US" dirty="0"/>
              <a:t>Constant 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633-693E-4576-BD55-E5B7FB30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883C-D440-4281-BBC8-9594530AC0C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4C16B-96F9-4B95-B52D-2141D946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06" y="1845733"/>
            <a:ext cx="6242277" cy="4005469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A1BFEE8C-29B7-4B14-9465-C97E53FCE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9280" y="3391267"/>
            <a:ext cx="914400" cy="914400"/>
          </a:xfrm>
          <a:prstGeom prst="rect">
            <a:avLst/>
          </a:prstGeom>
        </p:spPr>
      </p:pic>
      <p:pic>
        <p:nvPicPr>
          <p:cNvPr id="8" name="Graphic 7" descr="Close">
            <a:extLst>
              <a:ext uri="{FF2B5EF4-FFF2-40B4-BE49-F238E27FC236}">
                <a16:creationId xmlns:a16="http://schemas.microsoft.com/office/drawing/2014/main" id="{660BC114-B895-424F-B9E8-B1316BF33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3812" y="4631387"/>
            <a:ext cx="914400" cy="914400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F802A59F-6D2B-4CA7-ACEE-6A80D925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458" y="46313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50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1487</TotalTime>
  <Words>988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Franklin Gothic Book</vt:lpstr>
      <vt:lpstr>Franklin Gothic Medium</vt:lpstr>
      <vt:lpstr>Wingdings</vt:lpstr>
      <vt:lpstr>Retrospect</vt:lpstr>
      <vt:lpstr>Time Series Analysis</vt:lpstr>
      <vt:lpstr>AGENDA</vt:lpstr>
      <vt:lpstr>Time series data</vt:lpstr>
      <vt:lpstr>Forecasting</vt:lpstr>
      <vt:lpstr>Basic steps in a forecasting task</vt:lpstr>
      <vt:lpstr>Visualizing time series data</vt:lpstr>
      <vt:lpstr>ARIMA</vt:lpstr>
      <vt:lpstr>Stationarity and differencing</vt:lpstr>
      <vt:lpstr>No seasonality</vt:lpstr>
      <vt:lpstr>No trends or changing levels</vt:lpstr>
      <vt:lpstr>Stationary series</vt:lpstr>
      <vt:lpstr>Terminology</vt:lpstr>
      <vt:lpstr>Stationarity and differencing</vt:lpstr>
      <vt:lpstr>AR – autoregressive models</vt:lpstr>
      <vt:lpstr>MA – moving average models</vt:lpstr>
      <vt:lpstr>ARIMA – putting it together</vt:lpstr>
      <vt:lpstr>ACF and PACF plots</vt:lpstr>
      <vt:lpstr>Modelling procedure</vt:lpstr>
      <vt:lpstr>ARIMA variants</vt:lpstr>
      <vt:lpstr>Seasonal ARIMA models</vt:lpstr>
      <vt:lpstr>Regression with ARIMA errors</vt:lpstr>
      <vt:lpstr>VAR – Vector autoregressions</vt:lpstr>
      <vt:lpstr>Facebook prophet</vt:lpstr>
      <vt:lpstr>What is prophet?</vt:lpstr>
      <vt:lpstr>Using prophet in python</vt:lpstr>
      <vt:lpstr>Plotting forecasts</vt:lpstr>
      <vt:lpstr>Forecast components</vt:lpstr>
      <vt:lpstr>Google bsts</vt:lpstr>
      <vt:lpstr>Appendix</vt:lpstr>
      <vt:lpstr>Which models require scaling?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Navarro</dc:creator>
  <cp:lastModifiedBy>John Navarro</cp:lastModifiedBy>
  <cp:revision>47</cp:revision>
  <dcterms:created xsi:type="dcterms:W3CDTF">2018-11-03T15:38:01Z</dcterms:created>
  <dcterms:modified xsi:type="dcterms:W3CDTF">2018-11-04T16:25:42Z</dcterms:modified>
</cp:coreProperties>
</file>