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22" r:id="rId2"/>
    <p:sldId id="313" r:id="rId3"/>
    <p:sldId id="314" r:id="rId4"/>
    <p:sldId id="315" r:id="rId5"/>
    <p:sldId id="318" r:id="rId6"/>
    <p:sldId id="319" r:id="rId7"/>
    <p:sldId id="320" r:id="rId8"/>
    <p:sldId id="321" r:id="rId9"/>
    <p:sldId id="323" r:id="rId10"/>
    <p:sldId id="324" r:id="rId11"/>
    <p:sldId id="325" r:id="rId12"/>
    <p:sldId id="326" r:id="rId13"/>
    <p:sldId id="328" r:id="rId14"/>
    <p:sldId id="329" r:id="rId15"/>
    <p:sldId id="336" r:id="rId16"/>
    <p:sldId id="30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00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9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University of Chicago</a:t>
            </a:r>
          </a:p>
          <a:p>
            <a:r>
              <a:rPr lang="en-US" dirty="0" err="1"/>
              <a:t>MScA</a:t>
            </a:r>
            <a:r>
              <a:rPr lang="en-US" dirty="0"/>
              <a:t> Trading Group</a:t>
            </a:r>
          </a:p>
          <a:p>
            <a:r>
              <a:rPr lang="en-US" dirty="0"/>
              <a:t>Fall 2017</a:t>
            </a:r>
          </a:p>
        </p:txBody>
      </p:sp>
    </p:spTree>
    <p:extLst>
      <p:ext uri="{BB962C8B-B14F-4D97-AF65-F5344CB8AC3E}">
        <p14:creationId xmlns:p14="http://schemas.microsoft.com/office/powerpoint/2010/main" val="1880727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00346"/>
          </a:xfrm>
        </p:spPr>
        <p:txBody>
          <a:bodyPr/>
          <a:lstStyle/>
          <a:p>
            <a:r>
              <a:rPr lang="en-US" dirty="0"/>
              <a:t>Decision Trees – Pruning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04214"/>
            <a:ext cx="5109328" cy="395925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For each additional node (sub tree)</a:t>
            </a:r>
          </a:p>
          <a:p>
            <a:pPr lvl="2"/>
            <a:r>
              <a:rPr lang="en-US" sz="1800" dirty="0"/>
              <a:t>Run cross validation </a:t>
            </a:r>
          </a:p>
          <a:p>
            <a:pPr lvl="2"/>
            <a:r>
              <a:rPr lang="en-US" sz="1800" dirty="0"/>
              <a:t>Return the error</a:t>
            </a:r>
          </a:p>
          <a:p>
            <a:pPr lvl="2"/>
            <a:r>
              <a:rPr lang="en-US" sz="1800" dirty="0"/>
              <a:t>Select the tree with the lowest error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225" y="2387063"/>
            <a:ext cx="5279566" cy="34117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836" y="728495"/>
            <a:ext cx="3322320" cy="15925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088198" y="1253765"/>
            <a:ext cx="565608" cy="1225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74177" y="4628561"/>
            <a:ext cx="424207" cy="3676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15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00346"/>
          </a:xfrm>
        </p:spPr>
        <p:txBody>
          <a:bodyPr/>
          <a:lstStyle/>
          <a:p>
            <a:r>
              <a:rPr lang="en-US" dirty="0"/>
              <a:t>Decision Trees – Pruning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04214"/>
            <a:ext cx="5109328" cy="395925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Pruned regression tree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225" y="2387063"/>
            <a:ext cx="5279566" cy="34117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836" y="728495"/>
            <a:ext cx="3322320" cy="15925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74557" y="1253765"/>
            <a:ext cx="3128599" cy="1225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74177" y="4628561"/>
            <a:ext cx="424207" cy="3676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58" y="2960016"/>
            <a:ext cx="4258151" cy="290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66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00346"/>
          </a:xfrm>
        </p:spPr>
        <p:txBody>
          <a:bodyPr/>
          <a:lstStyle/>
          <a:p>
            <a:r>
              <a:rPr lang="en-US" dirty="0"/>
              <a:t>Decision Trees –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904214"/>
            <a:ext cx="8964891" cy="395925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800" dirty="0"/>
              <a:t>Used to predict a qualitative response vs a quantitative response</a:t>
            </a:r>
          </a:p>
          <a:p>
            <a:pPr lvl="1"/>
            <a:r>
              <a:rPr lang="en-US" sz="2800" dirty="0"/>
              <a:t>Using the mode of the region’s observations instead of the mean</a:t>
            </a:r>
          </a:p>
          <a:p>
            <a:pPr lvl="1"/>
            <a:r>
              <a:rPr lang="en-US" sz="2800" dirty="0"/>
              <a:t>Also interested in the class proportions of observations per region</a:t>
            </a:r>
          </a:p>
        </p:txBody>
      </p:sp>
    </p:spTree>
    <p:extLst>
      <p:ext uri="{BB962C8B-B14F-4D97-AF65-F5344CB8AC3E}">
        <p14:creationId xmlns:p14="http://schemas.microsoft.com/office/powerpoint/2010/main" val="2861667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00346"/>
          </a:xfrm>
        </p:spPr>
        <p:txBody>
          <a:bodyPr/>
          <a:lstStyle/>
          <a:p>
            <a:r>
              <a:rPr lang="en-US" dirty="0"/>
              <a:t>Decision Trees –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8350"/>
            <a:ext cx="8964891" cy="4289196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400" dirty="0"/>
              <a:t>Process is the same as regression trees, except splitting criterion</a:t>
            </a:r>
          </a:p>
          <a:p>
            <a:pPr lvl="1"/>
            <a:r>
              <a:rPr lang="en-US" sz="2400" dirty="0"/>
              <a:t>Gini Index – measure of node purity – how often an element is labeled correctly</a:t>
            </a:r>
          </a:p>
          <a:p>
            <a:pPr lvl="2"/>
            <a:r>
              <a:rPr lang="en-US" sz="2400" i="1" dirty="0" err="1"/>
              <a:t>P</a:t>
            </a:r>
            <a:r>
              <a:rPr lang="en-US" sz="2400" i="1" baseline="-25000" dirty="0" err="1"/>
              <a:t>mk</a:t>
            </a:r>
            <a:r>
              <a:rPr lang="en-US" sz="2400" dirty="0"/>
              <a:t> represents the proportion of observations in the </a:t>
            </a:r>
            <a:r>
              <a:rPr lang="en-US" sz="2400" i="1" dirty="0" err="1"/>
              <a:t>m</a:t>
            </a:r>
            <a:r>
              <a:rPr lang="en-US" sz="2400" dirty="0" err="1"/>
              <a:t>th</a:t>
            </a:r>
            <a:r>
              <a:rPr lang="en-US" sz="2400" dirty="0"/>
              <a:t> region from the </a:t>
            </a:r>
            <a:r>
              <a:rPr lang="en-US" sz="2400" i="1" dirty="0"/>
              <a:t>k</a:t>
            </a:r>
            <a:r>
              <a:rPr lang="en-US" sz="2400" dirty="0"/>
              <a:t>th class</a:t>
            </a:r>
          </a:p>
          <a:p>
            <a:pPr lvl="2"/>
            <a:r>
              <a:rPr lang="en-US" sz="2400" dirty="0"/>
              <a:t>Small value indicates that a node predominantly contains observations from a single class</a:t>
            </a:r>
          </a:p>
          <a:p>
            <a:pPr lvl="1"/>
            <a:r>
              <a:rPr lang="en-US" sz="2400" dirty="0"/>
              <a:t>Cross Entropy – alternative measure of purity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44" y="5348511"/>
            <a:ext cx="3618124" cy="12927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4" y="5400633"/>
            <a:ext cx="3365008" cy="118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169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00346"/>
          </a:xfrm>
        </p:spPr>
        <p:txBody>
          <a:bodyPr/>
          <a:lstStyle/>
          <a:p>
            <a:r>
              <a:rPr lang="en-US" dirty="0"/>
              <a:t>Decision Trees – Classification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15" y="1244338"/>
            <a:ext cx="7766497" cy="5401559"/>
          </a:xfrm>
        </p:spPr>
      </p:pic>
    </p:spTree>
    <p:extLst>
      <p:ext uri="{BB962C8B-B14F-4D97-AF65-F5344CB8AC3E}">
        <p14:creationId xmlns:p14="http://schemas.microsoft.com/office/powerpoint/2010/main" val="2426616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E6F7-5924-43BE-AAF8-DE7B9DAF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vs Linear Model</a:t>
            </a:r>
            <a:br>
              <a:rPr lang="en-US" dirty="0"/>
            </a:br>
            <a:r>
              <a:rPr lang="en-US" sz="2400" dirty="0"/>
              <a:t> Depends on how the separation of the data is composed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346414-52D9-4F4C-A3A7-76EE11A93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5042" y="2160588"/>
            <a:ext cx="412195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6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679449" cy="132080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Questions?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79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00346"/>
          </a:xfrm>
        </p:spPr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34725"/>
            <a:ext cx="9274002" cy="4475881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r>
              <a:rPr lang="en-US" sz="2000" dirty="0"/>
              <a:t>Goal: Segmenting the predictor space into a number of simple regions</a:t>
            </a:r>
          </a:p>
          <a:p>
            <a:pPr lvl="1"/>
            <a:r>
              <a:rPr lang="en-US" sz="2000" dirty="0"/>
              <a:t>Benefits: Easily Interpretable</a:t>
            </a:r>
          </a:p>
          <a:p>
            <a:pPr lvl="1"/>
            <a:r>
              <a:rPr lang="en-US" sz="2000" dirty="0"/>
              <a:t>Drawbacks: Variance and accuracy</a:t>
            </a:r>
          </a:p>
          <a:p>
            <a:pPr lvl="1"/>
            <a:r>
              <a:rPr lang="en-US" sz="2000" dirty="0"/>
              <a:t>Regression trees</a:t>
            </a:r>
          </a:p>
          <a:p>
            <a:pPr lvl="2"/>
            <a:r>
              <a:rPr lang="en-US" sz="1800" dirty="0"/>
              <a:t>Response is continuous</a:t>
            </a:r>
          </a:p>
          <a:p>
            <a:pPr lvl="2"/>
            <a:r>
              <a:rPr lang="en-US" sz="1800" dirty="0"/>
              <a:t>Use the mean of the region as the predictive value</a:t>
            </a:r>
          </a:p>
          <a:p>
            <a:pPr lvl="1"/>
            <a:r>
              <a:rPr lang="en-US" sz="2000" dirty="0"/>
              <a:t>Classification trees</a:t>
            </a:r>
          </a:p>
          <a:p>
            <a:pPr lvl="2"/>
            <a:r>
              <a:rPr lang="en-US" sz="1800" dirty="0"/>
              <a:t>Response is discrete (classes)</a:t>
            </a:r>
          </a:p>
          <a:p>
            <a:pPr lvl="2"/>
            <a:r>
              <a:rPr lang="en-US" sz="1800" dirty="0"/>
              <a:t>Use the mode of the region as the predictive value</a:t>
            </a:r>
          </a:p>
        </p:txBody>
      </p:sp>
    </p:spTree>
    <p:extLst>
      <p:ext uri="{BB962C8B-B14F-4D97-AF65-F5344CB8AC3E}">
        <p14:creationId xmlns:p14="http://schemas.microsoft.com/office/powerpoint/2010/main" val="467618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00346"/>
          </a:xfrm>
        </p:spPr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82045"/>
            <a:ext cx="9274002" cy="4033453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r>
              <a:rPr lang="en-US" sz="2000" dirty="0"/>
              <a:t>From ISLR: hitters data set</a:t>
            </a:r>
          </a:p>
          <a:p>
            <a:pPr lvl="1"/>
            <a:r>
              <a:rPr lang="en-US" sz="2000" dirty="0"/>
              <a:t>Interpretable anatomy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838" y="2636088"/>
            <a:ext cx="4533900" cy="4084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13" y="2791827"/>
            <a:ext cx="5402580" cy="313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1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00346"/>
          </a:xfrm>
        </p:spPr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82045"/>
            <a:ext cx="5109328" cy="4033453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Divide the predictor space into J distinct and non overlapping regions</a:t>
            </a:r>
          </a:p>
          <a:p>
            <a:pPr lvl="1"/>
            <a:r>
              <a:rPr lang="en-US" sz="2000" dirty="0"/>
              <a:t>For every observation that falls into </a:t>
            </a:r>
            <a:r>
              <a:rPr lang="en-US" sz="2000" dirty="0" err="1"/>
              <a:t>R</a:t>
            </a:r>
            <a:r>
              <a:rPr lang="en-US" sz="2000" baseline="-25000" dirty="0" err="1"/>
              <a:t>j</a:t>
            </a:r>
            <a:r>
              <a:rPr lang="en-US" sz="2000" baseline="-25000" dirty="0"/>
              <a:t> </a:t>
            </a:r>
            <a:r>
              <a:rPr lang="en-US" sz="2000" dirty="0"/>
              <a:t> we make the same prediction. The mean of the response values from the training set</a:t>
            </a:r>
            <a:endParaRPr lang="en-US" sz="1800" baseline="-25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435" y="1375646"/>
            <a:ext cx="5242560" cy="44272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116" y="4347550"/>
            <a:ext cx="3013945" cy="125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9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00346"/>
          </a:xfrm>
        </p:spPr>
        <p:txBody>
          <a:bodyPr/>
          <a:lstStyle/>
          <a:p>
            <a:r>
              <a:rPr lang="en-US" dirty="0"/>
              <a:t>Decision Trees – Choosing regions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2363"/>
            <a:ext cx="5109328" cy="403345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Recursive Binary Splitting – greedy approach</a:t>
            </a:r>
          </a:p>
          <a:p>
            <a:pPr lvl="1"/>
            <a:r>
              <a:rPr lang="en-US" sz="2000" dirty="0"/>
              <a:t>Start from the top of the tree where all the observations are in one single region</a:t>
            </a:r>
          </a:p>
          <a:p>
            <a:pPr lvl="1"/>
            <a:r>
              <a:rPr lang="en-US" sz="2000" dirty="0"/>
              <a:t>Greedy because only the best split is made at that particular step, rather than looking ahead and picking a split that will lead to a better tree in some future step</a:t>
            </a:r>
          </a:p>
          <a:p>
            <a:pPr lvl="2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435" y="1375646"/>
            <a:ext cx="5242560" cy="44272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089" y="5041278"/>
            <a:ext cx="2603505" cy="173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93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00346"/>
          </a:xfrm>
        </p:spPr>
        <p:txBody>
          <a:bodyPr/>
          <a:lstStyle/>
          <a:p>
            <a:r>
              <a:rPr lang="en-US" dirty="0"/>
              <a:t>Decision Trees – Choosing regions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73454" y="1036948"/>
            <a:ext cx="5165889" cy="2799761"/>
          </a:xfrm>
        </p:spPr>
        <p:txBody>
          <a:bodyPr/>
          <a:lstStyle/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Successively split the predictor space</a:t>
            </a:r>
          </a:p>
          <a:p>
            <a:pPr lvl="1"/>
            <a:r>
              <a:rPr lang="en-US" sz="2000" dirty="0"/>
              <a:t>Each split will be indicated by 2 new branches down the tree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435" y="1393832"/>
            <a:ext cx="5242560" cy="44272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3901"/>
            <a:ext cx="5150594" cy="27832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7184"/>
            <a:ext cx="5498302" cy="155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80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00346"/>
          </a:xfrm>
        </p:spPr>
        <p:txBody>
          <a:bodyPr/>
          <a:lstStyle/>
          <a:p>
            <a:r>
              <a:rPr lang="en-US" dirty="0"/>
              <a:t>Decision Trees – Choosing regions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82045"/>
            <a:ext cx="5109328" cy="2799761"/>
          </a:xfrm>
        </p:spPr>
        <p:txBody>
          <a:bodyPr/>
          <a:lstStyle/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Repeat the process looking for the best predictor and best cut point</a:t>
            </a:r>
          </a:p>
          <a:p>
            <a:pPr lvl="1"/>
            <a:r>
              <a:rPr lang="en-US" sz="2000" dirty="0"/>
              <a:t>Minimize the Regional Sum of Squares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435" y="1375646"/>
            <a:ext cx="5242560" cy="44272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26" y="3589255"/>
            <a:ext cx="4076664" cy="278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11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00346"/>
          </a:xfrm>
        </p:spPr>
        <p:txBody>
          <a:bodyPr/>
          <a:lstStyle/>
          <a:p>
            <a:r>
              <a:rPr lang="en-US" dirty="0"/>
              <a:t>Decision Trees – Choosing regions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04214"/>
            <a:ext cx="5109328" cy="395925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Process continues until it reaches a stopping criterion</a:t>
            </a:r>
          </a:p>
          <a:p>
            <a:pPr lvl="2"/>
            <a:r>
              <a:rPr lang="en-US" sz="1800" dirty="0"/>
              <a:t>Example: Limit the number of observations in a node to 5</a:t>
            </a:r>
          </a:p>
          <a:p>
            <a:pPr lvl="1"/>
            <a:r>
              <a:rPr lang="en-US" sz="2000" dirty="0"/>
              <a:t>We can now predict a new test observation by returning the mean of the training observations in the given region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524" y="1793844"/>
            <a:ext cx="5910606" cy="406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15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00346"/>
          </a:xfrm>
        </p:spPr>
        <p:txBody>
          <a:bodyPr/>
          <a:lstStyle/>
          <a:p>
            <a:r>
              <a:rPr lang="en-US" dirty="0"/>
              <a:t>Decision Trees – Pruning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0829" y="1904214"/>
            <a:ext cx="5109328" cy="395925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Full tree may over fit the training dataset, leading to poor prediction on test.</a:t>
            </a:r>
          </a:p>
          <a:p>
            <a:pPr lvl="1"/>
            <a:r>
              <a:rPr lang="en-US" sz="2000" dirty="0"/>
              <a:t>Pruning will lower the variance and increase the bias</a:t>
            </a:r>
          </a:p>
          <a:p>
            <a:pPr lvl="1"/>
            <a:r>
              <a:rPr lang="en-US" sz="2000" dirty="0"/>
              <a:t>Consider sub-trees and look for the one with the lowest test error using cross validation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523" y="1793844"/>
            <a:ext cx="5844619" cy="406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713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12122</TotalTime>
  <Words>444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Decision Trees</vt:lpstr>
      <vt:lpstr>Decision Trees</vt:lpstr>
      <vt:lpstr>Decision Trees</vt:lpstr>
      <vt:lpstr>Decision Trees</vt:lpstr>
      <vt:lpstr>Decision Trees – Choosing regions</vt:lpstr>
      <vt:lpstr>Decision Trees – Choosing regions</vt:lpstr>
      <vt:lpstr>Decision Trees – Choosing regions</vt:lpstr>
      <vt:lpstr>Decision Trees – Choosing regions</vt:lpstr>
      <vt:lpstr>Decision Trees – Pruning</vt:lpstr>
      <vt:lpstr>Decision Trees – Pruning</vt:lpstr>
      <vt:lpstr>Decision Trees – Pruning</vt:lpstr>
      <vt:lpstr>Decision Trees – Classification</vt:lpstr>
      <vt:lpstr>Decision Trees – Classification</vt:lpstr>
      <vt:lpstr>Decision Trees – Classification</vt:lpstr>
      <vt:lpstr>Trees vs Linear Model  Depends on how the separation of the data is composed</vt:lpstr>
      <vt:lpstr> 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Options</dc:title>
  <dc:creator>Brandon Palm</dc:creator>
  <cp:lastModifiedBy>John Navarro</cp:lastModifiedBy>
  <cp:revision>65</cp:revision>
  <dcterms:created xsi:type="dcterms:W3CDTF">2017-03-27T21:52:45Z</dcterms:created>
  <dcterms:modified xsi:type="dcterms:W3CDTF">2018-10-31T23:47:04Z</dcterms:modified>
</cp:coreProperties>
</file>