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1" r:id="rId2"/>
    <p:sldId id="281" r:id="rId3"/>
    <p:sldId id="273" r:id="rId4"/>
    <p:sldId id="260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4" r:id="rId15"/>
    <p:sldId id="275" r:id="rId16"/>
    <p:sldId id="277" r:id="rId17"/>
    <p:sldId id="278" r:id="rId18"/>
    <p:sldId id="279" r:id="rId19"/>
    <p:sldId id="282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47" autoAdjust="0"/>
  </p:normalViewPr>
  <p:slideViewPr>
    <p:cSldViewPr snapToGrid="0" snapToObjects="1">
      <p:cViewPr varScale="1">
        <p:scale>
          <a:sx n="96" d="100"/>
          <a:sy n="96" d="100"/>
        </p:scale>
        <p:origin x="-1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3CF49-F1B1-C947-BEBB-96A7760294D2}" type="datetimeFigureOut">
              <a:rPr lang="en-US" smtClean="0"/>
              <a:t>8/2/14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6B4B8-4677-024A-8A3A-899E841B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3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==Creating a </a:t>
            </a:r>
            <a:r>
              <a:rPr lang="en-US" dirty="0" err="1" smtClean="0"/>
              <a:t>Hadoop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InputFormat</a:t>
            </a:r>
            <a:r>
              <a:rPr lang="en-US" baseline="0" dirty="0" smtClean="0"/>
              <a:t> and Crunch </a:t>
            </a:r>
            <a:r>
              <a:rPr lang="en-US" baseline="0" dirty="0" err="1" smtClean="0"/>
              <a:t>FileSource</a:t>
            </a:r>
            <a:r>
              <a:rPr lang="en-US" baseline="0" dirty="0" smtClean="0"/>
              <a:t> implementation for CSV files==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End</a:t>
            </a:r>
            <a:r>
              <a:rPr lang="en-US" baseline="0" dirty="0" smtClean="0"/>
              <a:t> of iteration, time to pick a </a:t>
            </a:r>
            <a:r>
              <a:rPr lang="en-US" baseline="0" dirty="0" err="1" smtClean="0"/>
              <a:t>jira</a:t>
            </a:r>
            <a:endParaRPr lang="en-US" baseline="0" dirty="0" smtClean="0"/>
          </a:p>
          <a:p>
            <a:r>
              <a:rPr lang="en-US" baseline="0" dirty="0" smtClean="0"/>
              <a:t>Working on Content-Processing project (store nomenclatures in </a:t>
            </a:r>
            <a:r>
              <a:rPr lang="en-US" baseline="0" dirty="0" err="1" smtClean="0"/>
              <a:t>Hbase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Nathan (content-processing guy) was out of town</a:t>
            </a:r>
          </a:p>
          <a:p>
            <a:r>
              <a:rPr lang="en-US" baseline="0" dirty="0" smtClean="0"/>
              <a:t>Cache CSV files in HDFS and process them with crunch instead of doing it on the utility node and then bulk uploading them</a:t>
            </a:r>
          </a:p>
          <a:p>
            <a:r>
              <a:rPr lang="en-US" baseline="0" dirty="0" smtClean="0"/>
              <a:t>Everything was going great until CVX…</a:t>
            </a:r>
          </a:p>
          <a:p>
            <a:r>
              <a:rPr lang="en-US" baseline="0" dirty="0" smtClean="0"/>
              <a:t>Oops…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4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(6/11/14 09:22) -----</a:t>
            </a:r>
          </a:p>
          <a:p>
            <a:r>
              <a:rPr lang="en-US" dirty="0"/>
              <a:t>Example records parsed and sent back by the Record </a:t>
            </a:r>
            <a:r>
              <a:rPr lang="en-US" dirty="0" smtClean="0"/>
              <a:t>Reader</a:t>
            </a:r>
          </a:p>
          <a:p>
            <a:endParaRPr lang="en-US" dirty="0" smtClean="0"/>
          </a:p>
          <a:p>
            <a:r>
              <a:rPr lang="en-US" dirty="0" smtClean="0"/>
              <a:t>Say</a:t>
            </a:r>
            <a:r>
              <a:rPr lang="en-US" baseline="0" dirty="0" smtClean="0"/>
              <a:t> stuff: that’s great, we now have a configurable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InputFormat</a:t>
            </a:r>
            <a:r>
              <a:rPr lang="en-US" baseline="0" dirty="0" smtClean="0"/>
              <a:t> that can, at the very least, handle CSV files with records that contain </a:t>
            </a:r>
            <a:r>
              <a:rPr lang="en-US" baseline="0" dirty="0" err="1" smtClean="0"/>
              <a:t>linebreaks</a:t>
            </a:r>
            <a:endParaRPr lang="en-US" baseline="0" dirty="0" smtClean="0"/>
          </a:p>
          <a:p>
            <a:r>
              <a:rPr lang="en-US" baseline="0" dirty="0" smtClean="0"/>
              <a:t>This was probably the hardest part. </a:t>
            </a:r>
          </a:p>
          <a:p>
            <a:r>
              <a:rPr lang="en-US" baseline="0" dirty="0" smtClean="0"/>
              <a:t>But, what about crunch?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20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simple </a:t>
            </a:r>
            <a:r>
              <a:rPr lang="en-US" dirty="0" err="1" smtClean="0"/>
              <a:t>InputFormat</a:t>
            </a:r>
            <a:r>
              <a:rPr lang="en-US" dirty="0" smtClean="0"/>
              <a:t> solution</a:t>
            </a:r>
          </a:p>
          <a:p>
            <a:r>
              <a:rPr lang="en-US" dirty="0" err="1" smtClean="0"/>
              <a:t>CSVInputFormat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CSVRecordReader</a:t>
            </a:r>
            <a:r>
              <a:rPr lang="en-US" baseline="0" dirty="0" smtClean="0"/>
              <a:t> use a utility class</a:t>
            </a:r>
          </a:p>
          <a:p>
            <a:r>
              <a:rPr lang="en-US" baseline="0" dirty="0" err="1" smtClean="0"/>
              <a:t>CSVLineReader</a:t>
            </a:r>
            <a:r>
              <a:rPr lang="en-US" baseline="0" dirty="0" smtClean="0"/>
              <a:t> which handles the parsing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So, this is cool, but not very configurable. </a:t>
            </a:r>
          </a:p>
          <a:p>
            <a:r>
              <a:rPr lang="en-US" baseline="0" dirty="0" smtClean="0"/>
              <a:t>In order to have some interesting functionality</a:t>
            </a:r>
          </a:p>
          <a:p>
            <a:r>
              <a:rPr lang="en-US" baseline="0" dirty="0" smtClean="0"/>
              <a:t>(tab separated values, file encoding, custom control characters,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We either need to subclass </a:t>
            </a:r>
            <a:r>
              <a:rPr lang="en-US" baseline="0" dirty="0" err="1" smtClean="0"/>
              <a:t>InputFormat</a:t>
            </a:r>
            <a:r>
              <a:rPr lang="en-US" baseline="0" dirty="0" smtClean="0"/>
              <a:t> or change it so that its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what about crunch?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03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Now… </a:t>
            </a:r>
            <a:r>
              <a:rPr lang="en-US" dirty="0" err="1" smtClean="0"/>
              <a:t>inputformat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teams use crunch to process input</a:t>
            </a:r>
            <a:r>
              <a:rPr lang="en-US" baseline="0" dirty="0" smtClean="0"/>
              <a:t> and produce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3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we start with the three classes required for the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Input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needed is a </a:t>
            </a:r>
            <a:r>
              <a:rPr lang="en-US" dirty="0" err="1" smtClean="0"/>
              <a:t>CSVFileSource</a:t>
            </a:r>
            <a:r>
              <a:rPr lang="en-US" dirty="0" smtClean="0"/>
              <a:t>, right?</a:t>
            </a:r>
          </a:p>
          <a:p>
            <a:r>
              <a:rPr lang="en-US" dirty="0" smtClean="0"/>
              <a:t>This class</a:t>
            </a:r>
            <a:r>
              <a:rPr lang="en-US" baseline="0" dirty="0" smtClean="0"/>
              <a:t> takes in all sorts of configuration options </a:t>
            </a:r>
          </a:p>
          <a:p>
            <a:r>
              <a:rPr lang="en-US" baseline="0" dirty="0" smtClean="0"/>
              <a:t>It sets all of these options in the job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needs to be able to create these</a:t>
            </a:r>
            <a:r>
              <a:rPr lang="en-US" baseline="0" dirty="0" smtClean="0"/>
              <a:t> other two classes, a “Readable data” and a “file reader factory” class, </a:t>
            </a:r>
          </a:p>
          <a:p>
            <a:endParaRPr lang="en-US" dirty="0" smtClean="0"/>
          </a:p>
          <a:p>
            <a:r>
              <a:rPr lang="en-US" dirty="0" smtClean="0"/>
              <a:t>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of which are really just a wrapper for a simple </a:t>
            </a:r>
            <a:r>
              <a:rPr lang="en-US" dirty="0" err="1" smtClean="0"/>
              <a:t>iterable</a:t>
            </a:r>
            <a:r>
              <a:rPr lang="en-US" baseline="0" dirty="0" smtClean="0"/>
              <a:t> file reader, which is really just another wrapper, for the </a:t>
            </a:r>
            <a:r>
              <a:rPr lang="en-US" baseline="0" dirty="0" err="1" smtClean="0"/>
              <a:t>CSVLineReader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Honestly, I also could have just made </a:t>
            </a:r>
            <a:r>
              <a:rPr lang="en-US" baseline="0" dirty="0" err="1" smtClean="0"/>
              <a:t>CSVLineReader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iterable</a:t>
            </a:r>
            <a:r>
              <a:rPr lang="en-US" baseline="0" dirty="0" smtClean="0"/>
              <a:t> class, but this seemed much cleaner.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of which are really just a wrapper for a simple </a:t>
            </a:r>
            <a:r>
              <a:rPr lang="en-US" dirty="0" err="1" smtClean="0"/>
              <a:t>iterable</a:t>
            </a:r>
            <a:r>
              <a:rPr lang="en-US" baseline="0" dirty="0" smtClean="0"/>
              <a:t> file reader, which is really just another wrapper, for the </a:t>
            </a:r>
            <a:r>
              <a:rPr lang="en-US" baseline="0" dirty="0" err="1" smtClean="0"/>
              <a:t>CSVLineReader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==Creating a </a:t>
            </a:r>
            <a:r>
              <a:rPr lang="en-US" dirty="0" err="1" smtClean="0"/>
              <a:t>Hadoop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InputFormat</a:t>
            </a:r>
            <a:r>
              <a:rPr lang="en-US" baseline="0" dirty="0" smtClean="0"/>
              <a:t> and Crunch </a:t>
            </a:r>
            <a:r>
              <a:rPr lang="en-US" baseline="0" dirty="0" err="1" smtClean="0"/>
              <a:t>FileSource</a:t>
            </a:r>
            <a:r>
              <a:rPr lang="en-US" baseline="0" dirty="0" smtClean="0"/>
              <a:t> implementation for CSV files==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End</a:t>
            </a:r>
            <a:r>
              <a:rPr lang="en-US" baseline="0" dirty="0" smtClean="0"/>
              <a:t> of iteration, time to pick a </a:t>
            </a:r>
            <a:r>
              <a:rPr lang="en-US" baseline="0" dirty="0" err="1" smtClean="0"/>
              <a:t>jira</a:t>
            </a:r>
            <a:endParaRPr lang="en-US" baseline="0" dirty="0" smtClean="0"/>
          </a:p>
          <a:p>
            <a:r>
              <a:rPr lang="en-US" baseline="0" dirty="0" smtClean="0"/>
              <a:t>Working on Content-Processing project (store nomenclatures in </a:t>
            </a:r>
            <a:r>
              <a:rPr lang="en-US" baseline="0" dirty="0" err="1" smtClean="0"/>
              <a:t>Hbase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Nathan (content-processing guy) was out of town</a:t>
            </a:r>
          </a:p>
          <a:p>
            <a:r>
              <a:rPr lang="en-US" baseline="0" dirty="0" smtClean="0"/>
              <a:t>Cache CSV files in HDFS and process them with crunch instead of doing it on the utility node and then bulk uploading them</a:t>
            </a:r>
          </a:p>
          <a:p>
            <a:r>
              <a:rPr lang="en-US" baseline="0" dirty="0" smtClean="0"/>
              <a:t>Everything was going great until CVX…</a:t>
            </a:r>
          </a:p>
          <a:p>
            <a:r>
              <a:rPr lang="en-US" baseline="0" dirty="0" smtClean="0"/>
              <a:t>Oops…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Bulleted list with newlines</a:t>
            </a:r>
            <a:r>
              <a:rPr lang="en-US" baseline="0" dirty="0" smtClean="0"/>
              <a:t> in between items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a problem…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4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1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why does this matter?</a:t>
            </a:r>
          </a:p>
          <a:p>
            <a:r>
              <a:rPr lang="en-US" dirty="0" err="1" smtClean="0"/>
              <a:t>Hadoop’s</a:t>
            </a:r>
            <a:r>
              <a:rPr lang="en-US" dirty="0" smtClean="0"/>
              <a:t> </a:t>
            </a:r>
            <a:r>
              <a:rPr lang="en-US" dirty="0" err="1" smtClean="0"/>
              <a:t>InputFormats</a:t>
            </a:r>
            <a:r>
              <a:rPr lang="en-US" baseline="0" dirty="0" smtClean="0"/>
              <a:t> are simple (</a:t>
            </a:r>
            <a:r>
              <a:rPr lang="en-US" baseline="0" dirty="0" err="1" smtClean="0"/>
              <a:t>textinputformat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nlineinputformat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Not good, will need to write my own.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Lot of research, lot of trial and error, lot of sanity checks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5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(6/11/14 09:00) -----</a:t>
            </a:r>
          </a:p>
          <a:p>
            <a:r>
              <a:rPr lang="en-US"/>
              <a:t>TextInputFormat is a good example of a simple input format. It basically splits wherever it finds a convenient newline character. Not all data fits this scenario.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3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Calculates </a:t>
            </a:r>
            <a:r>
              <a:rPr lang="en-US" dirty="0"/>
              <a:t>split points for each file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jumping over split-size-number-of-bytes and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searching for the end of a CSV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72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(6/11/14 09:22) -----</a:t>
            </a:r>
          </a:p>
          <a:p>
            <a:r>
              <a:rPr lang="en-US"/>
              <a:t>"Split" in this case is basically file location and a byte location where the split should start and end</a:t>
            </a:r>
          </a:p>
          <a:p>
            <a:endParaRPr lang="en-US"/>
          </a:p>
          <a:p>
            <a:r>
              <a:rPr lang="en-US"/>
              <a:t>Similarly, a record is, conceptually, a byte loaction where the record will start and the contents of that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78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(6/11/14 09:22) -----</a:t>
            </a:r>
          </a:p>
          <a:p>
            <a:r>
              <a:rPr lang="en-US"/>
              <a:t>CSV Record Reader uses similar logic to the Input Format, except that it reads each CSV entry instead of skipping around.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champgm/Big-Data-Tal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CSV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779" y="1600201"/>
            <a:ext cx="5939321" cy="434340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 quick tour through </a:t>
            </a:r>
            <a:r>
              <a:rPr lang="en-US" dirty="0" smtClean="0"/>
              <a:t>the creation </a:t>
            </a:r>
            <a:r>
              <a:rPr lang="en-US" dirty="0"/>
              <a:t>of a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InputFormat</a:t>
            </a:r>
            <a:r>
              <a:rPr lang="en-US" dirty="0"/>
              <a:t> and a Crunch </a:t>
            </a:r>
            <a:r>
              <a:rPr lang="en-US" dirty="0" err="1"/>
              <a:t>FileSource</a:t>
            </a:r>
            <a:r>
              <a:rPr lang="en-US" dirty="0"/>
              <a:t> </a:t>
            </a:r>
            <a:r>
              <a:rPr lang="en-US" dirty="0" smtClean="0"/>
              <a:t>implementation for </a:t>
            </a:r>
            <a:r>
              <a:rPr lang="en-US" dirty="0"/>
              <a:t>CSV files</a:t>
            </a:r>
          </a:p>
        </p:txBody>
      </p:sp>
    </p:spTree>
    <p:extLst>
      <p:ext uri="{BB962C8B-B14F-4D97-AF65-F5344CB8AC3E}">
        <p14:creationId xmlns:p14="http://schemas.microsoft.com/office/powerpoint/2010/main" val="55199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Reader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50974" r="-50974"/>
          <a:stretch/>
        </p:blipFill>
        <p:spPr>
          <a:xfrm>
            <a:off x="2751352" y="1600201"/>
            <a:ext cx="8042276" cy="4343400"/>
          </a:xfrm>
        </p:spPr>
      </p:pic>
      <p:sp>
        <p:nvSpPr>
          <p:cNvPr id="5" name="TextBox 4"/>
          <p:cNvSpPr txBox="1"/>
          <p:nvPr/>
        </p:nvSpPr>
        <p:spPr>
          <a:xfrm>
            <a:off x="675824" y="1600201"/>
            <a:ext cx="405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record reader is tasked with reading </a:t>
            </a:r>
            <a:r>
              <a:rPr lang="en-US" b="1" dirty="0" smtClean="0"/>
              <a:t>one split </a:t>
            </a:r>
            <a:r>
              <a:rPr lang="en-US" dirty="0" smtClean="0"/>
              <a:t>worth of information. </a:t>
            </a:r>
          </a:p>
          <a:p>
            <a:endParaRPr lang="en-US" dirty="0"/>
          </a:p>
          <a:p>
            <a:r>
              <a:rPr lang="en-US" dirty="0" smtClean="0"/>
              <a:t>The record reader must parse the raw data in the split into “</a:t>
            </a:r>
            <a:r>
              <a:rPr lang="en-US" b="1" dirty="0" smtClean="0"/>
              <a:t>records</a:t>
            </a:r>
            <a:r>
              <a:rPr lang="en-US" dirty="0" smtClean="0"/>
              <a:t>”, which are key-value pairs. </a:t>
            </a:r>
          </a:p>
          <a:p>
            <a:endParaRPr lang="en-US" dirty="0"/>
          </a:p>
          <a:p>
            <a:r>
              <a:rPr lang="en-US" b="1" dirty="0" smtClean="0"/>
              <a:t>Key: </a:t>
            </a:r>
            <a:r>
              <a:rPr lang="en-US" dirty="0" smtClean="0"/>
              <a:t>Byte location in the file where this record starts</a:t>
            </a:r>
          </a:p>
          <a:p>
            <a:r>
              <a:rPr lang="en-US" b="1" dirty="0" smtClean="0"/>
              <a:t>Value: </a:t>
            </a:r>
            <a:r>
              <a:rPr lang="en-US" dirty="0" smtClean="0"/>
              <a:t>The content starting at that byte until the next record.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8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Record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is essentially an iterator over the portion of CSV file which it is assigned to</a:t>
            </a:r>
          </a:p>
          <a:p>
            <a:r>
              <a:rPr lang="en-US" dirty="0" smtClean="0"/>
              <a:t>It opens an input stream to the file, seeks to its assigned split position</a:t>
            </a:r>
          </a:p>
          <a:p>
            <a:r>
              <a:rPr lang="en-US" dirty="0" smtClean="0"/>
              <a:t>And, as required, provides successive key (position) and value (record) pairs until the end of the split or of the file is 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9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Record Reading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598" b="5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3541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InputFormat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1819" t="-39653" r="-13101" b="-103342"/>
          <a:stretch/>
        </p:blipFill>
        <p:spPr/>
      </p:pic>
    </p:spTree>
    <p:extLst>
      <p:ext uri="{BB962C8B-B14F-4D97-AF65-F5344CB8AC3E}">
        <p14:creationId xmlns:p14="http://schemas.microsoft.com/office/powerpoint/2010/main" val="274122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49274" y="1600201"/>
            <a:ext cx="7943645" cy="434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Now…</a:t>
            </a:r>
          </a:p>
          <a:p>
            <a:pPr marL="0" indent="0">
              <a:buNone/>
            </a:pPr>
            <a:r>
              <a:rPr lang="en-US" dirty="0"/>
              <a:t>                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 we want…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2" name="Picture 11" descr="Screen Shot 2014-07-17 at 9.59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52" y="2116859"/>
            <a:ext cx="5372100" cy="800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3907692"/>
            <a:ext cx="82677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5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endParaRPr lang="en-US" dirty="0"/>
          </a:p>
        </p:txBody>
      </p:sp>
      <p:pic>
        <p:nvPicPr>
          <p:cNvPr id="8" name="Content Placeholder 7" descr="crunch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898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Crunch…</a:t>
            </a:r>
            <a:endParaRPr lang="en-US" dirty="0"/>
          </a:p>
        </p:txBody>
      </p:sp>
      <p:pic>
        <p:nvPicPr>
          <p:cNvPr id="4" name="Content Placeholder 3" descr="crunch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7297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Crunch…</a:t>
            </a:r>
            <a:endParaRPr lang="en-US" dirty="0"/>
          </a:p>
        </p:txBody>
      </p:sp>
      <p:pic>
        <p:nvPicPr>
          <p:cNvPr id="5" name="Content Placeholder 4" descr="crunch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701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pic>
        <p:nvPicPr>
          <p:cNvPr id="4" name="Content Placeholder 3" descr="crunch4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373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File Source </a:t>
            </a:r>
            <a:r>
              <a:rPr lang="en-US" b="1" dirty="0" smtClean="0"/>
              <a:t>marks an Input Format for use </a:t>
            </a:r>
            <a:r>
              <a:rPr lang="en-US" dirty="0" smtClean="0"/>
              <a:t>in a job and </a:t>
            </a:r>
            <a:r>
              <a:rPr lang="en-US" b="1" dirty="0" smtClean="0"/>
              <a:t>takes care of configuration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An Input Format </a:t>
            </a:r>
            <a:r>
              <a:rPr lang="en-US" b="1" dirty="0" smtClean="0"/>
              <a:t>splits an input file </a:t>
            </a:r>
            <a:r>
              <a:rPr lang="en-US" dirty="0" smtClean="0"/>
              <a:t>and also creates and </a:t>
            </a:r>
            <a:r>
              <a:rPr lang="en-US" b="1" dirty="0" smtClean="0"/>
              <a:t>configures a </a:t>
            </a:r>
            <a:r>
              <a:rPr lang="en-US" b="1" dirty="0"/>
              <a:t>R</a:t>
            </a:r>
            <a:r>
              <a:rPr lang="en-US" b="1" dirty="0" smtClean="0"/>
              <a:t>ecord Reader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dirty="0" smtClean="0"/>
              <a:t>A Record Reader </a:t>
            </a:r>
            <a:r>
              <a:rPr lang="en-US" b="1" dirty="0" smtClean="0"/>
              <a:t>iterates through a file’s records </a:t>
            </a:r>
            <a:r>
              <a:rPr lang="en-US" dirty="0" smtClean="0"/>
              <a:t>and returns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3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Mac Champion</a:t>
            </a:r>
          </a:p>
          <a:p>
            <a:pPr marL="0" indent="0" algn="ctr">
              <a:buNone/>
            </a:pPr>
            <a:r>
              <a:rPr lang="en-US" dirty="0" smtClean="0"/>
              <a:t>Software Engineer</a:t>
            </a:r>
          </a:p>
          <a:p>
            <a:pPr marL="0" indent="0" algn="ctr">
              <a:buNone/>
            </a:pPr>
            <a:r>
              <a:rPr lang="en-US" dirty="0" smtClean="0"/>
              <a:t>Population Health – Record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1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CSV Files are weird</a:t>
            </a:r>
          </a:p>
          <a:p>
            <a:r>
              <a:rPr lang="en-US" dirty="0" smtClean="0"/>
              <a:t>Inside every Crunch File Source is a good </a:t>
            </a:r>
            <a:r>
              <a:rPr lang="en-US" dirty="0" err="1" smtClean="0"/>
              <a:t>Hadoop</a:t>
            </a:r>
            <a:r>
              <a:rPr lang="en-US" dirty="0" smtClean="0"/>
              <a:t> Input </a:t>
            </a:r>
            <a:r>
              <a:rPr lang="en-US" dirty="0" smtClean="0"/>
              <a:t>Format. </a:t>
            </a:r>
          </a:p>
          <a:p>
            <a:r>
              <a:rPr lang="en-US" dirty="0"/>
              <a:t>Creating an </a:t>
            </a:r>
            <a:r>
              <a:rPr lang="en-US" dirty="0" smtClean="0"/>
              <a:t>Input Format </a:t>
            </a:r>
            <a:r>
              <a:rPr lang="en-US" dirty="0"/>
              <a:t>around a file source isn’t incredibly hard, if you know your source </a:t>
            </a:r>
            <a:r>
              <a:rPr lang="en-US" dirty="0" smtClean="0"/>
              <a:t>well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Knowing a source </a:t>
            </a:r>
            <a:r>
              <a:rPr lang="en-US" dirty="0" smtClean="0"/>
              <a:t>well means </a:t>
            </a:r>
            <a:r>
              <a:rPr lang="en-US" dirty="0" smtClean="0"/>
              <a:t>knowing where it can be split for distribution and </a:t>
            </a:r>
            <a:r>
              <a:rPr lang="en-US" dirty="0" smtClean="0"/>
              <a:t>how it </a:t>
            </a:r>
            <a:r>
              <a:rPr lang="en-US" dirty="0" smtClean="0"/>
              <a:t>can be broken into records.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https://github.com/champgm/Big-Data-</a:t>
            </a:r>
            <a:r>
              <a:rPr lang="en-US" dirty="0" smtClean="0">
                <a:hlinkClick r:id="rId3"/>
              </a:rPr>
              <a:t>Talk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79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Ouch</a:t>
            </a:r>
            <a:endParaRPr lang="en-US" dirty="0"/>
          </a:p>
        </p:txBody>
      </p:sp>
      <p:pic>
        <p:nvPicPr>
          <p:cNvPr id="8" name="Content Placeholder 7" descr="Screen Shot 2014-07-16 at 5.12.05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020" r="47766" b="-25925"/>
          <a:stretch/>
        </p:blipFill>
        <p:spPr/>
      </p:pic>
    </p:spTree>
    <p:extLst>
      <p:ext uri="{BB962C8B-B14F-4D97-AF65-F5344CB8AC3E}">
        <p14:creationId xmlns:p14="http://schemas.microsoft.com/office/powerpoint/2010/main" val="1915477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CSV files are weird.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5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don’t have to be “comma separated values”</a:t>
            </a:r>
          </a:p>
          <a:p>
            <a:endParaRPr lang="en-US" dirty="0" smtClean="0"/>
          </a:p>
          <a:p>
            <a:r>
              <a:rPr lang="en-US" dirty="0" smtClean="0"/>
              <a:t>They have optional header rows</a:t>
            </a:r>
          </a:p>
          <a:p>
            <a:endParaRPr lang="en-US" dirty="0" smtClean="0"/>
          </a:p>
          <a:p>
            <a:r>
              <a:rPr lang="en-US" dirty="0" smtClean="0"/>
              <a:t>The fields can be surrounded by quotes, inside of which, pretty much anything goes, even </a:t>
            </a:r>
            <a:r>
              <a:rPr lang="en-US" b="1" dirty="0" smtClean="0"/>
              <a:t>newlines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5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22921" y="2"/>
            <a:ext cx="6498158" cy="6690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015564"/>
            <a:ext cx="76581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2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Format</a:t>
            </a:r>
            <a:endParaRPr lang="en-US" dirty="0"/>
          </a:p>
        </p:txBody>
      </p:sp>
      <p:pic>
        <p:nvPicPr>
          <p:cNvPr id="6" name="Content Placeholder 5" descr="Screen Shot 2014-06-11 at 8.30.05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864" t="1" b="-30452"/>
          <a:stretch/>
        </p:blipFill>
        <p:spPr/>
      </p:pic>
      <p:sp>
        <p:nvSpPr>
          <p:cNvPr id="7" name="TextBox 6"/>
          <p:cNvSpPr txBox="1"/>
          <p:nvPr/>
        </p:nvSpPr>
        <p:spPr>
          <a:xfrm>
            <a:off x="549275" y="1859797"/>
            <a:ext cx="40659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InputFormats</a:t>
            </a:r>
            <a:r>
              <a:rPr lang="en-US" b="1" dirty="0" smtClean="0"/>
              <a:t> have two main responsibilities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b="1" dirty="0" smtClean="0"/>
              <a:t>1. </a:t>
            </a:r>
            <a:r>
              <a:rPr lang="en-US" dirty="0" smtClean="0"/>
              <a:t>Split data intelligently     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2. </a:t>
            </a:r>
            <a:r>
              <a:rPr lang="en-US" dirty="0" smtClean="0"/>
              <a:t>Create a </a:t>
            </a:r>
            <a:r>
              <a:rPr lang="en-US" dirty="0" err="1" smtClean="0"/>
              <a:t>RecordReader</a:t>
            </a:r>
            <a:r>
              <a:rPr lang="en-US" dirty="0" smtClean="0"/>
              <a:t> for each split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3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Input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splits up input CSV files</a:t>
            </a:r>
          </a:p>
          <a:p>
            <a:r>
              <a:rPr lang="en-US" dirty="0" smtClean="0"/>
              <a:t>Start at the beginning of the file and seek ahead an amount determined by a desired “split size”</a:t>
            </a:r>
          </a:p>
          <a:p>
            <a:r>
              <a:rPr lang="en-US" dirty="0" smtClean="0"/>
              <a:t>Seek to the end of that line</a:t>
            </a:r>
          </a:p>
          <a:p>
            <a:r>
              <a:rPr lang="en-US" dirty="0" smtClean="0"/>
              <a:t>Use a CSV utility class to determine if it is inside a CSV record (seek to the end if so) and mark the file for splitting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9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we split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1993153"/>
            <a:ext cx="16639477" cy="27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7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7241</TotalTime>
  <Words>1145</Words>
  <Application>Microsoft Macintosh PowerPoint</Application>
  <PresentationFormat>On-screen Show (4:3)</PresentationFormat>
  <Paragraphs>154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Breeze</vt:lpstr>
      <vt:lpstr>Distributed CSV Consumption</vt:lpstr>
      <vt:lpstr>Hi.</vt:lpstr>
      <vt:lpstr>Ouch</vt:lpstr>
      <vt:lpstr>The Problem</vt:lpstr>
      <vt:lpstr>How So?</vt:lpstr>
      <vt:lpstr>PowerPoint Presentation</vt:lpstr>
      <vt:lpstr>Input Format</vt:lpstr>
      <vt:lpstr>CSV Input Format</vt:lpstr>
      <vt:lpstr>Where can we split this?</vt:lpstr>
      <vt:lpstr>Record Reader</vt:lpstr>
      <vt:lpstr>CSV Record Reader</vt:lpstr>
      <vt:lpstr>Results of Record Reading</vt:lpstr>
      <vt:lpstr>Hadoop InputFormat</vt:lpstr>
      <vt:lpstr>Crunch?</vt:lpstr>
      <vt:lpstr>Hadoop</vt:lpstr>
      <vt:lpstr>Crunch…</vt:lpstr>
      <vt:lpstr>More Crunch…</vt:lpstr>
      <vt:lpstr>Extra</vt:lpstr>
      <vt:lpstr>Summary</vt:lpstr>
      <vt:lpstr>What did we learn?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Writables</dc:title>
  <dc:creator>Mac Champion</dc:creator>
  <cp:lastModifiedBy>Mac Champion</cp:lastModifiedBy>
  <cp:revision>47</cp:revision>
  <dcterms:created xsi:type="dcterms:W3CDTF">2014-06-11T13:09:18Z</dcterms:created>
  <dcterms:modified xsi:type="dcterms:W3CDTF">2014-08-05T13:00:18Z</dcterms:modified>
</cp:coreProperties>
</file>