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1" r:id="rId2"/>
    <p:sldId id="281" r:id="rId3"/>
    <p:sldId id="273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74" r:id="rId14"/>
    <p:sldId id="275" r:id="rId15"/>
    <p:sldId id="277" r:id="rId16"/>
    <p:sldId id="278" r:id="rId17"/>
    <p:sldId id="279" r:id="rId18"/>
    <p:sldId id="282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7" autoAdjust="0"/>
  </p:normalViewPr>
  <p:slideViewPr>
    <p:cSldViewPr snapToGrid="0" snapToObjects="1">
      <p:cViewPr varScale="1">
        <p:scale>
          <a:sx n="96" d="100"/>
          <a:sy n="96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CF49-F1B1-C947-BEBB-96A7760294D2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6B4B8-4677-024A-8A3A-899E841B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3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==Creating a </a:t>
            </a:r>
            <a:r>
              <a:rPr lang="en-US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and Crunch </a:t>
            </a:r>
            <a:r>
              <a:rPr lang="en-US" baseline="0" dirty="0" err="1" smtClean="0"/>
              <a:t>FileSource</a:t>
            </a:r>
            <a:r>
              <a:rPr lang="en-US" baseline="0" dirty="0" smtClean="0"/>
              <a:t> implementation for CSV files==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Format is smart enough to know where a record ends</a:t>
            </a:r>
          </a:p>
          <a:p>
            <a:endParaRPr lang="en-US" dirty="0" smtClean="0"/>
          </a:p>
          <a:p>
            <a:r>
              <a:rPr lang="en-US" dirty="0" smtClean="0"/>
              <a:t>Record Reader can start reading immediately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</a:t>
            </a:r>
            <a:r>
              <a:rPr lang="en-US" baseline="0" dirty="0" smtClean="0"/>
              <a:t>great, we now have a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Can split</a:t>
            </a:r>
          </a:p>
          <a:p>
            <a:r>
              <a:rPr lang="en-US" baseline="0" dirty="0" smtClean="0"/>
              <a:t>Can distribute</a:t>
            </a:r>
          </a:p>
          <a:p>
            <a:r>
              <a:rPr lang="en-US" baseline="0" dirty="0" smtClean="0"/>
              <a:t>Can parse </a:t>
            </a:r>
          </a:p>
          <a:p>
            <a:r>
              <a:rPr lang="en-US" baseline="0" smtClean="0"/>
              <a:t>CSV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20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utility class</a:t>
            </a:r>
            <a:endParaRPr lang="en-US" baseline="0" dirty="0" smtClean="0"/>
          </a:p>
          <a:p>
            <a:r>
              <a:rPr lang="en-US" baseline="0" dirty="0" smtClean="0"/>
              <a:t>This works, currently in content-processing</a:t>
            </a:r>
          </a:p>
          <a:p>
            <a:r>
              <a:rPr lang="en-US" baseline="0" dirty="0" smtClean="0"/>
              <a:t>NOT </a:t>
            </a:r>
            <a:r>
              <a:rPr lang="en-US" baseline="0" dirty="0" smtClean="0"/>
              <a:t>easily configurable.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smtClean="0"/>
              <a:t>tab separated values, file encoding, custom control characters,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Users must manually set options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hadop</a:t>
            </a:r>
            <a:r>
              <a:rPr lang="en-US" baseline="0" dirty="0" smtClean="0"/>
              <a:t> job configuration</a:t>
            </a:r>
          </a:p>
          <a:p>
            <a:r>
              <a:rPr lang="en-US" baseline="0" dirty="0" smtClean="0"/>
              <a:t>Right now, options hard coded into input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0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Now… Crunch</a:t>
            </a:r>
          </a:p>
          <a:p>
            <a:endParaRPr lang="en-US" dirty="0" smtClean="0"/>
          </a:p>
          <a:p>
            <a:r>
              <a:rPr lang="en-US" dirty="0" smtClean="0"/>
              <a:t>Crunch takes</a:t>
            </a:r>
            <a:r>
              <a:rPr lang="en-US" baseline="0" dirty="0" smtClean="0"/>
              <a:t> care of configuration in a sane way. </a:t>
            </a:r>
            <a:br>
              <a:rPr lang="en-US" baseline="0" dirty="0" smtClean="0"/>
            </a:br>
            <a:r>
              <a:rPr lang="en-US" baseline="0" dirty="0" smtClean="0"/>
              <a:t>Crunch </a:t>
            </a:r>
            <a:r>
              <a:rPr lang="en-US" baseline="0" dirty="0" smtClean="0"/>
              <a:t>takes </a:t>
            </a:r>
            <a:r>
              <a:rPr lang="en-US" baseline="0" dirty="0" smtClean="0"/>
              <a:t>configuration </a:t>
            </a:r>
            <a:r>
              <a:rPr lang="en-US" baseline="0" dirty="0" smtClean="0"/>
              <a:t>for you and uses input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3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What do we need?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start with the three classes required for the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Input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needed is a </a:t>
            </a:r>
            <a:r>
              <a:rPr lang="en-US" dirty="0" err="1" smtClean="0"/>
              <a:t>CSVFileSource</a:t>
            </a:r>
            <a:r>
              <a:rPr lang="en-US" dirty="0" smtClean="0"/>
              <a:t>, right?</a:t>
            </a:r>
          </a:p>
          <a:p>
            <a:r>
              <a:rPr lang="en-US" dirty="0" smtClean="0"/>
              <a:t>This class</a:t>
            </a:r>
            <a:r>
              <a:rPr lang="en-US" baseline="0" dirty="0" smtClean="0"/>
              <a:t> takes in all sorts of configuration options </a:t>
            </a:r>
          </a:p>
          <a:p>
            <a:r>
              <a:rPr lang="en-US" baseline="0" dirty="0" smtClean="0"/>
              <a:t>It sets all of these options in the job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needs to be able to create these</a:t>
            </a:r>
            <a:r>
              <a:rPr lang="en-US" baseline="0" dirty="0" smtClean="0"/>
              <a:t> other two classes, a “Readable data” and a “file reader factory” class, </a:t>
            </a:r>
          </a:p>
          <a:p>
            <a:endParaRPr lang="en-US" dirty="0" smtClean="0"/>
          </a:p>
          <a:p>
            <a:r>
              <a:rPr lang="en-US" dirty="0" smtClean="0"/>
              <a:t>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of which are really just a wrapper for a simple </a:t>
            </a:r>
            <a:r>
              <a:rPr lang="en-US" dirty="0" err="1" smtClean="0"/>
              <a:t>iterable</a:t>
            </a:r>
            <a:r>
              <a:rPr lang="en-US" baseline="0" dirty="0" smtClean="0"/>
              <a:t> file reader, which is really just another wrapper, for the </a:t>
            </a:r>
            <a:r>
              <a:rPr lang="en-US" baseline="0" dirty="0" err="1" smtClean="0"/>
              <a:t>CSVLineReader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Honestly, I also could have just made </a:t>
            </a:r>
            <a:r>
              <a:rPr lang="en-US" baseline="0" dirty="0" err="1" smtClean="0"/>
              <a:t>CSVLineReader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iterable</a:t>
            </a:r>
            <a:r>
              <a:rPr lang="en-US" baseline="0" dirty="0" smtClean="0"/>
              <a:t> class, but this seemed much cleaner.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 a year ago</a:t>
            </a:r>
          </a:p>
          <a:p>
            <a:r>
              <a:rPr lang="en-US" dirty="0" smtClean="0"/>
              <a:t>End</a:t>
            </a:r>
            <a:r>
              <a:rPr lang="en-US" baseline="0" dirty="0" smtClean="0"/>
              <a:t> </a:t>
            </a:r>
            <a:r>
              <a:rPr lang="en-US" baseline="0" dirty="0" smtClean="0"/>
              <a:t>of </a:t>
            </a:r>
            <a:r>
              <a:rPr lang="en-US" baseline="0" dirty="0" smtClean="0"/>
              <a:t>iteration</a:t>
            </a:r>
          </a:p>
          <a:p>
            <a:r>
              <a:rPr lang="en-US" baseline="0" dirty="0" smtClean="0"/>
              <a:t>Nathan </a:t>
            </a:r>
            <a:r>
              <a:rPr lang="en-US" baseline="0" dirty="0" smtClean="0"/>
              <a:t>(manager) was out of </a:t>
            </a:r>
            <a:r>
              <a:rPr lang="en-US" baseline="0" dirty="0" smtClean="0"/>
              <a:t>town, pick JIRA</a:t>
            </a:r>
          </a:p>
          <a:p>
            <a:r>
              <a:rPr lang="en-US" baseline="0" dirty="0" smtClean="0"/>
              <a:t>Cache </a:t>
            </a:r>
            <a:r>
              <a:rPr lang="en-US" baseline="0" dirty="0" smtClean="0"/>
              <a:t>CSV files in HDFS </a:t>
            </a:r>
          </a:p>
          <a:p>
            <a:r>
              <a:rPr lang="en-US" baseline="0" dirty="0" smtClean="0"/>
              <a:t>process them with crunch instead of utility </a:t>
            </a:r>
            <a:r>
              <a:rPr lang="en-US" baseline="0" dirty="0" smtClean="0"/>
              <a:t>node</a:t>
            </a:r>
          </a:p>
          <a:p>
            <a:r>
              <a:rPr lang="en-US" baseline="0" dirty="0" smtClean="0"/>
              <a:t>Good to learn HDFS,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, Crunch</a:t>
            </a:r>
            <a:endParaRPr lang="en-US" baseline="0" dirty="0" smtClean="0"/>
          </a:p>
          <a:p>
            <a:r>
              <a:rPr lang="en-US" baseline="0" dirty="0" smtClean="0"/>
              <a:t>Everything was going great, several sources</a:t>
            </a:r>
          </a:p>
          <a:p>
            <a:r>
              <a:rPr lang="en-US" baseline="0" dirty="0" smtClean="0"/>
              <a:t>Until full load encountered CVX</a:t>
            </a:r>
          </a:p>
          <a:p>
            <a:r>
              <a:rPr lang="en-US" baseline="0" dirty="0" smtClean="0"/>
              <a:t>Oops…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records</a:t>
            </a:r>
            <a:r>
              <a:rPr lang="en-US" baseline="0" dirty="0" smtClean="0"/>
              <a:t> here</a:t>
            </a:r>
          </a:p>
          <a:p>
            <a:r>
              <a:rPr lang="en-US" baseline="0" dirty="0" smtClean="0"/>
              <a:t>First 2 = 1 line</a:t>
            </a:r>
          </a:p>
          <a:p>
            <a:r>
              <a:rPr lang="en-US" baseline="0" dirty="0" smtClean="0"/>
              <a:t>Third record has quoted field</a:t>
            </a:r>
          </a:p>
          <a:p>
            <a:r>
              <a:rPr lang="en-US" baseline="0" dirty="0" smtClean="0"/>
              <a:t>Inside, bulleted list separated by newline characters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My code blew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Any field in any file can be </a:t>
            </a:r>
            <a:r>
              <a:rPr lang="en-US" baseline="0" dirty="0" smtClean="0"/>
              <a:t>surrounded </a:t>
            </a:r>
            <a:r>
              <a:rPr lang="en-US" baseline="0" dirty="0" smtClean="0"/>
              <a:t>by quote, weird stuff, such as NEWLINES</a:t>
            </a:r>
            <a:endParaRPr lang="en-US" dirty="0" smtClean="0"/>
          </a:p>
          <a:p>
            <a:r>
              <a:rPr lang="en-US" dirty="0" err="1" smtClean="0"/>
              <a:t>Hadoop-TextInputFormats</a:t>
            </a:r>
            <a:r>
              <a:rPr lang="en-US" baseline="0" dirty="0" smtClean="0"/>
              <a:t> and Crunch-</a:t>
            </a:r>
            <a:r>
              <a:rPr lang="en-US" baseline="0" dirty="0" err="1" smtClean="0"/>
              <a:t>TextFileSource</a:t>
            </a:r>
            <a:r>
              <a:rPr lang="en-US" baseline="0" dirty="0" smtClean="0"/>
              <a:t> </a:t>
            </a:r>
            <a:r>
              <a:rPr lang="en-US" baseline="0" dirty="0" smtClean="0"/>
              <a:t>not VERSATILE</a:t>
            </a:r>
            <a:endParaRPr lang="en-US" baseline="0" dirty="0" smtClean="0"/>
          </a:p>
          <a:p>
            <a:r>
              <a:rPr lang="en-US" baseline="0" dirty="0" smtClean="0"/>
              <a:t>They read line-by-</a:t>
            </a:r>
            <a:r>
              <a:rPr lang="en-US" baseline="0" dirty="0" smtClean="0"/>
              <a:t>line</a:t>
            </a:r>
          </a:p>
          <a:p>
            <a:r>
              <a:rPr lang="en-US" baseline="0" dirty="0" smtClean="0"/>
              <a:t>CSV = too much complexity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good</a:t>
            </a:r>
            <a:r>
              <a:rPr lang="en-US" baseline="0" dirty="0" smtClean="0"/>
              <a:t>, eventually realized: </a:t>
            </a:r>
            <a:r>
              <a:rPr lang="en-US" baseline="0" dirty="0" smtClean="0"/>
              <a:t>will need to write my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have had any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training, you’ve probably seen this picture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Map-reduce flow from input file to processed output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was interested in the first three rows</a:t>
            </a:r>
          </a:p>
          <a:p>
            <a:r>
              <a:rPr lang="en-US" baseline="0" dirty="0" smtClean="0"/>
              <a:t>Input format</a:t>
            </a:r>
          </a:p>
          <a:p>
            <a:r>
              <a:rPr lang="en-US" baseline="0" dirty="0" smtClean="0"/>
              <a:t>Split files</a:t>
            </a:r>
          </a:p>
          <a:p>
            <a:r>
              <a:rPr lang="en-US" baseline="0" dirty="0" smtClean="0"/>
              <a:t>Record readers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2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Calculates </a:t>
            </a:r>
            <a:r>
              <a:rPr lang="en-US" dirty="0"/>
              <a:t>split points for each file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jumping over split-size-number-of-bytes and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searching for the end of a CSV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from before</a:t>
            </a:r>
          </a:p>
          <a:p>
            <a:r>
              <a:rPr lang="en-US" dirty="0" smtClean="0"/>
              <a:t>Line-by-line processing marks</a:t>
            </a:r>
            <a:r>
              <a:rPr lang="en-US" baseline="0" dirty="0" smtClean="0"/>
              <a:t> first two split places</a:t>
            </a:r>
          </a:p>
          <a:p>
            <a:r>
              <a:rPr lang="en-US" baseline="0" dirty="0" smtClean="0"/>
              <a:t>Third place is bad</a:t>
            </a:r>
          </a:p>
          <a:p>
            <a:r>
              <a:rPr lang="en-US" baseline="0" dirty="0" smtClean="0"/>
              <a:t>CSV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is able to skip to end and 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84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readers</a:t>
            </a:r>
          </a:p>
          <a:p>
            <a:endParaRPr lang="en-US" dirty="0" smtClean="0"/>
          </a:p>
          <a:p>
            <a:r>
              <a:rPr lang="en-US" dirty="0" smtClean="0"/>
              <a:t>Read their split</a:t>
            </a:r>
          </a:p>
          <a:p>
            <a:endParaRPr lang="en-US" dirty="0" smtClean="0"/>
          </a:p>
          <a:p>
            <a:r>
              <a:rPr lang="en-US" dirty="0" smtClean="0"/>
              <a:t>Parse raw data into “Records”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champgm/Big-Data-Tal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CSV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779" y="1600201"/>
            <a:ext cx="5939321" cy="43434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 quick tour through </a:t>
            </a:r>
            <a:r>
              <a:rPr lang="en-US" dirty="0" smtClean="0"/>
              <a:t>the creation </a:t>
            </a:r>
            <a:r>
              <a:rPr lang="en-US" dirty="0"/>
              <a:t>of a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InputFormat</a:t>
            </a:r>
            <a:r>
              <a:rPr lang="en-US" dirty="0"/>
              <a:t> and a Crunch </a:t>
            </a:r>
            <a:r>
              <a:rPr lang="en-US" dirty="0" err="1"/>
              <a:t>FileSource</a:t>
            </a:r>
            <a:r>
              <a:rPr lang="en-US" dirty="0"/>
              <a:t> </a:t>
            </a:r>
            <a:r>
              <a:rPr lang="en-US" dirty="0" smtClean="0"/>
              <a:t>implementation for </a:t>
            </a:r>
            <a:r>
              <a:rPr lang="en-US" dirty="0"/>
              <a:t>CSV </a:t>
            </a:r>
            <a:r>
              <a:rPr lang="en-US" dirty="0" smtClean="0"/>
              <a:t>files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mtClean="0"/>
              <a:t>Mac Champion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9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Record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class is essentially an iterator over the portion of CSV file which it is assigned </a:t>
            </a:r>
            <a:r>
              <a:rPr lang="en-US" dirty="0" smtClean="0"/>
              <a:t>to</a:t>
            </a:r>
          </a:p>
          <a:p>
            <a:endParaRPr lang="en-US" dirty="0" smtClean="0"/>
          </a:p>
          <a:p>
            <a:r>
              <a:rPr lang="en-US" dirty="0" smtClean="0"/>
              <a:t>It opens an input stream to the file, seeks to its assigned split position</a:t>
            </a:r>
          </a:p>
          <a:p>
            <a:endParaRPr lang="en-US" dirty="0" smtClean="0"/>
          </a:p>
          <a:p>
            <a:r>
              <a:rPr lang="en-US" dirty="0" smtClean="0"/>
              <a:t>Immediately begins parsing records until </a:t>
            </a:r>
            <a:r>
              <a:rPr lang="en-US" dirty="0" smtClean="0"/>
              <a:t>the end of the split </a:t>
            </a:r>
            <a:r>
              <a:rPr lang="en-US" dirty="0" smtClean="0"/>
              <a:t>or file </a:t>
            </a:r>
            <a:r>
              <a:rPr lang="en-US" dirty="0" smtClean="0"/>
              <a:t>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9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Record Reading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598" b="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541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1819" t="-39653" r="-13101" b="-103342"/>
          <a:stretch/>
        </p:blipFill>
        <p:spPr/>
      </p:pic>
    </p:spTree>
    <p:extLst>
      <p:ext uri="{BB962C8B-B14F-4D97-AF65-F5344CB8AC3E}">
        <p14:creationId xmlns:p14="http://schemas.microsoft.com/office/powerpoint/2010/main" val="274122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9274" y="1600201"/>
            <a:ext cx="7943645" cy="434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Now…</a:t>
            </a:r>
          </a:p>
          <a:p>
            <a:pPr marL="0" indent="0">
              <a:buNone/>
            </a:pPr>
            <a:r>
              <a:rPr lang="en-US" dirty="0"/>
              <a:t>                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we want…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2" name="Picture 11" descr="Screen Shot 2014-07-17 at 9.59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52" y="2116859"/>
            <a:ext cx="5372100" cy="80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907692"/>
            <a:ext cx="8267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8" name="Content Placeholder 7" descr="crunch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898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Crunch…</a:t>
            </a:r>
            <a:endParaRPr lang="en-US" dirty="0"/>
          </a:p>
        </p:txBody>
      </p:sp>
      <p:pic>
        <p:nvPicPr>
          <p:cNvPr id="4" name="Content Placeholder 3" descr="crun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297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Crunch…</a:t>
            </a:r>
            <a:endParaRPr lang="en-US" dirty="0"/>
          </a:p>
        </p:txBody>
      </p:sp>
      <p:pic>
        <p:nvPicPr>
          <p:cNvPr id="5" name="Content Placeholder 4" descr="crunch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701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 File Source</a:t>
            </a:r>
            <a:endParaRPr lang="en-US" dirty="0"/>
          </a:p>
        </p:txBody>
      </p:sp>
      <p:pic>
        <p:nvPicPr>
          <p:cNvPr id="4" name="Content Placeholder 3" descr="crunch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373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Input Format </a:t>
            </a:r>
            <a:r>
              <a:rPr lang="en-US" b="1" dirty="0"/>
              <a:t>splits an input file </a:t>
            </a:r>
            <a:r>
              <a:rPr lang="en-US" dirty="0"/>
              <a:t>and also creates and </a:t>
            </a:r>
            <a:r>
              <a:rPr lang="en-US" b="1" dirty="0"/>
              <a:t>configures a Record Reader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A Record Reader </a:t>
            </a:r>
            <a:r>
              <a:rPr lang="en-US" b="1" dirty="0" smtClean="0"/>
              <a:t>iterates through a file’s records </a:t>
            </a:r>
            <a:r>
              <a:rPr lang="en-US" dirty="0" smtClean="0"/>
              <a:t>and returns them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File Source </a:t>
            </a:r>
            <a:r>
              <a:rPr lang="en-US" b="1" dirty="0"/>
              <a:t>marks an Input Format for use </a:t>
            </a:r>
            <a:r>
              <a:rPr lang="en-US" dirty="0"/>
              <a:t>in a job and </a:t>
            </a:r>
            <a:r>
              <a:rPr lang="en-US" b="1" dirty="0"/>
              <a:t>takes care of configuration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3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CSV Files are weird</a:t>
            </a:r>
          </a:p>
          <a:p>
            <a:r>
              <a:rPr lang="en-US" dirty="0" smtClean="0"/>
              <a:t>Inside every Crunch File Source is a good </a:t>
            </a:r>
            <a:r>
              <a:rPr lang="en-US" dirty="0" err="1" smtClean="0"/>
              <a:t>Hadoop</a:t>
            </a:r>
            <a:r>
              <a:rPr lang="en-US" dirty="0" smtClean="0"/>
              <a:t> Input Format. </a:t>
            </a:r>
          </a:p>
          <a:p>
            <a:r>
              <a:rPr lang="en-US" dirty="0"/>
              <a:t>Creating an </a:t>
            </a:r>
            <a:r>
              <a:rPr lang="en-US" dirty="0" smtClean="0"/>
              <a:t>Input Format </a:t>
            </a:r>
            <a:r>
              <a:rPr lang="en-US" dirty="0"/>
              <a:t>around a file source isn’t incredibly hard, if you know your source </a:t>
            </a:r>
            <a:r>
              <a:rPr lang="en-US" dirty="0" smtClean="0"/>
              <a:t>well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Knowing a source well means knowing where it can be split for distribution and how it can be broken into records.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https://github.com/champgm/Big-Data-</a:t>
            </a:r>
            <a:r>
              <a:rPr lang="en-US" dirty="0" smtClean="0">
                <a:hlinkClick r:id="rId3"/>
              </a:rPr>
              <a:t>Talk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7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Mac Champion</a:t>
            </a:r>
          </a:p>
          <a:p>
            <a:pPr marL="0" indent="0" algn="ctr">
              <a:buNone/>
            </a:pPr>
            <a:r>
              <a:rPr lang="en-US" dirty="0" smtClean="0"/>
              <a:t>Software Engineer</a:t>
            </a:r>
          </a:p>
          <a:p>
            <a:pPr marL="0" indent="0" algn="ctr">
              <a:buNone/>
            </a:pPr>
            <a:r>
              <a:rPr lang="en-US" dirty="0" smtClean="0"/>
              <a:t>Population Health – Record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1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Ouch</a:t>
            </a:r>
            <a:endParaRPr lang="en-US" dirty="0"/>
          </a:p>
        </p:txBody>
      </p:sp>
      <p:pic>
        <p:nvPicPr>
          <p:cNvPr id="8" name="Content Placeholder 7" descr="Screen Shot 2014-07-16 at 5.12.05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20" r="47766" b="-25925"/>
          <a:stretch/>
        </p:blipFill>
        <p:spPr/>
      </p:pic>
    </p:spTree>
    <p:extLst>
      <p:ext uri="{BB962C8B-B14F-4D97-AF65-F5344CB8AC3E}">
        <p14:creationId xmlns:p14="http://schemas.microsoft.com/office/powerpoint/2010/main" val="191547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Files Are Weird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don’t have to be “Comma </a:t>
            </a:r>
            <a:r>
              <a:rPr lang="en-US" dirty="0"/>
              <a:t>S</a:t>
            </a:r>
            <a:r>
              <a:rPr lang="en-US" dirty="0" smtClean="0"/>
              <a:t>eparated </a:t>
            </a:r>
            <a:r>
              <a:rPr lang="en-US" dirty="0"/>
              <a:t>V</a:t>
            </a:r>
            <a:r>
              <a:rPr lang="en-US" dirty="0" smtClean="0"/>
              <a:t>alues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fields can be surrounded by quotes, inside of which, pretty much anything goes, even </a:t>
            </a:r>
            <a:r>
              <a:rPr lang="en-US" b="1" dirty="0" smtClean="0"/>
              <a:t>newlines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Crunch’s </a:t>
            </a:r>
            <a:r>
              <a:rPr lang="en-US" dirty="0" err="1" smtClean="0"/>
              <a:t>TextFileSource</a:t>
            </a:r>
            <a:r>
              <a:rPr lang="en-US" dirty="0" smtClean="0"/>
              <a:t> and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TextInputFormat</a:t>
            </a:r>
            <a:r>
              <a:rPr lang="en-US" dirty="0" smtClean="0"/>
              <a:t> cannot handle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5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22921" y="2"/>
            <a:ext cx="6498158" cy="669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MapReduce</a:t>
            </a:r>
            <a:r>
              <a:rPr lang="en-US" dirty="0" smtClean="0"/>
              <a:t>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015564"/>
            <a:ext cx="7658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2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Format</a:t>
            </a:r>
            <a:endParaRPr lang="en-US" dirty="0"/>
          </a:p>
        </p:txBody>
      </p:sp>
      <p:pic>
        <p:nvPicPr>
          <p:cNvPr id="6" name="Content Placeholder 5" descr="Screen Shot 2014-06-11 at 8.30.05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864" t="1" b="-30452"/>
          <a:stretch/>
        </p:blipFill>
        <p:spPr/>
      </p:pic>
      <p:sp>
        <p:nvSpPr>
          <p:cNvPr id="7" name="TextBox 6"/>
          <p:cNvSpPr txBox="1"/>
          <p:nvPr/>
        </p:nvSpPr>
        <p:spPr>
          <a:xfrm>
            <a:off x="549275" y="1859797"/>
            <a:ext cx="4065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 Formats </a:t>
            </a:r>
            <a:r>
              <a:rPr lang="en-US" b="1" dirty="0" smtClean="0"/>
              <a:t>have two main responsibilities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1" dirty="0" smtClean="0"/>
              <a:t>1. </a:t>
            </a:r>
            <a:r>
              <a:rPr lang="en-US" dirty="0" smtClean="0"/>
              <a:t>Split data intelligently     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2. </a:t>
            </a:r>
            <a:r>
              <a:rPr lang="en-US" dirty="0" smtClean="0"/>
              <a:t>Create a </a:t>
            </a:r>
            <a:r>
              <a:rPr lang="en-US" dirty="0" err="1" smtClean="0"/>
              <a:t>RecordReader</a:t>
            </a:r>
            <a:r>
              <a:rPr lang="en-US" dirty="0" smtClean="0"/>
              <a:t> for each split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Input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/>
              <a:t>at the beginning of the file and seek ahead an amount determined by a desired “split size”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a CSV utility class to determine if it is inside a CSV record (seek to the end if so) and mark the file for splitting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9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we split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1993153"/>
            <a:ext cx="16639477" cy="27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Reader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50974" r="-50974"/>
          <a:stretch/>
        </p:blipFill>
        <p:spPr>
          <a:xfrm>
            <a:off x="2751352" y="1600201"/>
            <a:ext cx="8042276" cy="4343400"/>
          </a:xfrm>
        </p:spPr>
      </p:pic>
      <p:sp>
        <p:nvSpPr>
          <p:cNvPr id="5" name="TextBox 4"/>
          <p:cNvSpPr txBox="1"/>
          <p:nvPr/>
        </p:nvSpPr>
        <p:spPr>
          <a:xfrm>
            <a:off x="675824" y="1600201"/>
            <a:ext cx="405493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Record Readers have </a:t>
            </a:r>
            <a:r>
              <a:rPr lang="en-US" b="1" dirty="0"/>
              <a:t>two main responsibilities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1. Read </a:t>
            </a:r>
            <a:r>
              <a:rPr lang="en-US" b="1" dirty="0" smtClean="0"/>
              <a:t>one </a:t>
            </a:r>
            <a:r>
              <a:rPr lang="en-US" b="1" dirty="0" smtClean="0"/>
              <a:t>split </a:t>
            </a:r>
            <a:r>
              <a:rPr lang="en-US" dirty="0" smtClean="0"/>
              <a:t>worth of information.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Parse the </a:t>
            </a:r>
            <a:r>
              <a:rPr lang="en-US" dirty="0" smtClean="0"/>
              <a:t>raw data </a:t>
            </a:r>
            <a:r>
              <a:rPr lang="en-US" dirty="0" smtClean="0"/>
              <a:t>into </a:t>
            </a:r>
            <a:r>
              <a:rPr lang="en-US" dirty="0" smtClean="0"/>
              <a:t>“</a:t>
            </a:r>
            <a:r>
              <a:rPr lang="en-US" b="1" dirty="0" smtClean="0"/>
              <a:t>records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8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8361</TotalTime>
  <Words>855</Words>
  <Application>Microsoft Macintosh PowerPoint</Application>
  <PresentationFormat>On-screen Show (4:3)</PresentationFormat>
  <Paragraphs>162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Breeze</vt:lpstr>
      <vt:lpstr>Distributed CSV Consumption</vt:lpstr>
      <vt:lpstr>Hi.</vt:lpstr>
      <vt:lpstr>Ouch</vt:lpstr>
      <vt:lpstr>CSV Files Are Weird</vt:lpstr>
      <vt:lpstr>PowerPoint Presentation</vt:lpstr>
      <vt:lpstr>Input Format</vt:lpstr>
      <vt:lpstr>CSV Input Format</vt:lpstr>
      <vt:lpstr>Where can we split this?</vt:lpstr>
      <vt:lpstr>Record Reader</vt:lpstr>
      <vt:lpstr>CSV Record Reader</vt:lpstr>
      <vt:lpstr>Results of Record Reading</vt:lpstr>
      <vt:lpstr>Hadoop InputFormat</vt:lpstr>
      <vt:lpstr>Crunch?</vt:lpstr>
      <vt:lpstr>Hadoop</vt:lpstr>
      <vt:lpstr>Crunch…</vt:lpstr>
      <vt:lpstr>More Crunch…</vt:lpstr>
      <vt:lpstr>Crunch File Source</vt:lpstr>
      <vt:lpstr>Summary</vt:lpstr>
      <vt:lpstr>What I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Writables</dc:title>
  <dc:creator>Mac Champion</dc:creator>
  <cp:lastModifiedBy>Mac Champion</cp:lastModifiedBy>
  <cp:revision>86</cp:revision>
  <dcterms:created xsi:type="dcterms:W3CDTF">2014-06-11T13:09:18Z</dcterms:created>
  <dcterms:modified xsi:type="dcterms:W3CDTF">2014-08-06T20:57:18Z</dcterms:modified>
</cp:coreProperties>
</file>