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6764A-7C28-458F-8C1C-90AEE91A16F5}">
          <p14:sldIdLst>
            <p14:sldId id="256"/>
          </p14:sldIdLst>
        </p14:section>
        <p14:section name="Untitled Section" id="{22D29F43-0FAD-4DF6-AEA9-449AEDD22EFC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40972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4564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277344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540972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4564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2611800" y="808200"/>
            <a:ext cx="7957800" cy="4992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40972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45640" y="2052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277344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540972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45640" y="4140000"/>
            <a:ext cx="25102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2611800" y="808200"/>
            <a:ext cx="7957800" cy="4992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3997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68360" y="4140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77344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68360" y="2052000"/>
            <a:ext cx="380448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773440" y="4140000"/>
            <a:ext cx="7796160" cy="1906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7"/>
          <p:cNvPicPr/>
          <p:nvPr/>
        </p:nvPicPr>
        <p:blipFill>
          <a:blip r:embed="rId15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13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1007640" y="0"/>
            <a:ext cx="793404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4"/>
          <p:cNvSpPr/>
          <p:nvPr/>
        </p:nvSpPr>
        <p:spPr>
          <a:xfrm>
            <a:off x="89420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2611800" y="3429000"/>
            <a:ext cx="5517720" cy="22683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/>
          <a:lstStyle/>
          <a:p>
            <a:pPr algn="r">
              <a:lnSpc>
                <a:spcPct val="100000"/>
              </a:lnSpc>
            </a:pPr>
            <a:fld id="{ABF8C3D7-0940-49D9-A1F3-016376EEEB4D}" type="datetime">
              <a:rPr lang="en-IN" sz="800" b="0" strike="noStrike" spc="-1">
                <a:solidFill>
                  <a:srgbClr val="FFFFFF"/>
                </a:solidFill>
                <a:latin typeface="Arial"/>
              </a:rPr>
              <a:t>18-11-2024</a:t>
            </a:fld>
            <a:endParaRPr lang="en-IN" sz="800" b="0" strike="noStrike" spc="-1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/>
          <a:lstStyle/>
          <a:p>
            <a:pPr algn="ctr"/>
            <a:endParaRPr lang="en-IN" sz="14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latin typeface="Arial"/>
              </a:rPr>
              <a:t>              </a:t>
            </a:r>
            <a:endParaRPr lang="en-IN" sz="800" b="0" strike="noStrike" spc="-1"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/>
          <a:lstStyle/>
          <a:p>
            <a:pPr algn="r">
              <a:lnSpc>
                <a:spcPct val="100000"/>
              </a:lnSpc>
            </a:pPr>
            <a:fld id="{414291A8-DB16-4ECD-84F8-ADD0654794A9}" type="slidenum">
              <a:rPr lang="en-IN" sz="18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10" name="CustomShape 9"/>
          <p:cNvSpPr/>
          <p:nvPr/>
        </p:nvSpPr>
        <p:spPr>
          <a:xfrm>
            <a:off x="2191320" y="3262680"/>
            <a:ext cx="415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A9ACEE"/>
                </a:solidFill>
                <a:latin typeface="Wingdings 3"/>
              </a:rPr>
              <a:t>z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1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7"/>
          <p:cNvPicPr/>
          <p:nvPr/>
        </p:nvPicPr>
        <p:blipFill>
          <a:blip r:embed="rId15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49" name="Picture 14"/>
          <p:cNvPicPr/>
          <p:nvPr/>
        </p:nvPicPr>
        <p:blipFill>
          <a:blip r:embed="rId16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1004400" y="0"/>
            <a:ext cx="10371960" cy="685764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4"/>
          <p:cNvSpPr/>
          <p:nvPr/>
        </p:nvSpPr>
        <p:spPr>
          <a:xfrm>
            <a:off x="11377440" y="0"/>
            <a:ext cx="2700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5"/>
          <p:cNvSpPr>
            <a:spLocks noGrp="1"/>
          </p:cNvSpPr>
          <p:nvPr>
            <p:ph type="title"/>
          </p:nvPr>
        </p:nvSpPr>
        <p:spPr>
          <a:xfrm>
            <a:off x="2611800" y="808200"/>
            <a:ext cx="7957800" cy="107676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3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2773440" y="2052000"/>
            <a:ext cx="7796160" cy="3997440"/>
          </a:xfrm>
          <a:prstGeom prst="rect">
            <a:avLst/>
          </a:prstGeom>
        </p:spPr>
        <p:txBody>
          <a:bodyPr anchor="ctr"/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Edit Master text styles</a:t>
            </a: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level</a:t>
            </a:r>
          </a:p>
          <a:p>
            <a:pPr marL="1258920" lvl="2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Third level</a:t>
            </a:r>
          </a:p>
          <a:p>
            <a:pPr marL="1709640" lvl="3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400" b="0" strike="noStrike" spc="-1">
                <a:solidFill>
                  <a:srgbClr val="FFFFFF"/>
                </a:solidFill>
                <a:latin typeface="Arial"/>
              </a:rPr>
              <a:t>Fourth level</a:t>
            </a:r>
          </a:p>
          <a:p>
            <a:pPr marL="2173320" lvl="4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Fifth level</a:t>
            </a:r>
          </a:p>
        </p:txBody>
      </p:sp>
      <p:sp>
        <p:nvSpPr>
          <p:cNvPr id="56" name="PlaceHolder 7"/>
          <p:cNvSpPr>
            <a:spLocks noGrp="1"/>
          </p:cNvSpPr>
          <p:nvPr>
            <p:ph type="dt"/>
          </p:nvPr>
        </p:nvSpPr>
        <p:spPr>
          <a:xfrm rot="5400000">
            <a:off x="-809640" y="5270400"/>
            <a:ext cx="2662200" cy="182520"/>
          </a:xfrm>
          <a:prstGeom prst="rect">
            <a:avLst/>
          </a:prstGeom>
        </p:spPr>
        <p:txBody>
          <a:bodyPr tIns="18360"/>
          <a:lstStyle/>
          <a:p>
            <a:pPr algn="r">
              <a:lnSpc>
                <a:spcPct val="100000"/>
              </a:lnSpc>
            </a:pPr>
            <a:fld id="{4F03C290-B304-4ECB-95EB-06D5A74C56D3}" type="datetime">
              <a:rPr lang="en-IN" sz="800" b="0" strike="noStrike" spc="-1">
                <a:solidFill>
                  <a:srgbClr val="FFFFFF"/>
                </a:solidFill>
                <a:latin typeface="Arial"/>
              </a:rPr>
              <a:t>18-11-2024</a:t>
            </a:fld>
            <a:endParaRPr lang="en-IN" sz="800" b="0" strike="noStrike" spc="-1">
              <a:latin typeface="Times New Roman"/>
            </a:endParaRPr>
          </a:p>
        </p:txBody>
      </p:sp>
      <p:sp>
        <p:nvSpPr>
          <p:cNvPr id="57" name="PlaceHolder 8"/>
          <p:cNvSpPr>
            <a:spLocks noGrp="1"/>
          </p:cNvSpPr>
          <p:nvPr>
            <p:ph type="ftr"/>
          </p:nvPr>
        </p:nvSpPr>
        <p:spPr>
          <a:xfrm rot="5400000">
            <a:off x="-2236680" y="3661200"/>
            <a:ext cx="5884920" cy="178920"/>
          </a:xfrm>
          <a:prstGeom prst="rect">
            <a:avLst/>
          </a:prstGeom>
        </p:spPr>
        <p:txBody>
          <a:bodyPr bIns="18360" anchor="b"/>
          <a:lstStyle/>
          <a:p>
            <a:pPr algn="ctr"/>
            <a:endParaRPr lang="en-IN" sz="1400" b="0" strike="noStrike" spc="-1">
              <a:latin typeface="Times New Roman"/>
            </a:endParaRPr>
          </a:p>
          <a:p>
            <a:pPr algn="r">
              <a:lnSpc>
                <a:spcPct val="100000"/>
              </a:lnSpc>
            </a:pPr>
            <a:r>
              <a:rPr lang="en-IN" sz="800" b="0" strike="noStrike" spc="-1">
                <a:solidFill>
                  <a:srgbClr val="FFFFFF"/>
                </a:solidFill>
                <a:latin typeface="Arial"/>
              </a:rPr>
              <a:t>              </a:t>
            </a:r>
            <a:endParaRPr lang="en-IN" sz="800" b="0" strike="noStrike" spc="-1">
              <a:latin typeface="Times New Roman"/>
            </a:endParaRPr>
          </a:p>
        </p:txBody>
      </p:sp>
      <p:sp>
        <p:nvSpPr>
          <p:cNvPr id="58" name="PlaceHolder 9"/>
          <p:cNvSpPr>
            <a:spLocks noGrp="1"/>
          </p:cNvSpPr>
          <p:nvPr>
            <p:ph type="sldNum"/>
          </p:nvPr>
        </p:nvSpPr>
        <p:spPr>
          <a:xfrm>
            <a:off x="158400" y="164520"/>
            <a:ext cx="636480" cy="322560"/>
          </a:xfrm>
          <a:prstGeom prst="rect">
            <a:avLst/>
          </a:prstGeom>
        </p:spPr>
        <p:txBody>
          <a:bodyPr rIns="45720" anchor="ctr"/>
          <a:lstStyle/>
          <a:p>
            <a:pPr algn="r">
              <a:lnSpc>
                <a:spcPct val="100000"/>
              </a:lnSpc>
            </a:pPr>
            <a:fld id="{FAAF0FE2-D790-442C-A4FB-1A7CAED44536}" type="slidenum">
              <a:rPr lang="en-IN" sz="18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59" name="CustomShape 10"/>
          <p:cNvSpPr/>
          <p:nvPr/>
        </p:nvSpPr>
        <p:spPr>
          <a:xfrm>
            <a:off x="2194920" y="641160"/>
            <a:ext cx="415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A9ACEE"/>
                </a:solidFill>
                <a:latin typeface="Wingdings 3"/>
              </a:rPr>
              <a:t>z</a:t>
            </a:r>
            <a:endParaRPr lang="en-IN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896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97" name="Picture 51"/>
          <p:cNvPicPr/>
          <p:nvPr/>
        </p:nvPicPr>
        <p:blipFill>
          <a:blip r:embed="rId2"/>
          <a:stretch/>
        </p:blipFill>
        <p:spPr>
          <a:xfrm>
            <a:off x="2831760" y="2105280"/>
            <a:ext cx="9360000" cy="4752360"/>
          </a:xfrm>
          <a:prstGeom prst="rect">
            <a:avLst/>
          </a:prstGeom>
          <a:ln>
            <a:noFill/>
          </a:ln>
        </p:spPr>
      </p:pic>
      <p:pic>
        <p:nvPicPr>
          <p:cNvPr id="98" name="Picture 4"/>
          <p:cNvPicPr/>
          <p:nvPr/>
        </p:nvPicPr>
        <p:blipFill>
          <a:blip r:embed="rId3"/>
          <a:srcRect t="12188" b="16829"/>
          <a:stretch/>
        </p:blipFill>
        <p:spPr>
          <a:xfrm>
            <a:off x="19800" y="52920"/>
            <a:ext cx="12191400" cy="6857640"/>
          </a:xfrm>
          <a:prstGeom prst="rect">
            <a:avLst/>
          </a:prstGeom>
          <a:ln>
            <a:noFill/>
          </a:ln>
        </p:spPr>
      </p:pic>
      <p:sp>
        <p:nvSpPr>
          <p:cNvPr id="99" name="CustomShape 2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00" name="Picture 55"/>
          <p:cNvPicPr/>
          <p:nvPr/>
        </p:nvPicPr>
        <p:blipFill>
          <a:blip r:embed="rId4"/>
          <a:stretch/>
        </p:blipFill>
        <p:spPr>
          <a:xfrm>
            <a:off x="961920" y="0"/>
            <a:ext cx="11228400" cy="685764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961920" y="0"/>
            <a:ext cx="45360" cy="6857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02" name="CustomShape 4"/>
          <p:cNvSpPr/>
          <p:nvPr/>
        </p:nvSpPr>
        <p:spPr>
          <a:xfrm>
            <a:off x="1874160" y="3265560"/>
            <a:ext cx="415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r>
              <a:rPr lang="en-IN" sz="2400" b="0" strike="noStrike" spc="-1">
                <a:solidFill>
                  <a:srgbClr val="A9ACEE"/>
                </a:solidFill>
                <a:latin typeface="Wingdings 3"/>
              </a:rPr>
              <a:t>z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1245960" y="1744920"/>
            <a:ext cx="9214200" cy="3041280"/>
          </a:xfrm>
          <a:prstGeom prst="rect">
            <a:avLst/>
          </a:prstGeom>
          <a:noFill/>
          <a:ln>
            <a:noFill/>
          </a:ln>
        </p:spPr>
        <p:txBody>
          <a:bodyPr tIns="0" anchor="b">
            <a:normAutofit/>
          </a:bodyPr>
          <a:lstStyle/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IN" sz="5400" b="1" strike="noStrike" spc="-1" dirty="0">
                <a:solidFill>
                  <a:srgbClr val="FFFFFF"/>
                </a:solidFill>
                <a:latin typeface="Bahnschrift SemiBold Condensed"/>
              </a:rPr>
              <a:t>City &amp; Cuisine-Based Restaurant Recommender Using Yelp Dataset</a:t>
            </a:r>
            <a:endParaRPr lang="en-IN" sz="5400" b="0" strike="noStrike" spc="-1" dirty="0">
              <a:latin typeface="Arial"/>
            </a:endParaRPr>
          </a:p>
          <a:p>
            <a:pPr algn="r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IN" sz="5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8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81" name="TextShape 3"/>
          <p:cNvSpPr txBox="1"/>
          <p:nvPr/>
        </p:nvSpPr>
        <p:spPr>
          <a:xfrm>
            <a:off x="1258560" y="-7308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1F2D29"/>
                </a:solidFill>
                <a:latin typeface="Bahnschrift SemiBold Condensed"/>
              </a:rPr>
              <a:t>Exploratory analysis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83" name="CustomShape 5"/>
          <p:cNvSpPr/>
          <p:nvPr/>
        </p:nvSpPr>
        <p:spPr>
          <a:xfrm>
            <a:off x="964080" y="1234080"/>
            <a:ext cx="8769960" cy="104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IN" sz="2400" b="0" strike="noStrike" spc="-1">
                <a:solidFill>
                  <a:srgbClr val="1F2D29"/>
                </a:solidFill>
                <a:latin typeface="Bahnschrift SemiBold Condensed"/>
              </a:rPr>
              <a:t>Majority of the food categories selected was restaurant 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IN" sz="2400" b="0" strike="noStrike" spc="-1">
              <a:latin typeface="Arial"/>
            </a:endParaRPr>
          </a:p>
        </p:txBody>
      </p:sp>
      <p:pic>
        <p:nvPicPr>
          <p:cNvPr id="184" name="Picture 3"/>
          <p:cNvPicPr/>
          <p:nvPr/>
        </p:nvPicPr>
        <p:blipFill>
          <a:blip r:embed="rId3"/>
          <a:stretch/>
        </p:blipFill>
        <p:spPr>
          <a:xfrm>
            <a:off x="3872880" y="1815840"/>
            <a:ext cx="5812920" cy="505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86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87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88" name="TextShape 3"/>
          <p:cNvSpPr txBox="1"/>
          <p:nvPr/>
        </p:nvSpPr>
        <p:spPr>
          <a:xfrm>
            <a:off x="921600" y="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Bahnschrift SemiBold Condensed"/>
              </a:rPr>
              <a:t>Data Reduction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90" name="TextShape 5"/>
          <p:cNvSpPr txBox="1"/>
          <p:nvPr/>
        </p:nvSpPr>
        <p:spPr>
          <a:xfrm>
            <a:off x="1470960" y="1523880"/>
            <a:ext cx="8453160" cy="456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After exploratory analysis , we trimmed our dataset: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We selected instances with: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Food related businesses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State as  ‘ Ontario’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92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93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95" name="TextShape 4"/>
          <p:cNvSpPr txBox="1"/>
          <p:nvPr/>
        </p:nvSpPr>
        <p:spPr>
          <a:xfrm>
            <a:off x="958320" y="6372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Bahnschrift SemiBold Condensed"/>
              </a:rPr>
              <a:t>Methodology</a:t>
            </a:r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6" name="Picture 3"/>
          <p:cNvPicPr/>
          <p:nvPr/>
        </p:nvPicPr>
        <p:blipFill>
          <a:blip r:embed="rId3"/>
          <a:stretch/>
        </p:blipFill>
        <p:spPr>
          <a:xfrm>
            <a:off x="3115440" y="788040"/>
            <a:ext cx="8769240" cy="595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98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99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00" name="TextShape 3"/>
          <p:cNvSpPr txBox="1"/>
          <p:nvPr/>
        </p:nvSpPr>
        <p:spPr>
          <a:xfrm>
            <a:off x="1173960" y="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Bahnschrift SemiBold Condensed"/>
              </a:rPr>
              <a:t>Pre processing 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02" name="TextShape 5"/>
          <p:cNvSpPr txBox="1"/>
          <p:nvPr/>
        </p:nvSpPr>
        <p:spPr>
          <a:xfrm>
            <a:off x="1905480" y="1594440"/>
            <a:ext cx="8815320" cy="4474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000" b="1" strike="noStrike" spc="-1">
                <a:solidFill>
                  <a:srgbClr val="C00000"/>
                </a:solidFill>
                <a:latin typeface="Bahnschrift SemiBold Condensed"/>
              </a:rPr>
              <a:t>Dropped  :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F2D29"/>
                </a:solidFill>
                <a:latin typeface="Bahnschrift SemiBold Condensed"/>
              </a:rPr>
              <a:t>    28 columns from business file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F2D29"/>
                </a:solidFill>
                <a:latin typeface="Bahnschrift SemiBold Condensed"/>
              </a:rPr>
              <a:t>    4 columns from review file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F2D29"/>
                </a:solidFill>
                <a:latin typeface="Bahnschrift SemiBold Condensed"/>
              </a:rPr>
              <a:t>Adding new columns:  senti-polarity and text clear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C00000"/>
                </a:solidFill>
                <a:latin typeface="Bahnschrift SemiBold Condensed"/>
              </a:rPr>
              <a:t>Data integration: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1F2D29"/>
                </a:solidFill>
                <a:latin typeface="Bahnschrift SemiBold Condensed"/>
              </a:rPr>
              <a:t>Combining the two dataset : business and the review the total no of columns after integration is 36 columns and  </a:t>
            </a:r>
            <a:r>
              <a:rPr lang="en-US" sz="1600" b="0" strike="noStrike" spc="-1">
                <a:solidFill>
                  <a:srgbClr val="000000"/>
                </a:solidFill>
                <a:latin typeface="Bahnschrift SemiBold Condensed"/>
              </a:rPr>
              <a:t>482384 </a:t>
            </a:r>
            <a:r>
              <a:rPr lang="en-US" sz="1800" b="0" strike="noStrike" spc="-1">
                <a:solidFill>
                  <a:srgbClr val="000000"/>
                </a:solidFill>
                <a:latin typeface="Bahnschrift SemiBold Condensed"/>
              </a:rPr>
              <a:t>rows</a:t>
            </a: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0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0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07" name="TextShape 4"/>
          <p:cNvSpPr txBox="1"/>
          <p:nvPr/>
        </p:nvSpPr>
        <p:spPr>
          <a:xfrm>
            <a:off x="1118160" y="16668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Bahnschrift SemiBold Condensed"/>
              </a:rPr>
              <a:t>Predictive tasks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1621800" y="887760"/>
            <a:ext cx="9562680" cy="535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600" b="0" strike="noStrike" spc="-1">
                <a:solidFill>
                  <a:srgbClr val="C00000"/>
                </a:solidFill>
                <a:latin typeface="Bahnschrift SemiBold Condensed"/>
              </a:rPr>
              <a:t>There are two major tasks in our project:</a:t>
            </a:r>
            <a:endParaRPr lang="en-US" sz="36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Bahnschrift SemiBold Condensed"/>
              </a:rPr>
              <a:t>Predict rating from review text: 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C00000"/>
                </a:solidFill>
                <a:latin typeface="Bahnschrift SemiBold Condensed"/>
              </a:rPr>
              <a:t>		  </a:t>
            </a:r>
            <a:r>
              <a:rPr lang="en-US" sz="2800" b="0" strike="noStrike" spc="-1">
                <a:solidFill>
                  <a:srgbClr val="000000"/>
                </a:solidFill>
                <a:latin typeface="Bahnschrift SemiBold Condensed"/>
              </a:rPr>
              <a:t>-</a:t>
            </a: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 Linear support vector machine classifier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000000"/>
                </a:solidFill>
                <a:latin typeface="Bahnschrift SemiBold Condensed"/>
              </a:rPr>
              <a:t>Find the sentiment polarity and recommend the top best restaurants for each cuisine type.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Bahnschrift SemiBold Condensed"/>
              </a:rPr>
              <a:t>		  – Sentiment polarity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4568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800" b="0" strike="noStrike" spc="-1">
                <a:solidFill>
                  <a:srgbClr val="000000"/>
                </a:solidFill>
                <a:latin typeface="Bahnschrift SemiBold Condensed"/>
              </a:rPr>
              <a:t>		  - Mean of star ratings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1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11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12" name="TextShape 3"/>
          <p:cNvSpPr txBox="1"/>
          <p:nvPr/>
        </p:nvSpPr>
        <p:spPr>
          <a:xfrm>
            <a:off x="964080" y="-38664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Linear support vector machine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14" name="TextShape 5"/>
          <p:cNvSpPr txBox="1"/>
          <p:nvPr/>
        </p:nvSpPr>
        <p:spPr>
          <a:xfrm>
            <a:off x="1429200" y="839520"/>
            <a:ext cx="10601280" cy="60490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300" b="0" strike="noStrike" spc="-1">
                <a:solidFill>
                  <a:srgbClr val="1F2D29"/>
                </a:solidFill>
                <a:latin typeface="Bahnschrift SemiBold Condensed"/>
              </a:rPr>
              <a:t>’ </a:t>
            </a:r>
            <a:r>
              <a:rPr lang="en-US" sz="3300" b="0" strike="noStrike" spc="-1">
                <a:solidFill>
                  <a:srgbClr val="C00000"/>
                </a:solidFill>
                <a:latin typeface="Bahnschrift SemiBold Condensed"/>
              </a:rPr>
              <a:t>Linear support vector machine classifier</a:t>
            </a:r>
            <a:endParaRPr lang="en-US" sz="33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text pre-processing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removed punctuations, stop words and tokenized the reviews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converted each review into a vector using tf-idf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000" b="0" strike="noStrike" spc="-1">
                <a:solidFill>
                  <a:srgbClr val="C00000"/>
                </a:solidFill>
                <a:latin typeface="Bahnschrift SemiBold Condensed"/>
              </a:rPr>
              <a:t>Training the model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1F2D29"/>
                </a:solidFill>
                <a:latin typeface="Bahnschrift SemiBold Condensed"/>
              </a:rPr>
              <a:t>split the dataset into training and test set by 80:20 ratio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1F2D29"/>
                </a:solidFill>
                <a:latin typeface="Bahnschrift SemiBold Condensed"/>
              </a:rPr>
              <a:t>build a multiclass svm classifier and fit it to our training set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000" b="0" strike="noStrike" spc="-1">
                <a:solidFill>
                  <a:srgbClr val="C00000"/>
                </a:solidFill>
                <a:latin typeface="Bahnschrift SemiBold Condensed"/>
              </a:rPr>
              <a:t>Test and evaluating the model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1F2D29"/>
                </a:solidFill>
                <a:latin typeface="Bahnschrift SemiBold Condensed"/>
              </a:rPr>
              <a:t>tested the model for 5 classes(1,2,3,4,5 rating)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1F2D29"/>
                </a:solidFill>
                <a:latin typeface="Bahnschrift SemiBold Condensed"/>
              </a:rPr>
              <a:t>using 5 classes(1,2,3,4,5)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16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17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18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19" name="TextShape 4"/>
          <p:cNvSpPr txBox="1"/>
          <p:nvPr/>
        </p:nvSpPr>
        <p:spPr>
          <a:xfrm>
            <a:off x="1484280" y="639720"/>
            <a:ext cx="8439840" cy="544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1F2D29"/>
                </a:solidFill>
                <a:latin typeface="Arial"/>
              </a:rPr>
              <a:t>’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0" name="Picture 8"/>
          <p:cNvPicPr/>
          <p:nvPr/>
        </p:nvPicPr>
        <p:blipFill>
          <a:blip r:embed="rId3"/>
          <a:stretch/>
        </p:blipFill>
        <p:spPr>
          <a:xfrm>
            <a:off x="1949400" y="1577520"/>
            <a:ext cx="9056880" cy="3828960"/>
          </a:xfrm>
          <a:prstGeom prst="rect">
            <a:avLst/>
          </a:prstGeom>
          <a:ln>
            <a:noFill/>
          </a:ln>
        </p:spPr>
      </p:pic>
      <p:sp>
        <p:nvSpPr>
          <p:cNvPr id="221" name="CustomShape 5"/>
          <p:cNvSpPr/>
          <p:nvPr/>
        </p:nvSpPr>
        <p:spPr>
          <a:xfrm>
            <a:off x="1786320" y="600480"/>
            <a:ext cx="618012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Bahnschrift SemiBold Condensed"/>
              </a:rPr>
              <a:t>Using five classes(1,2,3,4,5)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2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24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25" name="TextShape 3"/>
          <p:cNvSpPr txBox="1"/>
          <p:nvPr/>
        </p:nvSpPr>
        <p:spPr>
          <a:xfrm>
            <a:off x="964080" y="-572040"/>
            <a:ext cx="9469800" cy="1557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Task2: Recommending Restaurants To Users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27" name="TextShape 5"/>
          <p:cNvSpPr txBox="1"/>
          <p:nvPr/>
        </p:nvSpPr>
        <p:spPr>
          <a:xfrm>
            <a:off x="2872800" y="1656000"/>
            <a:ext cx="9027360" cy="4929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1F2D29"/>
                </a:solidFill>
                <a:latin typeface="Arial"/>
              </a:rPr>
              <a:t>’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1F2D29"/>
                </a:solidFill>
                <a:latin typeface="Bahnschrift SemiBold Condensed"/>
              </a:rPr>
              <a:t>Calculate sentiment polarity for each review text 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1F2D29"/>
                </a:solidFill>
                <a:latin typeface="Bahnschrift SemiBold Condensed"/>
              </a:rPr>
              <a:t>Find mean sentiment polarity for each business_id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1F2D29"/>
                </a:solidFill>
                <a:latin typeface="Bahnschrift SemiBold Condensed"/>
              </a:rPr>
              <a:t>Find mean stars for each business_id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1F2D29"/>
                </a:solidFill>
                <a:latin typeface="Bahnschrift SemiBold Condensed"/>
              </a:rPr>
              <a:t>Considering the business with mean stars greater than 3.5 and sentiment polarity greater than 0 as good restaurants.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2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3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31" name="TextShape 3"/>
          <p:cNvSpPr txBox="1"/>
          <p:nvPr/>
        </p:nvSpPr>
        <p:spPr>
          <a:xfrm>
            <a:off x="964080" y="-513720"/>
            <a:ext cx="106344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1F2D29"/>
                </a:solidFill>
                <a:latin typeface="Bahnschrift SemiBold Condensed"/>
              </a:rPr>
              <a:t>Plotting graphs of stars vs sentiment polarity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33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1F2D29"/>
                </a:solidFill>
                <a:latin typeface="Arial"/>
              </a:rPr>
              <a:t>’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4" name="Picture 4"/>
          <p:cNvPicPr/>
          <p:nvPr/>
        </p:nvPicPr>
        <p:blipFill>
          <a:blip r:embed="rId3"/>
          <a:stretch/>
        </p:blipFill>
        <p:spPr>
          <a:xfrm>
            <a:off x="1369080" y="1827360"/>
            <a:ext cx="5200200" cy="2305800"/>
          </a:xfrm>
          <a:prstGeom prst="rect">
            <a:avLst/>
          </a:prstGeom>
          <a:ln>
            <a:noFill/>
          </a:ln>
        </p:spPr>
      </p:pic>
      <p:pic>
        <p:nvPicPr>
          <p:cNvPr id="235" name="Picture 5"/>
          <p:cNvPicPr/>
          <p:nvPr/>
        </p:nvPicPr>
        <p:blipFill>
          <a:blip r:embed="rId4"/>
          <a:stretch/>
        </p:blipFill>
        <p:spPr>
          <a:xfrm>
            <a:off x="6775560" y="1892160"/>
            <a:ext cx="4487400" cy="2175840"/>
          </a:xfrm>
          <a:prstGeom prst="rect">
            <a:avLst/>
          </a:prstGeom>
          <a:ln>
            <a:noFill/>
          </a:ln>
        </p:spPr>
      </p:pic>
      <p:pic>
        <p:nvPicPr>
          <p:cNvPr id="236" name="Picture 6"/>
          <p:cNvPicPr/>
          <p:nvPr/>
        </p:nvPicPr>
        <p:blipFill>
          <a:blip r:embed="rId5"/>
          <a:stretch/>
        </p:blipFill>
        <p:spPr>
          <a:xfrm>
            <a:off x="1121400" y="4253040"/>
            <a:ext cx="4587480" cy="2186280"/>
          </a:xfrm>
          <a:prstGeom prst="rect">
            <a:avLst/>
          </a:prstGeom>
          <a:ln>
            <a:noFill/>
          </a:ln>
        </p:spPr>
      </p:pic>
      <p:pic>
        <p:nvPicPr>
          <p:cNvPr id="237" name="Picture 8"/>
          <p:cNvPicPr/>
          <p:nvPr/>
        </p:nvPicPr>
        <p:blipFill>
          <a:blip r:embed="rId6"/>
          <a:stretch/>
        </p:blipFill>
        <p:spPr>
          <a:xfrm>
            <a:off x="5866920" y="4259520"/>
            <a:ext cx="6516720" cy="2186280"/>
          </a:xfrm>
          <a:prstGeom prst="rect">
            <a:avLst/>
          </a:prstGeom>
          <a:ln>
            <a:noFill/>
          </a:ln>
        </p:spPr>
      </p:pic>
      <p:sp>
        <p:nvSpPr>
          <p:cNvPr id="238" name="CustomShape 6"/>
          <p:cNvSpPr/>
          <p:nvPr/>
        </p:nvSpPr>
        <p:spPr>
          <a:xfrm>
            <a:off x="1369080" y="781560"/>
            <a:ext cx="9364680" cy="137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Bahnschrift SemiBold Condensed"/>
              </a:rPr>
              <a:t>From graph we see that all the stars greater than 3.5 are above 0 of senti-polarity.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4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41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42" name="TextShape 3"/>
          <p:cNvSpPr txBox="1"/>
          <p:nvPr/>
        </p:nvSpPr>
        <p:spPr>
          <a:xfrm>
            <a:off x="964080" y="-8244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Displaying restaurants on map 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44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5" name="Picture 3"/>
          <p:cNvPicPr/>
          <p:nvPr/>
        </p:nvPicPr>
        <p:blipFill>
          <a:blip r:embed="rId3"/>
          <a:stretch/>
        </p:blipFill>
        <p:spPr>
          <a:xfrm>
            <a:off x="1306080" y="1225440"/>
            <a:ext cx="10527840" cy="50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4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0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07" name="TextShape 3"/>
          <p:cNvSpPr txBox="1"/>
          <p:nvPr/>
        </p:nvSpPr>
        <p:spPr>
          <a:xfrm>
            <a:off x="1454040" y="7941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br/>
            <a:br/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11" name="CustomShape 6"/>
          <p:cNvSpPr/>
          <p:nvPr/>
        </p:nvSpPr>
        <p:spPr>
          <a:xfrm>
            <a:off x="2334960" y="1665720"/>
            <a:ext cx="7076880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Bahnschrift SemiBold"/>
                <a:ea typeface="Times New Roman"/>
              </a:rPr>
              <a:t>                 </a:t>
            </a:r>
            <a:r>
              <a:rPr lang="en-IN" sz="2400" strike="noStrike" spc="-1" dirty="0">
                <a:solidFill>
                  <a:srgbClr val="000000"/>
                </a:solidFill>
                <a:latin typeface="Bahnschrift SemiBold"/>
                <a:ea typeface="Times New Roman"/>
              </a:rPr>
              <a:t>Recommender System (AI40103)</a:t>
            </a:r>
          </a:p>
          <a:p>
            <a:pPr algn="ctr">
              <a:lnSpc>
                <a:spcPct val="100000"/>
              </a:lnSpc>
            </a:pPr>
            <a:r>
              <a:rPr lang="en-IN" sz="2400" strike="noStrike" spc="-1" dirty="0">
                <a:solidFill>
                  <a:srgbClr val="000000"/>
                </a:solidFill>
                <a:latin typeface="Bahnschrift SemiBold"/>
                <a:ea typeface="Times New Roman"/>
              </a:rPr>
              <a:t>               Course Project</a:t>
            </a:r>
            <a:endParaRPr lang="en-IN" sz="240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strike="noStrike" spc="-1" dirty="0">
                <a:solidFill>
                  <a:srgbClr val="000000"/>
                </a:solidFill>
                <a:latin typeface="Bahnschrift SemiBold"/>
                <a:ea typeface="Times New Roman"/>
              </a:rPr>
              <a:t>           on</a:t>
            </a:r>
            <a:endParaRPr lang="en-IN" sz="240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strike="noStrike" spc="-1" dirty="0">
                <a:latin typeface="Arial"/>
              </a:rPr>
              <a:t>                </a:t>
            </a:r>
            <a:r>
              <a:rPr lang="en-IN" sz="2400" b="1" strike="noStrike" spc="-1" dirty="0">
                <a:latin typeface="Arial"/>
              </a:rPr>
              <a:t>Restaurant Recommender System</a:t>
            </a:r>
          </a:p>
          <a:p>
            <a:pPr algn="ctr">
              <a:lnSpc>
                <a:spcPct val="100000"/>
              </a:lnSpc>
            </a:pPr>
            <a:r>
              <a:rPr lang="en-IN" sz="2400" spc="-1" dirty="0">
                <a:latin typeface="Arial"/>
              </a:rPr>
              <a:t>                </a:t>
            </a:r>
            <a:endParaRPr lang="en-IN" sz="2400" strike="noStrike" spc="-1" dirty="0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626759" y="4356720"/>
            <a:ext cx="11350875" cy="22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1F2D29"/>
                </a:solidFill>
                <a:latin typeface="Bahnschrift SemiBold Condensed"/>
              </a:rPr>
              <a:t>                                                                                                                     </a:t>
            </a:r>
          </a:p>
          <a:p>
            <a:pPr>
              <a:lnSpc>
                <a:spcPct val="100000"/>
              </a:lnSpc>
            </a:pPr>
            <a:endParaRPr lang="en-IN" sz="2800" b="1" spc="-1" dirty="0">
              <a:solidFill>
                <a:srgbClr val="1F2D29"/>
              </a:solidFill>
              <a:latin typeface="Bahnschrift SemiBold Condensed"/>
            </a:endParaRPr>
          </a:p>
          <a:p>
            <a:pPr>
              <a:lnSpc>
                <a:spcPct val="100000"/>
              </a:lnSpc>
            </a:pPr>
            <a:endParaRPr lang="en-IN" sz="2800" b="1" strike="noStrike" spc="-1" dirty="0">
              <a:solidFill>
                <a:srgbClr val="1F2D29"/>
              </a:solidFill>
              <a:latin typeface="Bahnschrift SemiBold Condensed"/>
            </a:endParaRPr>
          </a:p>
          <a:p>
            <a:pPr>
              <a:lnSpc>
                <a:spcPct val="100000"/>
              </a:lnSpc>
            </a:pPr>
            <a:r>
              <a:rPr lang="en-IN" sz="2800" b="1" spc="-1" dirty="0">
                <a:solidFill>
                  <a:srgbClr val="1F2D29"/>
                </a:solidFill>
                <a:latin typeface="Bahnschrift SemiBold Condensed"/>
              </a:rPr>
              <a:t>     </a:t>
            </a:r>
            <a:r>
              <a:rPr lang="en-IN" sz="2800" b="1" strike="noStrike" spc="-1" dirty="0">
                <a:solidFill>
                  <a:srgbClr val="1F2D29"/>
                </a:solidFill>
                <a:latin typeface="Bahnschrift SemiBold Condensed"/>
              </a:rPr>
              <a:t>Made by :</a:t>
            </a:r>
            <a:r>
              <a:rPr lang="en-IN" sz="2400" spc="-1" dirty="0">
                <a:solidFill>
                  <a:srgbClr val="1F2D29"/>
                </a:solidFill>
                <a:latin typeface="Bahnschrift SemiBold Condensed"/>
              </a:rPr>
              <a:t>Sai Yashwant Reddy Panthy                                                                      Under The Guidance Of</a:t>
            </a: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1F2D29"/>
                </a:solidFill>
                <a:latin typeface="Bahnschrift SemiBold Condensed"/>
              </a:rPr>
              <a:t>                         </a:t>
            </a:r>
            <a:r>
              <a:rPr lang="en-IN" sz="2400" spc="-1" dirty="0">
                <a:solidFill>
                  <a:srgbClr val="1F2D29"/>
                </a:solidFill>
                <a:latin typeface="Bahnschrift SemiBold Condensed"/>
              </a:rPr>
              <a:t>219310192  7D                                                                                             Mr. Harshit Sharma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3335040" y="794160"/>
            <a:ext cx="692172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pic>
        <p:nvPicPr>
          <p:cNvPr id="2" name="Image 1" descr="Login - Manipal University Jaipur">
            <a:extLst>
              <a:ext uri="{FF2B5EF4-FFF2-40B4-BE49-F238E27FC236}">
                <a16:creationId xmlns:a16="http://schemas.microsoft.com/office/drawing/2014/main" id="{60D39CE0-FE05-F335-5CF6-3AE27B46AD3F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0685" y="388080"/>
            <a:ext cx="3402330" cy="97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47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48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50" name="TextShape 4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1" name="Picture 3"/>
          <p:cNvPicPr/>
          <p:nvPr/>
        </p:nvPicPr>
        <p:blipFill>
          <a:blip r:embed="rId3"/>
          <a:srcRect l="24301" t="33868" r="19847" b="26516"/>
          <a:stretch/>
        </p:blipFill>
        <p:spPr>
          <a:xfrm>
            <a:off x="964080" y="1676520"/>
            <a:ext cx="11333520" cy="4518720"/>
          </a:xfrm>
          <a:prstGeom prst="rect">
            <a:avLst/>
          </a:prstGeom>
          <a:ln>
            <a:noFill/>
          </a:ln>
        </p:spPr>
      </p:pic>
      <p:sp>
        <p:nvSpPr>
          <p:cNvPr id="252" name="CustomShape 5"/>
          <p:cNvSpPr/>
          <p:nvPr/>
        </p:nvSpPr>
        <p:spPr>
          <a:xfrm>
            <a:off x="964080" y="320400"/>
            <a:ext cx="8110080" cy="13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000" b="0" strike="noStrike" spc="-1">
                <a:solidFill>
                  <a:srgbClr val="000000"/>
                </a:solidFill>
                <a:latin typeface="Bahnschrift SemiBold Condensed"/>
              </a:rPr>
              <a:t>Mapping the restaurants on world map</a:t>
            </a:r>
            <a:endParaRPr lang="en-IN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5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5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56" name="TextShape 3"/>
          <p:cNvSpPr txBox="1"/>
          <p:nvPr/>
        </p:nvSpPr>
        <p:spPr>
          <a:xfrm>
            <a:off x="1140120" y="201960"/>
            <a:ext cx="9659880" cy="11412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br/>
            <a:br/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58" name="CustomShape 5"/>
          <p:cNvSpPr/>
          <p:nvPr/>
        </p:nvSpPr>
        <p:spPr>
          <a:xfrm>
            <a:off x="607320" y="1774440"/>
            <a:ext cx="88923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Bahnschrift SemiBold Condensed"/>
              </a:rPr>
              <a:t>based on the stars and the highest senti polarity value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-368280" y="1281240"/>
            <a:ext cx="7512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1" strike="noStrike" spc="-1">
                <a:solidFill>
                  <a:srgbClr val="C00000"/>
                </a:solidFill>
                <a:latin typeface="Bahnschrift SemiBold Condensed"/>
              </a:rPr>
              <a:t> Finding the top best restaurants on YELP: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1138320" y="201960"/>
            <a:ext cx="787284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5400" b="0" strike="noStrike" spc="-1">
                <a:solidFill>
                  <a:srgbClr val="000000"/>
                </a:solidFill>
                <a:latin typeface="Bahnschrift SemiBold Condensed"/>
              </a:rPr>
              <a:t>Finding the best restaurants</a:t>
            </a:r>
            <a:endParaRPr lang="en-IN" sz="5400" b="0" strike="noStrike" spc="-1">
              <a:latin typeface="Arial"/>
            </a:endParaRPr>
          </a:p>
        </p:txBody>
      </p:sp>
      <p:pic>
        <p:nvPicPr>
          <p:cNvPr id="261" name="Picture 2"/>
          <p:cNvPicPr/>
          <p:nvPr/>
        </p:nvPicPr>
        <p:blipFill>
          <a:blip r:embed="rId3"/>
          <a:srcRect l="23314" t="47771" r="21684" b="26649"/>
          <a:stretch/>
        </p:blipFill>
        <p:spPr>
          <a:xfrm>
            <a:off x="964080" y="2777040"/>
            <a:ext cx="11094840" cy="289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6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64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66" name="TextShape 4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1F2D29"/>
                </a:solidFill>
                <a:latin typeface="Arial"/>
              </a:rPr>
              <a:t>’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7" name="Picture 1"/>
          <p:cNvPicPr/>
          <p:nvPr/>
        </p:nvPicPr>
        <p:blipFill>
          <a:blip r:embed="rId3"/>
          <a:srcRect l="20442" t="20531" r="21402" b="13479"/>
          <a:stretch/>
        </p:blipFill>
        <p:spPr>
          <a:xfrm>
            <a:off x="1596600" y="406080"/>
            <a:ext cx="8901000" cy="5678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6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7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71" name="TextShape 3"/>
          <p:cNvSpPr txBox="1"/>
          <p:nvPr/>
        </p:nvSpPr>
        <p:spPr>
          <a:xfrm>
            <a:off x="964080" y="-89640"/>
            <a:ext cx="8335440" cy="1514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Indian cuisine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73" name="CustomShape 5"/>
          <p:cNvSpPr/>
          <p:nvPr/>
        </p:nvSpPr>
        <p:spPr>
          <a:xfrm>
            <a:off x="1482840" y="1776600"/>
            <a:ext cx="8335440" cy="106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0" strike="noStrike" spc="-1">
                <a:solidFill>
                  <a:srgbClr val="000000"/>
                </a:solidFill>
                <a:latin typeface="Bahnschrift SemiBold Condensed"/>
              </a:rPr>
              <a:t>Finding top restaurants for Indian cuisine.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274" name="Picture 10"/>
          <p:cNvPicPr/>
          <p:nvPr/>
        </p:nvPicPr>
        <p:blipFill>
          <a:blip r:embed="rId3"/>
          <a:srcRect b="26670"/>
          <a:stretch/>
        </p:blipFill>
        <p:spPr>
          <a:xfrm>
            <a:off x="964080" y="2520720"/>
            <a:ext cx="11227320" cy="680400"/>
          </a:xfrm>
          <a:prstGeom prst="rect">
            <a:avLst/>
          </a:prstGeom>
          <a:ln>
            <a:noFill/>
          </a:ln>
        </p:spPr>
      </p:pic>
      <p:pic>
        <p:nvPicPr>
          <p:cNvPr id="275" name="Picture 8"/>
          <p:cNvPicPr/>
          <p:nvPr/>
        </p:nvPicPr>
        <p:blipFill>
          <a:blip r:embed="rId4"/>
          <a:srcRect l="23098" t="44104" r="13912" b="40591"/>
          <a:stretch/>
        </p:blipFill>
        <p:spPr>
          <a:xfrm>
            <a:off x="964080" y="3802320"/>
            <a:ext cx="11831400" cy="16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77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78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79" name="TextShape 3"/>
          <p:cNvSpPr txBox="1"/>
          <p:nvPr/>
        </p:nvSpPr>
        <p:spPr>
          <a:xfrm>
            <a:off x="2611800" y="102240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81" name="TextShape 5"/>
          <p:cNvSpPr txBox="1"/>
          <p:nvPr/>
        </p:nvSpPr>
        <p:spPr>
          <a:xfrm>
            <a:off x="2302920" y="2641680"/>
            <a:ext cx="7621200" cy="3442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1600" b="0" strike="noStrike" spc="-1">
                <a:solidFill>
                  <a:srgbClr val="1F2D29"/>
                </a:solidFill>
                <a:latin typeface="Arial"/>
              </a:rPr>
              <a:t>’</a:t>
            </a: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16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2" name="Picture 3"/>
          <p:cNvPicPr/>
          <p:nvPr/>
        </p:nvPicPr>
        <p:blipFill>
          <a:blip r:embed="rId3"/>
          <a:srcRect t="21233"/>
          <a:stretch/>
        </p:blipFill>
        <p:spPr>
          <a:xfrm>
            <a:off x="1140840" y="556560"/>
            <a:ext cx="10872000" cy="5527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8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8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87" name="TextShape 4"/>
          <p:cNvSpPr txBox="1"/>
          <p:nvPr/>
        </p:nvSpPr>
        <p:spPr>
          <a:xfrm>
            <a:off x="1410840" y="99720"/>
            <a:ext cx="7454520" cy="78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Bahnschrift SemiBold Condensed"/>
              </a:rPr>
              <a:t>WORDCLOUD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8" name="Picture 2"/>
          <p:cNvPicPr/>
          <p:nvPr/>
        </p:nvPicPr>
        <p:blipFill>
          <a:blip r:embed="rId3"/>
          <a:stretch/>
        </p:blipFill>
        <p:spPr>
          <a:xfrm>
            <a:off x="1267920" y="896400"/>
            <a:ext cx="10618200" cy="5738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9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91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92" name="TextShape 3"/>
          <p:cNvSpPr txBox="1"/>
          <p:nvPr/>
        </p:nvSpPr>
        <p:spPr>
          <a:xfrm>
            <a:off x="1050840" y="-16128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Chinese cuisine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94" name="TextShape 5"/>
          <p:cNvSpPr txBox="1"/>
          <p:nvPr/>
        </p:nvSpPr>
        <p:spPr>
          <a:xfrm>
            <a:off x="1585800" y="1020600"/>
            <a:ext cx="8473680" cy="824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3200" b="0" strike="noStrike" spc="-1">
                <a:solidFill>
                  <a:srgbClr val="1F2D29"/>
                </a:solidFill>
                <a:latin typeface="Bahnschrift SemiBold Condensed"/>
              </a:rPr>
              <a:t>Finding the top best restaurants for Chinese cuisine.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5" name="Picture 8"/>
          <p:cNvPicPr/>
          <p:nvPr/>
        </p:nvPicPr>
        <p:blipFill>
          <a:blip r:embed="rId3"/>
          <a:srcRect l="22517" t="33509" r="20137" b="11742"/>
          <a:stretch/>
        </p:blipFill>
        <p:spPr>
          <a:xfrm>
            <a:off x="2124000" y="1845000"/>
            <a:ext cx="9339120" cy="501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97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298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299" name="TextShape 3"/>
          <p:cNvSpPr txBox="1"/>
          <p:nvPr/>
        </p:nvSpPr>
        <p:spPr>
          <a:xfrm>
            <a:off x="964080" y="7092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GUI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301" name="Picture 8"/>
          <p:cNvPicPr/>
          <p:nvPr/>
        </p:nvPicPr>
        <p:blipFill>
          <a:blip r:embed="rId3"/>
          <a:srcRect l="7908" t="8095" r="1303"/>
          <a:stretch/>
        </p:blipFill>
        <p:spPr>
          <a:xfrm>
            <a:off x="2012040" y="1153080"/>
            <a:ext cx="10020600" cy="570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30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304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921600" y="-1368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GUI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307" name="Picture 5"/>
          <p:cNvPicPr/>
          <p:nvPr/>
        </p:nvPicPr>
        <p:blipFill>
          <a:blip r:embed="rId3"/>
          <a:srcRect l="6195" t="8676" r="1522" b="5487"/>
          <a:stretch/>
        </p:blipFill>
        <p:spPr>
          <a:xfrm>
            <a:off x="1272240" y="1294200"/>
            <a:ext cx="10535040" cy="550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309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310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312" name="TextShape 4"/>
          <p:cNvSpPr txBox="1"/>
          <p:nvPr/>
        </p:nvSpPr>
        <p:spPr>
          <a:xfrm>
            <a:off x="2611800" y="80820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13" name="Picture 2"/>
          <p:cNvPicPr/>
          <p:nvPr/>
        </p:nvPicPr>
        <p:blipFill>
          <a:blip r:embed="rId3"/>
          <a:srcRect l="6737" t="3647" r="1087" b="5098"/>
          <a:stretch/>
        </p:blipFill>
        <p:spPr>
          <a:xfrm>
            <a:off x="946080" y="603000"/>
            <a:ext cx="11237400" cy="625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2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26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1118160" y="669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90000"/>
              </a:lnSpc>
            </a:pPr>
            <a:br/>
            <a:br/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29" name="CustomShape 5"/>
          <p:cNvSpPr/>
          <p:nvPr/>
        </p:nvSpPr>
        <p:spPr>
          <a:xfrm>
            <a:off x="2249280" y="4050720"/>
            <a:ext cx="8942760" cy="246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Bahnschrift SemiBold Condensed"/>
              </a:rPr>
              <a:t>“To search for and recommend best restaurants in a city  for different kinds of cuisines based on reviews given by customers .”  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245240" y="3648600"/>
            <a:ext cx="547452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Bahnschrift SemiBold Condensed"/>
              </a:rPr>
              <a:t>Problem statement</a:t>
            </a:r>
            <a:endParaRPr lang="en-IN" sz="4400" b="0" strike="noStrike" spc="-1"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1656360" y="715680"/>
            <a:ext cx="9814320" cy="37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0" strike="noStrike" spc="-1">
                <a:solidFill>
                  <a:srgbClr val="000000"/>
                </a:solidFill>
                <a:latin typeface="Bahnschrift SemiBold Condensed"/>
              </a:rPr>
              <a:t>Yelp has 135 millions restaurants worldwide.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2800" b="0" strike="noStrike" spc="-1">
                <a:solidFill>
                  <a:srgbClr val="000000"/>
                </a:solidFill>
                <a:latin typeface="Bahnschrift SemiBold Condensed"/>
              </a:rPr>
              <a:t>Whether you’re looking for a continental food, a great coffee shop nearby, a new salon, or the best handyman in town, Yelp is your city guide to finding the perfect places to eat, shop, drink, relax, visit and play.</a:t>
            </a:r>
            <a:br/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2" name="CustomShape 8"/>
          <p:cNvSpPr/>
          <p:nvPr/>
        </p:nvSpPr>
        <p:spPr>
          <a:xfrm>
            <a:off x="1406880" y="168840"/>
            <a:ext cx="4079160" cy="7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00000"/>
                </a:solidFill>
                <a:latin typeface="Bahnschrift SemiBold Condensed"/>
              </a:rPr>
              <a:t>Description</a:t>
            </a:r>
            <a:r>
              <a:rPr lang="en-IN" sz="3200" b="1" strike="noStrike" spc="-1">
                <a:solidFill>
                  <a:srgbClr val="000000"/>
                </a:solidFill>
                <a:latin typeface="Bahnschrift SemiBold Condensed"/>
              </a:rPr>
              <a:t> </a:t>
            </a: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31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316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317" name="CustomShape 3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318" name="TextShape 4"/>
          <p:cNvSpPr txBox="1"/>
          <p:nvPr/>
        </p:nvSpPr>
        <p:spPr>
          <a:xfrm>
            <a:off x="1770120" y="2351880"/>
            <a:ext cx="7957800" cy="107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600" b="1" strike="noStrike" spc="-1">
                <a:solidFill>
                  <a:srgbClr val="C00000"/>
                </a:solidFill>
                <a:latin typeface="Bahnschrift SemiBold Condensed"/>
              </a:rPr>
              <a:t>Thank</a:t>
            </a:r>
            <a:r>
              <a:rPr lang="en-US" sz="66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6600" b="1" strike="noStrike" spc="-1">
                <a:solidFill>
                  <a:srgbClr val="C00000"/>
                </a:solidFill>
                <a:latin typeface="Bahnschrift SemiBold Condensed"/>
              </a:rPr>
              <a:t>you</a:t>
            </a:r>
            <a:endParaRPr lang="en-US" sz="66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34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35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36" name="TextShape 3"/>
          <p:cNvSpPr txBox="1"/>
          <p:nvPr/>
        </p:nvSpPr>
        <p:spPr>
          <a:xfrm>
            <a:off x="964080" y="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1F2D29"/>
                </a:solidFill>
                <a:latin typeface="Bahnschrift SemiBold Condensed"/>
              </a:rPr>
              <a:t>Project</a:t>
            </a:r>
            <a:r>
              <a:rPr lang="en-US" sz="6000" b="0" strike="noStrike" spc="-1">
                <a:solidFill>
                  <a:srgbClr val="1F2D29"/>
                </a:solidFill>
                <a:latin typeface="Bahnschrift SemiLight SemiConde"/>
              </a:rPr>
              <a:t> </a:t>
            </a:r>
            <a:r>
              <a:rPr lang="en-US" sz="6000" b="0" strike="noStrike" spc="-1">
                <a:solidFill>
                  <a:srgbClr val="1F2D29"/>
                </a:solidFill>
                <a:latin typeface="Bahnschrift SemiBold Condensed"/>
              </a:rPr>
              <a:t>vision</a:t>
            </a:r>
            <a:endParaRPr lang="en-US" sz="6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38" name="TextShape 5"/>
          <p:cNvSpPr txBox="1"/>
          <p:nvPr/>
        </p:nvSpPr>
        <p:spPr>
          <a:xfrm>
            <a:off x="1770120" y="1714680"/>
            <a:ext cx="9216360" cy="4369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Yelp contains review data of various restaurants in a city and helps users in choosing a restaurant.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In this project we have used review text for recommending restaurants to the users for different cuisines.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1F2D29"/>
                </a:solidFill>
                <a:latin typeface="Bahnschrift SemiBold Condensed"/>
              </a:rPr>
              <a:t>We have investigated features of yelp data for rating prediction and recommendation tasks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4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41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42" name="TextShape 3"/>
          <p:cNvSpPr txBox="1"/>
          <p:nvPr/>
        </p:nvSpPr>
        <p:spPr>
          <a:xfrm>
            <a:off x="964080" y="201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Dataset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44" name="TextShape 5"/>
          <p:cNvSpPr txBox="1"/>
          <p:nvPr/>
        </p:nvSpPr>
        <p:spPr>
          <a:xfrm>
            <a:off x="1225440" y="1348560"/>
            <a:ext cx="6525360" cy="3393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600" b="0" strike="noStrike" spc="-1">
                <a:solidFill>
                  <a:srgbClr val="000000"/>
                </a:solidFill>
                <a:latin typeface="Bahnschrift SemiBold Condensed"/>
              </a:rPr>
              <a:t>The size of the Data is 6.84 Gb including the sub files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Business Dataset(139 Mb)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Check-In Dataset (50.3 Mb)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Photo Dataset (34.9 Mb)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Review Dataset (4.39 Gb) 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Tips Dataset (203 Mb)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795240" lvl="1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Bahnschrift SemiBold Condensed"/>
              </a:rPr>
              <a:t>Users Dataset (2.03 Gb)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1997640" y="4742640"/>
            <a:ext cx="6372360" cy="10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Bahnschrift SemiBold Condensed"/>
              </a:rPr>
              <a:t>Data sets used :       </a:t>
            </a:r>
            <a:endParaRPr lang="en-IN" sz="2400" b="0" strike="noStrike" spc="-1">
              <a:latin typeface="Arial"/>
            </a:endParaRPr>
          </a:p>
          <a:p>
            <a:pPr marL="1657440" lvl="3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Bahnschrift SemiBold Condensed"/>
              </a:rPr>
              <a:t>Business</a:t>
            </a:r>
            <a:endParaRPr lang="en-IN" sz="2000" b="0" strike="noStrike" spc="-1">
              <a:latin typeface="Arial"/>
            </a:endParaRPr>
          </a:p>
          <a:p>
            <a:pPr marL="1657440" lvl="3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000" b="0" strike="noStrike" spc="-1">
                <a:solidFill>
                  <a:srgbClr val="000000"/>
                </a:solidFill>
                <a:latin typeface="Bahnschrift SemiBold Condensed"/>
              </a:rPr>
              <a:t>review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46" name="Picture 2"/>
          <p:cNvPicPr/>
          <p:nvPr/>
        </p:nvPicPr>
        <p:blipFill>
          <a:blip r:embed="rId3"/>
          <a:srcRect t="16568"/>
          <a:stretch/>
        </p:blipFill>
        <p:spPr>
          <a:xfrm>
            <a:off x="7470720" y="1563120"/>
            <a:ext cx="4359960" cy="2701800"/>
          </a:xfrm>
          <a:prstGeom prst="rect">
            <a:avLst/>
          </a:prstGeom>
          <a:ln>
            <a:noFill/>
          </a:ln>
        </p:spPr>
      </p:pic>
      <p:sp>
        <p:nvSpPr>
          <p:cNvPr id="147" name="CustomShape 7"/>
          <p:cNvSpPr/>
          <p:nvPr/>
        </p:nvSpPr>
        <p:spPr>
          <a:xfrm>
            <a:off x="7952040" y="1289160"/>
            <a:ext cx="302976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Bahnschrift SemiBold Condensed"/>
              </a:rPr>
              <a:t>Attributes of Business data</a:t>
            </a:r>
            <a:endParaRPr lang="en-IN" sz="2000" b="0" strike="noStrike" spc="-1">
              <a:latin typeface="Arial"/>
            </a:endParaRPr>
          </a:p>
        </p:txBody>
      </p:sp>
      <p:pic>
        <p:nvPicPr>
          <p:cNvPr id="148" name="Picture 3"/>
          <p:cNvPicPr/>
          <p:nvPr/>
        </p:nvPicPr>
        <p:blipFill>
          <a:blip r:embed="rId4"/>
          <a:stretch/>
        </p:blipFill>
        <p:spPr>
          <a:xfrm>
            <a:off x="7288560" y="4464000"/>
            <a:ext cx="4477320" cy="225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50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51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52" name="TextShape 3"/>
          <p:cNvSpPr txBox="1"/>
          <p:nvPr/>
        </p:nvSpPr>
        <p:spPr>
          <a:xfrm>
            <a:off x="964080" y="-147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Exploratory analysis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54" name="Picture 4"/>
          <p:cNvPicPr/>
          <p:nvPr/>
        </p:nvPicPr>
        <p:blipFill>
          <a:blip r:embed="rId3"/>
          <a:stretch/>
        </p:blipFill>
        <p:spPr>
          <a:xfrm>
            <a:off x="2812680" y="1698840"/>
            <a:ext cx="7216920" cy="4028040"/>
          </a:xfrm>
          <a:prstGeom prst="rect">
            <a:avLst/>
          </a:prstGeom>
          <a:ln>
            <a:noFill/>
          </a:ln>
        </p:spPr>
      </p:pic>
      <p:sp>
        <p:nvSpPr>
          <p:cNvPr id="155" name="CustomShape 5"/>
          <p:cNvSpPr/>
          <p:nvPr/>
        </p:nvSpPr>
        <p:spPr>
          <a:xfrm>
            <a:off x="1397880" y="1175760"/>
            <a:ext cx="902340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Bahnschrift SemiBold Condensed"/>
              </a:rPr>
              <a:t>Graph to check no of food businesses in each state .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1770120" y="5682240"/>
            <a:ext cx="935712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Bahnschrift SemiBold Condensed"/>
              </a:rPr>
              <a:t>Conclusion:        Number of businesses for food categories was highest in Ontario state i.e. 17907 businesses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58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59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60" name="TextShape 3"/>
          <p:cNvSpPr txBox="1"/>
          <p:nvPr/>
        </p:nvSpPr>
        <p:spPr>
          <a:xfrm>
            <a:off x="964080" y="-14796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Exploratory analysis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62" name="CustomShape 5"/>
          <p:cNvSpPr/>
          <p:nvPr/>
        </p:nvSpPr>
        <p:spPr>
          <a:xfrm>
            <a:off x="1397880" y="1175760"/>
            <a:ext cx="902340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00000"/>
                </a:solidFill>
                <a:latin typeface="Bahnschrift SemiBold Condensed"/>
              </a:rPr>
              <a:t>Top 10 cities with highest review ratings in Ontario state.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163" name="Picture 8"/>
          <p:cNvPicPr/>
          <p:nvPr/>
        </p:nvPicPr>
        <p:blipFill>
          <a:blip r:embed="rId3"/>
          <a:srcRect l="21963" t="28460" r="41699" b="17077"/>
          <a:stretch/>
        </p:blipFill>
        <p:spPr>
          <a:xfrm>
            <a:off x="1769040" y="1821600"/>
            <a:ext cx="8651520" cy="4866120"/>
          </a:xfrm>
          <a:prstGeom prst="rect">
            <a:avLst/>
          </a:prstGeom>
          <a:ln>
            <a:solidFill>
              <a:srgbClr val="3940D8"/>
            </a:solidFill>
          </a:ln>
          <a:effectLst>
            <a:innerShdw blurRad="127000">
              <a:srgbClr val="000000">
                <a:alpha val="90000"/>
              </a:srgbClr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65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66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67" name="TextShape 3"/>
          <p:cNvSpPr txBox="1"/>
          <p:nvPr/>
        </p:nvSpPr>
        <p:spPr>
          <a:xfrm>
            <a:off x="1118160" y="-20844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1F2D29"/>
                </a:solidFill>
                <a:latin typeface="Bahnschrift SemiBold Condensed"/>
              </a:rPr>
              <a:t>Exploratory analysis 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69" name="Picture 3"/>
          <p:cNvPicPr/>
          <p:nvPr/>
        </p:nvPicPr>
        <p:blipFill>
          <a:blip r:embed="rId3"/>
          <a:stretch/>
        </p:blipFill>
        <p:spPr>
          <a:xfrm>
            <a:off x="4199040" y="2568600"/>
            <a:ext cx="5406480" cy="3651120"/>
          </a:xfrm>
          <a:prstGeom prst="rect">
            <a:avLst/>
          </a:prstGeom>
          <a:ln>
            <a:noFill/>
          </a:ln>
        </p:spPr>
      </p:pic>
      <p:sp>
        <p:nvSpPr>
          <p:cNvPr id="170" name="CustomShape 5"/>
          <p:cNvSpPr/>
          <p:nvPr/>
        </p:nvSpPr>
        <p:spPr>
          <a:xfrm>
            <a:off x="3767400" y="1603080"/>
            <a:ext cx="51944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Bahnschrift SemiBold Condensed"/>
              </a:rPr>
              <a:t>Majority of the stars for food business are 5-stars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7357320" y="1099440"/>
            <a:ext cx="3604320" cy="61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3" name="CustomShape 2"/>
          <p:cNvSpPr/>
          <p:nvPr/>
        </p:nvSpPr>
        <p:spPr>
          <a:xfrm>
            <a:off x="1770120" y="985320"/>
            <a:ext cx="1344960" cy="13449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174" name="Picture 11"/>
          <p:cNvPicPr/>
          <p:nvPr/>
        </p:nvPicPr>
        <p:blipFill>
          <a:blip r:embed="rId2"/>
          <a:stretch/>
        </p:blipFill>
        <p:spPr>
          <a:xfrm>
            <a:off x="0" y="0"/>
            <a:ext cx="12189600" cy="6857640"/>
          </a:xfrm>
          <a:prstGeom prst="rect">
            <a:avLst/>
          </a:prstGeom>
          <a:ln>
            <a:noFill/>
          </a:ln>
        </p:spPr>
      </p:pic>
      <p:sp>
        <p:nvSpPr>
          <p:cNvPr id="175" name="TextShape 3"/>
          <p:cNvSpPr txBox="1"/>
          <p:nvPr/>
        </p:nvSpPr>
        <p:spPr>
          <a:xfrm>
            <a:off x="1118160" y="12600"/>
            <a:ext cx="7957800" cy="1307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Bahnschrift SemiBold Condensed"/>
              </a:rPr>
              <a:t>Categories selected</a:t>
            </a:r>
            <a:endParaRPr lang="en-US" sz="5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0" y="0"/>
            <a:ext cx="963720" cy="685764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77" name="TextShape 5"/>
          <p:cNvSpPr txBox="1"/>
          <p:nvPr/>
        </p:nvSpPr>
        <p:spPr>
          <a:xfrm>
            <a:off x="1770120" y="1458720"/>
            <a:ext cx="8993160" cy="5199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20000"/>
          </a:bodyPr>
          <a:lstStyle/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800" b="0" strike="noStrike" spc="-1">
                <a:solidFill>
                  <a:srgbClr val="C00000"/>
                </a:solidFill>
                <a:latin typeface="Bahnschrift SemiBold Condensed"/>
              </a:rPr>
              <a:t>Over all food categories:  </a:t>
            </a:r>
            <a:endParaRPr lang="en-US" sz="38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‘Food’, ' Restaurants’, 'Pizza', 'Mexican', 'American (Traditional)', 'American (New)', 'Italian', ''Indian', ' Pakistani', 'Thai', ' Japanese', 'French’,’ Canadian (New ), ' Middle Eastern', 'German', 'Vietnamese', 'Chinese', 'Hungarian' 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3500" b="0" strike="noStrike" spc="-1">
                <a:solidFill>
                  <a:srgbClr val="C00000"/>
                </a:solidFill>
                <a:latin typeface="Bahnschrift SemiBold Condensed"/>
              </a:rPr>
              <a:t>Cuisines:</a:t>
            </a:r>
            <a:endParaRPr lang="en-US" sz="35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    Indian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    Chinese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    Thai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    Italian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344520" indent="-33804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A9ACEE"/>
              </a:buClr>
              <a:buSzPct val="90000"/>
              <a:buFont typeface="Wingdings" charset="2"/>
              <a:buChar char=""/>
            </a:pPr>
            <a:r>
              <a:rPr lang="en-US" sz="2400" b="0" strike="noStrike" spc="-1">
                <a:solidFill>
                  <a:srgbClr val="1F2D29"/>
                </a:solidFill>
                <a:latin typeface="Bahnschrift SemiBold Condensed"/>
              </a:rPr>
              <a:t>    Japanese 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r>
              <a:rPr lang="en-US" sz="2000" b="0" strike="noStrike" spc="-1">
                <a:solidFill>
                  <a:srgbClr val="1F2D29"/>
                </a:solidFill>
                <a:latin typeface="Arial"/>
              </a:rPr>
              <a:t> 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612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</a:pP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727</Words>
  <Application>Microsoft Office PowerPoint</Application>
  <PresentationFormat>Widescreen</PresentationFormat>
  <Paragraphs>118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Bahnschrift SemiBold</vt:lpstr>
      <vt:lpstr>Bahnschrift SemiBold Condensed</vt:lpstr>
      <vt:lpstr>Bahnschrift SemiLight SemiConde</vt:lpstr>
      <vt:lpstr>Symbol</vt:lpstr>
      <vt:lpstr>Times New Roman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Apeksha Ninnekar</dc:creator>
  <dc:description/>
  <cp:lastModifiedBy>sai yashwant reddy panthy</cp:lastModifiedBy>
  <cp:revision>17</cp:revision>
  <dcterms:created xsi:type="dcterms:W3CDTF">2018-11-30T12:53:41Z</dcterms:created>
  <dcterms:modified xsi:type="dcterms:W3CDTF">2024-11-18T08:22:43Z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