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62" r:id="rId5"/>
    <p:sldId id="263" r:id="rId6"/>
    <p:sldId id="257" r:id="rId7"/>
    <p:sldId id="264" r:id="rId8"/>
    <p:sldId id="265" r:id="rId9"/>
    <p:sldId id="267" r:id="rId10"/>
    <p:sldId id="259" r:id="rId11"/>
    <p:sldId id="258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68DD0-8A48-4977-AD3E-A743CABD21D8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5F2B842-D77E-4142-A867-0C21609A6901}">
      <dgm:prSet phldrT="[Text]"/>
      <dgm:spPr/>
      <dgm:t>
        <a:bodyPr/>
        <a:lstStyle/>
        <a:p>
          <a:r>
            <a:rPr lang="fr-FR" dirty="0" smtClean="0">
              <a:solidFill>
                <a:schemeClr val="accent1">
                  <a:lumMod val="50000"/>
                </a:schemeClr>
              </a:solidFill>
            </a:rPr>
            <a:t>Service</a:t>
          </a:r>
          <a:endParaRPr lang="fr-FR" dirty="0">
            <a:solidFill>
              <a:schemeClr val="accent1">
                <a:lumMod val="50000"/>
              </a:schemeClr>
            </a:solidFill>
          </a:endParaRPr>
        </a:p>
      </dgm:t>
    </dgm:pt>
    <dgm:pt modelId="{8DC950E4-9F15-4495-BE51-AA6B6B007F85}" type="parTrans" cxnId="{A14D79BD-B552-4E62-A4DE-DC536E8C314B}">
      <dgm:prSet/>
      <dgm:spPr/>
      <dgm:t>
        <a:bodyPr/>
        <a:lstStyle/>
        <a:p>
          <a:endParaRPr lang="fr-FR"/>
        </a:p>
      </dgm:t>
    </dgm:pt>
    <dgm:pt modelId="{CD5EF3C4-4BC5-46A6-8C5D-BEB181A93E9D}" type="sibTrans" cxnId="{A14D79BD-B552-4E62-A4DE-DC536E8C314B}">
      <dgm:prSet/>
      <dgm:spPr/>
      <dgm:t>
        <a:bodyPr/>
        <a:lstStyle/>
        <a:p>
          <a:endParaRPr lang="fr-FR"/>
        </a:p>
      </dgm:t>
    </dgm:pt>
    <dgm:pt modelId="{FF9AB764-F4C7-4E25-9B0F-3E600CDF2942}">
      <dgm:prSet phldrT="[Text]"/>
      <dgm:spPr/>
      <dgm:t>
        <a:bodyPr/>
        <a:lstStyle/>
        <a:p>
          <a:r>
            <a:rPr lang="fr-FR" dirty="0" smtClean="0">
              <a:solidFill>
                <a:srgbClr val="FFFF00"/>
              </a:solidFill>
            </a:rPr>
            <a:t>Business</a:t>
          </a:r>
          <a:endParaRPr lang="fr-FR" dirty="0">
            <a:solidFill>
              <a:srgbClr val="FFFF00"/>
            </a:solidFill>
          </a:endParaRPr>
        </a:p>
      </dgm:t>
    </dgm:pt>
    <dgm:pt modelId="{F9208B20-8266-49A4-A19E-EF75E44BB901}" type="parTrans" cxnId="{7D0C9FA3-97F1-4FF5-8523-6103331C8161}">
      <dgm:prSet/>
      <dgm:spPr/>
      <dgm:t>
        <a:bodyPr/>
        <a:lstStyle/>
        <a:p>
          <a:endParaRPr lang="fr-FR"/>
        </a:p>
      </dgm:t>
    </dgm:pt>
    <dgm:pt modelId="{EB6C5C57-3C94-4052-903F-36DAE2323380}" type="sibTrans" cxnId="{7D0C9FA3-97F1-4FF5-8523-6103331C8161}">
      <dgm:prSet/>
      <dgm:spPr/>
      <dgm:t>
        <a:bodyPr/>
        <a:lstStyle/>
        <a:p>
          <a:endParaRPr lang="fr-FR"/>
        </a:p>
      </dgm:t>
    </dgm:pt>
    <dgm:pt modelId="{4CF06666-4669-41D4-B80B-E807FB7E09DF}">
      <dgm:prSet phldrT="[Text]"/>
      <dgm:spPr/>
      <dgm:t>
        <a:bodyPr/>
        <a:lstStyle/>
        <a:p>
          <a:r>
            <a:rPr lang="fr-FR" dirty="0" smtClean="0">
              <a:solidFill>
                <a:srgbClr val="FFFF00"/>
              </a:solidFill>
            </a:rPr>
            <a:t>Composants bas niveau</a:t>
          </a:r>
          <a:endParaRPr lang="fr-FR" dirty="0">
            <a:solidFill>
              <a:srgbClr val="FFFF00"/>
            </a:solidFill>
          </a:endParaRPr>
        </a:p>
      </dgm:t>
    </dgm:pt>
    <dgm:pt modelId="{AB6B14EC-C19D-4B04-93E8-461C96C2E50C}" type="parTrans" cxnId="{0BAE24DC-E546-490E-9CDE-B481D2442990}">
      <dgm:prSet/>
      <dgm:spPr/>
      <dgm:t>
        <a:bodyPr/>
        <a:lstStyle/>
        <a:p>
          <a:endParaRPr lang="fr-FR"/>
        </a:p>
      </dgm:t>
    </dgm:pt>
    <dgm:pt modelId="{29794C45-78FE-4E18-997F-37AAB1575A59}" type="sibTrans" cxnId="{0BAE24DC-E546-490E-9CDE-B481D2442990}">
      <dgm:prSet/>
      <dgm:spPr/>
      <dgm:t>
        <a:bodyPr/>
        <a:lstStyle/>
        <a:p>
          <a:endParaRPr lang="fr-FR"/>
        </a:p>
      </dgm:t>
    </dgm:pt>
    <dgm:pt modelId="{ABC6B4DF-659C-4FD1-B335-424578912A02}" type="pres">
      <dgm:prSet presAssocID="{EF768DD0-8A48-4977-AD3E-A743CABD21D8}" presName="Name0" presStyleCnt="0">
        <dgm:presLayoutVars>
          <dgm:dir/>
          <dgm:animLvl val="lvl"/>
          <dgm:resizeHandles val="exact"/>
        </dgm:presLayoutVars>
      </dgm:prSet>
      <dgm:spPr/>
    </dgm:pt>
    <dgm:pt modelId="{8E7BB952-DEA1-4CB7-B7CF-1EC0FE3F44CC}" type="pres">
      <dgm:prSet presAssocID="{E5F2B842-D77E-4142-A867-0C21609A6901}" presName="Name8" presStyleCnt="0"/>
      <dgm:spPr/>
    </dgm:pt>
    <dgm:pt modelId="{617FDA2A-ED1A-40B4-9A74-43B2DAB6C30E}" type="pres">
      <dgm:prSet presAssocID="{E5F2B842-D77E-4142-A867-0C21609A6901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A96EF4-0457-43E3-9F4E-F01C5B74B9C0}" type="pres">
      <dgm:prSet presAssocID="{E5F2B842-D77E-4142-A867-0C21609A690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450CC5-EB26-4DE2-9F0F-E3944B5D2F26}" type="pres">
      <dgm:prSet presAssocID="{FF9AB764-F4C7-4E25-9B0F-3E600CDF2942}" presName="Name8" presStyleCnt="0"/>
      <dgm:spPr/>
    </dgm:pt>
    <dgm:pt modelId="{661CFFA5-DFE2-49E0-83AF-E7E3AD9160D1}" type="pres">
      <dgm:prSet presAssocID="{FF9AB764-F4C7-4E25-9B0F-3E600CDF2942}" presName="level" presStyleLbl="node1" presStyleIdx="1" presStyleCnt="3" custLinFactNeighborX="-497" custLinFactNeighborY="-518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2C49A0-CDCC-42B9-945A-BE8E0ECCC841}" type="pres">
      <dgm:prSet presAssocID="{FF9AB764-F4C7-4E25-9B0F-3E600CDF29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99616F-4D0E-472A-9642-1FF07CAE8531}" type="pres">
      <dgm:prSet presAssocID="{4CF06666-4669-41D4-B80B-E807FB7E09DF}" presName="Name8" presStyleCnt="0"/>
      <dgm:spPr/>
    </dgm:pt>
    <dgm:pt modelId="{8788195A-C267-43F1-BBD1-6E1741D56AC1}" type="pres">
      <dgm:prSet presAssocID="{4CF06666-4669-41D4-B80B-E807FB7E09DF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7018F6-EB26-4C76-8AF1-B6E9CCAE4DFA}" type="pres">
      <dgm:prSet presAssocID="{4CF06666-4669-41D4-B80B-E807FB7E09D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741CDC-C504-49B0-BC0F-A5E2CA7685AE}" type="presOf" srcId="{E5F2B842-D77E-4142-A867-0C21609A6901}" destId="{617FDA2A-ED1A-40B4-9A74-43B2DAB6C30E}" srcOrd="0" destOrd="0" presId="urn:microsoft.com/office/officeart/2005/8/layout/pyramid1"/>
    <dgm:cxn modelId="{80A2F50E-B895-4547-91AA-3E8C1E5B908E}" type="presOf" srcId="{E5F2B842-D77E-4142-A867-0C21609A6901}" destId="{4CA96EF4-0457-43E3-9F4E-F01C5B74B9C0}" srcOrd="1" destOrd="0" presId="urn:microsoft.com/office/officeart/2005/8/layout/pyramid1"/>
    <dgm:cxn modelId="{ED2AADC1-787E-42E3-9E2A-1A12D19A5751}" type="presOf" srcId="{4CF06666-4669-41D4-B80B-E807FB7E09DF}" destId="{8788195A-C267-43F1-BBD1-6E1741D56AC1}" srcOrd="0" destOrd="0" presId="urn:microsoft.com/office/officeart/2005/8/layout/pyramid1"/>
    <dgm:cxn modelId="{7D0C9FA3-97F1-4FF5-8523-6103331C8161}" srcId="{EF768DD0-8A48-4977-AD3E-A743CABD21D8}" destId="{FF9AB764-F4C7-4E25-9B0F-3E600CDF2942}" srcOrd="1" destOrd="0" parTransId="{F9208B20-8266-49A4-A19E-EF75E44BB901}" sibTransId="{EB6C5C57-3C94-4052-903F-36DAE2323380}"/>
    <dgm:cxn modelId="{B0EE04B3-A88B-4EDD-8DA4-C3C6E082B15E}" type="presOf" srcId="{FF9AB764-F4C7-4E25-9B0F-3E600CDF2942}" destId="{2D2C49A0-CDCC-42B9-945A-BE8E0ECCC841}" srcOrd="1" destOrd="0" presId="urn:microsoft.com/office/officeart/2005/8/layout/pyramid1"/>
    <dgm:cxn modelId="{12E1CEE8-5978-4882-93FE-133CA95ED81A}" type="presOf" srcId="{FF9AB764-F4C7-4E25-9B0F-3E600CDF2942}" destId="{661CFFA5-DFE2-49E0-83AF-E7E3AD9160D1}" srcOrd="0" destOrd="0" presId="urn:microsoft.com/office/officeart/2005/8/layout/pyramid1"/>
    <dgm:cxn modelId="{5A6B6278-CF0C-4C0B-AE27-095D94CAE7EC}" type="presOf" srcId="{EF768DD0-8A48-4977-AD3E-A743CABD21D8}" destId="{ABC6B4DF-659C-4FD1-B335-424578912A02}" srcOrd="0" destOrd="0" presId="urn:microsoft.com/office/officeart/2005/8/layout/pyramid1"/>
    <dgm:cxn modelId="{0BAE24DC-E546-490E-9CDE-B481D2442990}" srcId="{EF768DD0-8A48-4977-AD3E-A743CABD21D8}" destId="{4CF06666-4669-41D4-B80B-E807FB7E09DF}" srcOrd="2" destOrd="0" parTransId="{AB6B14EC-C19D-4B04-93E8-461C96C2E50C}" sibTransId="{29794C45-78FE-4E18-997F-37AAB1575A59}"/>
    <dgm:cxn modelId="{CB569BA5-216A-4295-9699-C588DF45561F}" type="presOf" srcId="{4CF06666-4669-41D4-B80B-E807FB7E09DF}" destId="{9A7018F6-EB26-4C76-8AF1-B6E9CCAE4DFA}" srcOrd="1" destOrd="0" presId="urn:microsoft.com/office/officeart/2005/8/layout/pyramid1"/>
    <dgm:cxn modelId="{A14D79BD-B552-4E62-A4DE-DC536E8C314B}" srcId="{EF768DD0-8A48-4977-AD3E-A743CABD21D8}" destId="{E5F2B842-D77E-4142-A867-0C21609A6901}" srcOrd="0" destOrd="0" parTransId="{8DC950E4-9F15-4495-BE51-AA6B6B007F85}" sibTransId="{CD5EF3C4-4BC5-46A6-8C5D-BEB181A93E9D}"/>
    <dgm:cxn modelId="{1AA76BA3-65C4-4B41-B099-B791AB3D24EC}" type="presParOf" srcId="{ABC6B4DF-659C-4FD1-B335-424578912A02}" destId="{8E7BB952-DEA1-4CB7-B7CF-1EC0FE3F44CC}" srcOrd="0" destOrd="0" presId="urn:microsoft.com/office/officeart/2005/8/layout/pyramid1"/>
    <dgm:cxn modelId="{8A6C5261-B29C-4021-8C49-D4B91F4779EA}" type="presParOf" srcId="{8E7BB952-DEA1-4CB7-B7CF-1EC0FE3F44CC}" destId="{617FDA2A-ED1A-40B4-9A74-43B2DAB6C30E}" srcOrd="0" destOrd="0" presId="urn:microsoft.com/office/officeart/2005/8/layout/pyramid1"/>
    <dgm:cxn modelId="{3A00EC87-A8B3-48A3-B8DD-F439AEC6A12A}" type="presParOf" srcId="{8E7BB952-DEA1-4CB7-B7CF-1EC0FE3F44CC}" destId="{4CA96EF4-0457-43E3-9F4E-F01C5B74B9C0}" srcOrd="1" destOrd="0" presId="urn:microsoft.com/office/officeart/2005/8/layout/pyramid1"/>
    <dgm:cxn modelId="{D141E930-3747-44DC-836E-F15B5FC51485}" type="presParOf" srcId="{ABC6B4DF-659C-4FD1-B335-424578912A02}" destId="{D8450CC5-EB26-4DE2-9F0F-E3944B5D2F26}" srcOrd="1" destOrd="0" presId="urn:microsoft.com/office/officeart/2005/8/layout/pyramid1"/>
    <dgm:cxn modelId="{4CC734A5-0D4B-44AD-9DF6-9B1109DF5CA5}" type="presParOf" srcId="{D8450CC5-EB26-4DE2-9F0F-E3944B5D2F26}" destId="{661CFFA5-DFE2-49E0-83AF-E7E3AD9160D1}" srcOrd="0" destOrd="0" presId="urn:microsoft.com/office/officeart/2005/8/layout/pyramid1"/>
    <dgm:cxn modelId="{F189BDCD-53B5-4CE6-92D9-0BC679843236}" type="presParOf" srcId="{D8450CC5-EB26-4DE2-9F0F-E3944B5D2F26}" destId="{2D2C49A0-CDCC-42B9-945A-BE8E0ECCC841}" srcOrd="1" destOrd="0" presId="urn:microsoft.com/office/officeart/2005/8/layout/pyramid1"/>
    <dgm:cxn modelId="{736B9CD7-90BC-491B-9519-25BC3E2BEF99}" type="presParOf" srcId="{ABC6B4DF-659C-4FD1-B335-424578912A02}" destId="{CE99616F-4D0E-472A-9642-1FF07CAE8531}" srcOrd="2" destOrd="0" presId="urn:microsoft.com/office/officeart/2005/8/layout/pyramid1"/>
    <dgm:cxn modelId="{B24472E5-53E9-4225-8219-1B445084DFFF}" type="presParOf" srcId="{CE99616F-4D0E-472A-9642-1FF07CAE8531}" destId="{8788195A-C267-43F1-BBD1-6E1741D56AC1}" srcOrd="0" destOrd="0" presId="urn:microsoft.com/office/officeart/2005/8/layout/pyramid1"/>
    <dgm:cxn modelId="{2E8293F0-4516-43DC-876C-C07E550C9E92}" type="presParOf" srcId="{CE99616F-4D0E-472A-9642-1FF07CAE8531}" destId="{9A7018F6-EB26-4C76-8AF1-B6E9CCAE4DF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FDA2A-ED1A-40B4-9A74-43B2DAB6C30E}">
      <dsp:nvSpPr>
        <dsp:cNvPr id="0" name=""/>
        <dsp:cNvSpPr/>
      </dsp:nvSpPr>
      <dsp:spPr>
        <a:xfrm>
          <a:off x="1368552" y="0"/>
          <a:ext cx="1368552" cy="871728"/>
        </a:xfrm>
        <a:prstGeom prst="trapezoid">
          <a:avLst>
            <a:gd name="adj" fmla="val 784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>
              <a:solidFill>
                <a:schemeClr val="accent1">
                  <a:lumMod val="50000"/>
                </a:schemeClr>
              </a:solidFill>
            </a:rPr>
            <a:t>Service</a:t>
          </a:r>
          <a:endParaRPr lang="fr-FR" sz="2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368552" y="0"/>
        <a:ext cx="1368552" cy="871728"/>
      </dsp:txXfrm>
    </dsp:sp>
    <dsp:sp modelId="{661CFFA5-DFE2-49E0-83AF-E7E3AD9160D1}">
      <dsp:nvSpPr>
        <dsp:cNvPr id="0" name=""/>
        <dsp:cNvSpPr/>
      </dsp:nvSpPr>
      <dsp:spPr>
        <a:xfrm>
          <a:off x="670672" y="826502"/>
          <a:ext cx="2737104" cy="871728"/>
        </a:xfrm>
        <a:prstGeom prst="trapezoid">
          <a:avLst>
            <a:gd name="adj" fmla="val 784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>
              <a:solidFill>
                <a:srgbClr val="FFFF00"/>
              </a:solidFill>
            </a:rPr>
            <a:t>Business</a:t>
          </a:r>
          <a:endParaRPr lang="fr-FR" sz="2800" kern="1200" dirty="0">
            <a:solidFill>
              <a:srgbClr val="FFFF00"/>
            </a:solidFill>
          </a:endParaRPr>
        </a:p>
      </dsp:txBody>
      <dsp:txXfrm>
        <a:off x="1149665" y="826502"/>
        <a:ext cx="1779117" cy="871728"/>
      </dsp:txXfrm>
    </dsp:sp>
    <dsp:sp modelId="{8788195A-C267-43F1-BBD1-6E1741D56AC1}">
      <dsp:nvSpPr>
        <dsp:cNvPr id="0" name=""/>
        <dsp:cNvSpPr/>
      </dsp:nvSpPr>
      <dsp:spPr>
        <a:xfrm>
          <a:off x="0" y="1743456"/>
          <a:ext cx="4105656" cy="871728"/>
        </a:xfrm>
        <a:prstGeom prst="trapezoid">
          <a:avLst>
            <a:gd name="adj" fmla="val 784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>
              <a:solidFill>
                <a:srgbClr val="FFFF00"/>
              </a:solidFill>
            </a:rPr>
            <a:t>Composants bas niveau</a:t>
          </a:r>
          <a:endParaRPr lang="fr-FR" sz="2800" kern="1200" dirty="0">
            <a:solidFill>
              <a:srgbClr val="FFFF00"/>
            </a:solidFill>
          </a:endParaRPr>
        </a:p>
      </dsp:txBody>
      <dsp:txXfrm>
        <a:off x="718489" y="1743456"/>
        <a:ext cx="2668676" cy="871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pplication_(informatique)" TargetMode="External"/><Relationship Id="rId7" Type="http://schemas.openxmlformats.org/officeDocument/2006/relationships/hyperlink" Target="https://fr.wikipedia.org/wiki/Service_Web#Les_Services_Web_WS" TargetMode="External"/><Relationship Id="rId2" Type="http://schemas.openxmlformats.org/officeDocument/2006/relationships/hyperlink" Target="https://fr.wikipedia.org/wiki/Architecture_de_m%C3%A9di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Couplage_(informatique)" TargetMode="External"/><Relationship Id="rId5" Type="http://schemas.openxmlformats.org/officeDocument/2006/relationships/hyperlink" Target="https://fr.wikipedia.org/wiki/Extensible_Markup_Language" TargetMode="External"/><Relationship Id="rId4" Type="http://schemas.openxmlformats.org/officeDocument/2006/relationships/hyperlink" Target="https://fr.wikipedia.org/wiki/Logicie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SOA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Service Oriented Architecture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71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SOA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Architecture Orientée Service</a:t>
            </a:r>
          </a:p>
          <a:p>
            <a:r>
              <a:rPr lang="fr-FR" dirty="0" smtClean="0"/>
              <a:t>Service </a:t>
            </a:r>
            <a:r>
              <a:rPr lang="fr-FR" dirty="0" err="1" smtClean="0"/>
              <a:t>Oriented</a:t>
            </a:r>
            <a:r>
              <a:rPr lang="fr-FR" dirty="0" smtClean="0"/>
              <a:t> Architecture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L'</a:t>
            </a:r>
            <a:r>
              <a:rPr lang="fr-FR" b="1" dirty="0" smtClean="0"/>
              <a:t>architecture </a:t>
            </a:r>
            <a:r>
              <a:rPr lang="fr-FR" b="1" dirty="0"/>
              <a:t>orientée services</a:t>
            </a:r>
            <a:r>
              <a:rPr lang="fr-FR" dirty="0"/>
              <a:t> (calque de l'anglais </a:t>
            </a:r>
            <a:r>
              <a:rPr lang="fr-FR" b="1" dirty="0"/>
              <a:t>service </a:t>
            </a:r>
            <a:r>
              <a:rPr lang="fr-FR" b="1" dirty="0" err="1"/>
              <a:t>oriented</a:t>
            </a:r>
            <a:r>
              <a:rPr lang="fr-FR" b="1" dirty="0"/>
              <a:t> architecture</a:t>
            </a:r>
            <a:r>
              <a:rPr lang="fr-FR" dirty="0"/>
              <a:t>, </a:t>
            </a:r>
            <a:r>
              <a:rPr lang="fr-FR" b="1" dirty="0"/>
              <a:t>SOA</a:t>
            </a:r>
            <a:r>
              <a:rPr lang="fr-FR" dirty="0"/>
              <a:t>) est une forme d'</a:t>
            </a:r>
            <a:r>
              <a:rPr lang="fr-FR" dirty="0">
                <a:hlinkClick r:id="rId2" tooltip="Architecture de médiation"/>
              </a:rPr>
              <a:t>architecture de médiation</a:t>
            </a:r>
            <a:r>
              <a:rPr lang="fr-FR" dirty="0"/>
              <a:t> qui est un modèle d'interaction </a:t>
            </a:r>
            <a:r>
              <a:rPr lang="fr-FR" dirty="0" smtClean="0">
                <a:hlinkClick r:id="rId3" tooltip="Application (informatique)"/>
              </a:rPr>
              <a:t>applicative</a:t>
            </a:r>
            <a:r>
              <a:rPr lang="fr-FR" dirty="0" smtClean="0"/>
              <a:t> qui </a:t>
            </a:r>
            <a:r>
              <a:rPr lang="fr-FR" dirty="0"/>
              <a:t>met en œuvre des </a:t>
            </a:r>
            <a:r>
              <a:rPr lang="fr-FR" b="1" dirty="0"/>
              <a:t>services</a:t>
            </a:r>
            <a:r>
              <a:rPr lang="fr-FR" dirty="0"/>
              <a:t> (composants </a:t>
            </a:r>
            <a:r>
              <a:rPr lang="fr-FR" dirty="0">
                <a:hlinkClick r:id="rId4" tooltip="Logiciel"/>
              </a:rPr>
              <a:t>logiciels</a:t>
            </a:r>
            <a:r>
              <a:rPr lang="fr-FR" dirty="0"/>
              <a:t>) :</a:t>
            </a:r>
          </a:p>
          <a:p>
            <a:pPr marL="0" indent="0">
              <a:buNone/>
            </a:pPr>
            <a:r>
              <a:rPr lang="fr-FR" dirty="0"/>
              <a:t>avec une forte cohérence interne (par l'utilisation d'un format d'échange pivot, le plus souvent </a:t>
            </a:r>
            <a:r>
              <a:rPr lang="fr-FR" dirty="0">
                <a:hlinkClick r:id="rId5" tooltip="Extensible Markup Language"/>
              </a:rPr>
              <a:t>XML</a:t>
            </a:r>
            <a:r>
              <a:rPr lang="fr-FR" dirty="0"/>
              <a:t>) ;</a:t>
            </a:r>
          </a:p>
          <a:p>
            <a:pPr marL="0" indent="0">
              <a:buNone/>
            </a:pPr>
            <a:r>
              <a:rPr lang="fr-FR" dirty="0"/>
              <a:t>des </a:t>
            </a:r>
            <a:r>
              <a:rPr lang="fr-FR" dirty="0">
                <a:hlinkClick r:id="rId6" tooltip="Couplage (informatique)"/>
              </a:rPr>
              <a:t>couplages externes « lâches »</a:t>
            </a:r>
            <a:r>
              <a:rPr lang="fr-FR" dirty="0"/>
              <a:t> (par l'utilisation d'une couche d'interface interopérable, le plus souvent un </a:t>
            </a:r>
            <a:r>
              <a:rPr lang="fr-FR" dirty="0">
                <a:hlinkClick r:id="rId7" tooltip="Service Web"/>
              </a:rPr>
              <a:t>service web WS-*</a:t>
            </a:r>
            <a:r>
              <a:rPr lang="fr-FR" dirty="0"/>
              <a:t>).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005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SOA : Conséquences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protocoles et de format de message</a:t>
            </a:r>
            <a:r>
              <a:rPr lang="fr-FR" dirty="0"/>
              <a:t> </a:t>
            </a:r>
            <a:r>
              <a:rPr lang="fr-FR" dirty="0" smtClean="0"/>
              <a:t>standards</a:t>
            </a:r>
          </a:p>
          <a:p>
            <a:r>
              <a:rPr lang="fr-FR" dirty="0" smtClean="0"/>
              <a:t>Une architecture SOA est indépendante de la technologie</a:t>
            </a:r>
          </a:p>
          <a:p>
            <a:pPr marL="457200" lvl="1" indent="0">
              <a:buNone/>
            </a:pP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12468089"/>
              </p:ext>
            </p:extLst>
          </p:nvPr>
        </p:nvGraphicFramePr>
        <p:xfrm>
          <a:off x="2898648" y="3511296"/>
          <a:ext cx="4105656" cy="2615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74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Différence entre SOAP et REST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SOAP et REST sont deux philosophies d’implémentation d’une architecture SOA,</a:t>
            </a:r>
          </a:p>
          <a:p>
            <a:r>
              <a:rPr lang="fr-FR" dirty="0" smtClean="0"/>
              <a:t>SOAP utilise XML pour convoyer le message et est compatible avec n’importe quel protocole</a:t>
            </a:r>
          </a:p>
          <a:p>
            <a:r>
              <a:rPr lang="fr-FR" dirty="0" smtClean="0"/>
              <a:t>REST utilise HTTP uniquement</a:t>
            </a:r>
          </a:p>
          <a:p>
            <a:r>
              <a:rPr lang="fr-FR" dirty="0" smtClean="0"/>
              <a:t>SOAP utilisé en interne</a:t>
            </a:r>
          </a:p>
          <a:p>
            <a:r>
              <a:rPr lang="fr-FR" dirty="0" smtClean="0"/>
              <a:t>REST utilisé au niveau public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439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SOAP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19" y="3180016"/>
            <a:ext cx="4667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8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Contexte du besoin : Urbanisation du SI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L’urbanisation du SI consiste à apporter de la cohérence dans les gros SI afin que les différentes équieps de développeurs ne rédeveloppent pas des fonctionnalités similaires.</a:t>
            </a:r>
          </a:p>
          <a:p>
            <a:endParaRPr lang="fr-FR" smtClean="0"/>
          </a:p>
          <a:p>
            <a:r>
              <a:rPr lang="fr-FR" smtClean="0"/>
              <a:t>Utile dans les Systemes d’Information avec des centaines d’applications</a:t>
            </a:r>
            <a:endParaRPr lang="fr-FR"/>
          </a:p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40382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Contexte du besoin : Exposer une API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Comment exposer une API performante, maintenable et flexible ?</a:t>
            </a:r>
          </a:p>
          <a:p>
            <a:r>
              <a:rPr lang="fr-FR" smtClean="0"/>
              <a:t>Ex : Google API …</a:t>
            </a:r>
          </a:p>
          <a:p>
            <a:endParaRPr lang="fr-FR"/>
          </a:p>
          <a:p>
            <a:r>
              <a:rPr lang="fr-FR" smtClean="0"/>
              <a:t>Beaucoup de sociétés créent leurs API pour pouvoir vendre la consommation de lerus services.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76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704" y="914400"/>
            <a:ext cx="8855663" cy="766232"/>
          </a:xfrm>
        </p:spPr>
        <p:txBody>
          <a:bodyPr/>
          <a:lstStyle/>
          <a:p>
            <a:r>
              <a:rPr lang="fr-FR" dirty="0" smtClean="0"/>
              <a:t>Services distribués : Quel est le besoin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 : Pas de standardisation, compliqué de créer des clients, monolithique </a:t>
            </a:r>
          </a:p>
          <a:p>
            <a:endParaRPr lang="fr-FR" dirty="0"/>
          </a:p>
          <a:p>
            <a:endParaRPr lang="fr-FR" dirty="0" smtClean="0"/>
          </a:p>
          <a:p>
            <a:pPr marL="1371600" lvl="3" indent="0">
              <a:buNone/>
            </a:pPr>
            <a:endParaRPr lang="fr-FR" dirty="0" smtClean="0"/>
          </a:p>
          <a:p>
            <a:pPr marL="1371600" lvl="3" indent="0">
              <a:buNone/>
            </a:pPr>
            <a:r>
              <a:rPr lang="fr-FR" dirty="0" smtClean="0"/>
              <a:t>Protocole TCP							Protocole HTTP</a:t>
            </a:r>
          </a:p>
          <a:p>
            <a:pPr marL="1371600" lvl="3" indent="0">
              <a:buNone/>
            </a:pPr>
            <a:r>
              <a:rPr lang="fr-FR" dirty="0" smtClean="0"/>
              <a:t>Message </a:t>
            </a:r>
            <a:r>
              <a:rPr lang="fr-FR" dirty="0"/>
              <a:t>en texte	</a:t>
            </a:r>
            <a:r>
              <a:rPr lang="fr-FR" dirty="0" smtClean="0"/>
              <a:t>brut				</a:t>
            </a:r>
            <a:r>
              <a:rPr lang="fr-FR" dirty="0"/>
              <a:t> </a:t>
            </a:r>
            <a:r>
              <a:rPr lang="fr-FR" dirty="0" smtClean="0"/>
              <a:t>      Message encodé en XML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072891" y="2980227"/>
            <a:ext cx="1581912" cy="125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</a:p>
          <a:p>
            <a:pPr algn="ctr"/>
            <a:r>
              <a:rPr lang="fr-FR" dirty="0" smtClean="0"/>
              <a:t>Microsoft</a:t>
            </a:r>
          </a:p>
          <a:p>
            <a:pPr algn="ctr"/>
            <a:r>
              <a:rPr lang="fr-FR" dirty="0" smtClean="0"/>
              <a:t>(C#)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135112" y="2914060"/>
            <a:ext cx="1667256" cy="125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</a:p>
          <a:p>
            <a:pPr algn="ctr"/>
            <a:r>
              <a:rPr lang="fr-FR" dirty="0" smtClean="0"/>
              <a:t>Google</a:t>
            </a:r>
          </a:p>
          <a:p>
            <a:pPr algn="ctr"/>
            <a:r>
              <a:rPr lang="fr-FR" dirty="0" smtClean="0"/>
              <a:t>(JAVA)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051555" y="4643883"/>
            <a:ext cx="1581912" cy="125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</a:p>
          <a:p>
            <a:pPr algn="ctr"/>
            <a:r>
              <a:rPr lang="fr-FR" dirty="0" smtClean="0"/>
              <a:t>(C#)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135112" y="4477348"/>
            <a:ext cx="1667256" cy="125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</a:p>
          <a:p>
            <a:pPr algn="ctr"/>
            <a:r>
              <a:rPr lang="fr-FR" dirty="0" smtClean="0"/>
              <a:t>(JAVA)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07687" y="4304116"/>
            <a:ext cx="14670" cy="27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761476" y="4224190"/>
            <a:ext cx="0" cy="29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 flipH="1">
            <a:off x="4842511" y="4232955"/>
            <a:ext cx="21336" cy="41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903208" y="4224190"/>
            <a:ext cx="1524" cy="27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17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en couches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Monolithique =&gt; Architecture multicouche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837944" y="3447288"/>
            <a:ext cx="2450592" cy="2450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monolithique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806440" y="3447288"/>
            <a:ext cx="4242816" cy="76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Couche service 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806440" y="4291076"/>
            <a:ext cx="4242816" cy="76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Couche moyen niveau Business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806440" y="5133934"/>
            <a:ext cx="4242816" cy="76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Couche bas niveau technique</a:t>
            </a:r>
            <a:endParaRPr lang="fr-FR" dirty="0"/>
          </a:p>
        </p:txBody>
      </p:sp>
      <p:sp>
        <p:nvSpPr>
          <p:cNvPr id="11" name="Right Arrow 10"/>
          <p:cNvSpPr/>
          <p:nvPr/>
        </p:nvSpPr>
        <p:spPr>
          <a:xfrm>
            <a:off x="4654296" y="4480560"/>
            <a:ext cx="881364" cy="192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18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architecture orientée services ?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smtClean="0"/>
              <a:t>Besoin d’être indépendant de la technologie</a:t>
            </a:r>
          </a:p>
          <a:p>
            <a:r>
              <a:rPr lang="fr-FR" dirty="0" smtClean="0"/>
              <a:t>Protocole et encodage du message standards pour communiquer</a:t>
            </a:r>
          </a:p>
          <a:p>
            <a:pPr marL="0" indent="0">
              <a:buNone/>
            </a:pPr>
            <a:r>
              <a:rPr lang="fr-FR" dirty="0" smtClean="0"/>
              <a:t>		Serveur Windows	   HTTP				Serveur Linux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696720" y="4194386"/>
            <a:ext cx="2448560" cy="7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1 codé en .NET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838666" y="4194386"/>
            <a:ext cx="2448560" cy="7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2 codé en JAVA</a:t>
            </a:r>
            <a:endParaRPr lang="fr-FR" dirty="0"/>
          </a:p>
        </p:txBody>
      </p:sp>
      <p:sp>
        <p:nvSpPr>
          <p:cNvPr id="9" name="Right Arrow 8"/>
          <p:cNvSpPr/>
          <p:nvPr/>
        </p:nvSpPr>
        <p:spPr>
          <a:xfrm>
            <a:off x="4377317" y="4200101"/>
            <a:ext cx="1158343" cy="41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ight Arrow 9"/>
          <p:cNvSpPr/>
          <p:nvPr/>
        </p:nvSpPr>
        <p:spPr>
          <a:xfrm rot="10800000">
            <a:off x="4377316" y="4582582"/>
            <a:ext cx="1158343" cy="41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18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Encodage standard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6" y="2255988"/>
            <a:ext cx="6468427" cy="376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6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orientée services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dirty="0" smtClean="0"/>
              <a:t>Services peu couplés indépendants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Le client n’a besoin que de connaitre l’existence du contrat pour travailler avec le service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Service partage le schéma et le contrat amis pas l’implémentation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Le service est configurable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La consommation du service est indépendant de la technologie du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816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SOA car</a:t>
            </a:r>
          </a:p>
          <a:p>
            <a:pPr lvl="1"/>
            <a:r>
              <a:rPr lang="fr-FR" dirty="0" smtClean="0"/>
              <a:t>Je veux que mon service soit facilement consommable par les clients</a:t>
            </a:r>
          </a:p>
          <a:p>
            <a:pPr lvl="1"/>
            <a:r>
              <a:rPr lang="fr-FR" dirty="0" smtClean="0"/>
              <a:t>Je veux pouvoir le développer rapidement</a:t>
            </a:r>
          </a:p>
          <a:p>
            <a:pPr lvl="1"/>
            <a:r>
              <a:rPr lang="fr-FR" dirty="0" smtClean="0"/>
              <a:t>Je veux pouvoir proposer un vaste choix de configuration, surtout le protocole</a:t>
            </a:r>
          </a:p>
          <a:p>
            <a:pPr lvl="1"/>
            <a:r>
              <a:rPr lang="fr-FR" dirty="0" smtClean="0"/>
              <a:t>Je veux que mon service soit maintenable,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962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113</TotalTime>
  <Words>348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SOA</vt:lpstr>
      <vt:lpstr>Contexte du besoin : Urbanisation du SI</vt:lpstr>
      <vt:lpstr>Contexte du besoin : Exposer une API</vt:lpstr>
      <vt:lpstr>Services distribués : Quel est le besoin ?</vt:lpstr>
      <vt:lpstr>Architecture en couches</vt:lpstr>
      <vt:lpstr>Pourquoi architecture orientée services ? </vt:lpstr>
      <vt:lpstr>Encodage standard</vt:lpstr>
      <vt:lpstr>Architecture orientée services</vt:lpstr>
      <vt:lpstr>Conclusion </vt:lpstr>
      <vt:lpstr>Qu’est ce que SOA ?</vt:lpstr>
      <vt:lpstr>SOA : Conséquences</vt:lpstr>
      <vt:lpstr>Différence entre SOAP et REST</vt:lpstr>
      <vt:lpstr>SOAP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Thomaspro</dc:creator>
  <cp:lastModifiedBy>Thomaspro</cp:lastModifiedBy>
  <cp:revision>18</cp:revision>
  <dcterms:created xsi:type="dcterms:W3CDTF">2017-10-24T12:00:22Z</dcterms:created>
  <dcterms:modified xsi:type="dcterms:W3CDTF">2019-04-26T12:15:20Z</dcterms:modified>
</cp:coreProperties>
</file>