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58" r:id="rId3"/>
    <p:sldId id="359" r:id="rId4"/>
    <p:sldId id="360" r:id="rId5"/>
    <p:sldId id="361" r:id="rId6"/>
    <p:sldId id="356" r:id="rId7"/>
    <p:sldId id="364" r:id="rId8"/>
    <p:sldId id="362" r:id="rId9"/>
    <p:sldId id="367" r:id="rId10"/>
    <p:sldId id="363" r:id="rId11"/>
    <p:sldId id="365" r:id="rId12"/>
    <p:sldId id="366" r:id="rId13"/>
    <p:sldId id="368" r:id="rId14"/>
    <p:sldId id="357" r:id="rId15"/>
    <p:sldId id="369" r:id="rId16"/>
    <p:sldId id="370" r:id="rId17"/>
    <p:sldId id="371" r:id="rId18"/>
    <p:sldId id="372" r:id="rId19"/>
    <p:sldId id="373" r:id="rId20"/>
    <p:sldId id="374" r:id="rId21"/>
    <p:sldId id="375" r:id="rId22"/>
  </p:sldIdLst>
  <p:sldSz cx="9144000" cy="5143500" type="screen16x9"/>
  <p:notesSz cx="6858000" cy="9144000"/>
  <p:embeddedFontLst>
    <p:embeddedFont>
      <p:font typeface="Karla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0882A1-97C6-48C6-A1EA-3B3E4CC94D5A}">
  <a:tblStyle styleId="{790882A1-97C6-48C6-A1EA-3B3E4CC94D5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57" autoAdjust="0"/>
  </p:normalViewPr>
  <p:slideViewPr>
    <p:cSldViewPr snapToGrid="0">
      <p:cViewPr varScale="1">
        <p:scale>
          <a:sx n="101" d="100"/>
          <a:sy n="101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020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6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Au début</a:t>
            </a:r>
            <a:r>
              <a:rPr lang="fr-FR" baseline="0" smtClean="0"/>
              <a:t> du langage, les developpeurs revaient de pouvoir manipuler des données de manière homogene suivant </a:t>
            </a:r>
          </a:p>
          <a:p>
            <a:endParaRPr lang="fr-FR" smtClean="0"/>
          </a:p>
          <a:p>
            <a:r>
              <a:rPr lang="fr-FR" smtClean="0"/>
              <a:t>Ou</a:t>
            </a:r>
            <a:r>
              <a:rPr lang="fr-FR" baseline="0" smtClean="0"/>
              <a:t> vivait la donnée determinait comment acceder à la donnée . Par exemple si vos données etaient contenues en mémoire comme dans une liste, on avait acces aux methodes apportes par les Generics,</a:t>
            </a:r>
          </a:p>
          <a:p>
            <a:endParaRPr lang="fr-FR" baseline="0" smtClean="0"/>
          </a:p>
          <a:p>
            <a:r>
              <a:rPr lang="fr-FR" baseline="0" smtClean="0"/>
              <a:t>Si vos donnees etaient en base, il fallait apsser par l’api ADO.NET pour envoyer des requetes en base,,</a:t>
            </a:r>
          </a:p>
          <a:p>
            <a:endParaRPr lang="fr-FR" baseline="0" smtClean="0"/>
          </a:p>
          <a:p>
            <a:r>
              <a:rPr lang="fr-FR" baseline="0" smtClean="0"/>
              <a:t>Pour le xml c’était encore completement different</a:t>
            </a:r>
          </a:p>
          <a:p>
            <a:endParaRPr lang="fr-FR" baseline="0" smtClean="0"/>
          </a:p>
          <a:p>
            <a:r>
              <a:rPr lang="fr-FR" baseline="0" smtClean="0"/>
              <a:t>Toutes ces api etaient differntes et offfrait des fonctionnalites differntes,</a:t>
            </a:r>
          </a:p>
          <a:p>
            <a:endParaRPr lang="fr-FR" baseline="0" smtClean="0"/>
          </a:p>
          <a:p>
            <a:r>
              <a:rPr lang="fr-FR" baseline="0" smtClean="0"/>
              <a:t>Ce que microsoft voulait c’était une manière unifiée de manipuler les données pour toutes ces sources de données,</a:t>
            </a:r>
          </a:p>
          <a:p>
            <a:endParaRPr lang="fr-FR" baseline="0" smtClean="0"/>
          </a:p>
          <a:p>
            <a:endParaRPr lang="fr-FR" baseline="0" smtClean="0"/>
          </a:p>
          <a:p>
            <a:endParaRPr lang="fr-FR" baseline="0" smtClean="0"/>
          </a:p>
          <a:p>
            <a:endParaRPr lang="fr-FR" baseline="0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9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Au début</a:t>
            </a:r>
            <a:r>
              <a:rPr lang="fr-FR" baseline="0" smtClean="0"/>
              <a:t> du langage, les developpeurs revaient de pouvoir manipuler des données de manière homogene entre les differents composants/ technologies du framework,</a:t>
            </a:r>
          </a:p>
          <a:p>
            <a:endParaRPr lang="fr-FR" smtClean="0"/>
          </a:p>
          <a:p>
            <a:r>
              <a:rPr lang="fr-FR" smtClean="0"/>
              <a:t>Ou</a:t>
            </a:r>
            <a:r>
              <a:rPr lang="fr-FR" baseline="0" smtClean="0"/>
              <a:t> vivait la donnée determinait comment acceder à la donnée . Par exemple si vos données etaient contenues en mémoire comme dans une liste, on avait acces aux methodes apportes par les Generics,</a:t>
            </a:r>
          </a:p>
          <a:p>
            <a:endParaRPr lang="fr-FR" baseline="0" smtClean="0"/>
          </a:p>
          <a:p>
            <a:r>
              <a:rPr lang="fr-FR" baseline="0" smtClean="0"/>
              <a:t>Si vos donnees etaient en base, il fallait apsser par l’api ADO.NET pour envoyer des requetes en base,,</a:t>
            </a:r>
          </a:p>
          <a:p>
            <a:endParaRPr lang="fr-FR" baseline="0" smtClean="0"/>
          </a:p>
          <a:p>
            <a:r>
              <a:rPr lang="fr-FR" baseline="0" smtClean="0"/>
              <a:t>Pour le xml c’était encore completement different</a:t>
            </a:r>
          </a:p>
          <a:p>
            <a:endParaRPr lang="fr-FR" baseline="0" smtClean="0"/>
          </a:p>
          <a:p>
            <a:r>
              <a:rPr lang="fr-FR" baseline="0" smtClean="0"/>
              <a:t>Toutes ces api etaient differntes et offfrait des fonctionnalites differntes,</a:t>
            </a:r>
          </a:p>
          <a:p>
            <a:endParaRPr lang="fr-FR" baseline="0" smtClean="0"/>
          </a:p>
          <a:p>
            <a:r>
              <a:rPr lang="fr-FR" baseline="0" smtClean="0"/>
              <a:t>Ce que microsoft voulait c’était une manière unifiée de manipuler les données pour toutes ces sources de données,</a:t>
            </a:r>
          </a:p>
          <a:p>
            <a:endParaRPr lang="fr-FR" baseline="0" smtClean="0"/>
          </a:p>
          <a:p>
            <a:endParaRPr lang="fr-FR" baseline="0" smtClean="0"/>
          </a:p>
          <a:p>
            <a:endParaRPr lang="fr-FR" baseline="0" smtClean="0"/>
          </a:p>
          <a:p>
            <a:endParaRPr lang="fr-FR" baseline="0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9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12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Fonction anonyme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0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TRANSFORMATION - Action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0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Fermeture eclair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08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 array1 = new int[] { 1, 2, 3, 4, 5 }; </a:t>
            </a:r>
          </a:p>
          <a:p>
            <a:r>
              <a:rPr lang="en-US" smtClean="0"/>
              <a:t>var array2 = new int[] { 6, 7, 8, 9, 10 };</a:t>
            </a:r>
            <a:r>
              <a:rPr lang="en-US" sz="11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Add elements at each position together.</a:t>
            </a:r>
          </a:p>
          <a:p>
            <a:r>
              <a:rPr lang="en-US" smtClean="0"/>
              <a:t>var zip = array1.</a:t>
            </a:r>
            <a:r>
              <a:rPr lang="en-US" b="1" u="sng" smtClean="0">
                <a:effectLst/>
              </a:rPr>
              <a:t>Zip</a:t>
            </a:r>
            <a:r>
              <a:rPr lang="en-US" smtClean="0"/>
              <a:t>(array2, (a, b) </a:t>
            </a:r>
            <a:r>
              <a:rPr lang="en-US" smtClean="0">
                <a:effectLst/>
              </a:rPr>
              <a:t>=&gt;</a:t>
            </a:r>
            <a:r>
              <a:rPr lang="en-US" smtClean="0"/>
              <a:t> (a + b));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26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412825" y="3367250"/>
            <a:ext cx="4229100" cy="118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de cours </a:t>
            </a:r>
            <a:r>
              <a:rPr lang="en" smtClean="0"/>
              <a:t>LINQ TO OBJECTS</a:t>
            </a:r>
            <a:endParaRPr lang="en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700" y="383075"/>
            <a:ext cx="1134225" cy="11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Lambda expressions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49" y="1504949"/>
            <a:ext cx="7810451" cy="2952751"/>
          </a:xfrm>
        </p:spPr>
        <p:txBody>
          <a:bodyPr/>
          <a:lstStyle/>
          <a:p>
            <a:r>
              <a:rPr lang="fr-FR" sz="1600"/>
              <a:t>Une </a:t>
            </a:r>
            <a:r>
              <a:rPr lang="fr-FR" sz="1600" i="1"/>
              <a:t>expression lambda</a:t>
            </a:r>
            <a:r>
              <a:rPr lang="fr-FR" sz="1600"/>
              <a:t> est un bloc de code (une expression ou un bloc d’instructions) qui est traité comme un objet</a:t>
            </a:r>
            <a:r>
              <a:rPr lang="fr-FR" sz="1600" smtClean="0"/>
              <a:t>.</a:t>
            </a:r>
          </a:p>
          <a:p>
            <a:pPr>
              <a:buNone/>
            </a:pPr>
            <a:endParaRPr lang="fr-FR" sz="1600" smtClean="0"/>
          </a:p>
          <a:p>
            <a:r>
              <a:rPr lang="fr-FR" sz="1600" smtClean="0"/>
              <a:t>Elle </a:t>
            </a:r>
            <a:r>
              <a:rPr lang="fr-FR" sz="1600"/>
              <a:t>peut être passée comme argument à des méthodes, et peut aussi être retournée par des appels de méthode. </a:t>
            </a:r>
            <a:endParaRPr lang="fr-FR" sz="1600" smtClean="0"/>
          </a:p>
          <a:p>
            <a:endParaRPr lang="fr-FR" sz="1400"/>
          </a:p>
          <a:p>
            <a:r>
              <a:rPr lang="fr-FR" sz="1600"/>
              <a:t>Une expression lambda comportant une expression à droite </a:t>
            </a:r>
            <a:endParaRPr lang="fr-FR" sz="1600" smtClean="0"/>
          </a:p>
          <a:p>
            <a:pPr>
              <a:buNone/>
            </a:pPr>
            <a:r>
              <a:rPr lang="fr-FR" sz="1600" smtClean="0"/>
              <a:t>de </a:t>
            </a:r>
            <a:r>
              <a:rPr lang="fr-FR" sz="1600"/>
              <a:t>l’opérateur </a:t>
            </a:r>
            <a:r>
              <a:rPr lang="fr-FR" sz="1600" b="1"/>
              <a:t>=&gt;</a:t>
            </a:r>
            <a:r>
              <a:rPr lang="fr-FR" sz="1600"/>
              <a:t> est appelée expression lambda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931561"/>
            <a:ext cx="3181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112450"/>
            <a:ext cx="5324100" cy="485699"/>
          </a:xfrm>
        </p:spPr>
        <p:txBody>
          <a:bodyPr/>
          <a:lstStyle/>
          <a:p>
            <a:r>
              <a:rPr lang="fr-FR" smtClean="0"/>
              <a:t>Pattern et exemples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49" y="800100"/>
            <a:ext cx="6229301" cy="3486150"/>
          </a:xfrm>
        </p:spPr>
        <p:txBody>
          <a:bodyPr/>
          <a:lstStyle/>
          <a:p>
            <a:r>
              <a:rPr lang="fr-FR"/>
              <a:t>(</a:t>
            </a:r>
            <a:r>
              <a:rPr lang="fr-FR" smtClean="0"/>
              <a:t>inputparameters</a:t>
            </a:r>
            <a:r>
              <a:rPr lang="fr-FR"/>
              <a:t>) =&gt; </a:t>
            </a:r>
            <a:r>
              <a:rPr lang="fr-FR" smtClean="0"/>
              <a:t>expression</a:t>
            </a:r>
          </a:p>
          <a:p>
            <a:pPr>
              <a:buNone/>
            </a:pPr>
            <a:endParaRPr lang="fr-FR" smtClean="0"/>
          </a:p>
          <a:p>
            <a:pPr>
              <a:buNone/>
            </a:pPr>
            <a:r>
              <a:rPr lang="fr-FR" smtClean="0"/>
              <a:t>X=&gt;X+1</a:t>
            </a:r>
          </a:p>
          <a:p>
            <a:pPr>
              <a:buNone/>
            </a:pPr>
            <a:endParaRPr lang="fr-FR" smtClean="0"/>
          </a:p>
          <a:p>
            <a:pPr>
              <a:buNone/>
            </a:pPr>
            <a:r>
              <a:rPr lang="fr-FR" smtClean="0"/>
              <a:t>(X,Y) =&gt; X*Y</a:t>
            </a:r>
          </a:p>
          <a:p>
            <a:pPr>
              <a:buNone/>
            </a:pPr>
            <a:endParaRPr lang="fr-FR" smtClean="0"/>
          </a:p>
          <a:p>
            <a:pPr>
              <a:buNone/>
            </a:pPr>
            <a:r>
              <a:rPr lang="en-US" smtClean="0"/>
              <a:t>(int x, string s) =&gt; s.Length &gt; x;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mtClean="0"/>
              <a:t>X =&gt; Console.WriteLine(X);</a:t>
            </a:r>
          </a:p>
          <a:p>
            <a:endParaRPr lang="en-US" smtClean="0"/>
          </a:p>
          <a:p>
            <a:pPr>
              <a:buNone/>
            </a:pPr>
            <a:endParaRPr lang="fr-FR" smtClean="0"/>
          </a:p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874411"/>
            <a:ext cx="3181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Quel est le type d’une expression ?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575" y="1028700"/>
            <a:ext cx="5324100" cy="2255700"/>
          </a:xfrm>
        </p:spPr>
        <p:txBody>
          <a:bodyPr/>
          <a:lstStyle/>
          <a:p>
            <a:r>
              <a:rPr lang="fr-FR" smtClean="0"/>
              <a:t>Func&lt;</a:t>
            </a:r>
            <a:r>
              <a:rPr lang="fr-FR" i="1" smtClean="0"/>
              <a:t>input</a:t>
            </a:r>
            <a:r>
              <a:rPr lang="fr-FR" smtClean="0"/>
              <a:t>,</a:t>
            </a:r>
            <a:r>
              <a:rPr lang="fr-FR" i="1" smtClean="0"/>
              <a:t>output</a:t>
            </a:r>
            <a:r>
              <a:rPr lang="fr-FR" smtClean="0"/>
              <a:t>&gt;</a:t>
            </a:r>
          </a:p>
          <a:p>
            <a:r>
              <a:rPr lang="fr-FR" smtClean="0"/>
              <a:t>Func&lt;</a:t>
            </a:r>
            <a:r>
              <a:rPr lang="fr-FR" i="1" smtClean="0"/>
              <a:t>input1</a:t>
            </a:r>
            <a:r>
              <a:rPr lang="fr-FR" smtClean="0"/>
              <a:t>, </a:t>
            </a:r>
            <a:r>
              <a:rPr lang="fr-FR" i="1" smtClean="0"/>
              <a:t>input2</a:t>
            </a:r>
            <a:r>
              <a:rPr lang="fr-FR" smtClean="0"/>
              <a:t>, </a:t>
            </a:r>
            <a:r>
              <a:rPr lang="fr-FR" i="1" smtClean="0"/>
              <a:t>output</a:t>
            </a:r>
            <a:r>
              <a:rPr lang="fr-FR" smtClean="0"/>
              <a:t>&gt; (jusqu’à 16 inputs mais 1 output)</a:t>
            </a:r>
          </a:p>
          <a:p>
            <a:endParaRPr lang="fr-FR" smtClean="0"/>
          </a:p>
          <a:p>
            <a:r>
              <a:rPr lang="fr-FR" smtClean="0"/>
              <a:t>Action ne revoit pas de résultat</a:t>
            </a:r>
          </a:p>
          <a:p>
            <a:endParaRPr lang="fr-FR" smtClean="0"/>
          </a:p>
          <a:p>
            <a:r>
              <a:rPr lang="fr-FR" smtClean="0"/>
              <a:t>Predicate = Func&lt;</a:t>
            </a:r>
            <a:r>
              <a:rPr lang="fr-FR" i="1" smtClean="0"/>
              <a:t>input</a:t>
            </a:r>
            <a:r>
              <a:rPr lang="fr-FR" smtClean="0"/>
              <a:t>,bool&gt;</a:t>
            </a:r>
          </a:p>
          <a:p>
            <a:endParaRPr lang="fr-FR" smtClean="0"/>
          </a:p>
          <a:p>
            <a:pPr>
              <a:buNone/>
            </a:pPr>
            <a:r>
              <a:rPr lang="fr-FR" smtClean="0">
                <a:solidFill>
                  <a:schemeClr val="accent1"/>
                </a:solidFill>
              </a:rPr>
              <a:t>Func&lt;int,int</a:t>
            </a:r>
            <a:r>
              <a:rPr lang="fr-FR">
                <a:solidFill>
                  <a:schemeClr val="accent1"/>
                </a:solidFill>
              </a:rPr>
              <a:t>&gt; expression = x =&gt; x + 1</a:t>
            </a:r>
            <a:r>
              <a:rPr lang="fr-FR" smtClean="0">
                <a:solidFill>
                  <a:schemeClr val="accent1"/>
                </a:solidFill>
              </a:rPr>
              <a:t>;</a:t>
            </a:r>
          </a:p>
          <a:p>
            <a:pPr>
              <a:buNone/>
            </a:pPr>
            <a:r>
              <a:rPr lang="fr-FR" smtClean="0">
                <a:solidFill>
                  <a:schemeClr val="accent1"/>
                </a:solidFill>
              </a:rPr>
              <a:t>list.Select(</a:t>
            </a:r>
            <a:r>
              <a:rPr lang="fr-FR">
                <a:solidFill>
                  <a:schemeClr val="accent1"/>
                </a:solidFill>
              </a:rPr>
              <a:t>expression </a:t>
            </a:r>
            <a:r>
              <a:rPr lang="fr-FR" smtClean="0">
                <a:solidFill>
                  <a:schemeClr val="accent1"/>
                </a:solidFill>
              </a:rPr>
              <a:t>);</a:t>
            </a:r>
          </a:p>
          <a:p>
            <a:pPr>
              <a:buNone/>
            </a:pPr>
            <a:endParaRPr lang="fr-FR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FR" smtClean="0">
                <a:solidFill>
                  <a:schemeClr val="accent1"/>
                </a:solidFill>
              </a:rPr>
              <a:t>Action&lt;int&gt; action = x=&gt;Console.WriteLine(x);</a:t>
            </a:r>
            <a:endParaRPr lang="fr-FR">
              <a:solidFill>
                <a:schemeClr val="accent1"/>
              </a:solidFill>
            </a:endParaRPr>
          </a:p>
          <a:p>
            <a:pPr>
              <a:buNone/>
            </a:pPr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2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300" y="1354750"/>
            <a:ext cx="3266475" cy="1036025"/>
          </a:xfrm>
        </p:spPr>
        <p:txBody>
          <a:bodyPr/>
          <a:lstStyle/>
          <a:p>
            <a:r>
              <a:rPr lang="fr-FR" smtClean="0"/>
              <a:t>Requetes LINQ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40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Quel objet peut utiliser LINQ ?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200" cy="1743075"/>
          </a:xfrm>
        </p:spPr>
        <p:txBody>
          <a:bodyPr/>
          <a:lstStyle/>
          <a:p>
            <a:r>
              <a:rPr lang="fr-FR" smtClean="0"/>
              <a:t>Les méthodes de LINQ sont accessibles à tout objet qui implémente </a:t>
            </a:r>
            <a:r>
              <a:rPr lang="fr-FR" b="1" smtClean="0"/>
              <a:t>Ienumerable&lt;T&gt;</a:t>
            </a:r>
          </a:p>
          <a:p>
            <a:endParaRPr lang="fr-FR" b="1" smtClean="0"/>
          </a:p>
          <a:p>
            <a:r>
              <a:rPr lang="fr-FR" smtClean="0"/>
              <a:t>Ex : List, Array,Queue,Stack …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99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Méthodes disponibles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5324100" cy="3438525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Where</a:t>
            </a:r>
            <a:r>
              <a:rPr lang="fr-FR" smtClean="0"/>
              <a:t>: permet de filtrer les résultats</a:t>
            </a:r>
          </a:p>
          <a:p>
            <a:endParaRPr lang="fr-FR"/>
          </a:p>
          <a:p>
            <a:endParaRPr lang="fr-FR" smtClean="0"/>
          </a:p>
          <a:p>
            <a:r>
              <a:rPr lang="fr-FR" b="1" smtClean="0">
                <a:solidFill>
                  <a:schemeClr val="accent1"/>
                </a:solidFill>
              </a:rPr>
              <a:t>FirstOrDefault</a:t>
            </a:r>
            <a:r>
              <a:rPr lang="fr-FR" smtClean="0">
                <a:solidFill>
                  <a:schemeClr val="accent1"/>
                </a:solidFill>
              </a:rPr>
              <a:t> </a:t>
            </a:r>
            <a:r>
              <a:rPr lang="fr-FR" smtClean="0"/>
              <a:t>: Permet de récupérer 1 objet.</a:t>
            </a:r>
          </a:p>
          <a:p>
            <a:endParaRPr lang="fr-FR"/>
          </a:p>
          <a:p>
            <a:endParaRPr lang="fr-FR" smtClean="0"/>
          </a:p>
          <a:p>
            <a:r>
              <a:rPr lang="fr-FR" b="1" smtClean="0">
                <a:solidFill>
                  <a:schemeClr val="accent1"/>
                </a:solidFill>
              </a:rPr>
              <a:t>Select</a:t>
            </a:r>
            <a:r>
              <a:rPr lang="fr-FR" smtClean="0"/>
              <a:t> : Permet de faire des projections et transformations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pPr>
              <a:buNone/>
            </a:pP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81212"/>
            <a:ext cx="5353050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265350"/>
            <a:ext cx="60769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4401863"/>
            <a:ext cx="34766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1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/>
              <a:t> var list = Enumerable.Range(0, 500).ToList();</a:t>
            </a:r>
          </a:p>
          <a:p>
            <a:endParaRPr lang="fr-FR"/>
          </a:p>
          <a:p>
            <a:pPr marL="457200" indent="-457200">
              <a:buFont typeface="+mj-lt"/>
              <a:buAutoNum type="arabicPeriod"/>
            </a:pPr>
            <a:r>
              <a:rPr lang="fr-FR" smtClean="0"/>
              <a:t>Ne </a:t>
            </a:r>
            <a:r>
              <a:rPr lang="fr-FR"/>
              <a:t>récupérer que les valeurs </a:t>
            </a:r>
            <a:r>
              <a:rPr lang="fr-FR" smtClean="0"/>
              <a:t>paires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/>
              <a:t>Récupérer </a:t>
            </a:r>
            <a:r>
              <a:rPr lang="fr-FR"/>
              <a:t>que </a:t>
            </a:r>
            <a:r>
              <a:rPr lang="fr-FR" smtClean="0"/>
              <a:t>la valeur 250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/>
              <a:t>Diviser par 2 toutes les valeurs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62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Autres méthodes 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6534100" cy="3733800"/>
          </a:xfrm>
        </p:spPr>
        <p:txBody>
          <a:bodyPr/>
          <a:lstStyle/>
          <a:p>
            <a:r>
              <a:rPr lang="fr-FR" smtClean="0">
                <a:solidFill>
                  <a:schemeClr val="accent1"/>
                </a:solidFill>
              </a:rPr>
              <a:t>Average</a:t>
            </a:r>
            <a:r>
              <a:rPr lang="fr-FR" smtClean="0"/>
              <a:t>() : calcule une moyenne</a:t>
            </a:r>
          </a:p>
          <a:p>
            <a:r>
              <a:rPr lang="fr-FR" smtClean="0">
                <a:solidFill>
                  <a:schemeClr val="accent1"/>
                </a:solidFill>
              </a:rPr>
              <a:t>Count</a:t>
            </a:r>
            <a:r>
              <a:rPr lang="fr-FR" smtClean="0"/>
              <a:t>() :  calcule le nombre d’elements</a:t>
            </a:r>
          </a:p>
          <a:p>
            <a:r>
              <a:rPr lang="fr-FR" smtClean="0">
                <a:solidFill>
                  <a:schemeClr val="accent1"/>
                </a:solidFill>
              </a:rPr>
              <a:t>Take, TakeWhile</a:t>
            </a:r>
            <a:r>
              <a:rPr lang="fr-FR" smtClean="0"/>
              <a:t>() : prend les elemetns tant que la condition est vraie </a:t>
            </a:r>
          </a:p>
          <a:p>
            <a:r>
              <a:rPr lang="fr-FR" smtClean="0">
                <a:solidFill>
                  <a:schemeClr val="accent1"/>
                </a:solidFill>
              </a:rPr>
              <a:t>Sum</a:t>
            </a:r>
            <a:r>
              <a:rPr lang="fr-FR" smtClean="0"/>
              <a:t>() : fait une somme</a:t>
            </a:r>
          </a:p>
          <a:p>
            <a:r>
              <a:rPr lang="fr-FR" smtClean="0">
                <a:solidFill>
                  <a:schemeClr val="accent1"/>
                </a:solidFill>
              </a:rPr>
              <a:t>OrderBy()</a:t>
            </a:r>
            <a:r>
              <a:rPr lang="fr-FR" smtClean="0"/>
              <a:t>, </a:t>
            </a:r>
            <a:r>
              <a:rPr lang="fr-FR" smtClean="0">
                <a:solidFill>
                  <a:schemeClr val="accent1"/>
                </a:solidFill>
              </a:rPr>
              <a:t>OrderByDescending()</a:t>
            </a:r>
            <a:r>
              <a:rPr lang="fr-FR" smtClean="0"/>
              <a:t> : tri</a:t>
            </a:r>
          </a:p>
          <a:p>
            <a:r>
              <a:rPr lang="fr-FR" smtClean="0">
                <a:solidFill>
                  <a:schemeClr val="accent1"/>
                </a:solidFill>
              </a:rPr>
              <a:t>Min</a:t>
            </a:r>
            <a:r>
              <a:rPr lang="fr-FR" smtClean="0"/>
              <a:t>(),</a:t>
            </a:r>
            <a:r>
              <a:rPr lang="fr-FR" smtClean="0">
                <a:solidFill>
                  <a:schemeClr val="accent1"/>
                </a:solidFill>
              </a:rPr>
              <a:t>Max</a:t>
            </a:r>
            <a:r>
              <a:rPr lang="fr-FR" smtClean="0"/>
              <a:t>() : obtient la valeur min ou max</a:t>
            </a:r>
          </a:p>
        </p:txBody>
      </p:sp>
    </p:spTree>
    <p:extLst>
      <p:ext uri="{BB962C8B-B14F-4D97-AF65-F5344CB8AC3E}">
        <p14:creationId xmlns:p14="http://schemas.microsoft.com/office/powerpoint/2010/main" val="267435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2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6229300" cy="3409950"/>
          </a:xfrm>
        </p:spPr>
        <p:txBody>
          <a:bodyPr/>
          <a:lstStyle/>
          <a:p>
            <a:pPr>
              <a:buNone/>
            </a:pPr>
            <a:r>
              <a:rPr lang="fr-FR" i="1"/>
              <a:t>var list = Enumerable.Range(0, 500).ToList</a:t>
            </a:r>
            <a:r>
              <a:rPr lang="fr-FR" i="1" smtClean="0"/>
              <a:t>();</a:t>
            </a:r>
          </a:p>
          <a:p>
            <a:pPr>
              <a:buNone/>
            </a:pPr>
            <a:endParaRPr lang="fr-FR" i="1"/>
          </a:p>
          <a:p>
            <a:pPr marL="457200" indent="-457200">
              <a:buFont typeface="+mj-lt"/>
              <a:buAutoNum type="arabicPeriod"/>
            </a:pPr>
            <a:r>
              <a:rPr lang="fr-FR" smtClean="0"/>
              <a:t>Quel est le nombre d’éléments qui sont des multiples de 3 ?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/>
              <a:t>Quelle est la somme des élements  supérieurs à 20 ?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/>
              <a:t>Quelles est la moyenne des multiples de 3 ?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/>
              <a:t>Inverser l’ordre des données de 2 manières différentes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/>
              <a:t>Quelle est la valeur minimale de la liste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99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Aggregate : Autre méthode LINQ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625" y="893500"/>
            <a:ext cx="5324100" cy="2255700"/>
          </a:xfrm>
        </p:spPr>
        <p:txBody>
          <a:bodyPr/>
          <a:lstStyle/>
          <a:p>
            <a:endParaRPr lang="fr-FR" smtClean="0">
              <a:solidFill>
                <a:schemeClr val="accent1"/>
              </a:solidFill>
            </a:endParaRPr>
          </a:p>
          <a:p>
            <a:r>
              <a:rPr lang="fr-FR" smtClean="0">
                <a:solidFill>
                  <a:schemeClr val="accent1"/>
                </a:solidFill>
              </a:rPr>
              <a:t>Aggregate() : </a:t>
            </a:r>
            <a:r>
              <a:rPr lang="fr-FR" smtClean="0">
                <a:solidFill>
                  <a:schemeClr val="tx1"/>
                </a:solidFill>
              </a:rPr>
              <a:t>Fait une opépration sur chaque élement de la liste en prenant en compte les opérations effectuées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25" y="2272306"/>
            <a:ext cx="508635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25" y="3222563"/>
            <a:ext cx="518160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25" y="4000038"/>
            <a:ext cx="7267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Comment était la vie avant LINQ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46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598225"/>
            <a:ext cx="5324100" cy="485699"/>
          </a:xfrm>
        </p:spPr>
        <p:txBody>
          <a:bodyPr/>
          <a:lstStyle/>
          <a:p>
            <a:r>
              <a:rPr lang="fr-FR" smtClean="0"/>
              <a:t>Zip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152525"/>
            <a:ext cx="5324100" cy="2255700"/>
          </a:xfrm>
        </p:spPr>
        <p:txBody>
          <a:bodyPr/>
          <a:lstStyle/>
          <a:p>
            <a:r>
              <a:rPr lang="fr-FR" smtClean="0">
                <a:solidFill>
                  <a:schemeClr val="accent1"/>
                </a:solidFill>
              </a:rPr>
              <a:t>Zip</a:t>
            </a:r>
            <a:r>
              <a:rPr lang="fr-FR" smtClean="0"/>
              <a:t>() : Fusionne 2 séquences d’élements avec une fonction de selection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57576"/>
            <a:ext cx="628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3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Zip ou Aggregate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var array1 = new int[] { 1, 2, 3, 4, 5 };</a:t>
            </a:r>
          </a:p>
          <a:p>
            <a:pPr>
              <a:buNone/>
            </a:pPr>
            <a:r>
              <a:rPr lang="en-US" smtClean="0"/>
              <a:t>var </a:t>
            </a:r>
            <a:r>
              <a:rPr lang="en-US"/>
              <a:t>array2 = new int[] { 6, 7, 8, 9, 10 </a:t>
            </a:r>
            <a:r>
              <a:rPr lang="en-US" smtClean="0"/>
              <a:t>};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1) Générer un tableau {7,9,11,13,15} qui fait la somme une à une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67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68" y="866204"/>
            <a:ext cx="7595967" cy="485699"/>
          </a:xfrm>
        </p:spPr>
        <p:txBody>
          <a:bodyPr/>
          <a:lstStyle/>
          <a:p>
            <a:r>
              <a:rPr lang="fr-FR" smtClean="0"/>
              <a:t>Hétérogénéité de la manipulation de données</a:t>
            </a: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8" y="1913878"/>
            <a:ext cx="6877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68" y="866204"/>
            <a:ext cx="7595967" cy="485699"/>
          </a:xfrm>
        </p:spPr>
        <p:txBody>
          <a:bodyPr/>
          <a:lstStyle/>
          <a:p>
            <a:r>
              <a:rPr lang="fr-FR" smtClean="0"/>
              <a:t>LINQ = Langage Integrated Query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609601" y="1351903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latin typeface="Karla" panose="020B0604020202020204" charset="0"/>
                <a:ea typeface="Karla" panose="020B0604020202020204" charset="0"/>
              </a:rPr>
              <a:t>Proposer des methodes pour manipuler les données de manière homogène où qu’elles soient stockées</a:t>
            </a:r>
            <a:endParaRPr lang="fr-FR" sz="240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1" y="3094978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latin typeface="Karla" panose="020B0604020202020204" charset="0"/>
                <a:ea typeface="Karla" panose="020B0604020202020204" charset="0"/>
              </a:rPr>
              <a:t>Les requetes LINQ peuvent s’executer sur des Collections, XML, Base de données</a:t>
            </a:r>
            <a:endParaRPr lang="fr-FR" sz="240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9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52437"/>
            <a:ext cx="8753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Démo avec et sans LINQ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2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6038800" cy="27241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2800" smtClean="0"/>
              <a:t>Fondations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smtClean="0"/>
              <a:t>Requetes basiques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smtClean="0"/>
              <a:t>Filtrage, Tri, Projection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smtClean="0"/>
              <a:t>Groupby, Join, Aggregation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smtClean="0"/>
              <a:t>Application sur un fichier XML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0945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300" y="1354750"/>
            <a:ext cx="3266475" cy="1036025"/>
          </a:xfrm>
        </p:spPr>
        <p:txBody>
          <a:bodyPr/>
          <a:lstStyle/>
          <a:p>
            <a:r>
              <a:rPr lang="fr-FR" smtClean="0"/>
              <a:t>LINQ</a:t>
            </a:r>
            <a:br>
              <a:rPr lang="fr-FR" smtClean="0"/>
            </a:br>
            <a:r>
              <a:rPr lang="fr-FR" smtClean="0"/>
              <a:t>Fondations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54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"/>
            <a:ext cx="8886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8665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739</Words>
  <Application>Microsoft Office PowerPoint</Application>
  <PresentationFormat>On-screen Show (16:9)</PresentationFormat>
  <Paragraphs>124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Karla</vt:lpstr>
      <vt:lpstr>Arial</vt:lpstr>
      <vt:lpstr>Montserrat</vt:lpstr>
      <vt:lpstr>Arvirargus template</vt:lpstr>
      <vt:lpstr>Support de cours LINQ TO OBJECTS</vt:lpstr>
      <vt:lpstr>Comment était la vie avant LINQ ?</vt:lpstr>
      <vt:lpstr>Hétérogénéité de la manipulation de données</vt:lpstr>
      <vt:lpstr>LINQ = Langage Integrated Query</vt:lpstr>
      <vt:lpstr>PowerPoint Presentation</vt:lpstr>
      <vt:lpstr>Démo avec et sans LINQ</vt:lpstr>
      <vt:lpstr>Programme</vt:lpstr>
      <vt:lpstr>LINQ Fondations</vt:lpstr>
      <vt:lpstr>PowerPoint Presentation</vt:lpstr>
      <vt:lpstr>Lambda expressions</vt:lpstr>
      <vt:lpstr>Pattern et exemples</vt:lpstr>
      <vt:lpstr>Quel est le type d’une expression ?</vt:lpstr>
      <vt:lpstr>Requetes LINQ</vt:lpstr>
      <vt:lpstr>Quel objet peut utiliser LINQ ?</vt:lpstr>
      <vt:lpstr>Méthodes disponibles</vt:lpstr>
      <vt:lpstr>Exercice 1</vt:lpstr>
      <vt:lpstr>Autres méthodes </vt:lpstr>
      <vt:lpstr>Exercice 2</vt:lpstr>
      <vt:lpstr>Aggregate : Autre méthode LINQ</vt:lpstr>
      <vt:lpstr>Zip</vt:lpstr>
      <vt:lpstr>Exercice Zip ou Aggregate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de cours ASP.NET</dc:title>
  <cp:lastModifiedBy>Thomaspro</cp:lastModifiedBy>
  <cp:revision>31</cp:revision>
  <dcterms:modified xsi:type="dcterms:W3CDTF">2019-04-12T11:11:33Z</dcterms:modified>
</cp:coreProperties>
</file>