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58" r:id="rId4"/>
    <p:sldId id="257" r:id="rId5"/>
    <p:sldId id="259" r:id="rId6"/>
    <p:sldId id="260" r:id="rId7"/>
    <p:sldId id="270" r:id="rId8"/>
    <p:sldId id="262" r:id="rId9"/>
    <p:sldId id="261" r:id="rId10"/>
    <p:sldId id="263" r:id="rId11"/>
    <p:sldId id="264" r:id="rId12"/>
    <p:sldId id="271" r:id="rId13"/>
    <p:sldId id="265" r:id="rId14"/>
    <p:sldId id="272" r:id="rId15"/>
    <p:sldId id="273" r:id="rId16"/>
    <p:sldId id="268" r:id="rId17"/>
    <p:sldId id="274" r:id="rId18"/>
    <p:sldId id="266" r:id="rId19"/>
    <p:sldId id="275" r:id="rId20"/>
    <p:sldId id="267" r:id="rId21"/>
    <p:sldId id="276" r:id="rId22"/>
    <p:sldId id="278" r:id="rId23"/>
    <p:sldId id="279" r:id="rId24"/>
    <p:sldId id="280" r:id="rId25"/>
    <p:sldId id="269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oto.com/api/" TargetMode="External"/><Relationship Id="rId2" Type="http://schemas.openxmlformats.org/officeDocument/2006/relationships/hyperlink" Target="http://nomdedomaine/api/controlleur/ac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WebAPI	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ConstruiRE des SERVICES REST modernes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0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Créer un nouveau controlleur</a:t>
            </a:r>
            <a:endParaRPr lang="fr-F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035" y="2603500"/>
            <a:ext cx="559224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Serialisation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WebApi va retourner nativement les données dans le format dans le quel on lui demande</a:t>
            </a:r>
          </a:p>
          <a:p>
            <a:r>
              <a:rPr lang="fr-FR" smtClean="0"/>
              <a:t>Le client spécifie son format préféré de données dans le champ Accept.</a:t>
            </a:r>
          </a:p>
          <a:p>
            <a:endParaRPr lang="fr-FR"/>
          </a:p>
          <a:p>
            <a:r>
              <a:rPr lang="fr-FR" smtClean="0"/>
              <a:t>Démo avec Fiddler et Champ Accept 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67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Pendu : Exercice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Création d’une base de données + de la table PartiePendu</a:t>
            </a:r>
          </a:p>
          <a:p>
            <a:r>
              <a:rPr lang="fr-FR" smtClean="0"/>
              <a:t>Création d’un projet WebAPI</a:t>
            </a:r>
          </a:p>
          <a:p>
            <a:r>
              <a:rPr lang="fr-FR" smtClean="0"/>
              <a:t>Modification du projet pour travailler avec Entity Framework</a:t>
            </a:r>
          </a:p>
          <a:p>
            <a:r>
              <a:rPr lang="fr-FR" smtClean="0"/>
              <a:t>Ajout de lignes dans la table PartiePendu</a:t>
            </a:r>
          </a:p>
          <a:p>
            <a:r>
              <a:rPr lang="fr-FR" b="1" smtClean="0"/>
              <a:t>Créer un controlleur qui va récupérer toutes les parties stockées en base</a:t>
            </a:r>
          </a:p>
          <a:p>
            <a:r>
              <a:rPr lang="fr-FR" b="1" smtClean="0"/>
              <a:t>Créer un controlleur qui va récupérer les informations d’une partie spécifique en base</a:t>
            </a: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783206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Utiliser des classes de modèle spécifique	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renvoyer les données , ne pas utiliser directement les entités renvoyées par </a:t>
            </a:r>
            <a:r>
              <a:rPr lang="fr-FR" dirty="0" err="1" smtClean="0"/>
              <a:t>Entity</a:t>
            </a:r>
            <a:r>
              <a:rPr lang="fr-FR" dirty="0" smtClean="0"/>
              <a:t> Framework =&gt; problème de sérialisation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67" y="3317870"/>
            <a:ext cx="6417718" cy="32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Comment fonctionne le routage ?</a:t>
            </a:r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7147249" y="3331029"/>
            <a:ext cx="2136710" cy="123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Controlleur</a:t>
            </a: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296816" y="3331029"/>
            <a:ext cx="2136710" cy="123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Module de routage</a:t>
            </a:r>
            <a:endParaRPr lang="fr-FR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70384" y="3937518"/>
            <a:ext cx="2326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5118" y="2943035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http://toto.com/api/Home</a:t>
            </a:r>
            <a:endParaRPr lang="fr-FR" dirty="0"/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 flipV="1">
            <a:off x="9283959" y="3946849"/>
            <a:ext cx="13809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4" idx="1"/>
          </p:cNvCxnSpPr>
          <p:nvPr/>
        </p:nvCxnSpPr>
        <p:spPr>
          <a:xfrm>
            <a:off x="5433526" y="3946850"/>
            <a:ext cx="1713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33526" y="2666036"/>
            <a:ext cx="235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Controlleur</a:t>
            </a:r>
            <a:r>
              <a:rPr lang="fr-FR" dirty="0" smtClean="0"/>
              <a:t> = Home</a:t>
            </a:r>
          </a:p>
          <a:p>
            <a:r>
              <a:rPr lang="fr-FR" dirty="0" smtClean="0"/>
              <a:t>Action = </a:t>
            </a:r>
            <a:r>
              <a:rPr lang="fr-FR" dirty="0" err="1" smtClean="0"/>
              <a:t>Get</a:t>
            </a:r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595118" y="4972094"/>
            <a:ext cx="103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Le module de routage est responsable de trouver le controlleur et l’action que l’on doit appeler pour une url donnée</a:t>
            </a:r>
            <a:endParaRPr lang="fr-FR" b="1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481527" y="2666036"/>
            <a:ext cx="9330" cy="64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733453" y="2705875"/>
            <a:ext cx="9331" cy="61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791864" y="1680632"/>
            <a:ext cx="1604063" cy="89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Modele</a:t>
            </a:r>
            <a:endParaRPr lang="fr-FR"/>
          </a:p>
        </p:txBody>
      </p:sp>
      <p:sp>
        <p:nvSpPr>
          <p:cNvPr id="21" name="TextBox 20"/>
          <p:cNvSpPr txBox="1"/>
          <p:nvPr/>
        </p:nvSpPr>
        <p:spPr>
          <a:xfrm>
            <a:off x="9395927" y="355747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Données en sortie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139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Intérêt du module de routage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Pouvoir créer des </a:t>
            </a:r>
            <a:r>
              <a:rPr lang="fr-FR" b="1" dirty="0" err="1" smtClean="0"/>
              <a:t>urls</a:t>
            </a:r>
            <a:r>
              <a:rPr lang="fr-FR" b="1" dirty="0" smtClean="0"/>
              <a:t> personnalisées qui diffèrent de la route par défaut :</a:t>
            </a:r>
          </a:p>
          <a:p>
            <a:r>
              <a:rPr lang="fr-FR" b="1" dirty="0" smtClean="0">
                <a:hlinkClick r:id="rId2"/>
              </a:rPr>
              <a:t>http://nomdedomaine/api/controlleur/</a:t>
            </a:r>
            <a:endParaRPr lang="fr-FR" b="1" dirty="0"/>
          </a:p>
          <a:p>
            <a:r>
              <a:rPr lang="fr-FR" dirty="0" smtClean="0"/>
              <a:t>Ex : </a:t>
            </a:r>
            <a:r>
              <a:rPr lang="fr-FR" dirty="0" smtClean="0">
                <a:hlinkClick r:id="rId3"/>
              </a:rPr>
              <a:t>http://toto.com/api/</a:t>
            </a:r>
            <a:r>
              <a:rPr lang="fr-FR" dirty="0" smtClean="0"/>
              <a:t>consommateur à la place de </a:t>
            </a:r>
            <a:r>
              <a:rPr lang="fr-FR" dirty="0" smtClean="0">
                <a:hlinkClick r:id="rId3"/>
              </a:rPr>
              <a:t>http://toto.com/api/</a:t>
            </a:r>
            <a:r>
              <a:rPr lang="fr-FR" dirty="0" smtClean="0"/>
              <a:t>customer  </a:t>
            </a:r>
          </a:p>
        </p:txBody>
      </p:sp>
    </p:spTree>
    <p:extLst>
      <p:ext uri="{BB962C8B-B14F-4D97-AF65-F5344CB8AC3E}">
        <p14:creationId xmlns:p14="http://schemas.microsoft.com/office/powerpoint/2010/main" val="596830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Routage : créer des urls Google Friendly</a:t>
            </a:r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775554" y="2412311"/>
            <a:ext cx="2770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mtClean="0"/>
              <a:t>Ajout de routes dans le fichier WebApi</a:t>
            </a:r>
          </a:p>
          <a:p>
            <a:r>
              <a:rPr lang="fr-FR" sz="2000" smtClean="0"/>
              <a:t>Config : </a:t>
            </a:r>
            <a:endParaRPr lang="fr-FR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002" y="2215748"/>
            <a:ext cx="75723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80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Exercice routage 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668814"/>
            <a:ext cx="8825659" cy="3416300"/>
          </a:xfrm>
        </p:spPr>
        <p:txBody>
          <a:bodyPr/>
          <a:lstStyle/>
          <a:p>
            <a:r>
              <a:rPr lang="fr-FR" dirty="0" smtClean="0"/>
              <a:t>Changer l’url par défaut de votre </a:t>
            </a:r>
            <a:r>
              <a:rPr lang="fr-FR" dirty="0" err="1" smtClean="0"/>
              <a:t>controlleur</a:t>
            </a:r>
            <a:r>
              <a:rPr lang="fr-FR" dirty="0" smtClean="0"/>
              <a:t> ( /api/</a:t>
            </a:r>
            <a:r>
              <a:rPr lang="fr-FR" dirty="0" err="1" smtClean="0"/>
              <a:t>customer</a:t>
            </a:r>
            <a:r>
              <a:rPr lang="fr-FR" dirty="0" smtClean="0"/>
              <a:t>) en</a:t>
            </a:r>
          </a:p>
          <a:p>
            <a:pPr marL="0" indent="0">
              <a:buNone/>
            </a:pPr>
            <a:r>
              <a:rPr lang="fr-FR" dirty="0" smtClean="0"/>
              <a:t>/api/</a:t>
            </a:r>
            <a:r>
              <a:rPr lang="fr-FR" dirty="0" err="1" smtClean="0"/>
              <a:t>customers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076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Exercice : Créer une API avec les verbes suivants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GET /api/customer : Récupère la liste de tous les customers</a:t>
            </a:r>
          </a:p>
          <a:p>
            <a:r>
              <a:rPr lang="fr-FR"/>
              <a:t>GET /</a:t>
            </a:r>
            <a:r>
              <a:rPr lang="fr-FR" smtClean="0"/>
              <a:t>api/customer/BLONP : Récupère des informations sur BLONP</a:t>
            </a:r>
          </a:p>
          <a:p>
            <a:r>
              <a:rPr lang="fr-FR"/>
              <a:t>GET /</a:t>
            </a:r>
            <a:r>
              <a:rPr lang="fr-FR" smtClean="0"/>
              <a:t>api/customer/BLONP/orders : Récupère toutes les commandes de l’utilsiateur BLONP</a:t>
            </a:r>
          </a:p>
          <a:p>
            <a:r>
              <a:rPr lang="fr-FR"/>
              <a:t>GET /</a:t>
            </a:r>
            <a:r>
              <a:rPr lang="fr-FR" smtClean="0"/>
              <a:t>api/customer/BLONP/orders/10265 : récupérère une commande spécifique de l’utilisateur, rien du tout si ce n’est pas uen commande à lui</a:t>
            </a:r>
            <a:endParaRPr lang="fr-FR"/>
          </a:p>
          <a:p>
            <a:endParaRPr lang="fr-FR"/>
          </a:p>
          <a:p>
            <a:endParaRPr lang="fr-FR" smtClean="0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30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POST : pour insérer des données en base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Pour insérer une nouvelle ligne dans la table Customer on envoie un message POST</a:t>
            </a:r>
          </a:p>
          <a:p>
            <a:r>
              <a:rPr lang="fr-FR" smtClean="0"/>
              <a:t>Les données ContactName,CompanyName,CustomerId de notre Customer sont stockées dans le corps du message.</a:t>
            </a:r>
          </a:p>
          <a:p>
            <a:endParaRPr lang="fr-FR"/>
          </a:p>
          <a:p>
            <a:r>
              <a:rPr lang="fr-FR"/>
              <a:t>Attention à ne pas oublier </a:t>
            </a:r>
            <a:r>
              <a:rPr lang="fr-FR" i="1"/>
              <a:t>Content-Type: </a:t>
            </a:r>
            <a:r>
              <a:rPr lang="fr-FR" i="1" smtClean="0"/>
              <a:t>application/json </a:t>
            </a:r>
            <a:r>
              <a:rPr lang="fr-FR" smtClean="0"/>
              <a:t> dans l’entête du message !</a:t>
            </a:r>
          </a:p>
          <a:p>
            <a:r>
              <a:rPr lang="fr-FR" smtClean="0"/>
              <a:t>Démo avec Fiddler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26352"/>
            <a:ext cx="3048000" cy="27051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238" y="1861198"/>
            <a:ext cx="1428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1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Schéma général de fonctionnement WebAPI</a:t>
            </a:r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625928" y="2402631"/>
            <a:ext cx="6913982" cy="4021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fr-FR" smtClean="0">
                <a:solidFill>
                  <a:schemeClr val="bg2">
                    <a:lumMod val="25000"/>
                  </a:schemeClr>
                </a:solidFill>
              </a:rPr>
              <a:t>Service</a:t>
            </a:r>
            <a:endParaRPr lang="fr-FR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68139" y="3918858"/>
            <a:ext cx="1688840" cy="1091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Service</a:t>
            </a:r>
          </a:p>
          <a:p>
            <a:pPr algn="ctr"/>
            <a:r>
              <a:rPr lang="fr-FR" sz="1500" i="1" smtClean="0"/>
              <a:t>Programme C#</a:t>
            </a:r>
            <a:endParaRPr lang="fr-FR" sz="1500" i="1"/>
          </a:p>
        </p:txBody>
      </p:sp>
      <p:sp>
        <p:nvSpPr>
          <p:cNvPr id="6" name="Rectangle 5"/>
          <p:cNvSpPr/>
          <p:nvPr/>
        </p:nvSpPr>
        <p:spPr>
          <a:xfrm>
            <a:off x="5535660" y="3918857"/>
            <a:ext cx="1688840" cy="1091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Hébergeur (IIS)</a:t>
            </a:r>
            <a:endParaRPr lang="fr-FR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259214" y="4413378"/>
            <a:ext cx="1418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11539910" y="4413378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12590" y="3642057"/>
            <a:ext cx="1187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smtClean="0"/>
              <a:t>Instancie un nouveau controlleur à chaque requete</a:t>
            </a:r>
            <a:endParaRPr lang="fr-FR" sz="1500"/>
          </a:p>
        </p:txBody>
      </p: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0963468" y="4413378"/>
            <a:ext cx="576442" cy="3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356980" y="3918856"/>
            <a:ext cx="118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Données en sortie</a:t>
            </a:r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755779" y="2565918"/>
            <a:ext cx="1558212" cy="93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Client 1</a:t>
            </a:r>
          </a:p>
          <a:p>
            <a:pPr algn="ctr"/>
            <a:r>
              <a:rPr lang="fr-FR" smtClean="0"/>
              <a:t>Fiddler</a:t>
            </a:r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751112" y="3878126"/>
            <a:ext cx="1558212" cy="93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Client 2</a:t>
            </a:r>
          </a:p>
          <a:p>
            <a:pPr algn="ctr"/>
            <a:r>
              <a:rPr lang="fr-FR" smtClean="0"/>
              <a:t>Navigateur</a:t>
            </a:r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765110" y="5119385"/>
            <a:ext cx="1558212" cy="93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Client 3</a:t>
            </a:r>
          </a:p>
          <a:p>
            <a:pPr algn="ctr"/>
            <a:r>
              <a:rPr lang="fr-FR" smtClean="0"/>
              <a:t>Programme C#</a:t>
            </a:r>
            <a:endParaRPr lang="fr-FR"/>
          </a:p>
        </p:txBody>
      </p:sp>
      <p:cxnSp>
        <p:nvCxnSpPr>
          <p:cNvPr id="23" name="Elbow Connector 22"/>
          <p:cNvCxnSpPr>
            <a:stCxn id="19" idx="3"/>
          </p:cNvCxnSpPr>
          <p:nvPr/>
        </p:nvCxnSpPr>
        <p:spPr>
          <a:xfrm>
            <a:off x="2313991" y="3032449"/>
            <a:ext cx="3221669" cy="14322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3"/>
          </p:cNvCxnSpPr>
          <p:nvPr/>
        </p:nvCxnSpPr>
        <p:spPr>
          <a:xfrm>
            <a:off x="2309324" y="4344657"/>
            <a:ext cx="1615501" cy="8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</p:cNvCxnSpPr>
          <p:nvPr/>
        </p:nvCxnSpPr>
        <p:spPr>
          <a:xfrm flipV="1">
            <a:off x="2323322" y="4464697"/>
            <a:ext cx="3132474" cy="11212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72750" y="5075652"/>
            <a:ext cx="23409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smtClean="0"/>
              <a:t>Ecoute s’il y a des requetes entrantes</a:t>
            </a:r>
            <a:endParaRPr lang="fr-FR" sz="1500"/>
          </a:p>
        </p:txBody>
      </p:sp>
    </p:spTree>
    <p:extLst>
      <p:ext uri="{BB962C8B-B14F-4D97-AF65-F5344CB8AC3E}">
        <p14:creationId xmlns:p14="http://schemas.microsoft.com/office/powerpoint/2010/main" val="56385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Implementing POST </a:t>
            </a:r>
            <a:endParaRPr lang="fr-FR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61" y="1788584"/>
            <a:ext cx="8144931" cy="504613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6200000">
            <a:off x="4310742" y="2174162"/>
            <a:ext cx="475862" cy="382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8" name="Right Arrow 7"/>
          <p:cNvSpPr/>
          <p:nvPr/>
        </p:nvSpPr>
        <p:spPr>
          <a:xfrm rot="10800000">
            <a:off x="6273280" y="5219052"/>
            <a:ext cx="475862" cy="382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9" name="Right Arrow 8"/>
          <p:cNvSpPr/>
          <p:nvPr/>
        </p:nvSpPr>
        <p:spPr>
          <a:xfrm rot="10800000">
            <a:off x="7610668" y="6276673"/>
            <a:ext cx="475862" cy="382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4759186" y="2138091"/>
            <a:ext cx="515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/>
              <a:t>Les données sont dans le corps du message </a:t>
            </a:r>
            <a:endParaRPr lang="fr-FR" i="1"/>
          </a:p>
        </p:txBody>
      </p:sp>
      <p:sp>
        <p:nvSpPr>
          <p:cNvPr id="11" name="TextBox 10"/>
          <p:cNvSpPr txBox="1"/>
          <p:nvPr/>
        </p:nvSpPr>
        <p:spPr>
          <a:xfrm>
            <a:off x="6766449" y="5225793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/>
              <a:t>On renvoit l’entité créée</a:t>
            </a:r>
            <a:endParaRPr lang="fr-FR" i="1"/>
          </a:p>
        </p:txBody>
      </p:sp>
      <p:sp>
        <p:nvSpPr>
          <p:cNvPr id="12" name="TextBox 11"/>
          <p:cNvSpPr txBox="1"/>
          <p:nvPr/>
        </p:nvSpPr>
        <p:spPr>
          <a:xfrm>
            <a:off x="4457821" y="5931211"/>
            <a:ext cx="575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/>
              <a:t>En cas d’erreur on retourne un code HTTP d’erreur</a:t>
            </a:r>
            <a:endParaRPr lang="fr-FR" i="1"/>
          </a:p>
        </p:txBody>
      </p:sp>
    </p:spTree>
    <p:extLst>
      <p:ext uri="{BB962C8B-B14F-4D97-AF65-F5344CB8AC3E}">
        <p14:creationId xmlns:p14="http://schemas.microsoft.com/office/powerpoint/2010/main" val="205145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Exercice : Insérer en base une nouvelle entrée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 choix travailler avec Pendu ou </a:t>
            </a:r>
            <a:r>
              <a:rPr lang="fr-FR" dirty="0" err="1" smtClean="0"/>
              <a:t>NorthWind</a:t>
            </a:r>
            <a:r>
              <a:rPr lang="fr-FR" dirty="0" smtClean="0"/>
              <a:t> </a:t>
            </a:r>
          </a:p>
          <a:p>
            <a:r>
              <a:rPr lang="fr-FR" dirty="0" smtClean="0"/>
              <a:t>Ecrire la méthode POST dans le </a:t>
            </a:r>
            <a:r>
              <a:rPr lang="fr-FR" dirty="0" err="1" smtClean="0"/>
              <a:t>controlleur</a:t>
            </a:r>
            <a:r>
              <a:rPr lang="fr-FR" dirty="0" smtClean="0"/>
              <a:t> pour insérer en base une nouvelle ligne</a:t>
            </a:r>
          </a:p>
          <a:p>
            <a:r>
              <a:rPr lang="fr-FR" dirty="0" smtClean="0"/>
              <a:t>Avec </a:t>
            </a:r>
            <a:r>
              <a:rPr lang="fr-FR" dirty="0" err="1" smtClean="0"/>
              <a:t>Fiddler</a:t>
            </a:r>
            <a:r>
              <a:rPr lang="fr-FR" dirty="0" smtClean="0"/>
              <a:t> générer la </a:t>
            </a:r>
            <a:r>
              <a:rPr lang="fr-FR" dirty="0" err="1" smtClean="0"/>
              <a:t>requete</a:t>
            </a:r>
            <a:r>
              <a:rPr lang="fr-FR" dirty="0" smtClean="0"/>
              <a:t> pour tester que l’insertion se passe bien</a:t>
            </a:r>
          </a:p>
          <a:p>
            <a:r>
              <a:rPr lang="fr-FR" dirty="0" smtClean="0"/>
              <a:t>Que se passe t-il s’il manque des données dans notre message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084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DELETE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Implementer une instruction Delete ( similaire au GET, l’id de l’entité à supprimer est passée dans l’url)</a:t>
            </a:r>
          </a:p>
          <a:p>
            <a:r>
              <a:rPr lang="fr-FR" smtClean="0"/>
              <a:t>En cas de succes retourner HttpStatusCode.Ok</a:t>
            </a:r>
          </a:p>
          <a:p>
            <a:r>
              <a:rPr lang="fr-FR" smtClean="0"/>
              <a:t>Tester avec fiddler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41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PUT/PATCH pour mettre à jour 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Sert à modifier les valeurs d’une entité existante</a:t>
            </a:r>
          </a:p>
          <a:p>
            <a:r>
              <a:rPr lang="fr-FR" smtClean="0"/>
              <a:t>Il faut envoyer l’entité en entier avec un PUT</a:t>
            </a:r>
          </a:p>
          <a:p>
            <a:r>
              <a:rPr lang="fr-FR" smtClean="0"/>
              <a:t>Pour une modification sur une partie des propriétés de l’entité, on utilise PATCH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85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Sécuriser son API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Don’t worry be api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353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A-t-on besoin de sécuriser notre API ?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000" smtClean="0"/>
              <a:t>Nous devons sécuriser notre Api si :</a:t>
            </a:r>
          </a:p>
          <a:p>
            <a:pPr lvl="1"/>
            <a:r>
              <a:rPr lang="fr-FR" sz="2000" smtClean="0"/>
              <a:t>On utilise des données privées ou personnalisées</a:t>
            </a:r>
          </a:p>
          <a:p>
            <a:pPr lvl="1"/>
            <a:r>
              <a:rPr lang="fr-FR" sz="2000" smtClean="0"/>
              <a:t> On envoie des données sensibles sur le réseau</a:t>
            </a:r>
          </a:p>
          <a:p>
            <a:pPr lvl="1"/>
            <a:r>
              <a:rPr lang="fr-FR" sz="2000" smtClean="0"/>
              <a:t>On utilise des mots de passe/informations d’identitication</a:t>
            </a:r>
          </a:p>
          <a:p>
            <a:pPr lvl="1"/>
            <a:r>
              <a:rPr lang="fr-FR" sz="2000" smtClean="0"/>
              <a:t>On essaye de protéger son serveur contre des intrusions/utilisations non voulues</a:t>
            </a:r>
          </a:p>
          <a:p>
            <a:pPr marL="457200" lvl="1" indent="0">
              <a:buNone/>
            </a:pPr>
            <a:endParaRPr lang="fr-FR" sz="2000"/>
          </a:p>
          <a:p>
            <a:pPr marL="457200" lvl="1" indent="0">
              <a:buNone/>
            </a:pPr>
            <a:r>
              <a:rPr lang="fr-FR" sz="2000" b="1" smtClean="0"/>
              <a:t>Sécuriser une API  = restreindre l’accès/ l’utilisation des services exposés à certaines personnes/programmes</a:t>
            </a:r>
            <a:endParaRPr lang="fr-FR" sz="2000" b="1"/>
          </a:p>
        </p:txBody>
      </p:sp>
    </p:spTree>
    <p:extLst>
      <p:ext uri="{BB962C8B-B14F-4D97-AF65-F5344CB8AC3E}">
        <p14:creationId xmlns:p14="http://schemas.microsoft.com/office/powerpoint/2010/main" val="4127882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D’où viennent les menaces ?</a:t>
            </a:r>
            <a:endParaRPr lang="fr-F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102" y="2603500"/>
            <a:ext cx="7554108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23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Actions à réaliser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smtClean="0"/>
              <a:t>Sécuriser le transport avec un chiffrage en SSL (Non traité ici)</a:t>
            </a:r>
          </a:p>
          <a:p>
            <a:r>
              <a:rPr lang="fr-FR" sz="2000"/>
              <a:t> </a:t>
            </a:r>
            <a:r>
              <a:rPr lang="fr-FR" sz="2000" smtClean="0"/>
              <a:t>Sécuriser l’API elle-même</a:t>
            </a:r>
          </a:p>
          <a:p>
            <a:pPr lvl="1"/>
            <a:r>
              <a:rPr lang="fr-FR" sz="2000"/>
              <a:t>Cross Origin Security</a:t>
            </a:r>
          </a:p>
          <a:p>
            <a:pPr lvl="1"/>
            <a:r>
              <a:rPr lang="fr-FR" sz="2000" smtClean="0"/>
              <a:t>Authentification des consommateurs de l’API</a:t>
            </a:r>
          </a:p>
          <a:p>
            <a:pPr marL="457200" lvl="1" indent="0">
              <a:buNone/>
            </a:pPr>
            <a:endParaRPr lang="fr-FR"/>
          </a:p>
          <a:p>
            <a:pPr marL="457200" lvl="1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958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CORS : Cross Origin Ressource Sharing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/>
              <a:t>Un agent utilisateur réalise une requête HTTP </a:t>
            </a:r>
            <a:r>
              <a:rPr lang="fr-FR" b="1"/>
              <a:t>multi-origine (</a:t>
            </a:r>
            <a:r>
              <a:rPr lang="fr-FR" b="1" i="1"/>
              <a:t>cross-origin</a:t>
            </a:r>
            <a:r>
              <a:rPr lang="fr-FR" b="1"/>
              <a:t>)</a:t>
            </a:r>
            <a:r>
              <a:rPr lang="fr-FR"/>
              <a:t> lorsqu'il demande une ressource provenant d'un domaine, d'un protocole ou d'un port différent de ceux utilisés pour la page </a:t>
            </a:r>
            <a:r>
              <a:rPr lang="fr-FR" smtClean="0"/>
              <a:t>courante.</a:t>
            </a:r>
          </a:p>
          <a:p>
            <a:r>
              <a:rPr lang="fr-FR" smtClean="0"/>
              <a:t>Prenons </a:t>
            </a:r>
            <a:r>
              <a:rPr lang="fr-FR"/>
              <a:t>un exemple de requête multi-origine : une page HTML est servie depuis http://domaine-a.com contient un élément &lt;img&gt; src ciblant http://domaine-b.com/image.jpg. </a:t>
            </a:r>
            <a:endParaRPr lang="fr-FR" smtClean="0"/>
          </a:p>
          <a:p>
            <a:r>
              <a:rPr lang="fr-FR" smtClean="0"/>
              <a:t>Aujourd'hui</a:t>
            </a:r>
            <a:r>
              <a:rPr lang="fr-FR"/>
              <a:t>, de nombreuses pages web chargent leurs ressources (feuilles CSS, images, scripts) à partir de domaines séparés (par exemple des </a:t>
            </a:r>
            <a:r>
              <a:rPr lang="fr-FR" b="1"/>
              <a:t>CDN</a:t>
            </a:r>
            <a:r>
              <a:rPr lang="fr-FR"/>
              <a:t> (Content Delivery Network en anglais ou « Réseau de diffusion de contenu </a:t>
            </a:r>
            <a:r>
              <a:rPr lang="fr-FR" smtClean="0"/>
              <a:t>»).</a:t>
            </a:r>
            <a:endParaRPr lang="fr-FR"/>
          </a:p>
          <a:p>
            <a:r>
              <a:rPr lang="fr-FR"/>
              <a:t>Pour des raisons de sécurité</a:t>
            </a:r>
            <a:r>
              <a:rPr lang="fr-FR" b="1"/>
              <a:t>, les requêtes HTTP multi-origine émises depuis les scripts sont restreintes</a:t>
            </a:r>
          </a:p>
          <a:p>
            <a:endParaRPr lang="fr-FR"/>
          </a:p>
          <a:p>
            <a:endParaRPr lang="fr-FR" smtClean="0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334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CORS : Illustration</a:t>
            </a:r>
            <a:endParaRPr lang="fr-FR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004" y="2603500"/>
            <a:ext cx="523922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9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Qu’est ce que WebAPI ?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smtClean="0"/>
              <a:t>WebApi est une technologie dédiée à la création de services REST.</a:t>
            </a:r>
          </a:p>
          <a:p>
            <a:r>
              <a:rPr lang="fr-FR" sz="2400" smtClean="0"/>
              <a:t>Le besoin principal étant de créer une/des API publiques  exposées et consommées sur le web à l’aide du protocole HTTP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9303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Activer CORS sur son API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Ajouter le Nuget  Microsoft.ASPNET.WebApi.Cors</a:t>
            </a:r>
          </a:p>
          <a:p>
            <a:r>
              <a:rPr lang="fr-FR" smtClean="0"/>
              <a:t>Dans Register de WebApiConfig.cs ajouter les lignes suivantes pour que tous nos controlleurs autorisent les requetes CORS. </a:t>
            </a:r>
          </a:p>
          <a:p>
            <a:endParaRPr lang="fr-FR"/>
          </a:p>
          <a:p>
            <a:endParaRPr lang="fr-FR" smtClean="0"/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264" y="3739631"/>
            <a:ext cx="49911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36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Authentification d’utilisateurs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Forms</a:t>
            </a:r>
            <a:r>
              <a:rPr lang="fr-FR" dirty="0" smtClean="0"/>
              <a:t> </a:t>
            </a:r>
            <a:r>
              <a:rPr lang="fr-FR" dirty="0" err="1" smtClean="0"/>
              <a:t>Authentication</a:t>
            </a:r>
            <a:r>
              <a:rPr lang="fr-FR" dirty="0" smtClean="0"/>
              <a:t> (</a:t>
            </a:r>
            <a:r>
              <a:rPr lang="fr-FR" dirty="0" err="1" smtClean="0"/>
              <a:t>Identity</a:t>
            </a:r>
            <a:r>
              <a:rPr lang="fr-FR" dirty="0" smtClean="0"/>
              <a:t>) : </a:t>
            </a:r>
            <a:r>
              <a:rPr lang="fr-FR" sz="1600" dirty="0" smtClean="0"/>
              <a:t>Rapide à implémenter mais</a:t>
            </a:r>
            <a:r>
              <a:rPr lang="fr-FR" dirty="0" smtClean="0"/>
              <a:t> </a:t>
            </a:r>
            <a:r>
              <a:rPr lang="fr-FR" sz="1600" dirty="0" smtClean="0"/>
              <a:t>peu adaptée aux </a:t>
            </a:r>
            <a:r>
              <a:rPr lang="fr-FR" sz="1600" dirty="0" err="1" smtClean="0"/>
              <a:t>WebApi</a:t>
            </a:r>
            <a:r>
              <a:rPr lang="fr-FR" sz="1600" dirty="0" smtClean="0"/>
              <a:t> </a:t>
            </a:r>
            <a:endParaRPr lang="fr-FR" dirty="0"/>
          </a:p>
          <a:p>
            <a:r>
              <a:rPr lang="fr-FR" dirty="0" smtClean="0"/>
              <a:t>Basic </a:t>
            </a:r>
            <a:r>
              <a:rPr lang="fr-FR" dirty="0" err="1" smtClean="0"/>
              <a:t>Authentication</a:t>
            </a:r>
            <a:endParaRPr lang="fr-FR" dirty="0" smtClean="0"/>
          </a:p>
          <a:p>
            <a:pPr lvl="1"/>
            <a:r>
              <a:rPr lang="fr-FR" dirty="0" smtClean="0"/>
              <a:t>Stocker User/Mot de passe dans le header </a:t>
            </a:r>
            <a:r>
              <a:rPr lang="fr-FR" dirty="0" err="1" smtClean="0"/>
              <a:t>authorization</a:t>
            </a:r>
            <a:r>
              <a:rPr lang="fr-FR" dirty="0" smtClean="0"/>
              <a:t>  </a:t>
            </a:r>
          </a:p>
          <a:p>
            <a:pPr lvl="1"/>
            <a:r>
              <a:rPr lang="fr-FR" dirty="0" smtClean="0"/>
              <a:t>Avant chaque action vérifier les </a:t>
            </a:r>
            <a:r>
              <a:rPr lang="fr-FR" dirty="0" err="1" smtClean="0"/>
              <a:t>credentials</a:t>
            </a:r>
            <a:r>
              <a:rPr lang="fr-FR" dirty="0" smtClean="0"/>
              <a:t> à l’aide d’un </a:t>
            </a:r>
            <a:r>
              <a:rPr lang="fr-FR" dirty="0" err="1"/>
              <a:t>AuthorizationFilterAttribute</a:t>
            </a:r>
            <a:r>
              <a:rPr lang="fr-FR" dirty="0"/>
              <a:t> </a:t>
            </a:r>
          </a:p>
          <a:p>
            <a:r>
              <a:rPr lang="fr-FR" dirty="0" err="1" smtClean="0"/>
              <a:t>Token</a:t>
            </a:r>
            <a:r>
              <a:rPr lang="fr-FR" dirty="0" smtClean="0"/>
              <a:t> </a:t>
            </a:r>
            <a:r>
              <a:rPr lang="fr-FR" dirty="0" err="1" smtClean="0"/>
              <a:t>Authentication</a:t>
            </a:r>
            <a:r>
              <a:rPr lang="fr-FR" dirty="0" smtClean="0"/>
              <a:t> (API Key) : </a:t>
            </a:r>
            <a:r>
              <a:rPr lang="fr-FR" sz="1600" dirty="0" err="1" smtClean="0"/>
              <a:t>cf</a:t>
            </a:r>
            <a:r>
              <a:rPr lang="fr-FR" sz="1600" dirty="0" smtClean="0"/>
              <a:t> schéma ci après</a:t>
            </a:r>
          </a:p>
          <a:p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5809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Token Authentication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756" y="2500863"/>
            <a:ext cx="76295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03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examen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fr-FR" dirty="0" smtClean="0"/>
              <a:t>A quoi sert le routage ?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Quelle est la différence fondamentale entre un site web et un </a:t>
            </a:r>
            <a:r>
              <a:rPr lang="fr-FR" dirty="0" err="1" smtClean="0"/>
              <a:t>webservice</a:t>
            </a:r>
            <a:r>
              <a:rPr lang="fr-FR" dirty="0" smtClean="0"/>
              <a:t> </a:t>
            </a:r>
            <a:r>
              <a:rPr lang="fr-FR" dirty="0" err="1" smtClean="0"/>
              <a:t>WebAPI</a:t>
            </a:r>
            <a:r>
              <a:rPr lang="fr-FR" dirty="0" smtClean="0"/>
              <a:t> ?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Quelles sont les différences entre POST et GET ?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WCF : quels sont les 3 composantes d’un service ?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WCF est il possible pour un même contrat de service de mettre ce service à disposition sur TCP et HTTP et </a:t>
            </a:r>
            <a:r>
              <a:rPr lang="fr-FR" dirty="0" err="1" smtClean="0"/>
              <a:t>NamedPipes</a:t>
            </a:r>
            <a:r>
              <a:rPr lang="fr-FR" dirty="0" smtClean="0"/>
              <a:t> en même temps ?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Dans quel protocole par défaut les messages WCF sont il envoyés ?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Web API : Dans quel format (XML,JSON, texte) les données sont elles renvoyées ?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Quelles sont les principales différences entre REST et SOAP ?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dirty="0" smtClean="0"/>
              <a:t>Est il possible d’implémenter une machine à état avec un service </a:t>
            </a:r>
            <a:r>
              <a:rPr lang="fr-FR" dirty="0" err="1" smtClean="0"/>
              <a:t>WebAPi</a:t>
            </a:r>
            <a:r>
              <a:rPr lang="fr-FR" dirty="0" smtClean="0"/>
              <a:t> ?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Pourquoi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072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WCF ou WebAPI</a:t>
            </a:r>
            <a:endParaRPr lang="fr-FR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24" y="2328723"/>
            <a:ext cx="8997145" cy="423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8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WCF ou WebAPI ?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12" y="2568373"/>
            <a:ext cx="10797908" cy="2573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212" y="5510576"/>
            <a:ext cx="11003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/>
              <a:t>Conclusion : WCF = cauchemar  en configuration, méthode « ancienne » de faire des API REST </a:t>
            </a:r>
            <a:endParaRPr lang="fr-FR" sz="2000" b="1"/>
          </a:p>
        </p:txBody>
      </p:sp>
    </p:spTree>
    <p:extLst>
      <p:ext uri="{BB962C8B-B14F-4D97-AF65-F5344CB8AC3E}">
        <p14:creationId xmlns:p14="http://schemas.microsoft.com/office/powerpoint/2010/main" val="301226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WebApi ou ASP.NET MVC ?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smtClean="0"/>
              <a:t>ASP.NET MVC est dédié à la création de sites web mais il est possible d’exposer des services de types API.</a:t>
            </a:r>
          </a:p>
          <a:p>
            <a:r>
              <a:rPr lang="fr-FR" sz="2000" smtClean="0"/>
              <a:t>Le fonctionnement de REST en ASP.NET MVC implique de décorer de nombreuses méthodes avec des attributs ce qui peut devenir contraignant à la longue</a:t>
            </a:r>
          </a:p>
          <a:p>
            <a:endParaRPr lang="fr-FR" sz="2000"/>
          </a:p>
          <a:p>
            <a:r>
              <a:rPr lang="fr-FR" sz="2000" b="1" smtClean="0"/>
              <a:t>Personnellement, si j’ai une API à réaliser au sein d’un site web, je vais utiliser ASP.NET MVC. </a:t>
            </a:r>
          </a:p>
          <a:p>
            <a:r>
              <a:rPr lang="fr-FR" sz="2000" b="1" smtClean="0"/>
              <a:t>Si c’est une API dédiée, j’utiliserai l’approche WebAPI</a:t>
            </a:r>
            <a:endParaRPr lang="fr-FR" sz="2000" b="1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2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Comment cela marche ?</a:t>
            </a:r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499962" y="4329404"/>
            <a:ext cx="3197793" cy="123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Controlleur</a:t>
            </a:r>
            <a:endParaRPr lang="fr-FR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1042986" y="4907903"/>
            <a:ext cx="3456976" cy="3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29003" y="4538571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http://toto.com/trainings</a:t>
            </a:r>
            <a:endParaRPr lang="fr-FR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402424" y="3760238"/>
            <a:ext cx="1" cy="56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69680" y="3760238"/>
            <a:ext cx="1665" cy="56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99962" y="2631232"/>
            <a:ext cx="3197793" cy="1203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Modèle (Logique métier, Database)</a:t>
            </a:r>
            <a:endParaRPr lang="fr-FR"/>
          </a:p>
        </p:txBody>
      </p:sp>
      <p:cxnSp>
        <p:nvCxnSpPr>
          <p:cNvPr id="16" name="Straight Arrow Connector 15"/>
          <p:cNvCxnSpPr>
            <a:stCxn id="4" idx="3"/>
          </p:cNvCxnSpPr>
          <p:nvPr/>
        </p:nvCxnSpPr>
        <p:spPr>
          <a:xfrm flipV="1">
            <a:off x="7697755" y="4907903"/>
            <a:ext cx="2218612" cy="3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47045" y="4538571"/>
            <a:ext cx="360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Données en sortie ( JSON,XML)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2187146" y="432940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742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ApiControlleur </a:t>
            </a:r>
            <a:endParaRPr lang="fr-F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458" y="1890486"/>
            <a:ext cx="5746403" cy="472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Démo création nouveau projet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Présentation</a:t>
            </a:r>
          </a:p>
          <a:p>
            <a:r>
              <a:rPr lang="fr-FR" smtClean="0"/>
              <a:t>Accéder à /api/values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0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1704</TotalTime>
  <Words>1013</Words>
  <Application>Microsoft Office PowerPoint</Application>
  <PresentationFormat>Grand écran</PresentationFormat>
  <Paragraphs>160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7" baseType="lpstr">
      <vt:lpstr>Arial</vt:lpstr>
      <vt:lpstr>Century Gothic</vt:lpstr>
      <vt:lpstr>Wingdings 3</vt:lpstr>
      <vt:lpstr>Ion Boardroom</vt:lpstr>
      <vt:lpstr>WebAPI </vt:lpstr>
      <vt:lpstr>Schéma général de fonctionnement WebAPI</vt:lpstr>
      <vt:lpstr>Qu’est ce que WebAPI ?</vt:lpstr>
      <vt:lpstr>WCF ou WebAPI</vt:lpstr>
      <vt:lpstr>WCF ou WebAPI ?</vt:lpstr>
      <vt:lpstr>WebApi ou ASP.NET MVC ?</vt:lpstr>
      <vt:lpstr>Comment cela marche ?</vt:lpstr>
      <vt:lpstr>ApiControlleur </vt:lpstr>
      <vt:lpstr>Démo création nouveau projet</vt:lpstr>
      <vt:lpstr>Créer un nouveau controlleur</vt:lpstr>
      <vt:lpstr>Serialisation</vt:lpstr>
      <vt:lpstr>Pendu : Exercice</vt:lpstr>
      <vt:lpstr>Utiliser des classes de modèle spécifique </vt:lpstr>
      <vt:lpstr>Comment fonctionne le routage ?</vt:lpstr>
      <vt:lpstr>Intérêt du module de routage</vt:lpstr>
      <vt:lpstr>Routage : créer des urls Google Friendly</vt:lpstr>
      <vt:lpstr>Exercice routage </vt:lpstr>
      <vt:lpstr>Exercice : Créer une API avec les verbes suivants</vt:lpstr>
      <vt:lpstr>POST : pour insérer des données en base</vt:lpstr>
      <vt:lpstr>Implementing POST </vt:lpstr>
      <vt:lpstr>Exercice : Insérer en base une nouvelle entrée</vt:lpstr>
      <vt:lpstr>DELETE</vt:lpstr>
      <vt:lpstr>PUT/PATCH pour mettre à jour </vt:lpstr>
      <vt:lpstr>Sécuriser son API</vt:lpstr>
      <vt:lpstr>A-t-on besoin de sécuriser notre API ?</vt:lpstr>
      <vt:lpstr>D’où viennent les menaces ?</vt:lpstr>
      <vt:lpstr>Actions à réaliser</vt:lpstr>
      <vt:lpstr>CORS : Cross Origin Ressource Sharing</vt:lpstr>
      <vt:lpstr>CORS : Illustration</vt:lpstr>
      <vt:lpstr>Activer CORS sur son API</vt:lpstr>
      <vt:lpstr>Authentification d’utilisateurs</vt:lpstr>
      <vt:lpstr>Token Authentication</vt:lpstr>
      <vt:lpstr>Questions examen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WebAPI</dc:title>
  <dc:creator>Thomaspro</dc:creator>
  <cp:lastModifiedBy>stagiaire</cp:lastModifiedBy>
  <cp:revision>69</cp:revision>
  <dcterms:created xsi:type="dcterms:W3CDTF">2019-04-27T08:50:41Z</dcterms:created>
  <dcterms:modified xsi:type="dcterms:W3CDTF">2019-05-03T11:37:49Z</dcterms:modified>
</cp:coreProperties>
</file>