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1"/>
  </p:notesMasterIdLst>
  <p:sldIdLst>
    <p:sldId id="256" r:id="rId2"/>
    <p:sldId id="265" r:id="rId3"/>
    <p:sldId id="315" r:id="rId4"/>
    <p:sldId id="316" r:id="rId5"/>
    <p:sldId id="317" r:id="rId6"/>
    <p:sldId id="318" r:id="rId7"/>
    <p:sldId id="319" r:id="rId8"/>
    <p:sldId id="260" r:id="rId9"/>
    <p:sldId id="261" r:id="rId10"/>
    <p:sldId id="330" r:id="rId11"/>
    <p:sldId id="331" r:id="rId12"/>
    <p:sldId id="258" r:id="rId13"/>
    <p:sldId id="320" r:id="rId14"/>
    <p:sldId id="333" r:id="rId15"/>
    <p:sldId id="332" r:id="rId16"/>
    <p:sldId id="322" r:id="rId17"/>
    <p:sldId id="323" r:id="rId18"/>
    <p:sldId id="324" r:id="rId19"/>
    <p:sldId id="325" r:id="rId20"/>
    <p:sldId id="326" r:id="rId21"/>
    <p:sldId id="335" r:id="rId22"/>
    <p:sldId id="327" r:id="rId23"/>
    <p:sldId id="268" r:id="rId24"/>
    <p:sldId id="267" r:id="rId25"/>
    <p:sldId id="270" r:id="rId26"/>
    <p:sldId id="271" r:id="rId27"/>
    <p:sldId id="336" r:id="rId28"/>
    <p:sldId id="273" r:id="rId29"/>
    <p:sldId id="274" r:id="rId30"/>
    <p:sldId id="275" r:id="rId31"/>
    <p:sldId id="338" r:id="rId32"/>
    <p:sldId id="276" r:id="rId33"/>
    <p:sldId id="337" r:id="rId34"/>
    <p:sldId id="339" r:id="rId35"/>
    <p:sldId id="340" r:id="rId36"/>
    <p:sldId id="341" r:id="rId37"/>
    <p:sldId id="277" r:id="rId38"/>
    <p:sldId id="279" r:id="rId39"/>
    <p:sldId id="345" r:id="rId40"/>
    <p:sldId id="280" r:id="rId41"/>
    <p:sldId id="281" r:id="rId42"/>
    <p:sldId id="282" r:id="rId43"/>
    <p:sldId id="283" r:id="rId44"/>
    <p:sldId id="278" r:id="rId45"/>
    <p:sldId id="303" r:id="rId46"/>
    <p:sldId id="284" r:id="rId47"/>
    <p:sldId id="285" r:id="rId48"/>
    <p:sldId id="312" r:id="rId49"/>
    <p:sldId id="313" r:id="rId50"/>
    <p:sldId id="287" r:id="rId51"/>
    <p:sldId id="402" r:id="rId52"/>
    <p:sldId id="288" r:id="rId53"/>
    <p:sldId id="289" r:id="rId54"/>
    <p:sldId id="286" r:id="rId55"/>
    <p:sldId id="292" r:id="rId56"/>
    <p:sldId id="291" r:id="rId57"/>
    <p:sldId id="397" r:id="rId58"/>
    <p:sldId id="290" r:id="rId59"/>
    <p:sldId id="294" r:id="rId60"/>
    <p:sldId id="343" r:id="rId61"/>
    <p:sldId id="293" r:id="rId62"/>
    <p:sldId id="296" r:id="rId63"/>
    <p:sldId id="403" r:id="rId64"/>
    <p:sldId id="297" r:id="rId65"/>
    <p:sldId id="272" r:id="rId66"/>
    <p:sldId id="298" r:id="rId67"/>
    <p:sldId id="344" r:id="rId68"/>
    <p:sldId id="299" r:id="rId69"/>
    <p:sldId id="300" r:id="rId70"/>
    <p:sldId id="301" r:id="rId71"/>
    <p:sldId id="302" r:id="rId72"/>
    <p:sldId id="392" r:id="rId73"/>
    <p:sldId id="304" r:id="rId74"/>
    <p:sldId id="404" r:id="rId75"/>
    <p:sldId id="405" r:id="rId76"/>
    <p:sldId id="406" r:id="rId77"/>
    <p:sldId id="407" r:id="rId78"/>
    <p:sldId id="408" r:id="rId79"/>
    <p:sldId id="409" r:id="rId80"/>
    <p:sldId id="410" r:id="rId81"/>
    <p:sldId id="411" r:id="rId82"/>
    <p:sldId id="412" r:id="rId83"/>
    <p:sldId id="413" r:id="rId84"/>
    <p:sldId id="414" r:id="rId85"/>
    <p:sldId id="415" r:id="rId86"/>
    <p:sldId id="306" r:id="rId87"/>
    <p:sldId id="305" r:id="rId88"/>
    <p:sldId id="311" r:id="rId89"/>
    <p:sldId id="307" r:id="rId90"/>
    <p:sldId id="310" r:id="rId91"/>
    <p:sldId id="308" r:id="rId92"/>
    <p:sldId id="314" r:id="rId93"/>
    <p:sldId id="347" r:id="rId94"/>
    <p:sldId id="348" r:id="rId95"/>
    <p:sldId id="349" r:id="rId96"/>
    <p:sldId id="351" r:id="rId97"/>
    <p:sldId id="350" r:id="rId98"/>
    <p:sldId id="354" r:id="rId99"/>
    <p:sldId id="346" r:id="rId100"/>
    <p:sldId id="309" r:id="rId101"/>
    <p:sldId id="355" r:id="rId102"/>
    <p:sldId id="356" r:id="rId103"/>
    <p:sldId id="357" r:id="rId104"/>
    <p:sldId id="358" r:id="rId105"/>
    <p:sldId id="359" r:id="rId106"/>
    <p:sldId id="361" r:id="rId107"/>
    <p:sldId id="360" r:id="rId108"/>
    <p:sldId id="362" r:id="rId109"/>
    <p:sldId id="365" r:id="rId110"/>
    <p:sldId id="363" r:id="rId111"/>
    <p:sldId id="364" r:id="rId112"/>
    <p:sldId id="366" r:id="rId113"/>
    <p:sldId id="367" r:id="rId114"/>
    <p:sldId id="368" r:id="rId115"/>
    <p:sldId id="369" r:id="rId116"/>
    <p:sldId id="371" r:id="rId117"/>
    <p:sldId id="370" r:id="rId118"/>
    <p:sldId id="372" r:id="rId119"/>
    <p:sldId id="352" r:id="rId120"/>
    <p:sldId id="373" r:id="rId121"/>
    <p:sldId id="374" r:id="rId122"/>
    <p:sldId id="375" r:id="rId123"/>
    <p:sldId id="376" r:id="rId124"/>
    <p:sldId id="377" r:id="rId125"/>
    <p:sldId id="380" r:id="rId126"/>
    <p:sldId id="378" r:id="rId127"/>
    <p:sldId id="379" r:id="rId128"/>
    <p:sldId id="381" r:id="rId129"/>
    <p:sldId id="382" r:id="rId130"/>
    <p:sldId id="353" r:id="rId131"/>
    <p:sldId id="401" r:id="rId132"/>
    <p:sldId id="400" r:id="rId133"/>
    <p:sldId id="388" r:id="rId134"/>
    <p:sldId id="416" r:id="rId135"/>
    <p:sldId id="385" r:id="rId136"/>
    <p:sldId id="386" r:id="rId137"/>
    <p:sldId id="387" r:id="rId138"/>
    <p:sldId id="383" r:id="rId139"/>
    <p:sldId id="295" r:id="rId1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pro" initials="T" lastIdx="1" clrIdx="0">
    <p:extLst>
      <p:ext uri="{19B8F6BF-5375-455C-9EA6-DF929625EA0E}">
        <p15:presenceInfo xmlns:p15="http://schemas.microsoft.com/office/powerpoint/2012/main" userId="Thomasp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8" autoAdjust="0"/>
    <p:restoredTop sz="94660"/>
  </p:normalViewPr>
  <p:slideViewPr>
    <p:cSldViewPr snapToGrid="0">
      <p:cViewPr varScale="1">
        <p:scale>
          <a:sx n="83" d="100"/>
          <a:sy n="83" d="100"/>
        </p:scale>
        <p:origin x="90"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4T09:27:34.155"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82951-9510-4560-BD39-0FB1564D397F}" type="doc">
      <dgm:prSet loTypeId="urn:microsoft.com/office/officeart/2005/8/layout/chevron1" loCatId="process" qsTypeId="urn:microsoft.com/office/officeart/2005/8/quickstyle/simple1" qsCatId="simple" csTypeId="urn:microsoft.com/office/officeart/2005/8/colors/accent1_2" csCatId="accent1" phldr="1"/>
      <dgm:spPr/>
    </dgm:pt>
    <dgm:pt modelId="{D2432D5C-5839-4A99-B098-36FE8B360A95}">
      <dgm:prSet phldrT="[Text]"/>
      <dgm:spPr/>
      <dgm:t>
        <a:bodyPr/>
        <a:lstStyle/>
        <a:p>
          <a:r>
            <a:rPr lang="fr-FR" smtClean="0"/>
            <a:t>ASP</a:t>
          </a:r>
          <a:endParaRPr lang="fr-FR"/>
        </a:p>
      </dgm:t>
    </dgm:pt>
    <dgm:pt modelId="{91FBEB77-754A-429D-A353-5E46C288AEF5}" type="parTrans" cxnId="{990AE960-5006-456B-99C2-081BDC535F0F}">
      <dgm:prSet/>
      <dgm:spPr/>
      <dgm:t>
        <a:bodyPr/>
        <a:lstStyle/>
        <a:p>
          <a:endParaRPr lang="fr-FR"/>
        </a:p>
      </dgm:t>
    </dgm:pt>
    <dgm:pt modelId="{CD2A15B6-5819-459B-90E3-567674A6FD35}" type="sibTrans" cxnId="{990AE960-5006-456B-99C2-081BDC535F0F}">
      <dgm:prSet/>
      <dgm:spPr/>
      <dgm:t>
        <a:bodyPr/>
        <a:lstStyle/>
        <a:p>
          <a:endParaRPr lang="fr-FR"/>
        </a:p>
      </dgm:t>
    </dgm:pt>
    <dgm:pt modelId="{5013435B-F940-40F4-BE78-4B2BE8297224}">
      <dgm:prSet phldrT="[Text]"/>
      <dgm:spPr/>
      <dgm:t>
        <a:bodyPr/>
        <a:lstStyle/>
        <a:p>
          <a:r>
            <a:rPr lang="fr-FR" smtClean="0"/>
            <a:t>ASP.NET Webforms</a:t>
          </a:r>
          <a:endParaRPr lang="fr-FR"/>
        </a:p>
      </dgm:t>
    </dgm:pt>
    <dgm:pt modelId="{3AF8A542-943A-4748-8C4B-A40DD7D36523}" type="parTrans" cxnId="{9C714B93-4A3A-4A0C-948B-AA944D881567}">
      <dgm:prSet/>
      <dgm:spPr/>
      <dgm:t>
        <a:bodyPr/>
        <a:lstStyle/>
        <a:p>
          <a:endParaRPr lang="fr-FR"/>
        </a:p>
      </dgm:t>
    </dgm:pt>
    <dgm:pt modelId="{CAB155C6-A660-4011-9B98-F0F79E2B767B}" type="sibTrans" cxnId="{9C714B93-4A3A-4A0C-948B-AA944D881567}">
      <dgm:prSet/>
      <dgm:spPr/>
      <dgm:t>
        <a:bodyPr/>
        <a:lstStyle/>
        <a:p>
          <a:endParaRPr lang="fr-FR"/>
        </a:p>
      </dgm:t>
    </dgm:pt>
    <dgm:pt modelId="{7DA26D4F-2B69-4D2C-A9E6-BA519CB90922}">
      <dgm:prSet phldrT="[Text]"/>
      <dgm:spPr/>
      <dgm:t>
        <a:bodyPr/>
        <a:lstStyle/>
        <a:p>
          <a:r>
            <a:rPr lang="fr-FR" smtClean="0"/>
            <a:t>ASP.NET MVC</a:t>
          </a:r>
          <a:endParaRPr lang="fr-FR"/>
        </a:p>
      </dgm:t>
    </dgm:pt>
    <dgm:pt modelId="{69B346F6-30BE-49AC-BCA8-A96436ECDE76}" type="parTrans" cxnId="{9E510EC5-E0C5-4A4C-B2BF-038A5041A190}">
      <dgm:prSet/>
      <dgm:spPr/>
      <dgm:t>
        <a:bodyPr/>
        <a:lstStyle/>
        <a:p>
          <a:endParaRPr lang="fr-FR"/>
        </a:p>
      </dgm:t>
    </dgm:pt>
    <dgm:pt modelId="{29A5D57C-4DBA-4620-9838-DA318AE80CF7}" type="sibTrans" cxnId="{9E510EC5-E0C5-4A4C-B2BF-038A5041A190}">
      <dgm:prSet/>
      <dgm:spPr/>
      <dgm:t>
        <a:bodyPr/>
        <a:lstStyle/>
        <a:p>
          <a:endParaRPr lang="fr-FR"/>
        </a:p>
      </dgm:t>
    </dgm:pt>
    <dgm:pt modelId="{414AAAAB-73C6-46FD-81F9-2C09E24AA4C7}">
      <dgm:prSet phldrT="[Text]"/>
      <dgm:spPr/>
      <dgm:t>
        <a:bodyPr/>
        <a:lstStyle/>
        <a:p>
          <a:r>
            <a:rPr lang="fr-FR" smtClean="0"/>
            <a:t>ASP.NET Core 1.0</a:t>
          </a:r>
          <a:endParaRPr lang="fr-FR"/>
        </a:p>
      </dgm:t>
    </dgm:pt>
    <dgm:pt modelId="{2C4FB69F-E1B5-4EAB-B29A-75155E5E8415}" type="parTrans" cxnId="{05D7FA26-328C-4C8C-8503-351F72CE0597}">
      <dgm:prSet/>
      <dgm:spPr/>
      <dgm:t>
        <a:bodyPr/>
        <a:lstStyle/>
        <a:p>
          <a:endParaRPr lang="fr-FR"/>
        </a:p>
      </dgm:t>
    </dgm:pt>
    <dgm:pt modelId="{2C6CA39A-137D-4244-833A-39DB5DA5AD57}" type="sibTrans" cxnId="{05D7FA26-328C-4C8C-8503-351F72CE0597}">
      <dgm:prSet/>
      <dgm:spPr/>
      <dgm:t>
        <a:bodyPr/>
        <a:lstStyle/>
        <a:p>
          <a:endParaRPr lang="fr-FR"/>
        </a:p>
      </dgm:t>
    </dgm:pt>
    <dgm:pt modelId="{5EF12A16-0A95-48D7-B6E2-44685420EED2}">
      <dgm:prSet phldrT="[Text]"/>
      <dgm:spPr/>
      <dgm:t>
        <a:bodyPr/>
        <a:lstStyle/>
        <a:p>
          <a:r>
            <a:rPr lang="fr-FR" smtClean="0"/>
            <a:t>ASP.NET Core 2.0</a:t>
          </a:r>
          <a:endParaRPr lang="fr-FR"/>
        </a:p>
      </dgm:t>
    </dgm:pt>
    <dgm:pt modelId="{A2B38A08-F77B-42E9-A100-D6118F032DEE}" type="parTrans" cxnId="{76FD4935-97AD-4336-AD19-8C893D96BAD8}">
      <dgm:prSet/>
      <dgm:spPr/>
      <dgm:t>
        <a:bodyPr/>
        <a:lstStyle/>
        <a:p>
          <a:endParaRPr lang="fr-FR"/>
        </a:p>
      </dgm:t>
    </dgm:pt>
    <dgm:pt modelId="{B739CEED-1926-4DCE-8356-AB0DF957C544}" type="sibTrans" cxnId="{76FD4935-97AD-4336-AD19-8C893D96BAD8}">
      <dgm:prSet/>
      <dgm:spPr/>
      <dgm:t>
        <a:bodyPr/>
        <a:lstStyle/>
        <a:p>
          <a:endParaRPr lang="fr-FR"/>
        </a:p>
      </dgm:t>
    </dgm:pt>
    <dgm:pt modelId="{1733CCFC-D24C-427F-823B-3381518504B7}">
      <dgm:prSet phldrT="[Text]"/>
      <dgm:spPr/>
      <dgm:t>
        <a:bodyPr/>
        <a:lstStyle/>
        <a:p>
          <a:r>
            <a:rPr lang="fr-FR" smtClean="0"/>
            <a:t>ASP.NET Core 3.0</a:t>
          </a:r>
          <a:endParaRPr lang="fr-FR"/>
        </a:p>
      </dgm:t>
    </dgm:pt>
    <dgm:pt modelId="{BF40434F-A21F-45AE-A129-4A57FDE32EC7}" type="parTrans" cxnId="{878962E4-C8BC-4728-9DC8-BF910CBDBB55}">
      <dgm:prSet/>
      <dgm:spPr/>
      <dgm:t>
        <a:bodyPr/>
        <a:lstStyle/>
        <a:p>
          <a:endParaRPr lang="fr-FR"/>
        </a:p>
      </dgm:t>
    </dgm:pt>
    <dgm:pt modelId="{1651C9E0-D525-4586-AFA6-54B6CCF72009}" type="sibTrans" cxnId="{878962E4-C8BC-4728-9DC8-BF910CBDBB55}">
      <dgm:prSet/>
      <dgm:spPr/>
      <dgm:t>
        <a:bodyPr/>
        <a:lstStyle/>
        <a:p>
          <a:endParaRPr lang="fr-FR"/>
        </a:p>
      </dgm:t>
    </dgm:pt>
    <dgm:pt modelId="{B8553F27-67D6-41D3-84EF-ED9595EDD046}" type="pres">
      <dgm:prSet presAssocID="{9A882951-9510-4560-BD39-0FB1564D397F}" presName="Name0" presStyleCnt="0">
        <dgm:presLayoutVars>
          <dgm:dir/>
          <dgm:animLvl val="lvl"/>
          <dgm:resizeHandles val="exact"/>
        </dgm:presLayoutVars>
      </dgm:prSet>
      <dgm:spPr/>
    </dgm:pt>
    <dgm:pt modelId="{0A2D983D-0410-4100-A964-AEAFFAC6F666}" type="pres">
      <dgm:prSet presAssocID="{D2432D5C-5839-4A99-B098-36FE8B360A95}" presName="parTxOnly" presStyleLbl="node1" presStyleIdx="0" presStyleCnt="6">
        <dgm:presLayoutVars>
          <dgm:chMax val="0"/>
          <dgm:chPref val="0"/>
          <dgm:bulletEnabled val="1"/>
        </dgm:presLayoutVars>
      </dgm:prSet>
      <dgm:spPr/>
      <dgm:t>
        <a:bodyPr/>
        <a:lstStyle/>
        <a:p>
          <a:endParaRPr lang="fr-FR"/>
        </a:p>
      </dgm:t>
    </dgm:pt>
    <dgm:pt modelId="{99A20D4B-BFBE-4986-8302-D1E3E5E29CFA}" type="pres">
      <dgm:prSet presAssocID="{CD2A15B6-5819-459B-90E3-567674A6FD35}" presName="parTxOnlySpace" presStyleCnt="0"/>
      <dgm:spPr/>
    </dgm:pt>
    <dgm:pt modelId="{A7471875-4C06-4D64-AF21-E3F2C4F177B0}" type="pres">
      <dgm:prSet presAssocID="{5013435B-F940-40F4-BE78-4B2BE8297224}" presName="parTxOnly" presStyleLbl="node1" presStyleIdx="1" presStyleCnt="6">
        <dgm:presLayoutVars>
          <dgm:chMax val="0"/>
          <dgm:chPref val="0"/>
          <dgm:bulletEnabled val="1"/>
        </dgm:presLayoutVars>
      </dgm:prSet>
      <dgm:spPr/>
      <dgm:t>
        <a:bodyPr/>
        <a:lstStyle/>
        <a:p>
          <a:endParaRPr lang="fr-FR"/>
        </a:p>
      </dgm:t>
    </dgm:pt>
    <dgm:pt modelId="{92BA0D7F-3528-4ABE-9347-F954107792D8}" type="pres">
      <dgm:prSet presAssocID="{CAB155C6-A660-4011-9B98-F0F79E2B767B}" presName="parTxOnlySpace" presStyleCnt="0"/>
      <dgm:spPr/>
    </dgm:pt>
    <dgm:pt modelId="{F488DF8B-FE15-48CE-A1E3-9DF503871E23}" type="pres">
      <dgm:prSet presAssocID="{7DA26D4F-2B69-4D2C-A9E6-BA519CB90922}" presName="parTxOnly" presStyleLbl="node1" presStyleIdx="2" presStyleCnt="6">
        <dgm:presLayoutVars>
          <dgm:chMax val="0"/>
          <dgm:chPref val="0"/>
          <dgm:bulletEnabled val="1"/>
        </dgm:presLayoutVars>
      </dgm:prSet>
      <dgm:spPr/>
      <dgm:t>
        <a:bodyPr/>
        <a:lstStyle/>
        <a:p>
          <a:endParaRPr lang="fr-FR"/>
        </a:p>
      </dgm:t>
    </dgm:pt>
    <dgm:pt modelId="{FEC9749C-D534-4BF6-93D1-CBF7B370024C}" type="pres">
      <dgm:prSet presAssocID="{29A5D57C-4DBA-4620-9838-DA318AE80CF7}" presName="parTxOnlySpace" presStyleCnt="0"/>
      <dgm:spPr/>
    </dgm:pt>
    <dgm:pt modelId="{EAEADF15-8DB8-449D-A9EC-CE45D42C7C3A}" type="pres">
      <dgm:prSet presAssocID="{414AAAAB-73C6-46FD-81F9-2C09E24AA4C7}" presName="parTxOnly" presStyleLbl="node1" presStyleIdx="3" presStyleCnt="6">
        <dgm:presLayoutVars>
          <dgm:chMax val="0"/>
          <dgm:chPref val="0"/>
          <dgm:bulletEnabled val="1"/>
        </dgm:presLayoutVars>
      </dgm:prSet>
      <dgm:spPr/>
      <dgm:t>
        <a:bodyPr/>
        <a:lstStyle/>
        <a:p>
          <a:endParaRPr lang="fr-FR"/>
        </a:p>
      </dgm:t>
    </dgm:pt>
    <dgm:pt modelId="{ADFAD049-89B1-49EF-8F36-A2813395A584}" type="pres">
      <dgm:prSet presAssocID="{2C6CA39A-137D-4244-833A-39DB5DA5AD57}" presName="parTxOnlySpace" presStyleCnt="0"/>
      <dgm:spPr/>
    </dgm:pt>
    <dgm:pt modelId="{E89FFB25-EF74-416A-BB05-F6D8809662E0}" type="pres">
      <dgm:prSet presAssocID="{5EF12A16-0A95-48D7-B6E2-44685420EED2}" presName="parTxOnly" presStyleLbl="node1" presStyleIdx="4" presStyleCnt="6">
        <dgm:presLayoutVars>
          <dgm:chMax val="0"/>
          <dgm:chPref val="0"/>
          <dgm:bulletEnabled val="1"/>
        </dgm:presLayoutVars>
      </dgm:prSet>
      <dgm:spPr/>
      <dgm:t>
        <a:bodyPr/>
        <a:lstStyle/>
        <a:p>
          <a:endParaRPr lang="fr-FR"/>
        </a:p>
      </dgm:t>
    </dgm:pt>
    <dgm:pt modelId="{479542E4-432A-4D19-825B-642BEB8FBF6C}" type="pres">
      <dgm:prSet presAssocID="{B739CEED-1926-4DCE-8356-AB0DF957C544}" presName="parTxOnlySpace" presStyleCnt="0"/>
      <dgm:spPr/>
    </dgm:pt>
    <dgm:pt modelId="{6B4F0589-C200-4AC0-8BAE-ED238C56EE5C}" type="pres">
      <dgm:prSet presAssocID="{1733CCFC-D24C-427F-823B-3381518504B7}" presName="parTxOnly" presStyleLbl="node1" presStyleIdx="5" presStyleCnt="6">
        <dgm:presLayoutVars>
          <dgm:chMax val="0"/>
          <dgm:chPref val="0"/>
          <dgm:bulletEnabled val="1"/>
        </dgm:presLayoutVars>
      </dgm:prSet>
      <dgm:spPr/>
      <dgm:t>
        <a:bodyPr/>
        <a:lstStyle/>
        <a:p>
          <a:endParaRPr lang="fr-FR"/>
        </a:p>
      </dgm:t>
    </dgm:pt>
  </dgm:ptLst>
  <dgm:cxnLst>
    <dgm:cxn modelId="{9E510EC5-E0C5-4A4C-B2BF-038A5041A190}" srcId="{9A882951-9510-4560-BD39-0FB1564D397F}" destId="{7DA26D4F-2B69-4D2C-A9E6-BA519CB90922}" srcOrd="2" destOrd="0" parTransId="{69B346F6-30BE-49AC-BCA8-A96436ECDE76}" sibTransId="{29A5D57C-4DBA-4620-9838-DA318AE80CF7}"/>
    <dgm:cxn modelId="{05D7FA26-328C-4C8C-8503-351F72CE0597}" srcId="{9A882951-9510-4560-BD39-0FB1564D397F}" destId="{414AAAAB-73C6-46FD-81F9-2C09E24AA4C7}" srcOrd="3" destOrd="0" parTransId="{2C4FB69F-E1B5-4EAB-B29A-75155E5E8415}" sibTransId="{2C6CA39A-137D-4244-833A-39DB5DA5AD57}"/>
    <dgm:cxn modelId="{878962E4-C8BC-4728-9DC8-BF910CBDBB55}" srcId="{9A882951-9510-4560-BD39-0FB1564D397F}" destId="{1733CCFC-D24C-427F-823B-3381518504B7}" srcOrd="5" destOrd="0" parTransId="{BF40434F-A21F-45AE-A129-4A57FDE32EC7}" sibTransId="{1651C9E0-D525-4586-AFA6-54B6CCF72009}"/>
    <dgm:cxn modelId="{9C714B93-4A3A-4A0C-948B-AA944D881567}" srcId="{9A882951-9510-4560-BD39-0FB1564D397F}" destId="{5013435B-F940-40F4-BE78-4B2BE8297224}" srcOrd="1" destOrd="0" parTransId="{3AF8A542-943A-4748-8C4B-A40DD7D36523}" sibTransId="{CAB155C6-A660-4011-9B98-F0F79E2B767B}"/>
    <dgm:cxn modelId="{76FD4935-97AD-4336-AD19-8C893D96BAD8}" srcId="{9A882951-9510-4560-BD39-0FB1564D397F}" destId="{5EF12A16-0A95-48D7-B6E2-44685420EED2}" srcOrd="4" destOrd="0" parTransId="{A2B38A08-F77B-42E9-A100-D6118F032DEE}" sibTransId="{B739CEED-1926-4DCE-8356-AB0DF957C544}"/>
    <dgm:cxn modelId="{9B621A67-939D-4225-8CF0-DB5AAB3B89D1}" type="presOf" srcId="{7DA26D4F-2B69-4D2C-A9E6-BA519CB90922}" destId="{F488DF8B-FE15-48CE-A1E3-9DF503871E23}" srcOrd="0" destOrd="0" presId="urn:microsoft.com/office/officeart/2005/8/layout/chevron1"/>
    <dgm:cxn modelId="{948A8A9C-EAFB-41CA-9459-E9211606D544}" type="presOf" srcId="{D2432D5C-5839-4A99-B098-36FE8B360A95}" destId="{0A2D983D-0410-4100-A964-AEAFFAC6F666}" srcOrd="0" destOrd="0" presId="urn:microsoft.com/office/officeart/2005/8/layout/chevron1"/>
    <dgm:cxn modelId="{68DB5541-9E53-4F59-8CB8-ABCAC0043A64}" type="presOf" srcId="{5013435B-F940-40F4-BE78-4B2BE8297224}" destId="{A7471875-4C06-4D64-AF21-E3F2C4F177B0}" srcOrd="0" destOrd="0" presId="urn:microsoft.com/office/officeart/2005/8/layout/chevron1"/>
    <dgm:cxn modelId="{C9AE95A1-15F8-452B-BD34-38F4166D6E61}" type="presOf" srcId="{9A882951-9510-4560-BD39-0FB1564D397F}" destId="{B8553F27-67D6-41D3-84EF-ED9595EDD046}" srcOrd="0" destOrd="0" presId="urn:microsoft.com/office/officeart/2005/8/layout/chevron1"/>
    <dgm:cxn modelId="{5D7EBE30-0C84-44A7-9AF1-C8092A2BE2A8}" type="presOf" srcId="{1733CCFC-D24C-427F-823B-3381518504B7}" destId="{6B4F0589-C200-4AC0-8BAE-ED238C56EE5C}" srcOrd="0" destOrd="0" presId="urn:microsoft.com/office/officeart/2005/8/layout/chevron1"/>
    <dgm:cxn modelId="{21D1E127-B0F7-4A93-BE09-524CD2FD3A7B}" type="presOf" srcId="{414AAAAB-73C6-46FD-81F9-2C09E24AA4C7}" destId="{EAEADF15-8DB8-449D-A9EC-CE45D42C7C3A}" srcOrd="0" destOrd="0" presId="urn:microsoft.com/office/officeart/2005/8/layout/chevron1"/>
    <dgm:cxn modelId="{5C294B1B-5690-4CD2-9622-CE7CD246268C}" type="presOf" srcId="{5EF12A16-0A95-48D7-B6E2-44685420EED2}" destId="{E89FFB25-EF74-416A-BB05-F6D8809662E0}" srcOrd="0" destOrd="0" presId="urn:microsoft.com/office/officeart/2005/8/layout/chevron1"/>
    <dgm:cxn modelId="{990AE960-5006-456B-99C2-081BDC535F0F}" srcId="{9A882951-9510-4560-BD39-0FB1564D397F}" destId="{D2432D5C-5839-4A99-B098-36FE8B360A95}" srcOrd="0" destOrd="0" parTransId="{91FBEB77-754A-429D-A353-5E46C288AEF5}" sibTransId="{CD2A15B6-5819-459B-90E3-567674A6FD35}"/>
    <dgm:cxn modelId="{294C00FD-01FF-4B30-AB9B-F0361C3448D0}" type="presParOf" srcId="{B8553F27-67D6-41D3-84EF-ED9595EDD046}" destId="{0A2D983D-0410-4100-A964-AEAFFAC6F666}" srcOrd="0" destOrd="0" presId="urn:microsoft.com/office/officeart/2005/8/layout/chevron1"/>
    <dgm:cxn modelId="{01639007-E72F-4A50-924F-EB6FAA45561C}" type="presParOf" srcId="{B8553F27-67D6-41D3-84EF-ED9595EDD046}" destId="{99A20D4B-BFBE-4986-8302-D1E3E5E29CFA}" srcOrd="1" destOrd="0" presId="urn:microsoft.com/office/officeart/2005/8/layout/chevron1"/>
    <dgm:cxn modelId="{4C7BC050-7920-433B-AD49-E7F407F81EEC}" type="presParOf" srcId="{B8553F27-67D6-41D3-84EF-ED9595EDD046}" destId="{A7471875-4C06-4D64-AF21-E3F2C4F177B0}" srcOrd="2" destOrd="0" presId="urn:microsoft.com/office/officeart/2005/8/layout/chevron1"/>
    <dgm:cxn modelId="{A24EFEEF-B99C-44FD-8E10-9E87C428FCE3}" type="presParOf" srcId="{B8553F27-67D6-41D3-84EF-ED9595EDD046}" destId="{92BA0D7F-3528-4ABE-9347-F954107792D8}" srcOrd="3" destOrd="0" presId="urn:microsoft.com/office/officeart/2005/8/layout/chevron1"/>
    <dgm:cxn modelId="{DE050120-EB83-4E7B-A897-010429B57641}" type="presParOf" srcId="{B8553F27-67D6-41D3-84EF-ED9595EDD046}" destId="{F488DF8B-FE15-48CE-A1E3-9DF503871E23}" srcOrd="4" destOrd="0" presId="urn:microsoft.com/office/officeart/2005/8/layout/chevron1"/>
    <dgm:cxn modelId="{1432CDD9-CE6F-470B-A688-4E5E1C0B9C23}" type="presParOf" srcId="{B8553F27-67D6-41D3-84EF-ED9595EDD046}" destId="{FEC9749C-D534-4BF6-93D1-CBF7B370024C}" srcOrd="5" destOrd="0" presId="urn:microsoft.com/office/officeart/2005/8/layout/chevron1"/>
    <dgm:cxn modelId="{D08EA426-E310-47C8-8D87-0162C3B57CF9}" type="presParOf" srcId="{B8553F27-67D6-41D3-84EF-ED9595EDD046}" destId="{EAEADF15-8DB8-449D-A9EC-CE45D42C7C3A}" srcOrd="6" destOrd="0" presId="urn:microsoft.com/office/officeart/2005/8/layout/chevron1"/>
    <dgm:cxn modelId="{5665AF24-A50C-414C-A71D-5F9E49DF9F83}" type="presParOf" srcId="{B8553F27-67D6-41D3-84EF-ED9595EDD046}" destId="{ADFAD049-89B1-49EF-8F36-A2813395A584}" srcOrd="7" destOrd="0" presId="urn:microsoft.com/office/officeart/2005/8/layout/chevron1"/>
    <dgm:cxn modelId="{A402E93D-1557-44AD-8CBF-49A5BDBDFF19}" type="presParOf" srcId="{B8553F27-67D6-41D3-84EF-ED9595EDD046}" destId="{E89FFB25-EF74-416A-BB05-F6D8809662E0}" srcOrd="8" destOrd="0" presId="urn:microsoft.com/office/officeart/2005/8/layout/chevron1"/>
    <dgm:cxn modelId="{00320E76-28AE-4F0E-AD9E-C1BBE7A890EC}" type="presParOf" srcId="{B8553F27-67D6-41D3-84EF-ED9595EDD046}" destId="{479542E4-432A-4D19-825B-642BEB8FBF6C}" srcOrd="9" destOrd="0" presId="urn:microsoft.com/office/officeart/2005/8/layout/chevron1"/>
    <dgm:cxn modelId="{B57A622B-58DE-40C6-BA51-224702A893ED}" type="presParOf" srcId="{B8553F27-67D6-41D3-84EF-ED9595EDD046}" destId="{6B4F0589-C200-4AC0-8BAE-ED238C56EE5C}"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D983D-0410-4100-A964-AEAFFAC6F666}">
      <dsp:nvSpPr>
        <dsp:cNvPr id="0" name=""/>
        <dsp:cNvSpPr/>
      </dsp:nvSpPr>
      <dsp:spPr>
        <a:xfrm>
          <a:off x="4765"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a:t>
          </a:r>
          <a:endParaRPr lang="fr-FR" sz="1500" kern="1200"/>
        </a:p>
      </dsp:txBody>
      <dsp:txXfrm>
        <a:off x="359283" y="2354815"/>
        <a:ext cx="1063555" cy="709036"/>
      </dsp:txXfrm>
    </dsp:sp>
    <dsp:sp modelId="{A7471875-4C06-4D64-AF21-E3F2C4F177B0}">
      <dsp:nvSpPr>
        <dsp:cNvPr id="0" name=""/>
        <dsp:cNvSpPr/>
      </dsp:nvSpPr>
      <dsp:spPr>
        <a:xfrm>
          <a:off x="1600097"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Webforms</a:t>
          </a:r>
          <a:endParaRPr lang="fr-FR" sz="1500" kern="1200"/>
        </a:p>
      </dsp:txBody>
      <dsp:txXfrm>
        <a:off x="1954615" y="2354815"/>
        <a:ext cx="1063555" cy="709036"/>
      </dsp:txXfrm>
    </dsp:sp>
    <dsp:sp modelId="{F488DF8B-FE15-48CE-A1E3-9DF503871E23}">
      <dsp:nvSpPr>
        <dsp:cNvPr id="0" name=""/>
        <dsp:cNvSpPr/>
      </dsp:nvSpPr>
      <dsp:spPr>
        <a:xfrm>
          <a:off x="3195429"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MVC</a:t>
          </a:r>
          <a:endParaRPr lang="fr-FR" sz="1500" kern="1200"/>
        </a:p>
      </dsp:txBody>
      <dsp:txXfrm>
        <a:off x="3549947" y="2354815"/>
        <a:ext cx="1063555" cy="709036"/>
      </dsp:txXfrm>
    </dsp:sp>
    <dsp:sp modelId="{EAEADF15-8DB8-449D-A9EC-CE45D42C7C3A}">
      <dsp:nvSpPr>
        <dsp:cNvPr id="0" name=""/>
        <dsp:cNvSpPr/>
      </dsp:nvSpPr>
      <dsp:spPr>
        <a:xfrm>
          <a:off x="4790762"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Core 1.0</a:t>
          </a:r>
          <a:endParaRPr lang="fr-FR" sz="1500" kern="1200"/>
        </a:p>
      </dsp:txBody>
      <dsp:txXfrm>
        <a:off x="5145280" y="2354815"/>
        <a:ext cx="1063555" cy="709036"/>
      </dsp:txXfrm>
    </dsp:sp>
    <dsp:sp modelId="{E89FFB25-EF74-416A-BB05-F6D8809662E0}">
      <dsp:nvSpPr>
        <dsp:cNvPr id="0" name=""/>
        <dsp:cNvSpPr/>
      </dsp:nvSpPr>
      <dsp:spPr>
        <a:xfrm>
          <a:off x="6386094"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Core 2.0</a:t>
          </a:r>
          <a:endParaRPr lang="fr-FR" sz="1500" kern="1200"/>
        </a:p>
      </dsp:txBody>
      <dsp:txXfrm>
        <a:off x="6740612" y="2354815"/>
        <a:ext cx="1063555" cy="709036"/>
      </dsp:txXfrm>
    </dsp:sp>
    <dsp:sp modelId="{6B4F0589-C200-4AC0-8BAE-ED238C56EE5C}">
      <dsp:nvSpPr>
        <dsp:cNvPr id="0" name=""/>
        <dsp:cNvSpPr/>
      </dsp:nvSpPr>
      <dsp:spPr>
        <a:xfrm>
          <a:off x="7981427"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Core 3.0</a:t>
          </a:r>
          <a:endParaRPr lang="fr-FR" sz="1500" kern="1200"/>
        </a:p>
      </dsp:txBody>
      <dsp:txXfrm>
        <a:off x="8335945" y="2354815"/>
        <a:ext cx="1063555" cy="7090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EFF9E-9E6E-4B34-995F-30AF19B042B9}" type="datetimeFigureOut">
              <a:rPr lang="fr-FR" smtClean="0"/>
              <a:t>16/05/2019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BD366-7AE2-4738-8888-819114788F82}" type="slidenum">
              <a:rPr lang="fr-FR" smtClean="0"/>
              <a:t>‹N°›</a:t>
            </a:fld>
            <a:endParaRPr lang="fr-FR"/>
          </a:p>
        </p:txBody>
      </p:sp>
    </p:spTree>
    <p:extLst>
      <p:ext uri="{BB962C8B-B14F-4D97-AF65-F5344CB8AC3E}">
        <p14:creationId xmlns:p14="http://schemas.microsoft.com/office/powerpoint/2010/main" val="387668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Let’s start wi th a short history of the ASP technologies.</a:t>
            </a:r>
            <a:r>
              <a:rPr lang="fr-FR" baseline="0" smtClean="0"/>
              <a:t> </a:t>
            </a:r>
            <a:r>
              <a:rPr lang="fr-FR" smtClean="0"/>
              <a:t>Things started</a:t>
            </a:r>
            <a:r>
              <a:rPr lang="fr-FR" baseline="0" smtClean="0"/>
              <a:t> in the late 1990s with ASP. ASP was one of the first technologies you could use build dynamic websites,</a:t>
            </a:r>
          </a:p>
          <a:p>
            <a:r>
              <a:rPr lang="fr-FR" baseline="0" smtClean="0"/>
              <a:t>In 2002 Webforms were introduced, The goal was to simplify as much as possible web development by using built in components. You just needed to call them with a set of configuration options and you got a nice working webpage,</a:t>
            </a:r>
          </a:p>
          <a:p>
            <a:r>
              <a:rPr lang="fr-FR" baseline="0" smtClean="0"/>
              <a:t>It was a great technology at the time the created HTML was really messy and proved to be a burden for SEO.</a:t>
            </a:r>
          </a:p>
          <a:p>
            <a:r>
              <a:rPr lang="fr-FR" baseline="0" smtClean="0"/>
              <a:t>Developpes wanted more control over the generated HTML and a more test oriented technology and ASP.Net MVC was born. </a:t>
            </a:r>
          </a:p>
          <a:p>
            <a:r>
              <a:rPr lang="fr-FR" baseline="0" smtClean="0"/>
              <a:t>ASP.Net MVC is still widely used nowadays but is still based on the same foundations as webforms. This prevents from running our website on another OS than Windows and in terms of performance, something better could be achieved.</a:t>
            </a:r>
          </a:p>
          <a:p>
            <a:r>
              <a:rPr lang="fr-FR" baseline="0" smtClean="0"/>
              <a:t>Asp.net core was created to allow for cross platform support and increased performance and the first version was released in 2016.</a:t>
            </a:r>
          </a:p>
          <a:p>
            <a:r>
              <a:rPr lang="fr-FR" baseline="0" smtClean="0"/>
              <a:t>In the 2,1 versions, new features were introduced such as support for SignalR, Razor Classes or changes to Identity that help us deal with  user accounts,</a:t>
            </a:r>
          </a:p>
          <a:p>
            <a:r>
              <a:rPr lang="fr-FR" baseline="0" smtClean="0"/>
              <a:t>In 2019 we expect the 3rd update 3,0 to be released. It will focus on desktop and Iot devices,</a:t>
            </a:r>
          </a:p>
          <a:p>
            <a:r>
              <a:rPr lang="fr-FR" baseline="0" smtClean="0"/>
              <a:t>We will use the 3,0 preview version in this training</a:t>
            </a:r>
          </a:p>
          <a:p>
            <a:endParaRPr lang="fr-FR" baseline="0" smtClean="0"/>
          </a:p>
          <a:p>
            <a:endParaRPr lang="fr-FR" baseline="0" smtClean="0"/>
          </a:p>
          <a:p>
            <a:endParaRPr lang="fr-FR" baseline="0" smtClean="0"/>
          </a:p>
          <a:p>
            <a:endParaRPr lang="fr-FR" baseline="0" smtClean="0"/>
          </a:p>
          <a:p>
            <a:endParaRPr lang="fr-FR"/>
          </a:p>
        </p:txBody>
      </p:sp>
      <p:sp>
        <p:nvSpPr>
          <p:cNvPr id="4" name="Slide Number Placeholder 3"/>
          <p:cNvSpPr>
            <a:spLocks noGrp="1"/>
          </p:cNvSpPr>
          <p:nvPr>
            <p:ph type="sldNum" sz="quarter" idx="10"/>
          </p:nvPr>
        </p:nvSpPr>
        <p:spPr/>
        <p:txBody>
          <a:bodyPr/>
          <a:lstStyle/>
          <a:p>
            <a:fld id="{3E21D3D8-184F-4ED7-B7B1-591C85B966DC}" type="slidenum">
              <a:rPr lang="fr-FR" smtClean="0"/>
              <a:t>13</a:t>
            </a:fld>
            <a:endParaRPr lang="fr-FR"/>
          </a:p>
        </p:txBody>
      </p:sp>
    </p:spTree>
    <p:extLst>
      <p:ext uri="{BB962C8B-B14F-4D97-AF65-F5344CB8AC3E}">
        <p14:creationId xmlns:p14="http://schemas.microsoft.com/office/powerpoint/2010/main" val="114173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So</a:t>
            </a:r>
            <a:r>
              <a:rPr lang="fr-FR" baseline="0" smtClean="0"/>
              <a:t> we start with a user that sends us the following query. </a:t>
            </a:r>
          </a:p>
          <a:p>
            <a:r>
              <a:rPr lang="fr-FR" baseline="0" smtClean="0"/>
              <a:t>The entry point is the controller</a:t>
            </a:r>
            <a:endParaRPr lang="fr-FR"/>
          </a:p>
        </p:txBody>
      </p:sp>
      <p:sp>
        <p:nvSpPr>
          <p:cNvPr id="4" name="Slide Number Placeholder 3"/>
          <p:cNvSpPr>
            <a:spLocks noGrp="1"/>
          </p:cNvSpPr>
          <p:nvPr>
            <p:ph type="sldNum" sz="quarter" idx="10"/>
          </p:nvPr>
        </p:nvSpPr>
        <p:spPr/>
        <p:txBody>
          <a:bodyPr/>
          <a:lstStyle/>
          <a:p>
            <a:fld id="{149C9A07-01C9-449C-A674-1E0D93A9D4FC}" type="slidenum">
              <a:rPr lang="fr-FR" smtClean="0"/>
              <a:t>17</a:t>
            </a:fld>
            <a:endParaRPr lang="fr-FR"/>
          </a:p>
        </p:txBody>
      </p:sp>
    </p:spTree>
    <p:extLst>
      <p:ext uri="{BB962C8B-B14F-4D97-AF65-F5344CB8AC3E}">
        <p14:creationId xmlns:p14="http://schemas.microsoft.com/office/powerpoint/2010/main" val="342507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A controller is just a C# class made of actions. </a:t>
            </a:r>
          </a:p>
          <a:p>
            <a:r>
              <a:rPr lang="fr-FR" smtClean="0"/>
              <a:t>An action is just a fancy name</a:t>
            </a:r>
            <a:r>
              <a:rPr lang="fr-FR" baseline="0" smtClean="0"/>
              <a:t> for a function.</a:t>
            </a:r>
          </a:p>
          <a:p>
            <a:r>
              <a:rPr lang="fr-FR" baseline="0" smtClean="0"/>
              <a:t>By default , the controlelr name is after the first slash and the index name after the second. So here the controller requested is Traings and the action is Index</a:t>
            </a:r>
          </a:p>
        </p:txBody>
      </p:sp>
      <p:sp>
        <p:nvSpPr>
          <p:cNvPr id="4" name="Slide Number Placeholder 3"/>
          <p:cNvSpPr>
            <a:spLocks noGrp="1"/>
          </p:cNvSpPr>
          <p:nvPr>
            <p:ph type="sldNum" sz="quarter" idx="10"/>
          </p:nvPr>
        </p:nvSpPr>
        <p:spPr/>
        <p:txBody>
          <a:bodyPr/>
          <a:lstStyle/>
          <a:p>
            <a:fld id="{149C9A07-01C9-449C-A674-1E0D93A9D4FC}" type="slidenum">
              <a:rPr lang="fr-FR" smtClean="0"/>
              <a:t>18</a:t>
            </a:fld>
            <a:endParaRPr lang="fr-FR"/>
          </a:p>
        </p:txBody>
      </p:sp>
    </p:spTree>
    <p:extLst>
      <p:ext uri="{BB962C8B-B14F-4D97-AF65-F5344CB8AC3E}">
        <p14:creationId xmlns:p14="http://schemas.microsoft.com/office/powerpoint/2010/main" val="427616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mtClean="0"/>
              <a:t>Conntrollers</a:t>
            </a:r>
            <a:r>
              <a:rPr lang="fr-FR" baseline="0" smtClean="0"/>
              <a:t> are just middlemen. They just gather the data needed to process the query from the business logic, usually it will be be a database. Then send it to the next step… the view</a:t>
            </a:r>
            <a:endParaRPr lang="fr-FR"/>
          </a:p>
        </p:txBody>
      </p:sp>
      <p:sp>
        <p:nvSpPr>
          <p:cNvPr id="4" name="Slide Number Placeholder 3"/>
          <p:cNvSpPr>
            <a:spLocks noGrp="1"/>
          </p:cNvSpPr>
          <p:nvPr>
            <p:ph type="sldNum" sz="quarter" idx="10"/>
          </p:nvPr>
        </p:nvSpPr>
        <p:spPr/>
        <p:txBody>
          <a:bodyPr/>
          <a:lstStyle/>
          <a:p>
            <a:fld id="{149C9A07-01C9-449C-A674-1E0D93A9D4FC}" type="slidenum">
              <a:rPr lang="fr-FR" smtClean="0"/>
              <a:t>19</a:t>
            </a:fld>
            <a:endParaRPr lang="fr-FR"/>
          </a:p>
        </p:txBody>
      </p:sp>
    </p:spTree>
    <p:extLst>
      <p:ext uri="{BB962C8B-B14F-4D97-AF65-F5344CB8AC3E}">
        <p14:creationId xmlns:p14="http://schemas.microsoft.com/office/powerpoint/2010/main" val="345840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The</a:t>
            </a:r>
            <a:r>
              <a:rPr lang="fr-FR" baseline="0" smtClean="0"/>
              <a:t> main aspect of using such a technlogy uis the ability to create dynamic HTML pages. View are just half empty HMTL templates that just need to be filled with the dynamic data we provide from the controller,</a:t>
            </a:r>
          </a:p>
          <a:p>
            <a:r>
              <a:rPr lang="fr-FR" baseline="0" smtClean="0"/>
              <a:t>As an output of the view we get some HTML code that is sent back to the user,</a:t>
            </a:r>
          </a:p>
          <a:p>
            <a:endParaRPr lang="fr-FR"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mtClean="0"/>
              <a:t>What we</a:t>
            </a:r>
            <a:r>
              <a:rPr lang="fr-FR" baseline="0" smtClean="0"/>
              <a:t> have seen is the basic MVC pattern. We will use this pattern in pretty much everything that we build. But there is more… for exemple</a:t>
            </a:r>
            <a:endParaRPr lang="fr-FR" smtClean="0"/>
          </a:p>
          <a:p>
            <a:endParaRPr lang="fr-FR" baseline="0" smtClean="0"/>
          </a:p>
        </p:txBody>
      </p:sp>
      <p:sp>
        <p:nvSpPr>
          <p:cNvPr id="4" name="Slide Number Placeholder 3"/>
          <p:cNvSpPr>
            <a:spLocks noGrp="1"/>
          </p:cNvSpPr>
          <p:nvPr>
            <p:ph type="sldNum" sz="quarter" idx="10"/>
          </p:nvPr>
        </p:nvSpPr>
        <p:spPr/>
        <p:txBody>
          <a:bodyPr/>
          <a:lstStyle/>
          <a:p>
            <a:fld id="{149C9A07-01C9-449C-A674-1E0D93A9D4FC}" type="slidenum">
              <a:rPr lang="fr-FR" smtClean="0"/>
              <a:t>20</a:t>
            </a:fld>
            <a:endParaRPr lang="fr-FR"/>
          </a:p>
        </p:txBody>
      </p:sp>
    </p:spTree>
    <p:extLst>
      <p:ext uri="{BB962C8B-B14F-4D97-AF65-F5344CB8AC3E}">
        <p14:creationId xmlns:p14="http://schemas.microsoft.com/office/powerpoint/2010/main" val="2829628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stackoverflow.com/questions/19543198/adding-role-dynamically-in-new-vs-2013-identity-usermanager"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s://stackoverflow.com/questions/50425520/removing-a-user-from-a-role-in-asp-net-mvc-5"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weblogs.asp.net/jhallal/configure-log4net-logging-framework-for-mvc"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codeproject.com/articles/778040/beginners-tutorial-on-globalization-and-localizati"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toto.com/Home/Index?monparam=toto&amp;monparam2=titi" TargetMode="External"/><Relationship Id="rId2" Type="http://schemas.openxmlformats.org/officeDocument/2006/relationships/hyperlink" Target="http://toto.com/Home/Inde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toto.com/soiree-pyjama-gros-doudou" TargetMode="External"/><Relationship Id="rId2" Type="http://schemas.openxmlformats.org/officeDocument/2006/relationships/hyperlink" Target="http://toto.com/evenement?id=235"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localhost/formation/asp-net-mvc" TargetMode="External"/><Relationship Id="rId2" Type="http://schemas.openxmlformats.org/officeDocument/2006/relationships/hyperlink" Target="http://localhost/Formation/DetailsFormation?nomSeo=asp-net-mvc"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3" Type="http://schemas.openxmlformats.org/officeDocument/2006/relationships/hyperlink" Target="http://localhost/Formation/DetailFormation?IdFormation=1" TargetMode="External"/><Relationship Id="rId2" Type="http://schemas.openxmlformats.org/officeDocument/2006/relationships/hyperlink" Target="http://localhost/formation/1"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c-sharpcorner.com/article/dataannotations-in-depth/"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w3schools.com/bootstrap/defaul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glyphicons.bootstrapcheatsheets.com/" TargetMode="Externa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Développer des sites web avec ASP.NET MVC</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2437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HTML : balises utilisées fréquemment</a:t>
            </a:r>
            <a:endParaRPr lang="fr-FR"/>
          </a:p>
        </p:txBody>
      </p:sp>
      <p:sp>
        <p:nvSpPr>
          <p:cNvPr id="3" name="Content Placeholder 2"/>
          <p:cNvSpPr>
            <a:spLocks noGrp="1"/>
          </p:cNvSpPr>
          <p:nvPr>
            <p:ph idx="1"/>
          </p:nvPr>
        </p:nvSpPr>
        <p:spPr/>
        <p:txBody>
          <a:bodyPr/>
          <a:lstStyle/>
          <a:p>
            <a:r>
              <a:rPr lang="fr-FR" b="1" dirty="0" smtClean="0"/>
              <a:t>&lt;h1&gt;,&lt;h2&gt;…. </a:t>
            </a:r>
            <a:r>
              <a:rPr lang="fr-FR" dirty="0" smtClean="0"/>
              <a:t>Balises de titres</a:t>
            </a:r>
          </a:p>
          <a:p>
            <a:r>
              <a:rPr lang="fr-FR" b="1" dirty="0" smtClean="0"/>
              <a:t>&lt;p&gt;</a:t>
            </a:r>
            <a:r>
              <a:rPr lang="fr-FR" dirty="0" smtClean="0"/>
              <a:t> : paragraphe se terminant par un retour chariot</a:t>
            </a:r>
          </a:p>
          <a:p>
            <a:r>
              <a:rPr lang="fr-FR" b="1" dirty="0" smtClean="0"/>
              <a:t>&lt;div&gt;</a:t>
            </a:r>
            <a:r>
              <a:rPr lang="fr-FR" dirty="0" smtClean="0"/>
              <a:t> : définit une division logique dans le code </a:t>
            </a:r>
            <a:r>
              <a:rPr lang="fr-FR" dirty="0" err="1" smtClean="0"/>
              <a:t>HTMl</a:t>
            </a:r>
            <a:r>
              <a:rPr lang="fr-FR" dirty="0" smtClean="0"/>
              <a:t> et se termine avec un retour chariot</a:t>
            </a:r>
          </a:p>
          <a:p>
            <a:r>
              <a:rPr lang="fr-FR" b="1" dirty="0" smtClean="0"/>
              <a:t>&lt;</a:t>
            </a:r>
            <a:r>
              <a:rPr lang="fr-FR" b="1" dirty="0" err="1" smtClean="0"/>
              <a:t>span</a:t>
            </a:r>
            <a:r>
              <a:rPr lang="fr-FR" b="1" dirty="0" smtClean="0"/>
              <a:t>&gt; </a:t>
            </a:r>
            <a:r>
              <a:rPr lang="fr-FR" dirty="0" smtClean="0"/>
              <a:t>: idem &lt;div&gt; mais sans retour chariot </a:t>
            </a:r>
          </a:p>
          <a:p>
            <a:r>
              <a:rPr lang="fr-FR" b="1" dirty="0" smtClean="0"/>
              <a:t>&lt;a&gt; </a:t>
            </a:r>
            <a:r>
              <a:rPr lang="fr-FR" dirty="0" smtClean="0"/>
              <a:t>: permet d’</a:t>
            </a:r>
            <a:r>
              <a:rPr lang="fr-FR" dirty="0" err="1" smtClean="0"/>
              <a:t>ecrire</a:t>
            </a:r>
            <a:r>
              <a:rPr lang="fr-FR" dirty="0" smtClean="0"/>
              <a:t> un lien cliquable vers une </a:t>
            </a:r>
            <a:r>
              <a:rPr lang="fr-FR" dirty="0" err="1" smtClean="0"/>
              <a:t>aurte</a:t>
            </a:r>
            <a:r>
              <a:rPr lang="fr-FR" dirty="0" smtClean="0"/>
              <a:t> URL</a:t>
            </a:r>
          </a:p>
          <a:p>
            <a:r>
              <a:rPr lang="fr-FR" b="1" dirty="0" smtClean="0"/>
              <a:t>&lt;input type="</a:t>
            </a:r>
            <a:r>
              <a:rPr lang="fr-FR" b="1" dirty="0" err="1" smtClean="0"/>
              <a:t>text</a:t>
            </a:r>
            <a:r>
              <a:rPr lang="fr-FR" b="1" dirty="0" smtClean="0"/>
              <a:t>"&gt; </a:t>
            </a:r>
            <a:r>
              <a:rPr lang="fr-FR" dirty="0" smtClean="0"/>
              <a:t>: </a:t>
            </a:r>
            <a:r>
              <a:rPr lang="fr-FR" dirty="0" err="1" smtClean="0"/>
              <a:t>Textbox</a:t>
            </a:r>
            <a:r>
              <a:rPr lang="fr-FR" dirty="0" smtClean="0"/>
              <a:t> où l'internaute va rentrer du texte</a:t>
            </a:r>
          </a:p>
          <a:p>
            <a:r>
              <a:rPr lang="fr-FR" dirty="0" smtClean="0"/>
              <a:t> </a:t>
            </a:r>
            <a:r>
              <a:rPr lang="fr-FR" b="1" dirty="0"/>
              <a:t>&lt;input type</a:t>
            </a:r>
            <a:r>
              <a:rPr lang="fr-FR" b="1" dirty="0" smtClean="0"/>
              <a:t>="</a:t>
            </a:r>
            <a:r>
              <a:rPr lang="fr-FR" b="1" dirty="0" err="1" smtClean="0"/>
              <a:t>submit</a:t>
            </a:r>
            <a:r>
              <a:rPr lang="fr-FR" b="1" dirty="0" smtClean="0"/>
              <a:t>"&gt;</a:t>
            </a:r>
            <a:r>
              <a:rPr lang="fr-FR" dirty="0" smtClean="0"/>
              <a:t> : Bouton cliquable</a:t>
            </a:r>
            <a:endParaRPr lang="fr-FR" dirty="0"/>
          </a:p>
        </p:txBody>
      </p:sp>
    </p:spTree>
    <p:extLst>
      <p:ext uri="{BB962C8B-B14F-4D97-AF65-F5344CB8AC3E}">
        <p14:creationId xmlns:p14="http://schemas.microsoft.com/office/powerpoint/2010/main" val="286877351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Gérer les comptes utilisateurs avec </a:t>
            </a:r>
            <a:r>
              <a:rPr lang="fr-FR" dirty="0" err="1" smtClean="0"/>
              <a:t>Identity</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769971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a:t>
            </a:r>
            <a:r>
              <a:rPr lang="fr-FR" dirty="0" err="1" smtClean="0"/>
              <a:t>Identity</a:t>
            </a:r>
            <a:r>
              <a:rPr lang="fr-FR" dirty="0" smtClean="0"/>
              <a:t> ?</a:t>
            </a:r>
            <a:endParaRPr lang="fr-FR" dirty="0"/>
          </a:p>
        </p:txBody>
      </p:sp>
      <p:sp>
        <p:nvSpPr>
          <p:cNvPr id="3" name="Espace réservé du contenu 2"/>
          <p:cNvSpPr>
            <a:spLocks noGrp="1"/>
          </p:cNvSpPr>
          <p:nvPr>
            <p:ph idx="1"/>
          </p:nvPr>
        </p:nvSpPr>
        <p:spPr/>
        <p:txBody>
          <a:bodyPr>
            <a:normAutofit/>
          </a:bodyPr>
          <a:lstStyle/>
          <a:p>
            <a:r>
              <a:rPr lang="fr-FR" sz="2000" dirty="0" err="1" smtClean="0"/>
              <a:t>Identity</a:t>
            </a:r>
            <a:r>
              <a:rPr lang="fr-FR" sz="2000" dirty="0" smtClean="0"/>
              <a:t> est une technologie pour gérer les comptes utilisateurs.</a:t>
            </a:r>
          </a:p>
          <a:p>
            <a:r>
              <a:rPr lang="fr-FR" sz="2000" dirty="0" smtClean="0"/>
              <a:t>Avec </a:t>
            </a:r>
            <a:r>
              <a:rPr lang="fr-FR" sz="2000" dirty="0" err="1" smtClean="0"/>
              <a:t>Identity</a:t>
            </a:r>
            <a:r>
              <a:rPr lang="fr-FR" sz="2000" dirty="0" smtClean="0"/>
              <a:t>, je peux :</a:t>
            </a:r>
          </a:p>
          <a:p>
            <a:pPr lvl="1"/>
            <a:r>
              <a:rPr lang="fr-FR" sz="1800" dirty="0" smtClean="0"/>
              <a:t>Proposer/configurer une page d’inscription à mes internautes</a:t>
            </a:r>
          </a:p>
          <a:p>
            <a:pPr lvl="1"/>
            <a:r>
              <a:rPr lang="fr-FR" sz="1800" dirty="0" smtClean="0"/>
              <a:t>Proposer une page de connexion pour qu’ils se connectent</a:t>
            </a:r>
          </a:p>
          <a:p>
            <a:pPr lvl="1"/>
            <a:r>
              <a:rPr lang="fr-FR" sz="1800" dirty="0" smtClean="0"/>
              <a:t>Gérer les cas classiques Modification Mot de passe/Oubli de mot de passe</a:t>
            </a:r>
          </a:p>
          <a:p>
            <a:pPr lvl="1"/>
            <a:r>
              <a:rPr lang="fr-FR" sz="1800" dirty="0" smtClean="0"/>
              <a:t>Limiter l’accès à certaines pages à certains types d’utilisateurs  </a:t>
            </a:r>
            <a:endParaRPr lang="fr-FR" sz="1800" dirty="0"/>
          </a:p>
        </p:txBody>
      </p:sp>
    </p:spTree>
    <p:extLst>
      <p:ext uri="{BB962C8B-B14F-4D97-AF65-F5344CB8AC3E}">
        <p14:creationId xmlns:p14="http://schemas.microsoft.com/office/powerpoint/2010/main" val="39395046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ajouter </a:t>
            </a:r>
            <a:r>
              <a:rPr lang="fr-FR" dirty="0" err="1" smtClean="0"/>
              <a:t>Identity</a:t>
            </a:r>
            <a:r>
              <a:rPr lang="fr-FR" dirty="0" smtClean="0"/>
              <a:t> à mon projet ?</a:t>
            </a:r>
            <a:endParaRPr lang="fr-FR" dirty="0"/>
          </a:p>
        </p:txBody>
      </p:sp>
      <p:pic>
        <p:nvPicPr>
          <p:cNvPr id="4" name="Espace réservé du contenu 3"/>
          <p:cNvPicPr>
            <a:picLocks noGrp="1" noChangeAspect="1"/>
          </p:cNvPicPr>
          <p:nvPr>
            <p:ph idx="1"/>
          </p:nvPr>
        </p:nvPicPr>
        <p:blipFill>
          <a:blip r:embed="rId2"/>
          <a:stretch>
            <a:fillRect/>
          </a:stretch>
        </p:blipFill>
        <p:spPr>
          <a:xfrm>
            <a:off x="1891756" y="2016882"/>
            <a:ext cx="7600588" cy="4510918"/>
          </a:xfrm>
          <a:prstGeom prst="rect">
            <a:avLst/>
          </a:prstGeom>
        </p:spPr>
      </p:pic>
      <p:sp>
        <p:nvSpPr>
          <p:cNvPr id="5" name="Flèche droite 4"/>
          <p:cNvSpPr/>
          <p:nvPr/>
        </p:nvSpPr>
        <p:spPr>
          <a:xfrm>
            <a:off x="693174" y="4793225"/>
            <a:ext cx="1198582" cy="929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5801032" y="3515031"/>
            <a:ext cx="1198582" cy="929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745364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Ainsi sont générées :</a:t>
            </a:r>
            <a:endParaRPr lang="fr-FR" dirty="0"/>
          </a:p>
        </p:txBody>
      </p:sp>
      <p:sp>
        <p:nvSpPr>
          <p:cNvPr id="3" name="Espace réservé du contenu 2"/>
          <p:cNvSpPr>
            <a:spLocks noGrp="1"/>
          </p:cNvSpPr>
          <p:nvPr>
            <p:ph idx="1"/>
          </p:nvPr>
        </p:nvSpPr>
        <p:spPr/>
        <p:txBody>
          <a:bodyPr/>
          <a:lstStyle/>
          <a:p>
            <a:r>
              <a:rPr lang="fr-FR" dirty="0" smtClean="0"/>
              <a:t>Les classes </a:t>
            </a:r>
            <a:r>
              <a:rPr lang="fr-FR" dirty="0" err="1" smtClean="0"/>
              <a:t>AccountController</a:t>
            </a:r>
            <a:r>
              <a:rPr lang="fr-FR" dirty="0" smtClean="0"/>
              <a:t> et </a:t>
            </a:r>
            <a:r>
              <a:rPr lang="fr-FR" dirty="0" err="1" smtClean="0"/>
              <a:t>ManageController</a:t>
            </a:r>
            <a:endParaRPr lang="fr-FR" dirty="0" smtClean="0"/>
          </a:p>
          <a:p>
            <a:r>
              <a:rPr lang="fr-FR" dirty="0" smtClean="0"/>
              <a:t>Leurs vues associées</a:t>
            </a:r>
          </a:p>
          <a:p>
            <a:r>
              <a:rPr lang="fr-FR" dirty="0" smtClean="0"/>
              <a:t>La vue partielle _Login Partial</a:t>
            </a:r>
          </a:p>
          <a:p>
            <a:r>
              <a:rPr lang="fr-FR" dirty="0" smtClean="0"/>
              <a:t>« S’inscrire » et « Se connecter» dans le menu en haut à droite.</a:t>
            </a:r>
            <a:endParaRPr lang="fr-FR" dirty="0"/>
          </a:p>
        </p:txBody>
      </p:sp>
      <p:pic>
        <p:nvPicPr>
          <p:cNvPr id="4" name="Image 3"/>
          <p:cNvPicPr>
            <a:picLocks noChangeAspect="1"/>
          </p:cNvPicPr>
          <p:nvPr/>
        </p:nvPicPr>
        <p:blipFill>
          <a:blip r:embed="rId2"/>
          <a:stretch>
            <a:fillRect/>
          </a:stretch>
        </p:blipFill>
        <p:spPr>
          <a:xfrm>
            <a:off x="1154954" y="5100022"/>
            <a:ext cx="8715375" cy="581025"/>
          </a:xfrm>
          <a:prstGeom prst="rect">
            <a:avLst/>
          </a:prstGeom>
        </p:spPr>
      </p:pic>
      <p:sp>
        <p:nvSpPr>
          <p:cNvPr id="5" name="Flèche vers le bas 4"/>
          <p:cNvSpPr/>
          <p:nvPr/>
        </p:nvSpPr>
        <p:spPr>
          <a:xfrm>
            <a:off x="8922775" y="4586748"/>
            <a:ext cx="545690" cy="494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7864937" y="4596239"/>
            <a:ext cx="545690" cy="494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821536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Limiter l’accès à une page web</a:t>
            </a:r>
            <a:endParaRPr lang="fr-FR" dirty="0"/>
          </a:p>
        </p:txBody>
      </p:sp>
      <p:sp>
        <p:nvSpPr>
          <p:cNvPr id="3" name="Espace réservé du contenu 2"/>
          <p:cNvSpPr>
            <a:spLocks noGrp="1"/>
          </p:cNvSpPr>
          <p:nvPr>
            <p:ph idx="1"/>
          </p:nvPr>
        </p:nvSpPr>
        <p:spPr/>
        <p:txBody>
          <a:bodyPr/>
          <a:lstStyle/>
          <a:p>
            <a:r>
              <a:rPr lang="fr-FR" dirty="0" smtClean="0"/>
              <a:t>Pour limiter l’accès à une page web aux utilisateurs authentifiés on utilise l’attribut [</a:t>
            </a:r>
            <a:r>
              <a:rPr lang="fr-FR" dirty="0" err="1" smtClean="0"/>
              <a:t>Authorize</a:t>
            </a:r>
            <a:r>
              <a:rPr lang="fr-FR" dirty="0" smtClean="0"/>
              <a:t>]</a:t>
            </a:r>
          </a:p>
          <a:p>
            <a:endParaRPr lang="fr-FR" dirty="0"/>
          </a:p>
          <a:p>
            <a:endParaRPr lang="fr-FR" dirty="0" smtClean="0"/>
          </a:p>
          <a:p>
            <a:endParaRPr lang="fr-FR" dirty="0"/>
          </a:p>
          <a:p>
            <a:endParaRPr lang="fr-FR" dirty="0" smtClean="0"/>
          </a:p>
          <a:p>
            <a:r>
              <a:rPr lang="fr-FR" dirty="0" smtClean="0"/>
              <a:t>Tout utilisateur allant vers cette action sera automatiquement redirigé vers la page de connexion s’il n’est pas authentifié</a:t>
            </a:r>
            <a:endParaRPr lang="fr-FR" dirty="0"/>
          </a:p>
        </p:txBody>
      </p:sp>
      <p:pic>
        <p:nvPicPr>
          <p:cNvPr id="5" name="Image 4"/>
          <p:cNvPicPr>
            <a:picLocks noChangeAspect="1"/>
          </p:cNvPicPr>
          <p:nvPr/>
        </p:nvPicPr>
        <p:blipFill>
          <a:blip r:embed="rId2"/>
          <a:stretch>
            <a:fillRect/>
          </a:stretch>
        </p:blipFill>
        <p:spPr>
          <a:xfrm>
            <a:off x="1154954" y="3230012"/>
            <a:ext cx="6197860" cy="1688743"/>
          </a:xfrm>
          <a:prstGeom prst="rect">
            <a:avLst/>
          </a:prstGeom>
        </p:spPr>
      </p:pic>
    </p:spTree>
    <p:extLst>
      <p:ext uri="{BB962C8B-B14F-4D97-AF65-F5344CB8AC3E}">
        <p14:creationId xmlns:p14="http://schemas.microsoft.com/office/powerpoint/2010/main" val="129055570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Page de connexion par défaut</a:t>
            </a:r>
            <a:endParaRPr lang="fr-FR" dirty="0"/>
          </a:p>
        </p:txBody>
      </p:sp>
      <p:sp>
        <p:nvSpPr>
          <p:cNvPr id="3" name="Espace réservé du contenu 2"/>
          <p:cNvSpPr>
            <a:spLocks noGrp="1"/>
          </p:cNvSpPr>
          <p:nvPr>
            <p:ph idx="1"/>
          </p:nvPr>
        </p:nvSpPr>
        <p:spPr/>
        <p:txBody>
          <a:bodyPr/>
          <a:lstStyle/>
          <a:p>
            <a:r>
              <a:rPr lang="fr-FR" dirty="0" smtClean="0"/>
              <a:t>Voici la page de connexion :</a:t>
            </a:r>
          </a:p>
          <a:p>
            <a:endParaRPr lang="fr-FR" dirty="0"/>
          </a:p>
        </p:txBody>
      </p:sp>
      <p:pic>
        <p:nvPicPr>
          <p:cNvPr id="4" name="Image 3"/>
          <p:cNvPicPr>
            <a:picLocks noChangeAspect="1"/>
          </p:cNvPicPr>
          <p:nvPr/>
        </p:nvPicPr>
        <p:blipFill>
          <a:blip r:embed="rId2"/>
          <a:stretch>
            <a:fillRect/>
          </a:stretch>
        </p:blipFill>
        <p:spPr>
          <a:xfrm>
            <a:off x="5856288" y="2497137"/>
            <a:ext cx="4124325" cy="3629025"/>
          </a:xfrm>
          <a:prstGeom prst="rect">
            <a:avLst/>
          </a:prstGeom>
        </p:spPr>
      </p:pic>
    </p:spTree>
    <p:extLst>
      <p:ext uri="{BB962C8B-B14F-4D97-AF65-F5344CB8AC3E}">
        <p14:creationId xmlns:p14="http://schemas.microsoft.com/office/powerpoint/2010/main" val="20687953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des classes générées</a:t>
            </a:r>
            <a:endParaRPr lang="fr-FR" dirty="0"/>
          </a:p>
        </p:txBody>
      </p:sp>
      <p:sp>
        <p:nvSpPr>
          <p:cNvPr id="3" name="Espace réservé du contenu 2"/>
          <p:cNvSpPr>
            <a:spLocks noGrp="1"/>
          </p:cNvSpPr>
          <p:nvPr>
            <p:ph idx="1"/>
          </p:nvPr>
        </p:nvSpPr>
        <p:spPr/>
        <p:txBody>
          <a:bodyPr/>
          <a:lstStyle/>
          <a:p>
            <a:r>
              <a:rPr lang="fr-FR" dirty="0" smtClean="0"/>
              <a:t>Démo</a:t>
            </a:r>
          </a:p>
          <a:p>
            <a:r>
              <a:rPr lang="fr-FR" dirty="0" err="1" smtClean="0"/>
              <a:t>Account</a:t>
            </a:r>
            <a:r>
              <a:rPr lang="fr-FR" dirty="0" smtClean="0"/>
              <a:t> manager - Manage Controller</a:t>
            </a:r>
          </a:p>
          <a:p>
            <a:r>
              <a:rPr lang="fr-FR" dirty="0" err="1" smtClean="0"/>
              <a:t>Views</a:t>
            </a:r>
            <a:r>
              <a:rPr lang="fr-FR" dirty="0" smtClean="0"/>
              <a:t> correspondantes</a:t>
            </a:r>
            <a:endParaRPr lang="fr-FR" dirty="0"/>
          </a:p>
        </p:txBody>
      </p:sp>
    </p:spTree>
    <p:extLst>
      <p:ext uri="{BB962C8B-B14F-4D97-AF65-F5344CB8AC3E}">
        <p14:creationId xmlns:p14="http://schemas.microsoft.com/office/powerpoint/2010/main" val="14245011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 Changer couleur des boutons des pages </a:t>
            </a:r>
            <a:r>
              <a:rPr lang="fr-FR" dirty="0" err="1" smtClean="0"/>
              <a:t>LogIn</a:t>
            </a:r>
            <a:r>
              <a:rPr lang="fr-FR" dirty="0" smtClean="0"/>
              <a:t> et </a:t>
            </a:r>
            <a:r>
              <a:rPr lang="fr-FR" dirty="0" err="1" smtClean="0"/>
              <a:t>register</a:t>
            </a:r>
            <a:endParaRPr lang="fr-FR" dirty="0"/>
          </a:p>
        </p:txBody>
      </p:sp>
      <p:sp>
        <p:nvSpPr>
          <p:cNvPr id="3" name="Espace réservé du contenu 2"/>
          <p:cNvSpPr>
            <a:spLocks noGrp="1"/>
          </p:cNvSpPr>
          <p:nvPr>
            <p:ph idx="1"/>
          </p:nvPr>
        </p:nvSpPr>
        <p:spPr/>
        <p:txBody>
          <a:bodyPr/>
          <a:lstStyle/>
          <a:p>
            <a:r>
              <a:rPr lang="fr-FR" sz="2800" dirty="0" smtClean="0"/>
              <a:t>Les bouton Se Connecter et S’inscrire sont en gris </a:t>
            </a:r>
          </a:p>
          <a:p>
            <a:r>
              <a:rPr lang="fr-FR" sz="2800" dirty="0" smtClean="0"/>
              <a:t>=&gt; Changer la couleur de ces boutons en orange pour être cohérent avec ce qu’on a fait jusqu’alors</a:t>
            </a:r>
          </a:p>
          <a:p>
            <a:endParaRPr lang="fr-FR" dirty="0"/>
          </a:p>
        </p:txBody>
      </p:sp>
    </p:spTree>
    <p:extLst>
      <p:ext uri="{BB962C8B-B14F-4D97-AF65-F5344CB8AC3E}">
        <p14:creationId xmlns:p14="http://schemas.microsoft.com/office/powerpoint/2010/main" val="1328845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Contrôle utilisateur pour avis</a:t>
            </a:r>
            <a:endParaRPr lang="fr-FR" dirty="0"/>
          </a:p>
        </p:txBody>
      </p:sp>
      <p:sp>
        <p:nvSpPr>
          <p:cNvPr id="3" name="Espace réservé du contenu 2"/>
          <p:cNvSpPr>
            <a:spLocks noGrp="1"/>
          </p:cNvSpPr>
          <p:nvPr>
            <p:ph idx="1"/>
          </p:nvPr>
        </p:nvSpPr>
        <p:spPr/>
        <p:txBody>
          <a:bodyPr/>
          <a:lstStyle/>
          <a:p>
            <a:r>
              <a:rPr lang="fr-FR" dirty="0" smtClean="0"/>
              <a:t>Il nous faut empêcher les utilisateurs d’entrer des avis s’ils ne sont pas connectés.</a:t>
            </a:r>
          </a:p>
          <a:p>
            <a:r>
              <a:rPr lang="fr-FR" b="1" dirty="0" smtClean="0"/>
              <a:t>TODO : Appliquer l’attribut [</a:t>
            </a:r>
            <a:r>
              <a:rPr lang="fr-FR" b="1" dirty="0" err="1" smtClean="0"/>
              <a:t>Authorize</a:t>
            </a:r>
            <a:r>
              <a:rPr lang="fr-FR" b="1" dirty="0" smtClean="0"/>
              <a:t>] sur la bonne action pour que l’utilisateur ne puisse pas entrer de commentaire s’il n’est pas connecté</a:t>
            </a:r>
          </a:p>
          <a:p>
            <a:r>
              <a:rPr lang="fr-FR" dirty="0" smtClean="0"/>
              <a:t>Vérifier que cela fonctionne</a:t>
            </a:r>
          </a:p>
        </p:txBody>
      </p:sp>
    </p:spTree>
    <p:extLst>
      <p:ext uri="{BB962C8B-B14F-4D97-AF65-F5344CB8AC3E}">
        <p14:creationId xmlns:p14="http://schemas.microsoft.com/office/powerpoint/2010/main" val="4125275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des tables automatique</a:t>
            </a:r>
            <a:endParaRPr lang="fr-FR" dirty="0"/>
          </a:p>
        </p:txBody>
      </p:sp>
      <p:sp>
        <p:nvSpPr>
          <p:cNvPr id="3" name="Espace réservé du contenu 2"/>
          <p:cNvSpPr>
            <a:spLocks noGrp="1"/>
          </p:cNvSpPr>
          <p:nvPr>
            <p:ph idx="1"/>
          </p:nvPr>
        </p:nvSpPr>
        <p:spPr/>
        <p:txBody>
          <a:bodyPr/>
          <a:lstStyle/>
          <a:p>
            <a:r>
              <a:rPr lang="fr-FR" dirty="0" smtClean="0"/>
              <a:t>Les tables/Procédures stockées nécessaires au stockage des données utilisateurs sont créées automatiquement dès que le premier utilisateur s’inscrit.</a:t>
            </a:r>
          </a:p>
          <a:p>
            <a:r>
              <a:rPr lang="fr-FR" b="1" dirty="0" smtClean="0"/>
              <a:t>Tester cela par vous même</a:t>
            </a:r>
            <a:endParaRPr lang="fr-FR" b="1" dirty="0"/>
          </a:p>
        </p:txBody>
      </p:sp>
    </p:spTree>
    <p:extLst>
      <p:ext uri="{BB962C8B-B14F-4D97-AF65-F5344CB8AC3E}">
        <p14:creationId xmlns:p14="http://schemas.microsoft.com/office/powerpoint/2010/main" val="1547390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HTML</a:t>
            </a:r>
            <a:endParaRPr lang="fr-FR"/>
          </a:p>
        </p:txBody>
      </p:sp>
      <p:sp>
        <p:nvSpPr>
          <p:cNvPr id="3" name="Content Placeholder 2"/>
          <p:cNvSpPr>
            <a:spLocks noGrp="1"/>
          </p:cNvSpPr>
          <p:nvPr>
            <p:ph idx="1"/>
          </p:nvPr>
        </p:nvSpPr>
        <p:spPr/>
        <p:txBody>
          <a:bodyPr/>
          <a:lstStyle/>
          <a:p>
            <a:r>
              <a:rPr lang="fr-FR"/>
              <a:t>TODO : Ecrire une page web avec </a:t>
            </a:r>
            <a:endParaRPr lang="fr-FR" smtClean="0"/>
          </a:p>
          <a:p>
            <a:r>
              <a:rPr lang="fr-FR" smtClean="0"/>
              <a:t>un </a:t>
            </a:r>
            <a:r>
              <a:rPr lang="fr-FR"/>
              <a:t>titre &lt;h1&gt;, </a:t>
            </a:r>
            <a:endParaRPr lang="fr-FR" smtClean="0"/>
          </a:p>
          <a:p>
            <a:r>
              <a:rPr lang="fr-FR" smtClean="0"/>
              <a:t>un </a:t>
            </a:r>
            <a:r>
              <a:rPr lang="fr-FR"/>
              <a:t>paragraphe &lt;p&gt;  dans un fichier texte, </a:t>
            </a:r>
            <a:endParaRPr lang="fr-FR" smtClean="0"/>
          </a:p>
          <a:p>
            <a:r>
              <a:rPr lang="fr-FR" smtClean="0"/>
              <a:t>sauvegarder </a:t>
            </a:r>
            <a:r>
              <a:rPr lang="fr-FR"/>
              <a:t>le fichier en .htm et l’ouvrir avec un navigateur,</a:t>
            </a:r>
          </a:p>
          <a:p>
            <a:endParaRPr lang="fr-FR"/>
          </a:p>
        </p:txBody>
      </p:sp>
    </p:spTree>
    <p:extLst>
      <p:ext uri="{BB962C8B-B14F-4D97-AF65-F5344CB8AC3E}">
        <p14:creationId xmlns:p14="http://schemas.microsoft.com/office/powerpoint/2010/main" val="21484133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Redirection vers formation après inscription</a:t>
            </a:r>
            <a:endParaRPr lang="fr-FR" dirty="0"/>
          </a:p>
        </p:txBody>
      </p:sp>
      <p:sp>
        <p:nvSpPr>
          <p:cNvPr id="3" name="Espace réservé du contenu 2"/>
          <p:cNvSpPr>
            <a:spLocks noGrp="1"/>
          </p:cNvSpPr>
          <p:nvPr>
            <p:ph idx="1"/>
          </p:nvPr>
        </p:nvSpPr>
        <p:spPr>
          <a:xfrm>
            <a:off x="1154954" y="2603500"/>
            <a:ext cx="9803332" cy="3579586"/>
          </a:xfrm>
        </p:spPr>
        <p:txBody>
          <a:bodyPr/>
          <a:lstStyle/>
          <a:p>
            <a:r>
              <a:rPr lang="fr-FR" b="1" dirty="0" smtClean="0"/>
              <a:t>Problème</a:t>
            </a:r>
            <a:r>
              <a:rPr lang="fr-FR" dirty="0" smtClean="0"/>
              <a:t> : Quand un utilisateur veut créer un commentaire mais qu’il n’est pas enregistré, </a:t>
            </a:r>
            <a:r>
              <a:rPr lang="fr-FR" b="1" dirty="0" smtClean="0"/>
              <a:t>après inscription il est redirigé sur la page d’accueil </a:t>
            </a:r>
            <a:r>
              <a:rPr lang="fr-FR" dirty="0" smtClean="0"/>
              <a:t>!</a:t>
            </a:r>
          </a:p>
          <a:p>
            <a:r>
              <a:rPr lang="fr-FR" dirty="0" smtClean="0"/>
              <a:t>Après pour qu’il retrouve la formation qu’il veut commenter c’est la galère !</a:t>
            </a:r>
          </a:p>
          <a:p>
            <a:r>
              <a:rPr lang="fr-FR" b="1" dirty="0" smtClean="0"/>
              <a:t>TODO</a:t>
            </a:r>
            <a:r>
              <a:rPr lang="fr-FR" dirty="0" smtClean="0"/>
              <a:t> : </a:t>
            </a:r>
            <a:r>
              <a:rPr lang="fr-FR" b="1" dirty="0" smtClean="0"/>
              <a:t>Après inscription rediriger vers la page de </a:t>
            </a:r>
            <a:r>
              <a:rPr lang="fr-FR" b="1" dirty="0" err="1" smtClean="0"/>
              <a:t>DetailFormation</a:t>
            </a:r>
            <a:r>
              <a:rPr lang="fr-FR" b="1" dirty="0" smtClean="0"/>
              <a:t> </a:t>
            </a:r>
            <a:r>
              <a:rPr lang="fr-FR" dirty="0" smtClean="0"/>
              <a:t>à partir de laquelle il veut laisser un commentaire.</a:t>
            </a:r>
          </a:p>
          <a:p>
            <a:r>
              <a:rPr lang="fr-FR" dirty="0" smtClean="0"/>
              <a:t>Attention : Gérer le cas où il créé son compte depuis une autre page.</a:t>
            </a:r>
            <a:endParaRPr lang="fr-FR" dirty="0"/>
          </a:p>
        </p:txBody>
      </p:sp>
    </p:spTree>
    <p:extLst>
      <p:ext uri="{BB962C8B-B14F-4D97-AF65-F5344CB8AC3E}">
        <p14:creationId xmlns:p14="http://schemas.microsoft.com/office/powerpoint/2010/main" val="19422546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Modifier la sauvegarde d’avis</a:t>
            </a:r>
            <a:endParaRPr lang="fr-FR" dirty="0"/>
          </a:p>
        </p:txBody>
      </p:sp>
      <p:sp>
        <p:nvSpPr>
          <p:cNvPr id="3" name="Espace réservé du contenu 2"/>
          <p:cNvSpPr>
            <a:spLocks noGrp="1"/>
          </p:cNvSpPr>
          <p:nvPr>
            <p:ph idx="1"/>
          </p:nvPr>
        </p:nvSpPr>
        <p:spPr/>
        <p:txBody>
          <a:bodyPr/>
          <a:lstStyle/>
          <a:p>
            <a:r>
              <a:rPr lang="fr-FR" dirty="0" smtClean="0"/>
              <a:t>Modifier la sauvegarde d’avis pour supprimer le nom de la personne puis qu’on l’a déjà quand il s’est inscrit</a:t>
            </a:r>
          </a:p>
          <a:p>
            <a:r>
              <a:rPr lang="fr-FR" dirty="0" smtClean="0"/>
              <a:t>Dans la table avis stocker l’identifiant de cette personne à la place de la colonne nom. Inclure une clé étrangère</a:t>
            </a:r>
          </a:p>
          <a:p>
            <a:endParaRPr lang="fr-FR" dirty="0"/>
          </a:p>
        </p:txBody>
      </p:sp>
    </p:spTree>
    <p:extLst>
      <p:ext uri="{BB962C8B-B14F-4D97-AF65-F5344CB8AC3E}">
        <p14:creationId xmlns:p14="http://schemas.microsoft.com/office/powerpoint/2010/main" val="15541149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Limiter à 1 avis par formation</a:t>
            </a:r>
            <a:endParaRPr lang="fr-FR" dirty="0"/>
          </a:p>
        </p:txBody>
      </p:sp>
      <p:sp>
        <p:nvSpPr>
          <p:cNvPr id="3" name="Espace réservé du contenu 2"/>
          <p:cNvSpPr>
            <a:spLocks noGrp="1"/>
          </p:cNvSpPr>
          <p:nvPr>
            <p:ph idx="1"/>
          </p:nvPr>
        </p:nvSpPr>
        <p:spPr/>
        <p:txBody>
          <a:bodyPr/>
          <a:lstStyle/>
          <a:p>
            <a:r>
              <a:rPr lang="fr-FR" b="1" dirty="0" smtClean="0"/>
              <a:t>TODO : Limiter les utilisateurs pour qu’ils ne laissent qu’un seul avis au maximum par formation</a:t>
            </a:r>
          </a:p>
          <a:p>
            <a:endParaRPr lang="fr-FR" dirty="0"/>
          </a:p>
        </p:txBody>
      </p:sp>
    </p:spTree>
    <p:extLst>
      <p:ext uri="{BB962C8B-B14F-4D97-AF65-F5344CB8AC3E}">
        <p14:creationId xmlns:p14="http://schemas.microsoft.com/office/powerpoint/2010/main" val="25433243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Reset de mot de passe</a:t>
            </a:r>
            <a:endParaRPr lang="fr-FR" dirty="0"/>
          </a:p>
        </p:txBody>
      </p:sp>
      <p:sp>
        <p:nvSpPr>
          <p:cNvPr id="3" name="Espace réservé du contenu 2"/>
          <p:cNvSpPr>
            <a:spLocks noGrp="1"/>
          </p:cNvSpPr>
          <p:nvPr>
            <p:ph idx="1"/>
          </p:nvPr>
        </p:nvSpPr>
        <p:spPr/>
        <p:txBody>
          <a:bodyPr/>
          <a:lstStyle/>
          <a:p>
            <a:r>
              <a:rPr lang="fr-FR" b="1" dirty="0" smtClean="0"/>
              <a:t>Implémenter ce qu’il faut pour que les utilisateurs puissent changer de mot de passe</a:t>
            </a:r>
            <a:endParaRPr lang="fr-FR" b="1" dirty="0"/>
          </a:p>
        </p:txBody>
      </p:sp>
    </p:spTree>
    <p:extLst>
      <p:ext uri="{BB962C8B-B14F-4D97-AF65-F5344CB8AC3E}">
        <p14:creationId xmlns:p14="http://schemas.microsoft.com/office/powerpoint/2010/main" val="17495637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Inscription avec Tiers</a:t>
            </a:r>
            <a:endParaRPr lang="fr-FR" dirty="0"/>
          </a:p>
        </p:txBody>
      </p:sp>
      <p:sp>
        <p:nvSpPr>
          <p:cNvPr id="3" name="Espace réservé du contenu 2"/>
          <p:cNvSpPr>
            <a:spLocks noGrp="1"/>
          </p:cNvSpPr>
          <p:nvPr>
            <p:ph idx="1"/>
          </p:nvPr>
        </p:nvSpPr>
        <p:spPr>
          <a:xfrm>
            <a:off x="1154954" y="2603500"/>
            <a:ext cx="5835781" cy="3416300"/>
          </a:xfrm>
        </p:spPr>
        <p:txBody>
          <a:bodyPr/>
          <a:lstStyle/>
          <a:p>
            <a:r>
              <a:rPr lang="fr-FR" dirty="0" smtClean="0"/>
              <a:t>Il est possible de configurer son application pour créer un compte à partir d’un compte Facebook, Google, LinkedIn…</a:t>
            </a:r>
          </a:p>
          <a:p>
            <a:r>
              <a:rPr lang="fr-FR" dirty="0" smtClean="0"/>
              <a:t>Le code est dans la classe </a:t>
            </a:r>
            <a:r>
              <a:rPr lang="fr-FR" dirty="0" err="1" smtClean="0"/>
              <a:t>StartUp.Auth.cs</a:t>
            </a:r>
            <a:endParaRPr lang="fr-FR" dirty="0" smtClean="0"/>
          </a:p>
        </p:txBody>
      </p:sp>
      <p:pic>
        <p:nvPicPr>
          <p:cNvPr id="4" name="Image 3"/>
          <p:cNvPicPr>
            <a:picLocks noChangeAspect="1"/>
          </p:cNvPicPr>
          <p:nvPr/>
        </p:nvPicPr>
        <p:blipFill>
          <a:blip r:embed="rId2"/>
          <a:stretch>
            <a:fillRect/>
          </a:stretch>
        </p:blipFill>
        <p:spPr>
          <a:xfrm>
            <a:off x="7362057" y="2440844"/>
            <a:ext cx="4023699" cy="3980082"/>
          </a:xfrm>
          <a:prstGeom prst="rect">
            <a:avLst/>
          </a:prstGeom>
        </p:spPr>
      </p:pic>
    </p:spTree>
    <p:extLst>
      <p:ext uri="{BB962C8B-B14F-4D97-AF65-F5344CB8AC3E}">
        <p14:creationId xmlns:p14="http://schemas.microsoft.com/office/powerpoint/2010/main" val="42594115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aux </a:t>
            </a:r>
            <a:r>
              <a:rPr lang="fr-FR" dirty="0" err="1" smtClean="0"/>
              <a:t>Roles</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Il est possible d’assigner plusieurs types d’utilisateurs avec des droits différents =&gt; notion de </a:t>
            </a:r>
            <a:r>
              <a:rPr lang="fr-FR" dirty="0" err="1" smtClean="0"/>
              <a:t>Role</a:t>
            </a:r>
            <a:endParaRPr lang="fr-FR" dirty="0" smtClean="0"/>
          </a:p>
          <a:p>
            <a:r>
              <a:rPr lang="fr-FR" dirty="0" smtClean="0"/>
              <a:t>Pour restreindre une page à un rôle :</a:t>
            </a:r>
          </a:p>
          <a:p>
            <a:endParaRPr lang="fr-FR" dirty="0" smtClean="0"/>
          </a:p>
          <a:p>
            <a:endParaRPr lang="fr-FR" dirty="0"/>
          </a:p>
          <a:p>
            <a:endParaRPr lang="fr-FR" dirty="0" smtClean="0"/>
          </a:p>
          <a:p>
            <a:endParaRPr lang="fr-FR" dirty="0"/>
          </a:p>
          <a:p>
            <a:endParaRPr lang="fr-FR" dirty="0"/>
          </a:p>
        </p:txBody>
      </p:sp>
      <p:pic>
        <p:nvPicPr>
          <p:cNvPr id="4" name="Image 3"/>
          <p:cNvPicPr>
            <a:picLocks noChangeAspect="1"/>
          </p:cNvPicPr>
          <p:nvPr/>
        </p:nvPicPr>
        <p:blipFill>
          <a:blip r:embed="rId2"/>
          <a:stretch>
            <a:fillRect/>
          </a:stretch>
        </p:blipFill>
        <p:spPr>
          <a:xfrm>
            <a:off x="1262062" y="3831112"/>
            <a:ext cx="6103938" cy="1248888"/>
          </a:xfrm>
          <a:prstGeom prst="rect">
            <a:avLst/>
          </a:prstGeom>
        </p:spPr>
      </p:pic>
    </p:spTree>
    <p:extLst>
      <p:ext uri="{BB962C8B-B14F-4D97-AF65-F5344CB8AC3E}">
        <p14:creationId xmlns:p14="http://schemas.microsoft.com/office/powerpoint/2010/main" val="33130317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Assigner un rôle à un User</a:t>
            </a:r>
          </a:p>
        </p:txBody>
      </p:sp>
      <p:sp>
        <p:nvSpPr>
          <p:cNvPr id="7" name="Espace réservé du contenu 6"/>
          <p:cNvSpPr>
            <a:spLocks noGrp="1"/>
          </p:cNvSpPr>
          <p:nvPr>
            <p:ph idx="1"/>
          </p:nvPr>
        </p:nvSpPr>
        <p:spPr/>
        <p:txBody>
          <a:bodyPr/>
          <a:lstStyle/>
          <a:p>
            <a:r>
              <a:rPr lang="fr-FR" dirty="0" err="1" smtClean="0"/>
              <a:t>AddToRole</a:t>
            </a:r>
            <a:endParaRPr lang="fr-FR" dirty="0"/>
          </a:p>
        </p:txBody>
      </p:sp>
      <p:pic>
        <p:nvPicPr>
          <p:cNvPr id="8" name="Image 7"/>
          <p:cNvPicPr>
            <a:picLocks noChangeAspect="1"/>
          </p:cNvPicPr>
          <p:nvPr/>
        </p:nvPicPr>
        <p:blipFill>
          <a:blip r:embed="rId2"/>
          <a:stretch>
            <a:fillRect/>
          </a:stretch>
        </p:blipFill>
        <p:spPr>
          <a:xfrm>
            <a:off x="1253347" y="4153869"/>
            <a:ext cx="8564626" cy="1865931"/>
          </a:xfrm>
          <a:prstGeom prst="rect">
            <a:avLst/>
          </a:prstGeom>
        </p:spPr>
      </p:pic>
      <p:pic>
        <p:nvPicPr>
          <p:cNvPr id="9" name="Image 8"/>
          <p:cNvPicPr>
            <a:picLocks noChangeAspect="1"/>
          </p:cNvPicPr>
          <p:nvPr/>
        </p:nvPicPr>
        <p:blipFill>
          <a:blip r:embed="rId3"/>
          <a:stretch>
            <a:fillRect/>
          </a:stretch>
        </p:blipFill>
        <p:spPr>
          <a:xfrm>
            <a:off x="1154954" y="3124200"/>
            <a:ext cx="9228539" cy="823203"/>
          </a:xfrm>
          <a:prstGeom prst="rect">
            <a:avLst/>
          </a:prstGeom>
        </p:spPr>
      </p:pic>
    </p:spTree>
    <p:extLst>
      <p:ext uri="{BB962C8B-B14F-4D97-AF65-F5344CB8AC3E}">
        <p14:creationId xmlns:p14="http://schemas.microsoft.com/office/powerpoint/2010/main" val="214785147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Assigner un rôle à un User</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stackoverflow.com/questions/19543198/adding-role-dynamically-in-new-vs-2013-identity-usermanager</a:t>
            </a:r>
            <a:endParaRPr lang="fr-FR" dirty="0" smtClean="0"/>
          </a:p>
          <a:p>
            <a:endParaRPr lang="fr-FR" dirty="0"/>
          </a:p>
        </p:txBody>
      </p:sp>
      <p:pic>
        <p:nvPicPr>
          <p:cNvPr id="4" name="Image 3"/>
          <p:cNvPicPr>
            <a:picLocks noChangeAspect="1"/>
          </p:cNvPicPr>
          <p:nvPr/>
        </p:nvPicPr>
        <p:blipFill>
          <a:blip r:embed="rId3"/>
          <a:stretch>
            <a:fillRect/>
          </a:stretch>
        </p:blipFill>
        <p:spPr>
          <a:xfrm>
            <a:off x="1558924" y="2997927"/>
            <a:ext cx="6327776" cy="3280636"/>
          </a:xfrm>
          <a:prstGeom prst="rect">
            <a:avLst/>
          </a:prstGeom>
        </p:spPr>
      </p:pic>
    </p:spTree>
    <p:extLst>
      <p:ext uri="{BB962C8B-B14F-4D97-AF65-F5344CB8AC3E}">
        <p14:creationId xmlns:p14="http://schemas.microsoft.com/office/powerpoint/2010/main" val="23107521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un back end pour modifier les utilisateurs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Créer un </a:t>
            </a:r>
            <a:r>
              <a:rPr lang="fr-FR" dirty="0" err="1" smtClean="0"/>
              <a:t>role</a:t>
            </a:r>
            <a:r>
              <a:rPr lang="fr-FR" dirty="0" smtClean="0"/>
              <a:t> Administrateur </a:t>
            </a:r>
          </a:p>
          <a:p>
            <a:r>
              <a:rPr lang="fr-FR" dirty="0" smtClean="0"/>
              <a:t>Créer une page accessible uniquement pour l’administrateur</a:t>
            </a:r>
          </a:p>
          <a:p>
            <a:r>
              <a:rPr lang="fr-FR" dirty="0" smtClean="0"/>
              <a:t>Dans cette page lister tous les </a:t>
            </a:r>
            <a:r>
              <a:rPr lang="fr-FR" dirty="0" err="1" smtClean="0"/>
              <a:t>users</a:t>
            </a:r>
            <a:r>
              <a:rPr lang="fr-FR" dirty="0" smtClean="0"/>
              <a:t> et leurs </a:t>
            </a:r>
            <a:r>
              <a:rPr lang="fr-FR" dirty="0" err="1" smtClean="0"/>
              <a:t>roles</a:t>
            </a:r>
            <a:endParaRPr lang="fr-FR" dirty="0" smtClean="0"/>
          </a:p>
          <a:p>
            <a:r>
              <a:rPr lang="fr-FR" dirty="0" smtClean="0"/>
              <a:t>Permettre d’ajouter/supprimer/modifier un </a:t>
            </a:r>
            <a:r>
              <a:rPr lang="fr-FR" dirty="0" err="1" smtClean="0"/>
              <a:t>role</a:t>
            </a:r>
            <a:r>
              <a:rPr lang="fr-FR" dirty="0" smtClean="0"/>
              <a:t> à un </a:t>
            </a:r>
            <a:r>
              <a:rPr lang="fr-FR" dirty="0" smtClean="0"/>
              <a:t>user</a:t>
            </a:r>
          </a:p>
          <a:p>
            <a:r>
              <a:rPr lang="fr-FR" dirty="0" smtClean="0"/>
              <a:t>Dans une seconde page lister tous les avis d'un user et pouvoir supprimer un avis si besoin</a:t>
            </a:r>
            <a:endParaRPr lang="fr-FR" dirty="0" smtClean="0"/>
          </a:p>
          <a:p>
            <a:endParaRPr lang="fr-FR" dirty="0" smtClean="0"/>
          </a:p>
          <a:p>
            <a:endParaRPr lang="fr-FR" dirty="0"/>
          </a:p>
          <a:p>
            <a:r>
              <a:rPr lang="fr-FR" dirty="0">
                <a:hlinkClick r:id="rId2"/>
              </a:rPr>
              <a:t>https://</a:t>
            </a:r>
            <a:r>
              <a:rPr lang="fr-FR" dirty="0" smtClean="0">
                <a:hlinkClick r:id="rId2"/>
              </a:rPr>
              <a:t>stackoverflow.com/questions/50425520/removing-a-user-from-a-role-in-asp-net-mvc-5</a:t>
            </a:r>
            <a:endParaRPr lang="fr-FR" dirty="0" smtClean="0"/>
          </a:p>
          <a:p>
            <a:endParaRPr lang="fr-FR" dirty="0" smtClean="0"/>
          </a:p>
          <a:p>
            <a:endParaRPr lang="fr-FR" dirty="0"/>
          </a:p>
        </p:txBody>
      </p:sp>
    </p:spTree>
    <p:extLst>
      <p:ext uri="{BB962C8B-B14F-4D97-AF65-F5344CB8AC3E}">
        <p14:creationId xmlns:p14="http://schemas.microsoft.com/office/powerpoint/2010/main" val="415544356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mtClean="0"/>
              <a:t>Filtres et site Multilingue</a:t>
            </a:r>
            <a:endParaRPr lang="fr-FR"/>
          </a:p>
        </p:txBody>
      </p:sp>
      <p:sp>
        <p:nvSpPr>
          <p:cNvPr id="3" name="Subtitl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8032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qu’ASP.NET MVC ?</a:t>
            </a:r>
            <a:endParaRPr lang="fr-FR" dirty="0"/>
          </a:p>
        </p:txBody>
      </p:sp>
      <p:sp>
        <p:nvSpPr>
          <p:cNvPr id="3" name="Espace réservé du contenu 2"/>
          <p:cNvSpPr>
            <a:spLocks noGrp="1"/>
          </p:cNvSpPr>
          <p:nvPr>
            <p:ph idx="1"/>
          </p:nvPr>
        </p:nvSpPr>
        <p:spPr/>
        <p:txBody>
          <a:bodyPr/>
          <a:lstStyle/>
          <a:p>
            <a:r>
              <a:rPr lang="fr-FR" sz="2400" smtClean="0"/>
              <a:t>ASP.NET MVC est une technologie pour créer des sites web coté serveur.</a:t>
            </a:r>
          </a:p>
          <a:p>
            <a:r>
              <a:rPr lang="fr-FR" sz="2400" smtClean="0"/>
              <a:t>Elle se base sur pattern d’architecture Modèle Vue Controlleur</a:t>
            </a:r>
          </a:p>
          <a:p>
            <a:endParaRPr lang="fr-FR" dirty="0"/>
          </a:p>
        </p:txBody>
      </p:sp>
    </p:spTree>
    <p:extLst>
      <p:ext uri="{BB962C8B-B14F-4D97-AF65-F5344CB8AC3E}">
        <p14:creationId xmlns:p14="http://schemas.microsoft.com/office/powerpoint/2010/main" val="6305089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filtre</a:t>
            </a:r>
            <a:endParaRPr lang="fr-FR" dirty="0"/>
          </a:p>
        </p:txBody>
      </p:sp>
      <p:sp>
        <p:nvSpPr>
          <p:cNvPr id="3" name="Espace réservé du contenu 2"/>
          <p:cNvSpPr>
            <a:spLocks noGrp="1"/>
          </p:cNvSpPr>
          <p:nvPr>
            <p:ph idx="1"/>
          </p:nvPr>
        </p:nvSpPr>
        <p:spPr>
          <a:xfrm>
            <a:off x="1154955" y="2603500"/>
            <a:ext cx="8204946" cy="609601"/>
          </a:xfrm>
        </p:spPr>
        <p:txBody>
          <a:bodyPr>
            <a:normAutofit lnSpcReduction="10000"/>
          </a:bodyPr>
          <a:lstStyle/>
          <a:p>
            <a:r>
              <a:rPr lang="fr-FR" dirty="0" smtClean="0"/>
              <a:t>Les filtres sont des bouts de code qui seront exécutés juste avant de rentrer dans le contrôleur ou juste après.</a:t>
            </a:r>
          </a:p>
          <a:p>
            <a:endParaRPr lang="fr-FR" dirty="0"/>
          </a:p>
          <a:p>
            <a:endParaRPr lang="fr-FR" dirty="0"/>
          </a:p>
        </p:txBody>
      </p:sp>
      <p:sp>
        <p:nvSpPr>
          <p:cNvPr id="4" name="Rectangle 3"/>
          <p:cNvSpPr/>
          <p:nvPr/>
        </p:nvSpPr>
        <p:spPr>
          <a:xfrm>
            <a:off x="4229100" y="3949700"/>
            <a:ext cx="26670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Controlleur</a:t>
            </a:r>
            <a:endParaRPr lang="fr-FR" dirty="0"/>
          </a:p>
        </p:txBody>
      </p:sp>
      <p:cxnSp>
        <p:nvCxnSpPr>
          <p:cNvPr id="6" name="Connecteur droit avec flèche 5"/>
          <p:cNvCxnSpPr/>
          <p:nvPr/>
        </p:nvCxnSpPr>
        <p:spPr>
          <a:xfrm>
            <a:off x="1879600" y="4432300"/>
            <a:ext cx="2349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6781800" y="4432300"/>
            <a:ext cx="2349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èche vers le bas 7"/>
          <p:cNvSpPr/>
          <p:nvPr/>
        </p:nvSpPr>
        <p:spPr>
          <a:xfrm>
            <a:off x="6914356" y="3746500"/>
            <a:ext cx="812800"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3568700" y="3841751"/>
            <a:ext cx="812800"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7956550" y="3841751"/>
            <a:ext cx="1758950" cy="112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Vue</a:t>
            </a:r>
            <a:endParaRPr lang="fr-FR" dirty="0"/>
          </a:p>
        </p:txBody>
      </p:sp>
      <p:sp>
        <p:nvSpPr>
          <p:cNvPr id="11" name="Rectangle 10"/>
          <p:cNvSpPr/>
          <p:nvPr/>
        </p:nvSpPr>
        <p:spPr>
          <a:xfrm>
            <a:off x="1651000" y="3949700"/>
            <a:ext cx="17399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Routage</a:t>
            </a:r>
            <a:endParaRPr lang="fr-FR" dirty="0"/>
          </a:p>
        </p:txBody>
      </p:sp>
      <p:sp>
        <p:nvSpPr>
          <p:cNvPr id="12" name="ZoneTexte 11"/>
          <p:cNvSpPr txBox="1"/>
          <p:nvPr/>
        </p:nvSpPr>
        <p:spPr>
          <a:xfrm>
            <a:off x="3631095" y="3492502"/>
            <a:ext cx="688009" cy="369332"/>
          </a:xfrm>
          <a:prstGeom prst="rect">
            <a:avLst/>
          </a:prstGeom>
          <a:noFill/>
        </p:spPr>
        <p:txBody>
          <a:bodyPr wrap="none" rtlCol="0">
            <a:spAutoFit/>
          </a:bodyPr>
          <a:lstStyle/>
          <a:p>
            <a:r>
              <a:rPr lang="fr-FR" dirty="0" smtClean="0"/>
              <a:t>Filtre</a:t>
            </a:r>
            <a:endParaRPr lang="fr-FR" dirty="0"/>
          </a:p>
        </p:txBody>
      </p:sp>
      <p:sp>
        <p:nvSpPr>
          <p:cNvPr id="13" name="ZoneTexte 12"/>
          <p:cNvSpPr txBox="1"/>
          <p:nvPr/>
        </p:nvSpPr>
        <p:spPr>
          <a:xfrm>
            <a:off x="6976751" y="3354428"/>
            <a:ext cx="688009" cy="369332"/>
          </a:xfrm>
          <a:prstGeom prst="rect">
            <a:avLst/>
          </a:prstGeom>
          <a:noFill/>
        </p:spPr>
        <p:txBody>
          <a:bodyPr wrap="none" rtlCol="0">
            <a:spAutoFit/>
          </a:bodyPr>
          <a:lstStyle/>
          <a:p>
            <a:r>
              <a:rPr lang="fr-FR" dirty="0" smtClean="0"/>
              <a:t>Filtre</a:t>
            </a:r>
            <a:endParaRPr lang="fr-FR" dirty="0"/>
          </a:p>
        </p:txBody>
      </p:sp>
    </p:spTree>
    <p:extLst>
      <p:ext uri="{BB962C8B-B14F-4D97-AF65-F5344CB8AC3E}">
        <p14:creationId xmlns:p14="http://schemas.microsoft.com/office/powerpoint/2010/main" val="394416344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filtre dérive de </a:t>
            </a:r>
            <a:r>
              <a:rPr lang="fr-FR" dirty="0" err="1" smtClean="0"/>
              <a:t>ActionFilterAttribute</a:t>
            </a:r>
            <a:endParaRPr lang="fr-FR" dirty="0"/>
          </a:p>
        </p:txBody>
      </p:sp>
      <p:sp>
        <p:nvSpPr>
          <p:cNvPr id="3" name="Espace réservé du contenu 2"/>
          <p:cNvSpPr>
            <a:spLocks noGrp="1"/>
          </p:cNvSpPr>
          <p:nvPr>
            <p:ph idx="1"/>
          </p:nvPr>
        </p:nvSpPr>
        <p:spPr/>
        <p:txBody>
          <a:bodyPr/>
          <a:lstStyle/>
          <a:p>
            <a:r>
              <a:rPr lang="fr-FR" dirty="0" smtClean="0"/>
              <a:t>Un filtre est une classe C# qui hérite de </a:t>
            </a:r>
            <a:r>
              <a:rPr lang="fr-FR" b="1" dirty="0" err="1" smtClean="0"/>
              <a:t>ActionFilterAttribute</a:t>
            </a:r>
            <a:endParaRPr lang="fr-FR" b="1" dirty="0" smtClean="0"/>
          </a:p>
          <a:p>
            <a:r>
              <a:rPr lang="fr-FR" dirty="0" smtClean="0"/>
              <a:t>2 Méthodes peuvent être créées dans une telle classe :</a:t>
            </a:r>
          </a:p>
          <a:p>
            <a:pPr lvl="1"/>
            <a:r>
              <a:rPr lang="fr-FR" dirty="0" err="1" smtClean="0"/>
              <a:t>OnResultExecuting</a:t>
            </a:r>
            <a:endParaRPr lang="fr-FR" dirty="0" smtClean="0"/>
          </a:p>
          <a:p>
            <a:pPr lvl="1"/>
            <a:r>
              <a:rPr lang="fr-FR" dirty="0" err="1"/>
              <a:t>OnResultExecuted</a:t>
            </a:r>
            <a:endParaRPr lang="fr-FR" dirty="0"/>
          </a:p>
        </p:txBody>
      </p:sp>
      <p:pic>
        <p:nvPicPr>
          <p:cNvPr id="5" name="Image 4"/>
          <p:cNvPicPr>
            <a:picLocks noChangeAspect="1"/>
          </p:cNvPicPr>
          <p:nvPr/>
        </p:nvPicPr>
        <p:blipFill>
          <a:blip r:embed="rId2"/>
          <a:stretch>
            <a:fillRect/>
          </a:stretch>
        </p:blipFill>
        <p:spPr>
          <a:xfrm>
            <a:off x="1307884" y="5334000"/>
            <a:ext cx="8608483" cy="777875"/>
          </a:xfrm>
          <a:prstGeom prst="rect">
            <a:avLst/>
          </a:prstGeom>
        </p:spPr>
      </p:pic>
    </p:spTree>
    <p:extLst>
      <p:ext uri="{BB962C8B-B14F-4D97-AF65-F5344CB8AC3E}">
        <p14:creationId xmlns:p14="http://schemas.microsoft.com/office/powerpoint/2010/main" val="288043930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 implémenter un filtre</a:t>
            </a:r>
            <a:endParaRPr lang="fr-FR" dirty="0"/>
          </a:p>
        </p:txBody>
      </p:sp>
      <p:sp>
        <p:nvSpPr>
          <p:cNvPr id="3" name="Espace réservé du contenu 2"/>
          <p:cNvSpPr>
            <a:spLocks noGrp="1"/>
          </p:cNvSpPr>
          <p:nvPr>
            <p:ph idx="1"/>
          </p:nvPr>
        </p:nvSpPr>
        <p:spPr/>
        <p:txBody>
          <a:bodyPr/>
          <a:lstStyle/>
          <a:p>
            <a:r>
              <a:rPr lang="fr-FR" b="1" dirty="0" smtClean="0"/>
              <a:t>Implémenter un filtre qui log </a:t>
            </a:r>
            <a:r>
              <a:rPr lang="fr-FR" b="1" dirty="0" smtClean="0"/>
              <a:t>dans un fichier  ou en base chaque </a:t>
            </a:r>
            <a:r>
              <a:rPr lang="fr-FR" b="1" dirty="0" smtClean="0"/>
              <a:t>appel d’action</a:t>
            </a:r>
          </a:p>
          <a:p>
            <a:r>
              <a:rPr lang="fr-FR" dirty="0" smtClean="0"/>
              <a:t>Par exemple Log4net (</a:t>
            </a:r>
            <a:r>
              <a:rPr lang="fr-FR" dirty="0">
                <a:hlinkClick r:id="rId2"/>
              </a:rPr>
              <a:t>https://</a:t>
            </a:r>
            <a:r>
              <a:rPr lang="fr-FR" dirty="0" smtClean="0">
                <a:hlinkClick r:id="rId2"/>
              </a:rPr>
              <a:t>weblogs.asp.net/jhallal/configure-log4net-logging-framework-for-mvc</a:t>
            </a:r>
            <a:r>
              <a:rPr lang="fr-FR" dirty="0" smtClean="0"/>
              <a:t>)</a:t>
            </a:r>
          </a:p>
          <a:p>
            <a:endParaRPr lang="fr-FR" dirty="0" smtClean="0"/>
          </a:p>
          <a:p>
            <a:endParaRPr lang="fr-FR" dirty="0"/>
          </a:p>
        </p:txBody>
      </p:sp>
    </p:spTree>
    <p:extLst>
      <p:ext uri="{BB962C8B-B14F-4D97-AF65-F5344CB8AC3E}">
        <p14:creationId xmlns:p14="http://schemas.microsoft.com/office/powerpoint/2010/main" val="15628176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faire un site </a:t>
            </a:r>
            <a:r>
              <a:rPr lang="fr-FR" dirty="0" err="1" smtClean="0"/>
              <a:t>MultiLingue</a:t>
            </a:r>
            <a:endParaRPr lang="fr-FR" dirty="0"/>
          </a:p>
        </p:txBody>
      </p:sp>
      <p:sp>
        <p:nvSpPr>
          <p:cNvPr id="3" name="Espace réservé du contenu 2"/>
          <p:cNvSpPr>
            <a:spLocks noGrp="1"/>
          </p:cNvSpPr>
          <p:nvPr>
            <p:ph idx="1"/>
          </p:nvPr>
        </p:nvSpPr>
        <p:spPr/>
        <p:txBody>
          <a:bodyPr/>
          <a:lstStyle/>
          <a:p>
            <a:r>
              <a:rPr lang="fr-FR" sz="2000" dirty="0" smtClean="0"/>
              <a:t>3 possibilités</a:t>
            </a:r>
          </a:p>
          <a:p>
            <a:pPr lvl="1"/>
            <a:r>
              <a:rPr lang="fr-FR" sz="1800" dirty="0" smtClean="0"/>
              <a:t>Dupliquer tous les contrôleurs</a:t>
            </a:r>
          </a:p>
          <a:p>
            <a:pPr lvl="1"/>
            <a:r>
              <a:rPr lang="fr-FR" sz="1800" dirty="0" smtClean="0"/>
              <a:t>Utiliser des fichiers de ressource (</a:t>
            </a:r>
            <a:r>
              <a:rPr lang="fr-FR" sz="1800" dirty="0">
                <a:hlinkClick r:id="rId2"/>
              </a:rPr>
              <a:t>https://www.codeproject.com/articles/778040/beginners-tutorial-on-globalization-and-localizati</a:t>
            </a:r>
            <a:endParaRPr lang="fr-FR" sz="1800" dirty="0" smtClean="0"/>
          </a:p>
          <a:p>
            <a:pPr lvl="1"/>
            <a:r>
              <a:rPr lang="fr-FR" sz="1800" dirty="0" smtClean="0"/>
              <a:t>Utiliser un filtre</a:t>
            </a:r>
          </a:p>
          <a:p>
            <a:pPr lvl="1"/>
            <a:endParaRPr lang="fr-FR" dirty="0" smtClean="0"/>
          </a:p>
          <a:p>
            <a:pPr lvl="1"/>
            <a:endParaRPr lang="fr-FR" dirty="0"/>
          </a:p>
        </p:txBody>
      </p:sp>
    </p:spTree>
    <p:extLst>
      <p:ext uri="{BB962C8B-B14F-4D97-AF65-F5344CB8AC3E}">
        <p14:creationId xmlns:p14="http://schemas.microsoft.com/office/powerpoint/2010/main" val="37396129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Dupliquer les contrôleurs</a:t>
            </a:r>
            <a:endParaRPr lang="fr-FR" dirty="0"/>
          </a:p>
        </p:txBody>
      </p:sp>
      <p:sp>
        <p:nvSpPr>
          <p:cNvPr id="3" name="Espace réservé du contenu 2"/>
          <p:cNvSpPr>
            <a:spLocks noGrp="1"/>
          </p:cNvSpPr>
          <p:nvPr>
            <p:ph idx="1"/>
          </p:nvPr>
        </p:nvSpPr>
        <p:spPr/>
        <p:txBody>
          <a:bodyPr>
            <a:normAutofit/>
          </a:bodyPr>
          <a:lstStyle/>
          <a:p>
            <a:r>
              <a:rPr lang="fr-FR" sz="2400" dirty="0" smtClean="0"/>
              <a:t>Idée : j’ai besoin d’une vue en anglais et une en français pour l’action Home/Index</a:t>
            </a:r>
          </a:p>
          <a:p>
            <a:r>
              <a:rPr lang="fr-FR" sz="2400" dirty="0" smtClean="0"/>
              <a:t>=&gt; je vais créer un second contrôleur </a:t>
            </a:r>
            <a:r>
              <a:rPr lang="fr-FR" sz="2400" dirty="0" err="1" smtClean="0"/>
              <a:t>HomeEn</a:t>
            </a:r>
            <a:r>
              <a:rPr lang="fr-FR" sz="2400" dirty="0" smtClean="0"/>
              <a:t> dans lequel la vue de l’action Index sera en anglais</a:t>
            </a:r>
          </a:p>
          <a:p>
            <a:r>
              <a:rPr lang="fr-FR" sz="2400" dirty="0" smtClean="0"/>
              <a:t>Je vais donc avoir 2 </a:t>
            </a:r>
            <a:r>
              <a:rPr lang="fr-FR" sz="2400" dirty="0" err="1" smtClean="0"/>
              <a:t>controlleur</a:t>
            </a:r>
            <a:r>
              <a:rPr lang="fr-FR" sz="2400" dirty="0" smtClean="0"/>
              <a:t> Home et </a:t>
            </a:r>
            <a:r>
              <a:rPr lang="fr-FR" sz="2400" dirty="0" err="1" smtClean="0"/>
              <a:t>HomeEn</a:t>
            </a:r>
            <a:r>
              <a:rPr lang="fr-FR" sz="2400" dirty="0" smtClean="0"/>
              <a:t> dont la seule </a:t>
            </a:r>
            <a:r>
              <a:rPr lang="fr-FR" sz="2400" dirty="0" err="1" smtClean="0"/>
              <a:t>difference</a:t>
            </a:r>
            <a:r>
              <a:rPr lang="fr-FR" sz="2400" dirty="0" smtClean="0"/>
              <a:t> est le nom car </a:t>
            </a:r>
            <a:r>
              <a:rPr lang="fr-FR" sz="2400" dirty="0" err="1" smtClean="0"/>
              <a:t>lecontenu</a:t>
            </a:r>
            <a:r>
              <a:rPr lang="fr-FR" sz="2400" dirty="0" smtClean="0"/>
              <a:t> est identique</a:t>
            </a:r>
          </a:p>
          <a:p>
            <a:r>
              <a:rPr lang="fr-FR" sz="2400" dirty="0" smtClean="0"/>
              <a:t>Leurs vues respectives seront-elles différentes</a:t>
            </a:r>
          </a:p>
          <a:p>
            <a:pPr lvl="1"/>
            <a:endParaRPr lang="fr-FR" dirty="0"/>
          </a:p>
        </p:txBody>
      </p:sp>
    </p:spTree>
    <p:extLst>
      <p:ext uri="{BB962C8B-B14F-4D97-AF65-F5344CB8AC3E}">
        <p14:creationId xmlns:p14="http://schemas.microsoft.com/office/powerpoint/2010/main" val="397112304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Dupliquer les </a:t>
            </a:r>
            <a:r>
              <a:rPr lang="fr-FR" dirty="0" err="1"/>
              <a:t>controleurs</a:t>
            </a:r>
            <a:endParaRPr lang="fr-FR" dirty="0"/>
          </a:p>
        </p:txBody>
      </p:sp>
      <p:sp>
        <p:nvSpPr>
          <p:cNvPr id="3" name="Espace réservé du contenu 2"/>
          <p:cNvSpPr>
            <a:spLocks noGrp="1"/>
          </p:cNvSpPr>
          <p:nvPr>
            <p:ph idx="1"/>
          </p:nvPr>
        </p:nvSpPr>
        <p:spPr/>
        <p:txBody>
          <a:bodyPr/>
          <a:lstStyle/>
          <a:p>
            <a:r>
              <a:rPr lang="fr-FR" sz="2000" dirty="0"/>
              <a:t>Avantages</a:t>
            </a:r>
          </a:p>
          <a:p>
            <a:pPr lvl="1"/>
            <a:r>
              <a:rPr lang="fr-FR" sz="1800" dirty="0"/>
              <a:t>Respect du principe Open </a:t>
            </a:r>
            <a:r>
              <a:rPr lang="fr-FR" sz="1800" dirty="0" err="1"/>
              <a:t>Closed</a:t>
            </a:r>
            <a:r>
              <a:rPr lang="fr-FR" sz="1800" dirty="0"/>
              <a:t> </a:t>
            </a:r>
          </a:p>
          <a:p>
            <a:r>
              <a:rPr lang="fr-FR" sz="2000" dirty="0"/>
              <a:t>Inconvénients</a:t>
            </a:r>
          </a:p>
          <a:p>
            <a:pPr lvl="1"/>
            <a:r>
              <a:rPr lang="fr-FR" sz="1800" dirty="0"/>
              <a:t>Dupliquer du code ? Sérieusement ? </a:t>
            </a:r>
          </a:p>
          <a:p>
            <a:pPr lvl="1"/>
            <a:r>
              <a:rPr lang="fr-FR" sz="1800" dirty="0"/>
              <a:t>Faible maintenabilité ( ex : 10 </a:t>
            </a:r>
            <a:r>
              <a:rPr lang="fr-FR" sz="1800" dirty="0" smtClean="0"/>
              <a:t>contrôleurs </a:t>
            </a:r>
            <a:r>
              <a:rPr lang="fr-FR" sz="1800" dirty="0"/>
              <a:t>de base et 4 langages = 40 </a:t>
            </a:r>
            <a:r>
              <a:rPr lang="fr-FR" sz="1800" dirty="0" err="1"/>
              <a:t>controlleurs</a:t>
            </a:r>
            <a:r>
              <a:rPr lang="fr-FR" sz="1800" dirty="0"/>
              <a:t>…)</a:t>
            </a:r>
          </a:p>
          <a:p>
            <a:endParaRPr lang="fr-FR" dirty="0"/>
          </a:p>
        </p:txBody>
      </p:sp>
    </p:spTree>
    <p:extLst>
      <p:ext uri="{BB962C8B-B14F-4D97-AF65-F5344CB8AC3E}">
        <p14:creationId xmlns:p14="http://schemas.microsoft.com/office/powerpoint/2010/main" val="378555363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Utiliser des dictionnaires de ressources</a:t>
            </a:r>
            <a:endParaRPr lang="fr-FR" dirty="0"/>
          </a:p>
        </p:txBody>
      </p:sp>
      <p:sp>
        <p:nvSpPr>
          <p:cNvPr id="3" name="Espace réservé du contenu 2"/>
          <p:cNvSpPr>
            <a:spLocks noGrp="1"/>
          </p:cNvSpPr>
          <p:nvPr>
            <p:ph idx="1"/>
          </p:nvPr>
        </p:nvSpPr>
        <p:spPr/>
        <p:txBody>
          <a:bodyPr/>
          <a:lstStyle/>
          <a:p>
            <a:r>
              <a:rPr lang="fr-FR" b="1" dirty="0" smtClean="0"/>
              <a:t>Idée : Je ne créé qu’une seule vue pour mon action mais au lieu d’écrire du texte en français ou en anglais, j’utilise des clés de ressource. </a:t>
            </a:r>
            <a:endParaRPr lang="fr-FR" b="1" dirty="0"/>
          </a:p>
          <a:p>
            <a:r>
              <a:rPr lang="fr-FR" dirty="0" smtClean="0"/>
              <a:t>Dans mes dictionnaire apparait cette clé avec la traduction en EN et en FR</a:t>
            </a:r>
          </a:p>
          <a:p>
            <a:r>
              <a:rPr lang="fr-FR" dirty="0" smtClean="0"/>
              <a:t>Pour le rendu de la page j’appelle le dictionnaire du langage voulu dynamiquement pour générer la page dans le bon langage</a:t>
            </a:r>
            <a:endParaRPr lang="fr-FR" dirty="0"/>
          </a:p>
        </p:txBody>
      </p:sp>
      <p:pic>
        <p:nvPicPr>
          <p:cNvPr id="4" name="Image 3"/>
          <p:cNvPicPr>
            <a:picLocks noChangeAspect="1"/>
          </p:cNvPicPr>
          <p:nvPr/>
        </p:nvPicPr>
        <p:blipFill>
          <a:blip r:embed="rId2"/>
          <a:stretch>
            <a:fillRect/>
          </a:stretch>
        </p:blipFill>
        <p:spPr>
          <a:xfrm>
            <a:off x="1282019" y="4586013"/>
            <a:ext cx="5321981" cy="1750834"/>
          </a:xfrm>
          <a:prstGeom prst="rect">
            <a:avLst/>
          </a:prstGeom>
        </p:spPr>
      </p:pic>
      <p:pic>
        <p:nvPicPr>
          <p:cNvPr id="6" name="Image 5"/>
          <p:cNvPicPr>
            <a:picLocks noChangeAspect="1"/>
          </p:cNvPicPr>
          <p:nvPr/>
        </p:nvPicPr>
        <p:blipFill>
          <a:blip r:embed="rId3"/>
          <a:stretch>
            <a:fillRect/>
          </a:stretch>
        </p:blipFill>
        <p:spPr>
          <a:xfrm>
            <a:off x="8645817" y="4364703"/>
            <a:ext cx="2923721" cy="1858297"/>
          </a:xfrm>
          <a:prstGeom prst="rect">
            <a:avLst/>
          </a:prstGeom>
        </p:spPr>
      </p:pic>
    </p:spTree>
    <p:extLst>
      <p:ext uri="{BB962C8B-B14F-4D97-AF65-F5344CB8AC3E}">
        <p14:creationId xmlns:p14="http://schemas.microsoft.com/office/powerpoint/2010/main" val="195041012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Utiliser des dictionnaires de ressources</a:t>
            </a:r>
          </a:p>
        </p:txBody>
      </p:sp>
      <p:sp>
        <p:nvSpPr>
          <p:cNvPr id="3" name="Espace réservé du contenu 2"/>
          <p:cNvSpPr>
            <a:spLocks noGrp="1"/>
          </p:cNvSpPr>
          <p:nvPr>
            <p:ph idx="1"/>
          </p:nvPr>
        </p:nvSpPr>
        <p:spPr/>
        <p:txBody>
          <a:bodyPr>
            <a:normAutofit fontScale="92500" lnSpcReduction="10000"/>
          </a:bodyPr>
          <a:lstStyle/>
          <a:p>
            <a:r>
              <a:rPr lang="fr-FR" dirty="0" smtClean="0"/>
              <a:t>Avantages </a:t>
            </a:r>
          </a:p>
          <a:p>
            <a:pPr lvl="1"/>
            <a:r>
              <a:rPr lang="fr-FR" dirty="0"/>
              <a:t>Respect </a:t>
            </a:r>
            <a:r>
              <a:rPr lang="fr-FR" dirty="0" smtClean="0"/>
              <a:t>partiel </a:t>
            </a:r>
            <a:r>
              <a:rPr lang="fr-FR" dirty="0"/>
              <a:t>du principe </a:t>
            </a:r>
            <a:r>
              <a:rPr lang="fr-FR" dirty="0" err="1"/>
              <a:t>OpenClosed</a:t>
            </a:r>
            <a:endParaRPr lang="fr-FR" dirty="0"/>
          </a:p>
          <a:p>
            <a:endParaRPr lang="fr-FR" dirty="0" smtClean="0"/>
          </a:p>
          <a:p>
            <a:r>
              <a:rPr lang="fr-FR" dirty="0" smtClean="0"/>
              <a:t>Inconvénients</a:t>
            </a:r>
          </a:p>
          <a:p>
            <a:pPr lvl="1"/>
            <a:r>
              <a:rPr lang="fr-FR" dirty="0" smtClean="0"/>
              <a:t>Respect très partiel du principe </a:t>
            </a:r>
            <a:r>
              <a:rPr lang="fr-FR" dirty="0" err="1" smtClean="0"/>
              <a:t>OpenClosed</a:t>
            </a:r>
            <a:r>
              <a:rPr lang="fr-FR" dirty="0" smtClean="0"/>
              <a:t> ( Verrues de code si différences de HTML entre les différents langages)</a:t>
            </a:r>
          </a:p>
          <a:p>
            <a:pPr lvl="1"/>
            <a:r>
              <a:rPr lang="fr-FR" dirty="0" smtClean="0"/>
              <a:t>Absolument </a:t>
            </a:r>
            <a:r>
              <a:rPr lang="fr-FR" dirty="0" smtClean="0"/>
              <a:t>illisible et non maintenable</a:t>
            </a:r>
          </a:p>
          <a:p>
            <a:pPr lvl="1"/>
            <a:endParaRPr lang="fr-FR" dirty="0"/>
          </a:p>
          <a:p>
            <a:r>
              <a:rPr lang="fr-FR" dirty="0" smtClean="0"/>
              <a:t>Même si c’est la solution la plus commune sur Internet, ce n’est pas envisageable</a:t>
            </a:r>
            <a:endParaRPr lang="fr-FR" dirty="0"/>
          </a:p>
        </p:txBody>
      </p:sp>
    </p:spTree>
    <p:extLst>
      <p:ext uri="{BB962C8B-B14F-4D97-AF65-F5344CB8AC3E}">
        <p14:creationId xmlns:p14="http://schemas.microsoft.com/office/powerpoint/2010/main" val="24309188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Utiliser un filtre</a:t>
            </a:r>
            <a:endParaRPr lang="fr-FR" dirty="0"/>
          </a:p>
        </p:txBody>
      </p:sp>
      <p:sp>
        <p:nvSpPr>
          <p:cNvPr id="3" name="Espace réservé du contenu 2"/>
          <p:cNvSpPr>
            <a:spLocks noGrp="1"/>
          </p:cNvSpPr>
          <p:nvPr>
            <p:ph idx="1"/>
          </p:nvPr>
        </p:nvSpPr>
        <p:spPr/>
        <p:txBody>
          <a:bodyPr>
            <a:normAutofit/>
          </a:bodyPr>
          <a:lstStyle/>
          <a:p>
            <a:r>
              <a:rPr lang="fr-FR" sz="2000" b="1" dirty="0" smtClean="0"/>
              <a:t>Idée : On garde un seul contrôleur mais plusieurs vues. En fonction de la langue passée dans l’url on fournit une vue dans la langue si elle existe </a:t>
            </a:r>
            <a:r>
              <a:rPr lang="fr-FR" sz="2000" dirty="0" smtClean="0"/>
              <a:t>ex :</a:t>
            </a:r>
          </a:p>
          <a:p>
            <a:r>
              <a:rPr lang="fr-FR" sz="2000" dirty="0" smtClean="0"/>
              <a:t>Apres un appel de /</a:t>
            </a:r>
            <a:r>
              <a:rPr lang="fr-FR" sz="2000" dirty="0" err="1" smtClean="0"/>
              <a:t>fr</a:t>
            </a:r>
            <a:r>
              <a:rPr lang="fr-FR" sz="2000" dirty="0" smtClean="0"/>
              <a:t>/Home/Index on fournit </a:t>
            </a:r>
            <a:r>
              <a:rPr lang="fr-FR" sz="2000" dirty="0" err="1" smtClean="0"/>
              <a:t>Index_fr</a:t>
            </a:r>
            <a:endParaRPr lang="fr-FR" sz="2000" dirty="0" smtClean="0"/>
          </a:p>
          <a:p>
            <a:r>
              <a:rPr lang="fr-FR" sz="2000" dirty="0"/>
              <a:t>Apres un appel de </a:t>
            </a:r>
            <a:r>
              <a:rPr lang="fr-FR" sz="2000" dirty="0" smtClean="0"/>
              <a:t>/en/Home/Index </a:t>
            </a:r>
            <a:r>
              <a:rPr lang="fr-FR" sz="2000" dirty="0"/>
              <a:t>on </a:t>
            </a:r>
            <a:r>
              <a:rPr lang="fr-FR" sz="2000" dirty="0" smtClean="0"/>
              <a:t>fournit </a:t>
            </a:r>
            <a:r>
              <a:rPr lang="fr-FR" sz="2000" dirty="0" err="1" smtClean="0"/>
              <a:t>Index_en</a:t>
            </a:r>
            <a:endParaRPr lang="fr-FR" sz="2000" dirty="0"/>
          </a:p>
          <a:p>
            <a:r>
              <a:rPr lang="fr-FR" sz="2000" dirty="0" smtClean="0"/>
              <a:t>Ce choix de vue s’effectue dans un filtre entre la sortie du contrôleur et l’entrée dans le moteur de vues</a:t>
            </a:r>
          </a:p>
          <a:p>
            <a:endParaRPr lang="fr-FR" sz="2000" dirty="0"/>
          </a:p>
        </p:txBody>
      </p:sp>
    </p:spTree>
    <p:extLst>
      <p:ext uri="{BB962C8B-B14F-4D97-AF65-F5344CB8AC3E}">
        <p14:creationId xmlns:p14="http://schemas.microsoft.com/office/powerpoint/2010/main" val="231467340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Utiliser un filtre</a:t>
            </a:r>
          </a:p>
        </p:txBody>
      </p:sp>
      <p:sp>
        <p:nvSpPr>
          <p:cNvPr id="3" name="Espace réservé du contenu 2"/>
          <p:cNvSpPr>
            <a:spLocks noGrp="1"/>
          </p:cNvSpPr>
          <p:nvPr>
            <p:ph idx="1"/>
          </p:nvPr>
        </p:nvSpPr>
        <p:spPr/>
        <p:txBody>
          <a:bodyPr>
            <a:normAutofit/>
          </a:bodyPr>
          <a:lstStyle/>
          <a:p>
            <a:r>
              <a:rPr lang="fr-FR" sz="2400" dirty="0" smtClean="0"/>
              <a:t>Avantages</a:t>
            </a:r>
          </a:p>
          <a:p>
            <a:pPr lvl="1"/>
            <a:r>
              <a:rPr lang="fr-FR" sz="2000" dirty="0" smtClean="0"/>
              <a:t>Respect du principe </a:t>
            </a:r>
            <a:r>
              <a:rPr lang="fr-FR" sz="2000" dirty="0" err="1" smtClean="0"/>
              <a:t>OpenClosed</a:t>
            </a:r>
            <a:endParaRPr lang="fr-FR" sz="2000" dirty="0" smtClean="0"/>
          </a:p>
          <a:p>
            <a:pPr lvl="1"/>
            <a:r>
              <a:rPr lang="fr-FR" sz="2000" dirty="0" smtClean="0"/>
              <a:t>Maintenable</a:t>
            </a:r>
            <a:endParaRPr lang="fr-FR" sz="2000" dirty="0"/>
          </a:p>
          <a:p>
            <a:r>
              <a:rPr lang="fr-FR" sz="2400" dirty="0" smtClean="0"/>
              <a:t>Inconvénients:</a:t>
            </a:r>
          </a:p>
          <a:p>
            <a:pPr lvl="1"/>
            <a:r>
              <a:rPr lang="fr-FR" sz="2000" dirty="0"/>
              <a:t>?</a:t>
            </a:r>
          </a:p>
        </p:txBody>
      </p:sp>
    </p:spTree>
    <p:extLst>
      <p:ext uri="{BB962C8B-B14F-4D97-AF65-F5344CB8AC3E}">
        <p14:creationId xmlns:p14="http://schemas.microsoft.com/office/powerpoint/2010/main" val="2068170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The road to ASP.NET Core 3.0</a:t>
            </a:r>
            <a:br>
              <a:rPr lang="fr-FR" smtClean="0"/>
            </a:br>
            <a:endParaRPr lang="fr-FR"/>
          </a:p>
        </p:txBody>
      </p:sp>
      <p:cxnSp>
        <p:nvCxnSpPr>
          <p:cNvPr id="5" name="Straight Connector 4"/>
          <p:cNvCxnSpPr/>
          <p:nvPr/>
        </p:nvCxnSpPr>
        <p:spPr>
          <a:xfrm>
            <a:off x="361835" y="4618654"/>
            <a:ext cx="10347649" cy="4665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Diagram 17"/>
          <p:cNvGraphicFramePr/>
          <p:nvPr>
            <p:extLst>
              <p:ext uri="{D42A27DB-BD31-4B8C-83A1-F6EECF244321}">
                <p14:modId xmlns:p14="http://schemas.microsoft.com/office/powerpoint/2010/main" val="518051586"/>
              </p:ext>
            </p:extLst>
          </p:nvPr>
        </p:nvGraphicFramePr>
        <p:xfrm>
          <a:off x="283395" y="850295"/>
          <a:ext cx="975878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597159" y="4198776"/>
            <a:ext cx="787395" cy="369332"/>
          </a:xfrm>
          <a:prstGeom prst="rect">
            <a:avLst/>
          </a:prstGeom>
          <a:noFill/>
        </p:spPr>
        <p:txBody>
          <a:bodyPr wrap="none" rtlCol="0">
            <a:spAutoFit/>
          </a:bodyPr>
          <a:lstStyle/>
          <a:p>
            <a:r>
              <a:rPr lang="fr-FR" smtClean="0"/>
              <a:t>1990s</a:t>
            </a:r>
            <a:endParaRPr lang="fr-FR"/>
          </a:p>
        </p:txBody>
      </p:sp>
      <p:sp>
        <p:nvSpPr>
          <p:cNvPr id="20" name="TextBox 19"/>
          <p:cNvSpPr txBox="1"/>
          <p:nvPr/>
        </p:nvSpPr>
        <p:spPr>
          <a:xfrm>
            <a:off x="2037184" y="4215491"/>
            <a:ext cx="697627" cy="369332"/>
          </a:xfrm>
          <a:prstGeom prst="rect">
            <a:avLst/>
          </a:prstGeom>
          <a:noFill/>
        </p:spPr>
        <p:txBody>
          <a:bodyPr wrap="none" rtlCol="0">
            <a:spAutoFit/>
          </a:bodyPr>
          <a:lstStyle/>
          <a:p>
            <a:r>
              <a:rPr lang="fr-FR" smtClean="0"/>
              <a:t>2002</a:t>
            </a:r>
            <a:endParaRPr lang="fr-FR"/>
          </a:p>
        </p:txBody>
      </p:sp>
      <p:sp>
        <p:nvSpPr>
          <p:cNvPr id="21" name="TextBox 20"/>
          <p:cNvSpPr txBox="1"/>
          <p:nvPr/>
        </p:nvSpPr>
        <p:spPr>
          <a:xfrm>
            <a:off x="3745876" y="4198627"/>
            <a:ext cx="697627" cy="369332"/>
          </a:xfrm>
          <a:prstGeom prst="rect">
            <a:avLst/>
          </a:prstGeom>
          <a:noFill/>
        </p:spPr>
        <p:txBody>
          <a:bodyPr wrap="none" rtlCol="0">
            <a:spAutoFit/>
          </a:bodyPr>
          <a:lstStyle/>
          <a:p>
            <a:r>
              <a:rPr lang="fr-FR" smtClean="0"/>
              <a:t>2008</a:t>
            </a:r>
            <a:endParaRPr lang="fr-FR"/>
          </a:p>
        </p:txBody>
      </p:sp>
      <p:sp>
        <p:nvSpPr>
          <p:cNvPr id="22" name="TextBox 21"/>
          <p:cNvSpPr txBox="1"/>
          <p:nvPr/>
        </p:nvSpPr>
        <p:spPr>
          <a:xfrm>
            <a:off x="5491679" y="4222876"/>
            <a:ext cx="697627" cy="369332"/>
          </a:xfrm>
          <a:prstGeom prst="rect">
            <a:avLst/>
          </a:prstGeom>
          <a:noFill/>
        </p:spPr>
        <p:txBody>
          <a:bodyPr wrap="none" rtlCol="0">
            <a:spAutoFit/>
          </a:bodyPr>
          <a:lstStyle/>
          <a:p>
            <a:r>
              <a:rPr lang="fr-FR" smtClean="0"/>
              <a:t>2016</a:t>
            </a:r>
            <a:endParaRPr lang="fr-FR"/>
          </a:p>
        </p:txBody>
      </p:sp>
      <p:sp>
        <p:nvSpPr>
          <p:cNvPr id="23" name="TextBox 22"/>
          <p:cNvSpPr txBox="1"/>
          <p:nvPr/>
        </p:nvSpPr>
        <p:spPr>
          <a:xfrm>
            <a:off x="7163260" y="4190162"/>
            <a:ext cx="697627" cy="369332"/>
          </a:xfrm>
          <a:prstGeom prst="rect">
            <a:avLst/>
          </a:prstGeom>
          <a:noFill/>
        </p:spPr>
        <p:txBody>
          <a:bodyPr wrap="none" rtlCol="0">
            <a:spAutoFit/>
          </a:bodyPr>
          <a:lstStyle/>
          <a:p>
            <a:r>
              <a:rPr lang="fr-FR" smtClean="0"/>
              <a:t>2017</a:t>
            </a:r>
            <a:endParaRPr lang="fr-FR"/>
          </a:p>
        </p:txBody>
      </p:sp>
      <p:sp>
        <p:nvSpPr>
          <p:cNvPr id="25" name="TextBox 24"/>
          <p:cNvSpPr txBox="1"/>
          <p:nvPr/>
        </p:nvSpPr>
        <p:spPr>
          <a:xfrm>
            <a:off x="8946174" y="4222876"/>
            <a:ext cx="697627" cy="369332"/>
          </a:xfrm>
          <a:prstGeom prst="rect">
            <a:avLst/>
          </a:prstGeom>
          <a:noFill/>
        </p:spPr>
        <p:txBody>
          <a:bodyPr wrap="none" rtlCol="0">
            <a:spAutoFit/>
          </a:bodyPr>
          <a:lstStyle/>
          <a:p>
            <a:r>
              <a:rPr lang="fr-FR" smtClean="0"/>
              <a:t>2019</a:t>
            </a:r>
            <a:endParaRPr lang="fr-FR"/>
          </a:p>
        </p:txBody>
      </p:sp>
    </p:spTree>
    <p:extLst>
      <p:ext uri="{BB962C8B-B14F-4D97-AF65-F5344CB8AC3E}">
        <p14:creationId xmlns:p14="http://schemas.microsoft.com/office/powerpoint/2010/main" val="33175510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mtClean="0"/>
              <a:t>Déploiement</a:t>
            </a:r>
            <a:endParaRPr lang="fr-FR"/>
          </a:p>
        </p:txBody>
      </p:sp>
      <p:sp>
        <p:nvSpPr>
          <p:cNvPr id="3" name="Subtitl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18242190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IIS : fonctionnement global</a:t>
            </a:r>
            <a:endParaRPr lang="fr-FR" dirty="0"/>
          </a:p>
        </p:txBody>
      </p:sp>
      <p:sp>
        <p:nvSpPr>
          <p:cNvPr id="4" name="Rectangle 3"/>
          <p:cNvSpPr/>
          <p:nvPr/>
        </p:nvSpPr>
        <p:spPr>
          <a:xfrm>
            <a:off x="3067665" y="2271252"/>
            <a:ext cx="8627806" cy="31414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2"/>
              </a:solidFill>
            </a:endParaRPr>
          </a:p>
        </p:txBody>
      </p:sp>
      <p:sp>
        <p:nvSpPr>
          <p:cNvPr id="5" name="Rectangle 4"/>
          <p:cNvSpPr/>
          <p:nvPr/>
        </p:nvSpPr>
        <p:spPr>
          <a:xfrm>
            <a:off x="3406877" y="2979174"/>
            <a:ext cx="2359742" cy="2241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IIS</a:t>
            </a:r>
            <a:endParaRPr lang="fr-FR" dirty="0"/>
          </a:p>
        </p:txBody>
      </p:sp>
      <p:sp>
        <p:nvSpPr>
          <p:cNvPr id="6" name="Rectangle 5"/>
          <p:cNvSpPr/>
          <p:nvPr/>
        </p:nvSpPr>
        <p:spPr>
          <a:xfrm>
            <a:off x="8736496" y="2979173"/>
            <a:ext cx="2359742" cy="2241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Nos fichiers de notre site web</a:t>
            </a:r>
            <a:endParaRPr lang="fr-FR" dirty="0"/>
          </a:p>
        </p:txBody>
      </p:sp>
      <p:cxnSp>
        <p:nvCxnSpPr>
          <p:cNvPr id="8" name="Connecteur droit avec flèche 7"/>
          <p:cNvCxnSpPr/>
          <p:nvPr/>
        </p:nvCxnSpPr>
        <p:spPr>
          <a:xfrm flipV="1">
            <a:off x="522001" y="3581340"/>
            <a:ext cx="2492477"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0" y="2871018"/>
            <a:ext cx="3435556" cy="369332"/>
          </a:xfrm>
          <a:prstGeom prst="rect">
            <a:avLst/>
          </a:prstGeom>
          <a:noFill/>
        </p:spPr>
        <p:txBody>
          <a:bodyPr wrap="none" rtlCol="0">
            <a:spAutoFit/>
          </a:bodyPr>
          <a:lstStyle/>
          <a:p>
            <a:r>
              <a:rPr lang="fr-FR" dirty="0" smtClean="0"/>
              <a:t>http://toto.com/Home/Index</a:t>
            </a:r>
            <a:endParaRPr lang="fr-FR" dirty="0"/>
          </a:p>
        </p:txBody>
      </p:sp>
      <p:cxnSp>
        <p:nvCxnSpPr>
          <p:cNvPr id="14" name="Connecteur droit avec flèche 13"/>
          <p:cNvCxnSpPr/>
          <p:nvPr/>
        </p:nvCxnSpPr>
        <p:spPr>
          <a:xfrm>
            <a:off x="5778233" y="3470105"/>
            <a:ext cx="2851890"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923106" y="5568276"/>
            <a:ext cx="6325771" cy="923330"/>
          </a:xfrm>
          <a:prstGeom prst="rect">
            <a:avLst/>
          </a:prstGeom>
          <a:noFill/>
        </p:spPr>
        <p:txBody>
          <a:bodyPr wrap="none" rtlCol="0">
            <a:spAutoFit/>
          </a:bodyPr>
          <a:lstStyle/>
          <a:p>
            <a:r>
              <a:rPr lang="fr-FR" dirty="0">
                <a:solidFill>
                  <a:schemeClr val="tx2"/>
                </a:solidFill>
              </a:rPr>
              <a:t>Instancie un nouveau </a:t>
            </a:r>
            <a:r>
              <a:rPr lang="fr-FR" dirty="0" smtClean="0">
                <a:solidFill>
                  <a:schemeClr val="tx2"/>
                </a:solidFill>
              </a:rPr>
              <a:t>contrôleur </a:t>
            </a:r>
            <a:r>
              <a:rPr lang="fr-FR" dirty="0">
                <a:solidFill>
                  <a:schemeClr val="tx2"/>
                </a:solidFill>
              </a:rPr>
              <a:t>pour chaque </a:t>
            </a:r>
            <a:r>
              <a:rPr lang="fr-FR" dirty="0" smtClean="0">
                <a:solidFill>
                  <a:schemeClr val="tx2"/>
                </a:solidFill>
              </a:rPr>
              <a:t>requête</a:t>
            </a:r>
          </a:p>
          <a:p>
            <a:r>
              <a:rPr lang="fr-FR" dirty="0" smtClean="0">
                <a:solidFill>
                  <a:schemeClr val="tx2"/>
                </a:solidFill>
              </a:rPr>
              <a:t>Et retourne le HTML à renvoyer à l'utilisateur</a:t>
            </a:r>
            <a:endParaRPr lang="fr-FR" dirty="0">
              <a:solidFill>
                <a:schemeClr val="tx2"/>
              </a:solidFill>
            </a:endParaRPr>
          </a:p>
          <a:p>
            <a:endParaRPr lang="fr-FR" dirty="0"/>
          </a:p>
        </p:txBody>
      </p:sp>
      <p:cxnSp>
        <p:nvCxnSpPr>
          <p:cNvPr id="18" name="Connecteur droit avec flèche 17"/>
          <p:cNvCxnSpPr/>
          <p:nvPr/>
        </p:nvCxnSpPr>
        <p:spPr>
          <a:xfrm flipH="1">
            <a:off x="5778233" y="4654207"/>
            <a:ext cx="29698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437000" y="4616245"/>
            <a:ext cx="26306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560439" y="4267881"/>
            <a:ext cx="758541" cy="369332"/>
          </a:xfrm>
          <a:prstGeom prst="rect">
            <a:avLst/>
          </a:prstGeom>
          <a:noFill/>
        </p:spPr>
        <p:txBody>
          <a:bodyPr wrap="none" rtlCol="0">
            <a:spAutoFit/>
          </a:bodyPr>
          <a:lstStyle/>
          <a:p>
            <a:r>
              <a:rPr lang="fr-FR" dirty="0" smtClean="0"/>
              <a:t>HTML</a:t>
            </a:r>
            <a:endParaRPr lang="fr-FR" dirty="0"/>
          </a:p>
        </p:txBody>
      </p:sp>
    </p:spTree>
    <p:extLst>
      <p:ext uri="{BB962C8B-B14F-4D97-AF65-F5344CB8AC3E}">
        <p14:creationId xmlns:p14="http://schemas.microsoft.com/office/powerpoint/2010/main" val="22802930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IIS : Internet Information Services</a:t>
            </a:r>
            <a:endParaRPr lang="fr-FR" dirty="0"/>
          </a:p>
        </p:txBody>
      </p:sp>
      <p:sp>
        <p:nvSpPr>
          <p:cNvPr id="3" name="Espace réservé du contenu 2"/>
          <p:cNvSpPr>
            <a:spLocks noGrp="1"/>
          </p:cNvSpPr>
          <p:nvPr>
            <p:ph idx="1"/>
          </p:nvPr>
        </p:nvSpPr>
        <p:spPr>
          <a:xfrm>
            <a:off x="712502" y="2574003"/>
            <a:ext cx="3815253" cy="3416300"/>
          </a:xfrm>
        </p:spPr>
        <p:txBody>
          <a:bodyPr/>
          <a:lstStyle/>
          <a:p>
            <a:r>
              <a:rPr lang="fr-FR" dirty="0" smtClean="0"/>
              <a:t>IIS est l'hébergeur de notre site web,</a:t>
            </a:r>
          </a:p>
          <a:p>
            <a:r>
              <a:rPr lang="fr-FR" dirty="0" smtClean="0"/>
              <a:t>En effet il faut bien qu'il existe un processus qui "écoute" les nouvelles requêtes des internautes</a:t>
            </a:r>
            <a:endParaRPr lang="fr-FR" dirty="0"/>
          </a:p>
        </p:txBody>
      </p:sp>
      <p:pic>
        <p:nvPicPr>
          <p:cNvPr id="5" name="Image 4"/>
          <p:cNvPicPr>
            <a:picLocks noChangeAspect="1"/>
          </p:cNvPicPr>
          <p:nvPr/>
        </p:nvPicPr>
        <p:blipFill>
          <a:blip r:embed="rId2"/>
          <a:stretch>
            <a:fillRect/>
          </a:stretch>
        </p:blipFill>
        <p:spPr>
          <a:xfrm>
            <a:off x="4648200" y="2286665"/>
            <a:ext cx="7543800" cy="3990975"/>
          </a:xfrm>
          <a:prstGeom prst="rect">
            <a:avLst/>
          </a:prstGeom>
        </p:spPr>
      </p:pic>
    </p:spTree>
    <p:extLst>
      <p:ext uri="{BB962C8B-B14F-4D97-AF65-F5344CB8AC3E}">
        <p14:creationId xmlns:p14="http://schemas.microsoft.com/office/powerpoint/2010/main" val="290513275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Déployer un site web : Etapes</a:t>
            </a:r>
            <a:endParaRPr lang="fr-FR" dirty="0"/>
          </a:p>
        </p:txBody>
      </p:sp>
      <p:sp>
        <p:nvSpPr>
          <p:cNvPr id="3" name="Espace réservé du contenu 2"/>
          <p:cNvSpPr>
            <a:spLocks noGrp="1"/>
          </p:cNvSpPr>
          <p:nvPr>
            <p:ph idx="1"/>
          </p:nvPr>
        </p:nvSpPr>
        <p:spPr/>
        <p:txBody>
          <a:bodyPr>
            <a:normAutofit/>
          </a:bodyPr>
          <a:lstStyle/>
          <a:p>
            <a:r>
              <a:rPr lang="fr-FR" sz="2400" dirty="0" smtClean="0"/>
              <a:t>Préparer les fichiers pour le déploiement</a:t>
            </a:r>
          </a:p>
          <a:p>
            <a:r>
              <a:rPr lang="fr-FR" sz="2400" dirty="0" smtClean="0"/>
              <a:t>Créer la base de données en Production</a:t>
            </a:r>
          </a:p>
          <a:p>
            <a:r>
              <a:rPr lang="fr-FR" sz="2400" dirty="0" smtClean="0"/>
              <a:t>Modifier la chaine de connexion dans le fichier </a:t>
            </a:r>
            <a:r>
              <a:rPr lang="fr-FR" sz="2400" dirty="0" err="1" smtClean="0"/>
              <a:t>Web.config</a:t>
            </a:r>
            <a:endParaRPr lang="fr-FR" sz="2400" dirty="0" smtClean="0"/>
          </a:p>
          <a:p>
            <a:r>
              <a:rPr lang="fr-FR" sz="2400" dirty="0" smtClean="0"/>
              <a:t>Configurer IIS pour lier le domaine avec nos fichiers</a:t>
            </a:r>
          </a:p>
          <a:p>
            <a:r>
              <a:rPr lang="fr-FR" sz="2400" dirty="0" smtClean="0"/>
              <a:t>Tester si tout fonctionne bien</a:t>
            </a:r>
            <a:endParaRPr lang="fr-FR" sz="2400" dirty="0"/>
          </a:p>
        </p:txBody>
      </p:sp>
    </p:spTree>
    <p:extLst>
      <p:ext uri="{BB962C8B-B14F-4D97-AF65-F5344CB8AC3E}">
        <p14:creationId xmlns:p14="http://schemas.microsoft.com/office/powerpoint/2010/main" val="310715596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Comparatif</a:t>
            </a:r>
            <a:endParaRPr lang="fr-FR" dirty="0"/>
          </a:p>
        </p:txBody>
      </p:sp>
      <p:sp>
        <p:nvSpPr>
          <p:cNvPr id="3" name="Espace réservé du contenu 2"/>
          <p:cNvSpPr>
            <a:spLocks noGrp="1"/>
          </p:cNvSpPr>
          <p:nvPr>
            <p:ph idx="1"/>
          </p:nvPr>
        </p:nvSpPr>
        <p:spPr>
          <a:xfrm>
            <a:off x="1154954" y="2603499"/>
            <a:ext cx="9678950" cy="4017219"/>
          </a:xfrm>
        </p:spPr>
        <p:txBody>
          <a:bodyPr/>
          <a:lstStyle/>
          <a:p>
            <a:pPr marL="0" indent="0">
              <a:buNone/>
            </a:pPr>
            <a:r>
              <a:rPr lang="fr-FR" b="1" dirty="0" err="1" smtClean="0"/>
              <a:t>Hebergement</a:t>
            </a:r>
            <a:r>
              <a:rPr lang="fr-FR" b="1" dirty="0" smtClean="0"/>
              <a:t> mutualisé</a:t>
            </a:r>
          </a:p>
          <a:p>
            <a:r>
              <a:rPr lang="fr-FR" dirty="0" smtClean="0"/>
              <a:t>Pas cher 30€/an</a:t>
            </a:r>
          </a:p>
          <a:p>
            <a:r>
              <a:rPr lang="fr-FR" dirty="0" smtClean="0"/>
              <a:t>1 nom de domaine inclus + 3-4 boites emails incluses</a:t>
            </a:r>
          </a:p>
          <a:p>
            <a:endParaRPr lang="fr-FR" dirty="0"/>
          </a:p>
          <a:p>
            <a:pPr marL="0" indent="0">
              <a:buNone/>
            </a:pPr>
            <a:r>
              <a:rPr lang="fr-FR" b="1" dirty="0" smtClean="0"/>
              <a:t>VPS </a:t>
            </a:r>
          </a:p>
          <a:p>
            <a:r>
              <a:rPr lang="fr-FR" dirty="0" smtClean="0"/>
              <a:t>Taches planifiées  </a:t>
            </a:r>
          </a:p>
          <a:p>
            <a:r>
              <a:rPr lang="fr-FR" dirty="0" smtClean="0"/>
              <a:t>Serveur SMTP</a:t>
            </a:r>
          </a:p>
          <a:p>
            <a:r>
              <a:rPr lang="fr-FR" dirty="0" smtClean="0"/>
              <a:t>Performance </a:t>
            </a:r>
          </a:p>
          <a:p>
            <a:r>
              <a:rPr lang="fr-FR" dirty="0" smtClean="0"/>
              <a:t>Un peu plus cher (20€/mois)</a:t>
            </a:r>
          </a:p>
          <a:p>
            <a:r>
              <a:rPr lang="fr-FR" dirty="0" err="1" smtClean="0"/>
              <a:t>Sécurite</a:t>
            </a:r>
            <a:r>
              <a:rPr lang="fr-FR" dirty="0" smtClean="0"/>
              <a:t> pas partagée</a:t>
            </a:r>
          </a:p>
          <a:p>
            <a:endParaRPr lang="fr-FR" dirty="0"/>
          </a:p>
        </p:txBody>
      </p:sp>
    </p:spTree>
    <p:extLst>
      <p:ext uri="{BB962C8B-B14F-4D97-AF65-F5344CB8AC3E}">
        <p14:creationId xmlns:p14="http://schemas.microsoft.com/office/powerpoint/2010/main" val="18426368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Concepts avancés</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5694208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Cacher les vues rendues</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01578740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Performance: améliorations Front End</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65773319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63437065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Améliorations </a:t>
            </a:r>
            <a:endParaRPr lang="fr-FR" dirty="0"/>
          </a:p>
        </p:txBody>
      </p:sp>
      <p:sp>
        <p:nvSpPr>
          <p:cNvPr id="3" name="Espace réservé du contenu 2"/>
          <p:cNvSpPr>
            <a:spLocks noGrp="1"/>
          </p:cNvSpPr>
          <p:nvPr>
            <p:ph idx="1"/>
          </p:nvPr>
        </p:nvSpPr>
        <p:spPr/>
        <p:txBody>
          <a:bodyPr/>
          <a:lstStyle/>
          <a:p>
            <a:r>
              <a:rPr lang="fr-FR" dirty="0" smtClean="0"/>
              <a:t>Mettre une photo à coté de chaque formation</a:t>
            </a:r>
            <a:endParaRPr lang="fr-FR" dirty="0"/>
          </a:p>
        </p:txBody>
      </p:sp>
    </p:spTree>
    <p:extLst>
      <p:ext uri="{BB962C8B-B14F-4D97-AF65-F5344CB8AC3E}">
        <p14:creationId xmlns:p14="http://schemas.microsoft.com/office/powerpoint/2010/main" val="3163934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Différences ASP.NET MVC et Core</a:t>
            </a:r>
            <a:endParaRPr lang="fr-FR"/>
          </a:p>
        </p:txBody>
      </p:sp>
      <p:sp>
        <p:nvSpPr>
          <p:cNvPr id="3" name="Content Placeholder 2"/>
          <p:cNvSpPr>
            <a:spLocks noGrp="1"/>
          </p:cNvSpPr>
          <p:nvPr>
            <p:ph idx="1"/>
          </p:nvPr>
        </p:nvSpPr>
        <p:spPr/>
        <p:txBody>
          <a:bodyPr/>
          <a:lstStyle/>
          <a:p>
            <a:r>
              <a:rPr lang="fr-FR" sz="2000" smtClean="0"/>
              <a:t>Asp.Net Core est multiplateformes et pas Windows seulement</a:t>
            </a:r>
          </a:p>
          <a:p>
            <a:r>
              <a:rPr lang="fr-FR" sz="2000" smtClean="0"/>
              <a:t>Asp.Net Mvc repose en interne sur le moteur développé pour les Webforms qui est suboptimal</a:t>
            </a:r>
          </a:p>
          <a:p>
            <a:r>
              <a:rPr lang="fr-FR" sz="2000" smtClean="0"/>
              <a:t>=&gt; Le moteur d'ASP.net core a été refit intégralement et peut être configuré à volonté</a:t>
            </a:r>
          </a:p>
          <a:p>
            <a:endParaRPr lang="fr-FR"/>
          </a:p>
        </p:txBody>
      </p:sp>
    </p:spTree>
    <p:extLst>
      <p:ext uri="{BB962C8B-B14F-4D97-AF65-F5344CB8AC3E}">
        <p14:creationId xmlns:p14="http://schemas.microsoft.com/office/powerpoint/2010/main" val="4101499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ASP.NET MVC ou ASP.NET Core ?</a:t>
            </a:r>
            <a:endParaRPr lang="fr-FR"/>
          </a:p>
        </p:txBody>
      </p:sp>
      <p:sp>
        <p:nvSpPr>
          <p:cNvPr id="3" name="Content Placeholder 2"/>
          <p:cNvSpPr>
            <a:spLocks noGrp="1"/>
          </p:cNvSpPr>
          <p:nvPr>
            <p:ph idx="1"/>
          </p:nvPr>
        </p:nvSpPr>
        <p:spPr/>
        <p:txBody>
          <a:bodyPr/>
          <a:lstStyle/>
          <a:p>
            <a:r>
              <a:rPr lang="fr-FR" smtClean="0"/>
              <a:t>Dilemme classique Nouvelle techno prometteuse mais peu utilisée contre technologie mature très utilisée mais qui va disparaitre progressivement</a:t>
            </a:r>
          </a:p>
          <a:p>
            <a:r>
              <a:rPr lang="fr-FR" smtClean="0"/>
              <a:t>En 2019, les entreprises sont en ASP.NET MVC. </a:t>
            </a:r>
          </a:p>
          <a:p>
            <a:r>
              <a:rPr lang="fr-FR" smtClean="0"/>
              <a:t>Pour un débutant peu d'aide en ligne sur Core car trop récent contre milliers de questions/réponses pour MVC.</a:t>
            </a:r>
          </a:p>
          <a:p>
            <a:r>
              <a:rPr lang="fr-FR"/>
              <a:t>ASP.NET Core et MVC sont à 80% identiques.</a:t>
            </a:r>
          </a:p>
          <a:p>
            <a:endParaRPr lang="fr-FR"/>
          </a:p>
        </p:txBody>
      </p:sp>
    </p:spTree>
    <p:extLst>
      <p:ext uri="{BB962C8B-B14F-4D97-AF65-F5344CB8AC3E}">
        <p14:creationId xmlns:p14="http://schemas.microsoft.com/office/powerpoint/2010/main" val="1708075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mtClean="0"/>
              <a:t>Cheminement d’une requete en ASP.NET MVC</a:t>
            </a:r>
            <a:endParaRPr lang="fr-FR"/>
          </a:p>
        </p:txBody>
      </p:sp>
    </p:spTree>
    <p:extLst>
      <p:ext uri="{BB962C8B-B14F-4D97-AF65-F5344CB8AC3E}">
        <p14:creationId xmlns:p14="http://schemas.microsoft.com/office/powerpoint/2010/main" val="529034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9482" y="4491317"/>
            <a:ext cx="1766047"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Tree>
    <p:extLst>
      <p:ext uri="{BB962C8B-B14F-4D97-AF65-F5344CB8AC3E}">
        <p14:creationId xmlns:p14="http://schemas.microsoft.com/office/powerpoint/2010/main" val="35716255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9482" y="4491317"/>
            <a:ext cx="1766047"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
        <p:nvSpPr>
          <p:cNvPr id="3" name="TextBox 2"/>
          <p:cNvSpPr txBox="1"/>
          <p:nvPr/>
        </p:nvSpPr>
        <p:spPr>
          <a:xfrm>
            <a:off x="1104215" y="2340462"/>
            <a:ext cx="4627281" cy="369332"/>
          </a:xfrm>
          <a:prstGeom prst="rect">
            <a:avLst/>
          </a:prstGeom>
          <a:noFill/>
        </p:spPr>
        <p:txBody>
          <a:bodyPr wrap="square" rtlCol="0">
            <a:spAutoFit/>
          </a:bodyPr>
          <a:lstStyle/>
          <a:p>
            <a:r>
              <a:rPr lang="fr-FR" b="1" smtClean="0"/>
              <a:t>A controller is just a C# class</a:t>
            </a:r>
            <a:endParaRPr lang="fr-FR" b="1"/>
          </a:p>
        </p:txBody>
      </p:sp>
      <p:sp>
        <p:nvSpPr>
          <p:cNvPr id="12" name="TextBox 11"/>
          <p:cNvSpPr txBox="1"/>
          <p:nvPr/>
        </p:nvSpPr>
        <p:spPr>
          <a:xfrm>
            <a:off x="1154954" y="2817960"/>
            <a:ext cx="6671236" cy="369332"/>
          </a:xfrm>
          <a:prstGeom prst="rect">
            <a:avLst/>
          </a:prstGeom>
          <a:noFill/>
        </p:spPr>
        <p:txBody>
          <a:bodyPr wrap="square" rtlCol="0">
            <a:spAutoFit/>
          </a:bodyPr>
          <a:lstStyle/>
          <a:p>
            <a:r>
              <a:rPr lang="fr-FR" b="1" smtClean="0"/>
              <a:t>Actions are functions within this controller class</a:t>
            </a:r>
            <a:endParaRPr lang="fr-FR" b="1"/>
          </a:p>
        </p:txBody>
      </p:sp>
      <p:pic>
        <p:nvPicPr>
          <p:cNvPr id="5" name="Picture 4"/>
          <p:cNvPicPr>
            <a:picLocks noChangeAspect="1"/>
          </p:cNvPicPr>
          <p:nvPr/>
        </p:nvPicPr>
        <p:blipFill>
          <a:blip r:embed="rId3"/>
          <a:stretch>
            <a:fillRect/>
          </a:stretch>
        </p:blipFill>
        <p:spPr>
          <a:xfrm>
            <a:off x="7212422" y="1303576"/>
            <a:ext cx="4295775" cy="2676525"/>
          </a:xfrm>
          <a:prstGeom prst="rect">
            <a:avLst/>
          </a:prstGeom>
        </p:spPr>
      </p:pic>
    </p:spTree>
    <p:extLst>
      <p:ext uri="{BB962C8B-B14F-4D97-AF65-F5344CB8AC3E}">
        <p14:creationId xmlns:p14="http://schemas.microsoft.com/office/powerpoint/2010/main" val="31598019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0"/>
          </p:cNvCxnSpPr>
          <p:nvPr/>
        </p:nvCxnSpPr>
        <p:spPr>
          <a:xfrm flipV="1">
            <a:off x="4840941" y="3433483"/>
            <a:ext cx="609599"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66083" y="2631141"/>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t>Model</a:t>
            </a:r>
          </a:p>
          <a:p>
            <a:pPr algn="ctr"/>
            <a:r>
              <a:rPr lang="fr-FR" sz="1600" smtClean="0"/>
              <a:t>(business logic)</a:t>
            </a:r>
            <a:endParaRPr lang="fr-FR" sz="1600"/>
          </a:p>
        </p:txBody>
      </p:sp>
      <p:cxnSp>
        <p:nvCxnSpPr>
          <p:cNvPr id="14" name="Straight Arrow Connector 13"/>
          <p:cNvCxnSpPr/>
          <p:nvPr/>
        </p:nvCxnSpPr>
        <p:spPr>
          <a:xfrm flipH="1">
            <a:off x="5029200" y="3433483"/>
            <a:ext cx="582706"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
        <p:nvSpPr>
          <p:cNvPr id="29" name="TextBox 28"/>
          <p:cNvSpPr txBox="1"/>
          <p:nvPr/>
        </p:nvSpPr>
        <p:spPr>
          <a:xfrm>
            <a:off x="3463097" y="3540170"/>
            <a:ext cx="1265090" cy="307777"/>
          </a:xfrm>
          <a:prstGeom prst="rect">
            <a:avLst/>
          </a:prstGeom>
          <a:noFill/>
        </p:spPr>
        <p:txBody>
          <a:bodyPr wrap="none" rtlCol="0">
            <a:spAutoFit/>
          </a:bodyPr>
          <a:lstStyle/>
          <a:p>
            <a:r>
              <a:rPr lang="fr-FR" sz="1400" smtClean="0"/>
              <a:t>Get Biz data</a:t>
            </a:r>
            <a:endParaRPr lang="fr-FR" sz="1400"/>
          </a:p>
        </p:txBody>
      </p:sp>
      <p:sp>
        <p:nvSpPr>
          <p:cNvPr id="30" name="TextBox 29"/>
          <p:cNvSpPr txBox="1"/>
          <p:nvPr/>
        </p:nvSpPr>
        <p:spPr>
          <a:xfrm>
            <a:off x="5517729" y="3624445"/>
            <a:ext cx="998991" cy="307777"/>
          </a:xfrm>
          <a:prstGeom prst="rect">
            <a:avLst/>
          </a:prstGeom>
          <a:noFill/>
        </p:spPr>
        <p:txBody>
          <a:bodyPr wrap="none" rtlCol="0">
            <a:spAutoFit/>
          </a:bodyPr>
          <a:lstStyle/>
          <a:p>
            <a:r>
              <a:rPr lang="fr-FR" sz="1400" smtClean="0"/>
              <a:t>Here it is !</a:t>
            </a:r>
            <a:endParaRPr lang="fr-FR" sz="1400"/>
          </a:p>
        </p:txBody>
      </p:sp>
    </p:spTree>
    <p:extLst>
      <p:ext uri="{BB962C8B-B14F-4D97-AF65-F5344CB8AC3E}">
        <p14:creationId xmlns:p14="http://schemas.microsoft.com/office/powerpoint/2010/main" val="36910821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Introduction aux sites web et à ASP.NET MVC</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95278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0"/>
          </p:cNvCxnSpPr>
          <p:nvPr/>
        </p:nvCxnSpPr>
        <p:spPr>
          <a:xfrm flipV="1">
            <a:off x="4840941" y="3433483"/>
            <a:ext cx="609599"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66083" y="2631141"/>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t>Model</a:t>
            </a:r>
          </a:p>
          <a:p>
            <a:pPr algn="ctr"/>
            <a:r>
              <a:rPr lang="fr-FR" sz="1600" smtClean="0"/>
              <a:t>(business logic)</a:t>
            </a:r>
            <a:endParaRPr lang="fr-FR" sz="1600"/>
          </a:p>
        </p:txBody>
      </p:sp>
      <p:cxnSp>
        <p:nvCxnSpPr>
          <p:cNvPr id="14" name="Straight Arrow Connector 13"/>
          <p:cNvCxnSpPr/>
          <p:nvPr/>
        </p:nvCxnSpPr>
        <p:spPr>
          <a:xfrm flipH="1">
            <a:off x="5029200" y="3433483"/>
            <a:ext cx="582706"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9482" y="4491317"/>
            <a:ext cx="1766047"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85529" y="4141692"/>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View</a:t>
            </a:r>
            <a:endParaRPr lang="fr-FR"/>
          </a:p>
        </p:txBody>
      </p:sp>
      <p:cxnSp>
        <p:nvCxnSpPr>
          <p:cNvPr id="21" name="Straight Connector 20"/>
          <p:cNvCxnSpPr>
            <a:stCxn id="17" idx="3"/>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
        <p:nvSpPr>
          <p:cNvPr id="29" name="TextBox 28"/>
          <p:cNvSpPr txBox="1"/>
          <p:nvPr/>
        </p:nvSpPr>
        <p:spPr>
          <a:xfrm>
            <a:off x="3463097" y="3540170"/>
            <a:ext cx="1265090" cy="307777"/>
          </a:xfrm>
          <a:prstGeom prst="rect">
            <a:avLst/>
          </a:prstGeom>
          <a:noFill/>
        </p:spPr>
        <p:txBody>
          <a:bodyPr wrap="none" rtlCol="0">
            <a:spAutoFit/>
          </a:bodyPr>
          <a:lstStyle/>
          <a:p>
            <a:r>
              <a:rPr lang="fr-FR" sz="1400" smtClean="0"/>
              <a:t>Get Biz data</a:t>
            </a:r>
            <a:endParaRPr lang="fr-FR" sz="1400"/>
          </a:p>
        </p:txBody>
      </p:sp>
      <p:sp>
        <p:nvSpPr>
          <p:cNvPr id="30" name="TextBox 29"/>
          <p:cNvSpPr txBox="1"/>
          <p:nvPr/>
        </p:nvSpPr>
        <p:spPr>
          <a:xfrm>
            <a:off x="5517729" y="3624445"/>
            <a:ext cx="998991" cy="307777"/>
          </a:xfrm>
          <a:prstGeom prst="rect">
            <a:avLst/>
          </a:prstGeom>
          <a:noFill/>
        </p:spPr>
        <p:txBody>
          <a:bodyPr wrap="none" rtlCol="0">
            <a:spAutoFit/>
          </a:bodyPr>
          <a:lstStyle/>
          <a:p>
            <a:r>
              <a:rPr lang="fr-FR" sz="1400" smtClean="0"/>
              <a:t>Here it is !</a:t>
            </a:r>
            <a:endParaRPr lang="fr-FR" sz="1400"/>
          </a:p>
        </p:txBody>
      </p:sp>
      <p:sp>
        <p:nvSpPr>
          <p:cNvPr id="31" name="TextBox 30"/>
          <p:cNvSpPr txBox="1"/>
          <p:nvPr/>
        </p:nvSpPr>
        <p:spPr>
          <a:xfrm>
            <a:off x="5955481" y="4114802"/>
            <a:ext cx="1241629" cy="738664"/>
          </a:xfrm>
          <a:prstGeom prst="rect">
            <a:avLst/>
          </a:prstGeom>
          <a:noFill/>
        </p:spPr>
        <p:txBody>
          <a:bodyPr wrap="square" rtlCol="0">
            <a:spAutoFit/>
          </a:bodyPr>
          <a:lstStyle/>
          <a:p>
            <a:r>
              <a:rPr lang="fr-FR" sz="1400" smtClean="0"/>
              <a:t>Nicely wrapped data</a:t>
            </a:r>
            <a:endParaRPr lang="fr-FR" sz="1400"/>
          </a:p>
        </p:txBody>
      </p:sp>
      <p:sp>
        <p:nvSpPr>
          <p:cNvPr id="3" name="TextBox 2"/>
          <p:cNvSpPr txBox="1"/>
          <p:nvPr/>
        </p:nvSpPr>
        <p:spPr>
          <a:xfrm>
            <a:off x="7197110" y="3299381"/>
            <a:ext cx="4873450" cy="369332"/>
          </a:xfrm>
          <a:prstGeom prst="rect">
            <a:avLst/>
          </a:prstGeom>
          <a:noFill/>
        </p:spPr>
        <p:txBody>
          <a:bodyPr wrap="none" rtlCol="0">
            <a:spAutoFit/>
          </a:bodyPr>
          <a:lstStyle/>
          <a:p>
            <a:r>
              <a:rPr lang="fr-FR" b="1" smtClean="0"/>
              <a:t>Views are coded in a mix of HTML and C#</a:t>
            </a:r>
            <a:endParaRPr lang="fr-FR" b="1"/>
          </a:p>
        </p:txBody>
      </p:sp>
      <p:sp>
        <p:nvSpPr>
          <p:cNvPr id="20" name="TextBox 19"/>
          <p:cNvSpPr txBox="1"/>
          <p:nvPr/>
        </p:nvSpPr>
        <p:spPr>
          <a:xfrm>
            <a:off x="7197110" y="2899529"/>
            <a:ext cx="3094117" cy="369332"/>
          </a:xfrm>
          <a:prstGeom prst="rect">
            <a:avLst/>
          </a:prstGeom>
          <a:noFill/>
        </p:spPr>
        <p:txBody>
          <a:bodyPr wrap="none" rtlCol="0">
            <a:spAutoFit/>
          </a:bodyPr>
          <a:lstStyle/>
          <a:p>
            <a:r>
              <a:rPr lang="fr-FR" b="1" smtClean="0"/>
              <a:t>Views are HTML templates</a:t>
            </a:r>
            <a:endParaRPr lang="fr-FR" b="1"/>
          </a:p>
        </p:txBody>
      </p:sp>
    </p:spTree>
    <p:extLst>
      <p:ext uri="{BB962C8B-B14F-4D97-AF65-F5344CB8AC3E}">
        <p14:creationId xmlns:p14="http://schemas.microsoft.com/office/powerpoint/2010/main" val="30406364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Responsabilités </a:t>
            </a:r>
            <a:endParaRPr lang="fr-FR" dirty="0"/>
          </a:p>
        </p:txBody>
      </p:sp>
      <p:sp>
        <p:nvSpPr>
          <p:cNvPr id="3" name="Content Placeholder 2"/>
          <p:cNvSpPr>
            <a:spLocks noGrp="1"/>
          </p:cNvSpPr>
          <p:nvPr>
            <p:ph idx="1"/>
          </p:nvPr>
        </p:nvSpPr>
        <p:spPr/>
        <p:txBody>
          <a:bodyPr/>
          <a:lstStyle/>
          <a:p>
            <a:r>
              <a:rPr lang="fr-FR" smtClean="0"/>
              <a:t>MVC </a:t>
            </a:r>
            <a:r>
              <a:rPr lang="fr-FR" dirty="0"/>
              <a:t>sert principalement à assurer une bonne « </a:t>
            </a:r>
            <a:r>
              <a:rPr lang="fr-FR" dirty="0" err="1"/>
              <a:t>separation</a:t>
            </a:r>
            <a:r>
              <a:rPr lang="fr-FR" dirty="0"/>
              <a:t> of </a:t>
            </a:r>
            <a:r>
              <a:rPr lang="fr-FR" dirty="0" err="1"/>
              <a:t>concerns</a:t>
            </a:r>
            <a:r>
              <a:rPr lang="fr-FR" dirty="0"/>
              <a:t> »</a:t>
            </a:r>
          </a:p>
          <a:p>
            <a:pPr marL="0" indent="0">
              <a:buNone/>
            </a:pPr>
            <a:endParaRPr lang="fr-FR" dirty="0" smtClean="0"/>
          </a:p>
          <a:p>
            <a:r>
              <a:rPr lang="fr-FR" b="1" dirty="0" err="1" smtClean="0"/>
              <a:t>View</a:t>
            </a:r>
            <a:r>
              <a:rPr lang="fr-FR" dirty="0" smtClean="0"/>
              <a:t> : Structure de l’affichage ( statique ou animations) </a:t>
            </a:r>
          </a:p>
          <a:p>
            <a:pPr lvl="1"/>
            <a:r>
              <a:rPr lang="fr-FR" dirty="0" smtClean="0"/>
              <a:t>=&gt; Objectif pas de logique dans la </a:t>
            </a:r>
            <a:r>
              <a:rPr lang="fr-FR" smtClean="0"/>
              <a:t>vue </a:t>
            </a:r>
          </a:p>
          <a:p>
            <a:r>
              <a:rPr lang="fr-FR" b="1" smtClean="0"/>
              <a:t>Model</a:t>
            </a:r>
            <a:r>
              <a:rPr lang="fr-FR" smtClean="0"/>
              <a:t> : Données et logique métier</a:t>
            </a:r>
          </a:p>
          <a:p>
            <a:r>
              <a:rPr lang="fr-FR" b="1" smtClean="0"/>
              <a:t>Controlleur</a:t>
            </a:r>
            <a:r>
              <a:rPr lang="fr-FR" smtClean="0"/>
              <a:t>: </a:t>
            </a:r>
            <a:endParaRPr lang="fr-FR" dirty="0" smtClean="0"/>
          </a:p>
          <a:p>
            <a:pPr lvl="1"/>
            <a:r>
              <a:rPr lang="fr-FR" dirty="0" smtClean="0"/>
              <a:t>Fournir des données nécessaires à la </a:t>
            </a:r>
            <a:r>
              <a:rPr lang="fr-FR" dirty="0" err="1" smtClean="0"/>
              <a:t>View</a:t>
            </a:r>
            <a:endParaRPr lang="fr-FR" dirty="0" smtClean="0"/>
          </a:p>
          <a:p>
            <a:pPr lvl="1"/>
            <a:r>
              <a:rPr lang="fr-FR" smtClean="0"/>
              <a:t>Point d'entrée pour chaque requete</a:t>
            </a:r>
            <a:endParaRPr lang="fr-FR" dirty="0" smtClean="0"/>
          </a:p>
          <a:p>
            <a:pPr lvl="1"/>
            <a:endParaRPr lang="fr-FR" dirty="0" smtClean="0"/>
          </a:p>
          <a:p>
            <a:endParaRPr lang="fr-FR" dirty="0"/>
          </a:p>
        </p:txBody>
      </p:sp>
    </p:spTree>
    <p:extLst>
      <p:ext uri="{BB962C8B-B14F-4D97-AF65-F5344CB8AC3E}">
        <p14:creationId xmlns:p14="http://schemas.microsoft.com/office/powerpoint/2010/main" val="802343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Conclusion	</a:t>
            </a:r>
            <a:endParaRPr lang="fr-FR"/>
          </a:p>
        </p:txBody>
      </p:sp>
      <p:sp>
        <p:nvSpPr>
          <p:cNvPr id="3" name="Content Placeholder 2"/>
          <p:cNvSpPr>
            <a:spLocks noGrp="1"/>
          </p:cNvSpPr>
          <p:nvPr>
            <p:ph idx="1"/>
          </p:nvPr>
        </p:nvSpPr>
        <p:spPr/>
        <p:txBody>
          <a:bodyPr/>
          <a:lstStyle/>
          <a:p>
            <a:r>
              <a:rPr lang="fr-FR" smtClean="0"/>
              <a:t>Model View Controller pattern</a:t>
            </a:r>
          </a:p>
          <a:p>
            <a:r>
              <a:rPr lang="fr-FR" smtClean="0"/>
              <a:t>Controller est le point d'entrée et sert d'intermédiaire entre le Modele et la Vue</a:t>
            </a:r>
          </a:p>
          <a:p>
            <a:r>
              <a:rPr lang="fr-FR" smtClean="0"/>
              <a:t>Modele : modélisation classes métier + logique métier   </a:t>
            </a:r>
          </a:p>
          <a:p>
            <a:r>
              <a:rPr lang="fr-FR" smtClean="0"/>
              <a:t>Views : pages HTMl à trous ; on va remplir ces trous dynamiquement en fonction de ce qui est demandé par l'utilisateur.</a:t>
            </a:r>
            <a:endParaRPr lang="fr-FR"/>
          </a:p>
        </p:txBody>
      </p:sp>
    </p:spTree>
    <p:extLst>
      <p:ext uri="{BB962C8B-B14F-4D97-AF65-F5344CB8AC3E}">
        <p14:creationId xmlns:p14="http://schemas.microsoft.com/office/powerpoint/2010/main" val="2931841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Controleurs</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015617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Controlleur</a:t>
            </a:r>
            <a:endParaRPr lang="fr-FR" dirty="0"/>
          </a:p>
        </p:txBody>
      </p:sp>
      <p:sp>
        <p:nvSpPr>
          <p:cNvPr id="3" name="Espace réservé du contenu 2"/>
          <p:cNvSpPr>
            <a:spLocks noGrp="1"/>
          </p:cNvSpPr>
          <p:nvPr>
            <p:ph idx="1"/>
          </p:nvPr>
        </p:nvSpPr>
        <p:spPr/>
        <p:txBody>
          <a:bodyPr/>
          <a:lstStyle/>
          <a:p>
            <a:r>
              <a:rPr lang="fr-FR" dirty="0" smtClean="0"/>
              <a:t>Un </a:t>
            </a:r>
            <a:r>
              <a:rPr lang="fr-FR" dirty="0" err="1" smtClean="0"/>
              <a:t>controlleur</a:t>
            </a:r>
            <a:r>
              <a:rPr lang="fr-FR" dirty="0" smtClean="0"/>
              <a:t> est une classe C# qui dérive de la classe Controller.</a:t>
            </a:r>
          </a:p>
          <a:p>
            <a:r>
              <a:rPr lang="fr-FR" dirty="0"/>
              <a:t>S</a:t>
            </a:r>
            <a:r>
              <a:rPr lang="fr-FR" dirty="0" smtClean="0"/>
              <a:t>on nom se termine impérativement par Controller</a:t>
            </a:r>
          </a:p>
          <a:p>
            <a:r>
              <a:rPr lang="fr-FR" dirty="0" smtClean="0"/>
              <a:t>En revanche quand on fera appel à ce </a:t>
            </a:r>
            <a:r>
              <a:rPr lang="fr-FR" dirty="0" err="1" smtClean="0"/>
              <a:t>controlleur</a:t>
            </a:r>
            <a:r>
              <a:rPr lang="fr-FR" dirty="0" smtClean="0"/>
              <a:t> on ne spécifie pas la partie </a:t>
            </a:r>
            <a:r>
              <a:rPr lang="fr-FR" dirty="0" err="1" smtClean="0"/>
              <a:t>controller</a:t>
            </a:r>
            <a:r>
              <a:rPr lang="fr-FR" dirty="0" smtClean="0"/>
              <a:t>  ( ex: la classe s’appelle </a:t>
            </a:r>
            <a:r>
              <a:rPr lang="fr-FR" dirty="0" err="1" smtClean="0"/>
              <a:t>HomeController</a:t>
            </a:r>
            <a:r>
              <a:rPr lang="fr-FR" dirty="0" smtClean="0"/>
              <a:t> et on utilisera Home dans le routage )</a:t>
            </a:r>
            <a:endParaRPr lang="fr-FR" dirty="0"/>
          </a:p>
          <a:p>
            <a:r>
              <a:rPr lang="fr-FR" dirty="0" smtClean="0"/>
              <a:t>Les méthodes du contrôleur sont appelées des Actions</a:t>
            </a:r>
          </a:p>
          <a:p>
            <a:endParaRPr lang="fr-FR" dirty="0"/>
          </a:p>
          <a:p>
            <a:endParaRPr lang="fr-FR" dirty="0"/>
          </a:p>
        </p:txBody>
      </p:sp>
      <p:pic>
        <p:nvPicPr>
          <p:cNvPr id="4" name="Picture 3"/>
          <p:cNvPicPr>
            <a:picLocks noChangeAspect="1"/>
          </p:cNvPicPr>
          <p:nvPr/>
        </p:nvPicPr>
        <p:blipFill>
          <a:blip r:embed="rId2"/>
          <a:stretch>
            <a:fillRect/>
          </a:stretch>
        </p:blipFill>
        <p:spPr>
          <a:xfrm>
            <a:off x="8628845" y="284608"/>
            <a:ext cx="3346521" cy="2085083"/>
          </a:xfrm>
          <a:prstGeom prst="rect">
            <a:avLst/>
          </a:prstGeom>
        </p:spPr>
      </p:pic>
    </p:spTree>
    <p:extLst>
      <p:ext uri="{BB962C8B-B14F-4D97-AF65-F5344CB8AC3E}">
        <p14:creationId xmlns:p14="http://schemas.microsoft.com/office/powerpoint/2010/main" val="250012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Route par défaut</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La route par défaut est &lt;</a:t>
            </a:r>
            <a:r>
              <a:rPr lang="fr-FR" dirty="0" err="1" smtClean="0"/>
              <a:t>nomdedomaine</a:t>
            </a:r>
            <a:r>
              <a:rPr lang="fr-FR" dirty="0" smtClean="0"/>
              <a:t>&gt;/&lt;</a:t>
            </a:r>
            <a:r>
              <a:rPr lang="fr-FR" dirty="0" err="1" smtClean="0"/>
              <a:t>nomducontrolleur</a:t>
            </a:r>
            <a:r>
              <a:rPr lang="fr-FR" dirty="0" smtClean="0"/>
              <a:t>&gt;/&lt;</a:t>
            </a:r>
            <a:r>
              <a:rPr lang="fr-FR" dirty="0" err="1" smtClean="0"/>
              <a:t>nomdelaction</a:t>
            </a:r>
            <a:r>
              <a:rPr lang="fr-FR" dirty="0" smtClean="0"/>
              <a:t>&gt;</a:t>
            </a:r>
          </a:p>
          <a:p>
            <a:r>
              <a:rPr lang="fr-FR" dirty="0" smtClean="0"/>
              <a:t>Par défaut si on tape l’url :</a:t>
            </a:r>
          </a:p>
          <a:p>
            <a:r>
              <a:rPr lang="fr-FR" dirty="0" smtClean="0">
                <a:hlinkClick r:id="rId2"/>
              </a:rPr>
              <a:t>http://toto.com/Home/Index</a:t>
            </a:r>
            <a:r>
              <a:rPr lang="fr-FR" dirty="0" smtClean="0"/>
              <a:t> , le </a:t>
            </a:r>
            <a:r>
              <a:rPr lang="fr-FR" dirty="0" err="1" smtClean="0"/>
              <a:t>controlleur</a:t>
            </a:r>
            <a:r>
              <a:rPr lang="fr-FR" dirty="0" smtClean="0"/>
              <a:t> est Home et l’action est Index,</a:t>
            </a:r>
          </a:p>
          <a:p>
            <a:endParaRPr lang="fr-FR" dirty="0"/>
          </a:p>
          <a:p>
            <a:r>
              <a:rPr lang="fr-FR" dirty="0" smtClean="0"/>
              <a:t>Avec des paramètres</a:t>
            </a:r>
          </a:p>
          <a:p>
            <a:r>
              <a:rPr lang="fr-FR" dirty="0">
                <a:hlinkClick r:id="rId3"/>
              </a:rPr>
              <a:t>http://</a:t>
            </a:r>
            <a:r>
              <a:rPr lang="fr-FR" dirty="0" smtClean="0">
                <a:hlinkClick r:id="rId3"/>
              </a:rPr>
              <a:t>toto.com/Home/Index?monparam=toto&amp;monparam2=titi</a:t>
            </a:r>
            <a:endParaRPr lang="fr-FR" dirty="0" smtClean="0"/>
          </a:p>
          <a:p>
            <a:r>
              <a:rPr lang="fr-FR" dirty="0" smtClean="0"/>
              <a:t>Correspondra à la signature d’action :</a:t>
            </a:r>
          </a:p>
          <a:p>
            <a:r>
              <a:rPr lang="fr-FR" dirty="0" smtClean="0"/>
              <a:t>Public </a:t>
            </a:r>
            <a:r>
              <a:rPr lang="fr-FR" dirty="0" err="1" smtClean="0"/>
              <a:t>ActionResult</a:t>
            </a:r>
            <a:r>
              <a:rPr lang="fr-FR" dirty="0" smtClean="0"/>
              <a:t> Index(string </a:t>
            </a:r>
            <a:r>
              <a:rPr lang="fr-FR" dirty="0" err="1" smtClean="0"/>
              <a:t>monparam,string</a:t>
            </a:r>
            <a:r>
              <a:rPr lang="fr-FR" dirty="0" smtClean="0"/>
              <a:t> monparam2) </a:t>
            </a:r>
          </a:p>
          <a:p>
            <a:endParaRPr lang="fr-FR" dirty="0"/>
          </a:p>
          <a:p>
            <a:endParaRPr lang="fr-FR" dirty="0"/>
          </a:p>
        </p:txBody>
      </p:sp>
    </p:spTree>
    <p:extLst>
      <p:ext uri="{BB962C8B-B14F-4D97-AF65-F5344CB8AC3E}">
        <p14:creationId xmlns:p14="http://schemas.microsoft.com/office/powerpoint/2010/main" val="3270469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Actions</a:t>
            </a:r>
            <a:endParaRPr lang="fr-FR" dirty="0"/>
          </a:p>
        </p:txBody>
      </p:sp>
      <p:sp>
        <p:nvSpPr>
          <p:cNvPr id="3" name="Espace réservé du contenu 2"/>
          <p:cNvSpPr>
            <a:spLocks noGrp="1"/>
          </p:cNvSpPr>
          <p:nvPr>
            <p:ph idx="1"/>
          </p:nvPr>
        </p:nvSpPr>
        <p:spPr/>
        <p:txBody>
          <a:bodyPr/>
          <a:lstStyle/>
          <a:p>
            <a:r>
              <a:rPr lang="fr-FR" dirty="0" smtClean="0"/>
              <a:t>Une action est une méthode dans un </a:t>
            </a:r>
            <a:r>
              <a:rPr lang="fr-FR" dirty="0" err="1" smtClean="0"/>
              <a:t>controleur</a:t>
            </a:r>
            <a:r>
              <a:rPr lang="fr-FR" dirty="0" smtClean="0"/>
              <a:t>.</a:t>
            </a:r>
          </a:p>
          <a:p>
            <a:r>
              <a:rPr lang="fr-FR" dirty="0" smtClean="0"/>
              <a:t>Elle définit un point d’entrée sur notre site web.(Chaque URL va </a:t>
            </a:r>
            <a:r>
              <a:rPr lang="fr-FR" dirty="0" err="1" smtClean="0"/>
              <a:t>etre</a:t>
            </a:r>
            <a:r>
              <a:rPr lang="fr-FR" dirty="0" smtClean="0"/>
              <a:t> mappée sur une Action)</a:t>
            </a:r>
          </a:p>
          <a:p>
            <a:r>
              <a:rPr lang="fr-FR" dirty="0" smtClean="0"/>
              <a:t>Méthode qui en général retourne une </a:t>
            </a:r>
            <a:r>
              <a:rPr lang="fr-FR" dirty="0" err="1" smtClean="0"/>
              <a:t>View</a:t>
            </a:r>
            <a:r>
              <a:rPr lang="fr-FR" dirty="0" smtClean="0"/>
              <a:t>.</a:t>
            </a:r>
          </a:p>
          <a:p>
            <a:endParaRPr lang="fr-FR" dirty="0"/>
          </a:p>
          <a:p>
            <a:r>
              <a:rPr lang="fr-FR" dirty="0" smtClean="0"/>
              <a:t>Il est possible de retourne des données au format texte également ( </a:t>
            </a:r>
            <a:r>
              <a:rPr lang="fr-FR" dirty="0" err="1" smtClean="0"/>
              <a:t>JSON,texte,XML</a:t>
            </a:r>
            <a:r>
              <a:rPr lang="fr-FR" dirty="0" smtClean="0"/>
              <a:t>),</a:t>
            </a:r>
          </a:p>
          <a:p>
            <a:endParaRPr lang="fr-FR" dirty="0"/>
          </a:p>
        </p:txBody>
      </p:sp>
      <p:pic>
        <p:nvPicPr>
          <p:cNvPr id="4" name="Picture 3"/>
          <p:cNvPicPr>
            <a:picLocks noChangeAspect="1"/>
          </p:cNvPicPr>
          <p:nvPr/>
        </p:nvPicPr>
        <p:blipFill>
          <a:blip r:embed="rId2"/>
          <a:stretch>
            <a:fillRect/>
          </a:stretch>
        </p:blipFill>
        <p:spPr>
          <a:xfrm>
            <a:off x="7669622" y="227811"/>
            <a:ext cx="4295775" cy="2676525"/>
          </a:xfrm>
          <a:prstGeom prst="rect">
            <a:avLst/>
          </a:prstGeom>
        </p:spPr>
      </p:pic>
    </p:spTree>
    <p:extLst>
      <p:ext uri="{BB962C8B-B14F-4D97-AF65-F5344CB8AC3E}">
        <p14:creationId xmlns:p14="http://schemas.microsoft.com/office/powerpoint/2010/main" val="4172674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Créer un projet Asp.NET MVC	</a:t>
            </a:r>
            <a:endParaRPr lang="fr-FR"/>
          </a:p>
        </p:txBody>
      </p:sp>
      <p:sp>
        <p:nvSpPr>
          <p:cNvPr id="3" name="Content Placeholder 2"/>
          <p:cNvSpPr>
            <a:spLocks noGrp="1"/>
          </p:cNvSpPr>
          <p:nvPr>
            <p:ph idx="1"/>
          </p:nvPr>
        </p:nvSpPr>
        <p:spPr/>
        <p:txBody>
          <a:bodyPr/>
          <a:lstStyle/>
          <a:p>
            <a:r>
              <a:rPr lang="fr-FR" smtClean="0"/>
              <a:t>Créer un projet ASP.NET MVC</a:t>
            </a:r>
          </a:p>
          <a:p>
            <a:r>
              <a:rPr lang="fr-FR" smtClean="0"/>
              <a:t>Compiler et lancer l'application</a:t>
            </a:r>
          </a:p>
          <a:p>
            <a:r>
              <a:rPr lang="fr-FR" smtClean="0"/>
              <a:t>Mettre des breakpoints dans les actions du controlleur Home</a:t>
            </a:r>
          </a:p>
          <a:p>
            <a:r>
              <a:rPr lang="fr-FR" smtClean="0"/>
              <a:t>Essayer de taper l'url : /Home/About, que se passe t-il ?</a:t>
            </a:r>
          </a:p>
          <a:p>
            <a:r>
              <a:rPr lang="fr-FR"/>
              <a:t>Essayer de taper l'url : /</a:t>
            </a:r>
            <a:r>
              <a:rPr lang="fr-FR" smtClean="0"/>
              <a:t>Home/Contact, </a:t>
            </a:r>
            <a:r>
              <a:rPr lang="fr-FR"/>
              <a:t>que se passe t-il </a:t>
            </a:r>
            <a:r>
              <a:rPr lang="fr-FR" smtClean="0"/>
              <a:t>?</a:t>
            </a:r>
          </a:p>
          <a:p>
            <a:r>
              <a:rPr lang="fr-FR"/>
              <a:t>Essayer de taper l'url : </a:t>
            </a:r>
            <a:r>
              <a:rPr lang="fr-FR" smtClean="0"/>
              <a:t>/, </a:t>
            </a:r>
            <a:r>
              <a:rPr lang="fr-FR"/>
              <a:t>que se passe t-il ?</a:t>
            </a:r>
          </a:p>
          <a:p>
            <a:r>
              <a:rPr lang="fr-FR"/>
              <a:t>Essayer de taper l'url : /</a:t>
            </a:r>
            <a:r>
              <a:rPr lang="fr-FR" smtClean="0"/>
              <a:t>Home, </a:t>
            </a:r>
            <a:r>
              <a:rPr lang="fr-FR"/>
              <a:t>que se passe t-il ?</a:t>
            </a:r>
          </a:p>
          <a:p>
            <a:endParaRPr lang="fr-FR"/>
          </a:p>
          <a:p>
            <a:endParaRPr lang="fr-FR" smtClean="0"/>
          </a:p>
          <a:p>
            <a:endParaRPr lang="fr-FR"/>
          </a:p>
        </p:txBody>
      </p:sp>
    </p:spTree>
    <p:extLst>
      <p:ext uri="{BB962C8B-B14F-4D97-AF65-F5344CB8AC3E}">
        <p14:creationId xmlns:p14="http://schemas.microsoft.com/office/powerpoint/2010/main" val="24774077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Vues </a:t>
            </a:r>
            <a:r>
              <a:rPr lang="fr-FR" dirty="0" err="1" smtClean="0"/>
              <a:t>Razor</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367146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qu’une vue </a:t>
            </a:r>
            <a:r>
              <a:rPr lang="fr-FR" dirty="0" err="1" smtClean="0"/>
              <a:t>Razor</a:t>
            </a:r>
            <a:endParaRPr lang="fr-FR" dirty="0"/>
          </a:p>
        </p:txBody>
      </p:sp>
      <p:sp>
        <p:nvSpPr>
          <p:cNvPr id="3" name="Espace réservé du contenu 2"/>
          <p:cNvSpPr>
            <a:spLocks noGrp="1"/>
          </p:cNvSpPr>
          <p:nvPr>
            <p:ph idx="1"/>
          </p:nvPr>
        </p:nvSpPr>
        <p:spPr/>
        <p:txBody>
          <a:bodyPr/>
          <a:lstStyle/>
          <a:p>
            <a:r>
              <a:rPr lang="fr-FR" dirty="0" smtClean="0"/>
              <a:t>Page Html à « trous ». Les trous vont être remplis dynamiquement avec les données envoyées par le </a:t>
            </a:r>
            <a:r>
              <a:rPr lang="fr-FR" dirty="0" err="1" smtClean="0"/>
              <a:t>controlleur</a:t>
            </a:r>
            <a:r>
              <a:rPr lang="fr-FR" dirty="0" smtClean="0"/>
              <a:t>. En sortie on envoie une page HTML complète.</a:t>
            </a:r>
          </a:p>
          <a:p>
            <a:r>
              <a:rPr lang="fr-FR" dirty="0" smtClean="0"/>
              <a:t>Dans sa forme la plus simple c’est une simple page HTML qui est renvoyée à l’utilisateur.</a:t>
            </a:r>
          </a:p>
          <a:p>
            <a:r>
              <a:rPr lang="fr-FR" dirty="0" smtClean="0"/>
              <a:t>Une vue </a:t>
            </a:r>
            <a:r>
              <a:rPr lang="fr-FR" dirty="0" err="1" smtClean="0"/>
              <a:t>Razor</a:t>
            </a:r>
            <a:r>
              <a:rPr lang="fr-FR" dirty="0" smtClean="0"/>
              <a:t> est composée de HTML ainsi que de code C#.</a:t>
            </a:r>
            <a:endParaRPr lang="fr-FR" dirty="0"/>
          </a:p>
          <a:p>
            <a:endParaRPr lang="fr-FR" dirty="0" smtClean="0"/>
          </a:p>
          <a:p>
            <a:endParaRPr lang="fr-FR" dirty="0"/>
          </a:p>
          <a:p>
            <a:endParaRPr lang="fr-FR" dirty="0"/>
          </a:p>
        </p:txBody>
      </p:sp>
    </p:spTree>
    <p:extLst>
      <p:ext uri="{BB962C8B-B14F-4D97-AF65-F5344CB8AC3E}">
        <p14:creationId xmlns:p14="http://schemas.microsoft.com/office/powerpoint/2010/main" val="213387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 ce qu’un site web ?</a:t>
            </a:r>
            <a:endParaRPr lang="fr-FR"/>
          </a:p>
        </p:txBody>
      </p:sp>
      <p:sp>
        <p:nvSpPr>
          <p:cNvPr id="3" name="Content Placeholder 2"/>
          <p:cNvSpPr>
            <a:spLocks noGrp="1"/>
          </p:cNvSpPr>
          <p:nvPr>
            <p:ph idx="1"/>
          </p:nvPr>
        </p:nvSpPr>
        <p:spPr>
          <a:xfrm>
            <a:off x="1154954" y="2603500"/>
            <a:ext cx="4618317" cy="3416300"/>
          </a:xfrm>
        </p:spPr>
        <p:txBody>
          <a:bodyPr/>
          <a:lstStyle/>
          <a:p>
            <a:pPr lvl="0">
              <a:spcBef>
                <a:spcPts val="0"/>
              </a:spcBef>
              <a:buNone/>
            </a:pPr>
            <a:r>
              <a:rPr lang="en">
                <a:solidFill>
                  <a:srgbClr val="7F7F7F"/>
                </a:solidFill>
                <a:latin typeface="Karla"/>
                <a:ea typeface="Karla"/>
                <a:cs typeface="Karla"/>
                <a:sym typeface="Karla"/>
              </a:rPr>
              <a:t>Un site web web est un ensemble de page accessible depuis un réseau grâce à un navigateur</a:t>
            </a:r>
            <a:r>
              <a:rPr lang="en" smtClean="0">
                <a:solidFill>
                  <a:srgbClr val="7F7F7F"/>
                </a:solidFill>
                <a:latin typeface="Karla"/>
                <a:ea typeface="Karla"/>
                <a:cs typeface="Karla"/>
                <a:sym typeface="Karla"/>
              </a:rPr>
              <a:t>.</a:t>
            </a:r>
          </a:p>
          <a:p>
            <a:pPr lvl="0">
              <a:spcBef>
                <a:spcPts val="0"/>
              </a:spcBef>
              <a:buNone/>
            </a:pPr>
            <a:endParaRPr lang="en">
              <a:solidFill>
                <a:srgbClr val="7F7F7F"/>
              </a:solidFill>
              <a:latin typeface="Karla"/>
              <a:ea typeface="Karla"/>
              <a:cs typeface="Karla"/>
              <a:sym typeface="Karla"/>
            </a:endParaRPr>
          </a:p>
          <a:p>
            <a:pPr lvl="0">
              <a:spcBef>
                <a:spcPts val="0"/>
              </a:spcBef>
              <a:buNone/>
            </a:pPr>
            <a:r>
              <a:rPr lang="en">
                <a:solidFill>
                  <a:srgbClr val="7F7F7F"/>
                </a:solidFill>
                <a:latin typeface="Karla"/>
                <a:ea typeface="Karla"/>
                <a:cs typeface="Karla"/>
                <a:sym typeface="Karla"/>
              </a:rPr>
              <a:t>Il comprend au minimum :</a:t>
            </a:r>
          </a:p>
          <a:p>
            <a:pPr marL="457200" lvl="0" indent="-381000">
              <a:spcBef>
                <a:spcPts val="600"/>
              </a:spcBef>
              <a:buClr>
                <a:schemeClr val="dk2"/>
              </a:buClr>
              <a:buSzPct val="100000"/>
              <a:buFont typeface="Karla"/>
              <a:buChar char="▸"/>
            </a:pPr>
            <a:r>
              <a:rPr lang="en">
                <a:solidFill>
                  <a:schemeClr val="dk2"/>
                </a:solidFill>
                <a:latin typeface="Karla"/>
                <a:ea typeface="Karla"/>
                <a:cs typeface="Karla"/>
                <a:sym typeface="Karla"/>
              </a:rPr>
              <a:t>Un ensemble de </a:t>
            </a:r>
            <a:r>
              <a:rPr lang="en" smtClean="0">
                <a:solidFill>
                  <a:schemeClr val="dk2"/>
                </a:solidFill>
                <a:latin typeface="Karla"/>
                <a:ea typeface="Karla"/>
                <a:cs typeface="Karla"/>
                <a:sym typeface="Karla"/>
              </a:rPr>
              <a:t>pages HTML</a:t>
            </a:r>
            <a:endParaRPr lang="en">
              <a:solidFill>
                <a:schemeClr val="dk2"/>
              </a:solidFill>
              <a:latin typeface="Karla"/>
              <a:ea typeface="Karla"/>
              <a:cs typeface="Karla"/>
              <a:sym typeface="Karla"/>
            </a:endParaRPr>
          </a:p>
          <a:p>
            <a:pPr marL="457200" lvl="0" indent="-381000">
              <a:spcBef>
                <a:spcPts val="600"/>
              </a:spcBef>
              <a:buClr>
                <a:schemeClr val="dk2"/>
              </a:buClr>
              <a:buSzPct val="100000"/>
              <a:buFont typeface="Karla"/>
              <a:buChar char="▸"/>
            </a:pPr>
            <a:r>
              <a:rPr lang="en">
                <a:solidFill>
                  <a:schemeClr val="dk2"/>
                </a:solidFill>
                <a:latin typeface="Karla"/>
                <a:ea typeface="Karla"/>
                <a:cs typeface="Karla"/>
                <a:sym typeface="Karla"/>
              </a:rPr>
              <a:t>Un hébergement</a:t>
            </a:r>
          </a:p>
          <a:p>
            <a:pPr marL="457200" lvl="0" indent="-381000">
              <a:spcBef>
                <a:spcPts val="600"/>
              </a:spcBef>
              <a:buClr>
                <a:schemeClr val="dk2"/>
              </a:buClr>
              <a:buSzPct val="100000"/>
              <a:buFont typeface="Karla"/>
              <a:buChar char="▸"/>
            </a:pPr>
            <a:r>
              <a:rPr lang="en">
                <a:solidFill>
                  <a:schemeClr val="dk2"/>
                </a:solidFill>
                <a:latin typeface="Karla"/>
                <a:ea typeface="Karla"/>
                <a:cs typeface="Karla"/>
                <a:sym typeface="Karla"/>
              </a:rPr>
              <a:t>Un lien entre l’URL et le serveur</a:t>
            </a:r>
            <a:endParaRPr lang="en"/>
          </a:p>
        </p:txBody>
      </p:sp>
      <p:pic>
        <p:nvPicPr>
          <p:cNvPr id="5" name="Shape 114" descr="web1.png"/>
          <p:cNvPicPr preferRelativeResize="0"/>
          <p:nvPr/>
        </p:nvPicPr>
        <p:blipFill>
          <a:blip r:embed="rId2">
            <a:alphaModFix/>
          </a:blip>
          <a:stretch>
            <a:fillRect/>
          </a:stretch>
        </p:blipFill>
        <p:spPr>
          <a:xfrm>
            <a:off x="5854695" y="2445545"/>
            <a:ext cx="5724824" cy="3470950"/>
          </a:xfrm>
          <a:prstGeom prst="rect">
            <a:avLst/>
          </a:prstGeom>
          <a:noFill/>
          <a:ln>
            <a:noFill/>
          </a:ln>
        </p:spPr>
      </p:pic>
    </p:spTree>
    <p:extLst>
      <p:ext uri="{BB962C8B-B14F-4D97-AF65-F5344CB8AC3E}">
        <p14:creationId xmlns:p14="http://schemas.microsoft.com/office/powerpoint/2010/main" val="3179006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ajouter du C# dans une </a:t>
            </a:r>
            <a:r>
              <a:rPr lang="fr-FR" dirty="0" err="1" smtClean="0"/>
              <a:t>View</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Le caractère @ va être utilisé pour notifier au moteur de vue que c’est du code C#. 2 possibilités :</a:t>
            </a:r>
          </a:p>
          <a:p>
            <a:r>
              <a:rPr lang="fr-FR" dirty="0" smtClean="0"/>
              <a:t>@</a:t>
            </a:r>
            <a:r>
              <a:rPr lang="fr-FR" dirty="0" err="1" smtClean="0"/>
              <a:t>motcleounomdevariable</a:t>
            </a:r>
            <a:r>
              <a:rPr lang="fr-FR" dirty="0" smtClean="0"/>
              <a:t> ( ex : @model,  @if(toto == 3){, @</a:t>
            </a:r>
            <a:r>
              <a:rPr lang="fr-FR" dirty="0" err="1" smtClean="0"/>
              <a:t>foreach</a:t>
            </a:r>
            <a:endParaRPr lang="fr-FR" dirty="0" smtClean="0"/>
          </a:p>
          <a:p>
            <a:r>
              <a:rPr lang="fr-FR" dirty="0" smtClean="0"/>
              <a:t>@{  //code </a:t>
            </a:r>
            <a:r>
              <a:rPr lang="fr-FR" dirty="0" err="1" smtClean="0"/>
              <a:t>c#</a:t>
            </a:r>
            <a:r>
              <a:rPr lang="fr-FR" dirty="0" smtClean="0"/>
              <a:t> }</a:t>
            </a:r>
          </a:p>
          <a:p>
            <a:endParaRPr lang="fr-FR" dirty="0"/>
          </a:p>
        </p:txBody>
      </p:sp>
    </p:spTree>
    <p:extLst>
      <p:ext uri="{BB962C8B-B14F-4D97-AF65-F5344CB8AC3E}">
        <p14:creationId xmlns:p14="http://schemas.microsoft.com/office/powerpoint/2010/main" val="3303023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Passer des données à la vue</a:t>
            </a:r>
            <a:endParaRPr lang="fr-FR"/>
          </a:p>
        </p:txBody>
      </p:sp>
      <p:sp>
        <p:nvSpPr>
          <p:cNvPr id="3" name="Content Placeholder 2"/>
          <p:cNvSpPr>
            <a:spLocks noGrp="1"/>
          </p:cNvSpPr>
          <p:nvPr>
            <p:ph idx="1"/>
          </p:nvPr>
        </p:nvSpPr>
        <p:spPr/>
        <p:txBody>
          <a:bodyPr/>
          <a:lstStyle/>
          <a:p>
            <a:r>
              <a:rPr lang="fr-FR" smtClean="0"/>
              <a:t>Pour passer des données à la vue, au lieu d'apeller return View(),</a:t>
            </a:r>
          </a:p>
          <a:p>
            <a:r>
              <a:rPr lang="fr-FR" smtClean="0"/>
              <a:t>On apelle return View(mavariableavecmesdonnéeesàpasser)</a:t>
            </a:r>
            <a:endParaRPr lang="fr-FR"/>
          </a:p>
        </p:txBody>
      </p:sp>
      <p:pic>
        <p:nvPicPr>
          <p:cNvPr id="4" name="Picture 3"/>
          <p:cNvPicPr>
            <a:picLocks noChangeAspect="1"/>
          </p:cNvPicPr>
          <p:nvPr/>
        </p:nvPicPr>
        <p:blipFill>
          <a:blip r:embed="rId2"/>
          <a:stretch>
            <a:fillRect/>
          </a:stretch>
        </p:blipFill>
        <p:spPr>
          <a:xfrm>
            <a:off x="3269035" y="3642631"/>
            <a:ext cx="3606894" cy="1376483"/>
          </a:xfrm>
          <a:prstGeom prst="rect">
            <a:avLst/>
          </a:prstGeom>
        </p:spPr>
      </p:pic>
    </p:spTree>
    <p:extLst>
      <p:ext uri="{BB962C8B-B14F-4D97-AF65-F5344CB8AC3E}">
        <p14:creationId xmlns:p14="http://schemas.microsoft.com/office/powerpoint/2010/main" val="3954090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a:t>
            </a:r>
            <a:r>
              <a:rPr lang="fr-FR" dirty="0" err="1" smtClean="0"/>
              <a:t>ViewModel</a:t>
            </a:r>
            <a:endParaRPr lang="fr-FR" dirty="0"/>
          </a:p>
        </p:txBody>
      </p:sp>
      <p:sp>
        <p:nvSpPr>
          <p:cNvPr id="3" name="Espace réservé du contenu 2"/>
          <p:cNvSpPr>
            <a:spLocks noGrp="1"/>
          </p:cNvSpPr>
          <p:nvPr>
            <p:ph idx="1"/>
          </p:nvPr>
        </p:nvSpPr>
        <p:spPr/>
        <p:txBody>
          <a:bodyPr/>
          <a:lstStyle/>
          <a:p>
            <a:r>
              <a:rPr lang="fr-FR" dirty="0" smtClean="0"/>
              <a:t>Il est parfois nécessaire de créer une classe intermédiaire pour </a:t>
            </a:r>
            <a:r>
              <a:rPr lang="fr-FR" b="1" dirty="0" smtClean="0"/>
              <a:t>stocker toutes les données que l'on veut envoyer à la vue </a:t>
            </a:r>
            <a:r>
              <a:rPr lang="fr-FR" dirty="0" smtClean="0"/>
              <a:t>à partir du </a:t>
            </a:r>
            <a:r>
              <a:rPr lang="fr-FR" dirty="0" err="1" smtClean="0"/>
              <a:t>controlleur</a:t>
            </a:r>
            <a:endParaRPr lang="fr-FR" dirty="0" smtClean="0"/>
          </a:p>
          <a:p>
            <a:r>
              <a:rPr lang="fr-FR" dirty="0" smtClean="0"/>
              <a:t>On appelle cette classe un </a:t>
            </a:r>
            <a:r>
              <a:rPr lang="fr-FR" b="1" dirty="0" err="1" smtClean="0"/>
              <a:t>ViewModel</a:t>
            </a:r>
            <a:endParaRPr lang="fr-FR" b="1" dirty="0" smtClean="0"/>
          </a:p>
          <a:p>
            <a:r>
              <a:rPr lang="fr-FR" dirty="0" smtClean="0"/>
              <a:t>Ce </a:t>
            </a:r>
            <a:r>
              <a:rPr lang="fr-FR" dirty="0" err="1" smtClean="0"/>
              <a:t>view</a:t>
            </a:r>
            <a:r>
              <a:rPr lang="fr-FR" dirty="0" smtClean="0"/>
              <a:t> Model est passé à la vue dans le </a:t>
            </a:r>
            <a:r>
              <a:rPr lang="fr-FR" dirty="0" err="1" smtClean="0"/>
              <a:t>controlleur</a:t>
            </a:r>
            <a:endParaRPr lang="fr-FR" dirty="0"/>
          </a:p>
        </p:txBody>
      </p:sp>
      <p:pic>
        <p:nvPicPr>
          <p:cNvPr id="4" name="Picture 3"/>
          <p:cNvPicPr>
            <a:picLocks noChangeAspect="1"/>
          </p:cNvPicPr>
          <p:nvPr/>
        </p:nvPicPr>
        <p:blipFill>
          <a:blip r:embed="rId2"/>
          <a:stretch>
            <a:fillRect/>
          </a:stretch>
        </p:blipFill>
        <p:spPr>
          <a:xfrm>
            <a:off x="1437066" y="4389905"/>
            <a:ext cx="7456763" cy="2185707"/>
          </a:xfrm>
          <a:prstGeom prst="rect">
            <a:avLst/>
          </a:prstGeom>
        </p:spPr>
      </p:pic>
    </p:spTree>
    <p:extLst>
      <p:ext uri="{BB962C8B-B14F-4D97-AF65-F5344CB8AC3E}">
        <p14:creationId xmlns:p14="http://schemas.microsoft.com/office/powerpoint/2010/main" val="2561804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Exemple de ViewModel </a:t>
            </a:r>
            <a:endParaRPr lang="fr-FR"/>
          </a:p>
        </p:txBody>
      </p:sp>
      <p:pic>
        <p:nvPicPr>
          <p:cNvPr id="4" name="Content Placeholder 3"/>
          <p:cNvPicPr>
            <a:picLocks noGrp="1" noChangeAspect="1"/>
          </p:cNvPicPr>
          <p:nvPr>
            <p:ph idx="1"/>
          </p:nvPr>
        </p:nvPicPr>
        <p:blipFill>
          <a:blip r:embed="rId2"/>
          <a:stretch>
            <a:fillRect/>
          </a:stretch>
        </p:blipFill>
        <p:spPr>
          <a:xfrm>
            <a:off x="986912" y="2631888"/>
            <a:ext cx="6731700" cy="3171517"/>
          </a:xfrm>
          <a:prstGeom prst="rect">
            <a:avLst/>
          </a:prstGeom>
        </p:spPr>
      </p:pic>
    </p:spTree>
    <p:extLst>
      <p:ext uri="{BB962C8B-B14F-4D97-AF65-F5344CB8AC3E}">
        <p14:creationId xmlns:p14="http://schemas.microsoft.com/office/powerpoint/2010/main" val="2807582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Dans la vue comment récupérer ces données ?</a:t>
            </a:r>
            <a:endParaRPr lang="fr-FR"/>
          </a:p>
        </p:txBody>
      </p:sp>
      <p:sp>
        <p:nvSpPr>
          <p:cNvPr id="3" name="Content Placeholder 2"/>
          <p:cNvSpPr>
            <a:spLocks noGrp="1"/>
          </p:cNvSpPr>
          <p:nvPr>
            <p:ph idx="1"/>
          </p:nvPr>
        </p:nvSpPr>
        <p:spPr/>
        <p:txBody>
          <a:bodyPr/>
          <a:lstStyle/>
          <a:p>
            <a:r>
              <a:rPr lang="fr-FR" smtClean="0"/>
              <a:t>Utilisation de @model et @Model</a:t>
            </a:r>
          </a:p>
          <a:p>
            <a:r>
              <a:rPr lang="fr-FR" smtClean="0"/>
              <a:t>@model sert à déclarer le type d'objet passé</a:t>
            </a:r>
          </a:p>
          <a:p>
            <a:r>
              <a:rPr lang="fr-FR" smtClean="0"/>
              <a:t>@Model sert à l'utilisation de cet objet.</a:t>
            </a:r>
          </a:p>
          <a:p>
            <a:endParaRPr lang="fr-FR"/>
          </a:p>
        </p:txBody>
      </p:sp>
      <p:pic>
        <p:nvPicPr>
          <p:cNvPr id="4" name="Picture 3"/>
          <p:cNvPicPr>
            <a:picLocks noChangeAspect="1"/>
          </p:cNvPicPr>
          <p:nvPr/>
        </p:nvPicPr>
        <p:blipFill>
          <a:blip r:embed="rId2"/>
          <a:stretch>
            <a:fillRect/>
          </a:stretch>
        </p:blipFill>
        <p:spPr>
          <a:xfrm>
            <a:off x="7223593" y="2603500"/>
            <a:ext cx="4076700" cy="1447800"/>
          </a:xfrm>
          <a:prstGeom prst="rect">
            <a:avLst/>
          </a:prstGeom>
        </p:spPr>
      </p:pic>
      <p:pic>
        <p:nvPicPr>
          <p:cNvPr id="5" name="Picture 4"/>
          <p:cNvPicPr>
            <a:picLocks noChangeAspect="1"/>
          </p:cNvPicPr>
          <p:nvPr/>
        </p:nvPicPr>
        <p:blipFill>
          <a:blip r:embed="rId3"/>
          <a:stretch>
            <a:fillRect/>
          </a:stretch>
        </p:blipFill>
        <p:spPr>
          <a:xfrm>
            <a:off x="1263322" y="4051300"/>
            <a:ext cx="4719493" cy="1997822"/>
          </a:xfrm>
          <a:prstGeom prst="rect">
            <a:avLst/>
          </a:prstGeom>
        </p:spPr>
      </p:pic>
    </p:spTree>
    <p:extLst>
      <p:ext uri="{BB962C8B-B14F-4D97-AF65-F5344CB8AC3E}">
        <p14:creationId xmlns:p14="http://schemas.microsoft.com/office/powerpoint/2010/main" val="2385636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a:t>
            </a:r>
            <a:endParaRPr lang="fr-FR"/>
          </a:p>
        </p:txBody>
      </p:sp>
      <p:sp>
        <p:nvSpPr>
          <p:cNvPr id="3" name="Content Placeholder 2"/>
          <p:cNvSpPr>
            <a:spLocks noGrp="1"/>
          </p:cNvSpPr>
          <p:nvPr>
            <p:ph idx="1"/>
          </p:nvPr>
        </p:nvSpPr>
        <p:spPr/>
        <p:txBody>
          <a:bodyPr/>
          <a:lstStyle/>
          <a:p>
            <a:r>
              <a:rPr lang="fr-FR" dirty="0" smtClean="0"/>
              <a:t>Créer une action comme celle décrit dans le slide 31.</a:t>
            </a:r>
          </a:p>
          <a:p>
            <a:r>
              <a:rPr lang="fr-FR" dirty="0" smtClean="0"/>
              <a:t>Créer la vue comme dans le slide 34</a:t>
            </a:r>
          </a:p>
          <a:p>
            <a:r>
              <a:rPr lang="fr-FR" dirty="0" smtClean="0"/>
              <a:t>Tester que vous avez le même comportement que j'ai obtenu.</a:t>
            </a:r>
          </a:p>
          <a:p>
            <a:r>
              <a:rPr lang="fr-FR" dirty="0" smtClean="0"/>
              <a:t>Que se passe t il si on change le type de données de </a:t>
            </a:r>
            <a:r>
              <a:rPr lang="fr-FR" dirty="0" err="1" smtClean="0"/>
              <a:t>int</a:t>
            </a:r>
            <a:r>
              <a:rPr lang="fr-FR" dirty="0" smtClean="0"/>
              <a:t> vers string ?</a:t>
            </a:r>
          </a:p>
          <a:p>
            <a:r>
              <a:rPr lang="fr-FR" dirty="0" smtClean="0"/>
              <a:t>Et que l'on met la valeur à </a:t>
            </a:r>
            <a:r>
              <a:rPr lang="fr-FR" dirty="0" err="1" smtClean="0"/>
              <a:t>null</a:t>
            </a:r>
            <a:r>
              <a:rPr lang="fr-FR" dirty="0" smtClean="0"/>
              <a:t> ?</a:t>
            </a:r>
          </a:p>
          <a:p>
            <a:endParaRPr lang="fr-FR" dirty="0" smtClean="0"/>
          </a:p>
          <a:p>
            <a:endParaRPr lang="fr-FR" dirty="0"/>
          </a:p>
        </p:txBody>
      </p:sp>
    </p:spTree>
    <p:extLst>
      <p:ext uri="{BB962C8B-B14F-4D97-AF65-F5344CB8AC3E}">
        <p14:creationId xmlns:p14="http://schemas.microsoft.com/office/powerpoint/2010/main" val="1482107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suite </a:t>
            </a:r>
            <a:endParaRPr lang="fr-FR"/>
          </a:p>
        </p:txBody>
      </p:sp>
      <p:sp>
        <p:nvSpPr>
          <p:cNvPr id="3" name="Content Placeholder 2"/>
          <p:cNvSpPr>
            <a:spLocks noGrp="1"/>
          </p:cNvSpPr>
          <p:nvPr>
            <p:ph idx="1"/>
          </p:nvPr>
        </p:nvSpPr>
        <p:spPr/>
        <p:txBody>
          <a:bodyPr/>
          <a:lstStyle/>
          <a:p>
            <a:r>
              <a:rPr lang="fr-FR" smtClean="0"/>
              <a:t>Modifier l'action créée pour que le chiffre affiché soit passé en paramètre dans l'url :</a:t>
            </a:r>
          </a:p>
          <a:p>
            <a:r>
              <a:rPr lang="fr-FR" smtClean="0"/>
              <a:t>Ex : /nomducontrolleur/Index2?parametre=5 doit afficher une vue avec </a:t>
            </a:r>
          </a:p>
          <a:p>
            <a:r>
              <a:rPr lang="fr-FR" smtClean="0"/>
              <a:t>Le chiffre entré est : 5</a:t>
            </a:r>
            <a:endParaRPr lang="fr-FR"/>
          </a:p>
        </p:txBody>
      </p:sp>
    </p:spTree>
    <p:extLst>
      <p:ext uri="{BB962C8B-B14F-4D97-AF65-F5344CB8AC3E}">
        <p14:creationId xmlns:p14="http://schemas.microsoft.com/office/powerpoint/2010/main" val="711124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Principales erreurs avec les </a:t>
            </a:r>
            <a:r>
              <a:rPr lang="fr-FR" dirty="0" err="1" smtClean="0"/>
              <a:t>controlleurs</a:t>
            </a:r>
            <a:endParaRPr lang="fr-FR" dirty="0"/>
          </a:p>
        </p:txBody>
      </p:sp>
      <p:sp>
        <p:nvSpPr>
          <p:cNvPr id="3" name="Espace réservé du contenu 2"/>
          <p:cNvSpPr>
            <a:spLocks noGrp="1"/>
          </p:cNvSpPr>
          <p:nvPr>
            <p:ph idx="1"/>
          </p:nvPr>
        </p:nvSpPr>
        <p:spPr/>
        <p:txBody>
          <a:bodyPr/>
          <a:lstStyle/>
          <a:p>
            <a:r>
              <a:rPr lang="fr-FR" dirty="0" smtClean="0"/>
              <a:t>Oublier de créer la vue</a:t>
            </a:r>
          </a:p>
          <a:p>
            <a:r>
              <a:rPr lang="fr-FR" dirty="0" smtClean="0"/>
              <a:t>Se tromper entre @Model et @model</a:t>
            </a:r>
          </a:p>
          <a:p>
            <a:r>
              <a:rPr lang="fr-FR" dirty="0" smtClean="0"/>
              <a:t>Oublier de passer le </a:t>
            </a:r>
            <a:r>
              <a:rPr lang="fr-FR" dirty="0" err="1" smtClean="0"/>
              <a:t>ViewModel</a:t>
            </a:r>
            <a:endParaRPr lang="fr-FR" dirty="0" smtClean="0"/>
          </a:p>
          <a:p>
            <a:r>
              <a:rPr lang="fr-FR" dirty="0" smtClean="0"/>
              <a:t>Erreurs HTML</a:t>
            </a:r>
          </a:p>
          <a:p>
            <a:r>
              <a:rPr lang="fr-FR" dirty="0" smtClean="0"/>
              <a:t>Action avec </a:t>
            </a:r>
            <a:r>
              <a:rPr lang="fr-FR" dirty="0" err="1" smtClean="0"/>
              <a:t>float</a:t>
            </a:r>
            <a:endParaRPr lang="fr-FR" dirty="0" smtClean="0"/>
          </a:p>
          <a:p>
            <a:r>
              <a:rPr lang="fr-FR" dirty="0" smtClean="0"/>
              <a:t>Vue sans </a:t>
            </a:r>
            <a:r>
              <a:rPr lang="fr-FR" dirty="0" err="1" smtClean="0"/>
              <a:t>Namespace</a:t>
            </a:r>
            <a:endParaRPr lang="fr-FR" dirty="0" smtClean="0"/>
          </a:p>
          <a:p>
            <a:r>
              <a:rPr lang="fr-FR" dirty="0" err="1" smtClean="0"/>
              <a:t>ViewModel</a:t>
            </a:r>
            <a:r>
              <a:rPr lang="fr-FR" dirty="0" smtClean="0"/>
              <a:t> avec objets non initialisés</a:t>
            </a:r>
          </a:p>
          <a:p>
            <a:endParaRPr lang="fr-FR" dirty="0"/>
          </a:p>
        </p:txBody>
      </p:sp>
    </p:spTree>
    <p:extLst>
      <p:ext uri="{BB962C8B-B14F-4D97-AF65-F5344CB8AC3E}">
        <p14:creationId xmlns:p14="http://schemas.microsoft.com/office/powerpoint/2010/main" val="677752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Avis Formations</a:t>
            </a:r>
            <a:endParaRPr lang="fr-FR" dirty="0"/>
          </a:p>
        </p:txBody>
      </p:sp>
      <p:sp>
        <p:nvSpPr>
          <p:cNvPr id="3" name="Espace réservé du contenu 2"/>
          <p:cNvSpPr>
            <a:spLocks noGrp="1"/>
          </p:cNvSpPr>
          <p:nvPr>
            <p:ph idx="1"/>
          </p:nvPr>
        </p:nvSpPr>
        <p:spPr/>
        <p:txBody>
          <a:bodyPr/>
          <a:lstStyle/>
          <a:p>
            <a:r>
              <a:rPr lang="fr-FR" dirty="0" smtClean="0"/>
              <a:t>Créer un site pour afficher des avis sur des formations</a:t>
            </a:r>
          </a:p>
          <a:p>
            <a:r>
              <a:rPr lang="fr-FR" dirty="0" smtClean="0"/>
              <a:t>1 page d’accueil</a:t>
            </a:r>
          </a:p>
          <a:p>
            <a:r>
              <a:rPr lang="fr-FR" dirty="0" smtClean="0"/>
              <a:t>1 page toutes les formations</a:t>
            </a:r>
          </a:p>
          <a:p>
            <a:r>
              <a:rPr lang="fr-FR" dirty="0" smtClean="0"/>
              <a:t>1 page par formation</a:t>
            </a:r>
          </a:p>
          <a:p>
            <a:r>
              <a:rPr lang="fr-FR" dirty="0" smtClean="0"/>
              <a:t>1 page laisser un avis</a:t>
            </a:r>
          </a:p>
          <a:p>
            <a:endParaRPr lang="fr-FR" dirty="0"/>
          </a:p>
        </p:txBody>
      </p:sp>
    </p:spTree>
    <p:extLst>
      <p:ext uri="{BB962C8B-B14F-4D97-AF65-F5344CB8AC3E}">
        <p14:creationId xmlns:p14="http://schemas.microsoft.com/office/powerpoint/2010/main" val="4275136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5" name="Content Placeholder 4"/>
          <p:cNvSpPr>
            <a:spLocks noGrp="1"/>
          </p:cNvSpPr>
          <p:nvPr>
            <p:ph idx="1"/>
          </p:nvPr>
        </p:nvSpPr>
        <p:spPr/>
        <p:txBody>
          <a:bodyPr/>
          <a:lstStyle/>
          <a:p>
            <a:endParaRPr lang="fr-FR"/>
          </a:p>
        </p:txBody>
      </p:sp>
      <p:pic>
        <p:nvPicPr>
          <p:cNvPr id="6" name="Picture 5"/>
          <p:cNvPicPr>
            <a:picLocks noChangeAspect="1"/>
          </p:cNvPicPr>
          <p:nvPr/>
        </p:nvPicPr>
        <p:blipFill>
          <a:blip r:embed="rId2"/>
          <a:stretch>
            <a:fillRect/>
          </a:stretch>
        </p:blipFill>
        <p:spPr>
          <a:xfrm>
            <a:off x="2851757" y="577664"/>
            <a:ext cx="5099742" cy="6092078"/>
          </a:xfrm>
          <a:prstGeom prst="rect">
            <a:avLst/>
          </a:prstGeom>
        </p:spPr>
      </p:pic>
    </p:spTree>
    <p:extLst>
      <p:ext uri="{BB962C8B-B14F-4D97-AF65-F5344CB8AC3E}">
        <p14:creationId xmlns:p14="http://schemas.microsoft.com/office/powerpoint/2010/main" val="545619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Site statique vs Site dynamique</a:t>
            </a:r>
            <a:endParaRPr lang="fr-FR"/>
          </a:p>
        </p:txBody>
      </p:sp>
      <p:sp>
        <p:nvSpPr>
          <p:cNvPr id="3" name="Content Placeholder 2"/>
          <p:cNvSpPr>
            <a:spLocks noGrp="1"/>
          </p:cNvSpPr>
          <p:nvPr>
            <p:ph idx="1"/>
          </p:nvPr>
        </p:nvSpPr>
        <p:spPr/>
        <p:txBody>
          <a:bodyPr>
            <a:normAutofit/>
          </a:bodyPr>
          <a:lstStyle/>
          <a:p>
            <a:r>
              <a:rPr lang="fr-FR" sz="2800"/>
              <a:t>Qu’est-ce qui différencie </a:t>
            </a:r>
            <a:r>
              <a:rPr lang="fr-FR" sz="2800" smtClean="0"/>
              <a:t>un </a:t>
            </a:r>
            <a:r>
              <a:rPr lang="fr-FR" sz="2800"/>
              <a:t>site statique </a:t>
            </a:r>
            <a:r>
              <a:rPr lang="fr-FR" sz="2800" smtClean="0"/>
              <a:t>d’un </a:t>
            </a:r>
            <a:r>
              <a:rPr lang="fr-FR" sz="2800"/>
              <a:t>site dynamique ?</a:t>
            </a:r>
          </a:p>
        </p:txBody>
      </p:sp>
    </p:spTree>
    <p:extLst>
      <p:ext uri="{BB962C8B-B14F-4D97-AF65-F5344CB8AC3E}">
        <p14:creationId xmlns:p14="http://schemas.microsoft.com/office/powerpoint/2010/main" val="131418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AvisFormations</a:t>
            </a:r>
            <a:r>
              <a:rPr lang="fr-FR" dirty="0" smtClean="0"/>
              <a:t> : Créer la base de données</a:t>
            </a:r>
            <a:endParaRPr lang="fr-FR" dirty="0"/>
          </a:p>
        </p:txBody>
      </p:sp>
      <p:sp>
        <p:nvSpPr>
          <p:cNvPr id="3" name="Espace réservé du contenu 2"/>
          <p:cNvSpPr>
            <a:spLocks noGrp="1"/>
          </p:cNvSpPr>
          <p:nvPr>
            <p:ph idx="1"/>
          </p:nvPr>
        </p:nvSpPr>
        <p:spPr/>
        <p:txBody>
          <a:bodyPr/>
          <a:lstStyle/>
          <a:p>
            <a:r>
              <a:rPr lang="fr-FR" dirty="0" smtClean="0"/>
              <a:t>Créer une base de données </a:t>
            </a:r>
            <a:r>
              <a:rPr lang="fr-FR" dirty="0" err="1" smtClean="0"/>
              <a:t>AvisFormations</a:t>
            </a:r>
            <a:endParaRPr lang="fr-FR" dirty="0" smtClean="0"/>
          </a:p>
          <a:p>
            <a:r>
              <a:rPr lang="fr-FR" dirty="0" smtClean="0"/>
              <a:t>Créer les tables Formation et Avis</a:t>
            </a:r>
          </a:p>
          <a:p>
            <a:endParaRPr lang="fr-FR" dirty="0"/>
          </a:p>
        </p:txBody>
      </p:sp>
      <p:pic>
        <p:nvPicPr>
          <p:cNvPr id="4" name="Picture 3"/>
          <p:cNvPicPr>
            <a:picLocks noChangeAspect="1"/>
          </p:cNvPicPr>
          <p:nvPr/>
        </p:nvPicPr>
        <p:blipFill>
          <a:blip r:embed="rId2"/>
          <a:stretch>
            <a:fillRect/>
          </a:stretch>
        </p:blipFill>
        <p:spPr>
          <a:xfrm>
            <a:off x="1154954" y="3521728"/>
            <a:ext cx="4076700" cy="2790825"/>
          </a:xfrm>
          <a:prstGeom prst="rect">
            <a:avLst/>
          </a:prstGeom>
        </p:spPr>
      </p:pic>
    </p:spTree>
    <p:extLst>
      <p:ext uri="{BB962C8B-B14F-4D97-AF65-F5344CB8AC3E}">
        <p14:creationId xmlns:p14="http://schemas.microsoft.com/office/powerpoint/2010/main" val="3066531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a:t>
            </a:r>
            <a:r>
              <a:rPr lang="fr-FR" dirty="0" smtClean="0"/>
              <a:t> : Créer la solution</a:t>
            </a:r>
            <a:endParaRPr lang="fr-FR" dirty="0"/>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1610532" y="2384854"/>
            <a:ext cx="7195144" cy="4270289"/>
          </a:xfrm>
          <a:prstGeom prst="rect">
            <a:avLst/>
          </a:prstGeom>
        </p:spPr>
      </p:pic>
      <p:sp>
        <p:nvSpPr>
          <p:cNvPr id="5" name="Flèche vers le bas 4"/>
          <p:cNvSpPr/>
          <p:nvPr/>
        </p:nvSpPr>
        <p:spPr>
          <a:xfrm>
            <a:off x="4399005" y="2434281"/>
            <a:ext cx="531341" cy="630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951470" y="5362832"/>
            <a:ext cx="864973" cy="407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bas 6"/>
          <p:cNvSpPr/>
          <p:nvPr/>
        </p:nvSpPr>
        <p:spPr>
          <a:xfrm>
            <a:off x="6833286" y="3484605"/>
            <a:ext cx="580768" cy="568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4324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AvisFormations</a:t>
            </a:r>
            <a:r>
              <a:rPr lang="fr-FR" dirty="0" smtClean="0"/>
              <a:t> : </a:t>
            </a:r>
            <a:r>
              <a:rPr lang="fr-FR" dirty="0" err="1" smtClean="0"/>
              <a:t>EntityFramework</a:t>
            </a:r>
            <a:endParaRPr lang="fr-FR" dirty="0"/>
          </a:p>
        </p:txBody>
      </p:sp>
      <p:sp>
        <p:nvSpPr>
          <p:cNvPr id="3" name="Espace réservé du contenu 2"/>
          <p:cNvSpPr>
            <a:spLocks noGrp="1"/>
          </p:cNvSpPr>
          <p:nvPr>
            <p:ph idx="1"/>
          </p:nvPr>
        </p:nvSpPr>
        <p:spPr/>
        <p:txBody>
          <a:bodyPr/>
          <a:lstStyle/>
          <a:p>
            <a:r>
              <a:rPr lang="fr-FR" sz="2800" dirty="0" smtClean="0"/>
              <a:t>Utiliser </a:t>
            </a:r>
            <a:r>
              <a:rPr lang="fr-FR" sz="2800" b="1" dirty="0" err="1" smtClean="0"/>
              <a:t>EntityFramework</a:t>
            </a:r>
            <a:r>
              <a:rPr lang="fr-FR" sz="2800" dirty="0" smtClean="0"/>
              <a:t> pour générer les classes nécessaires pour que notre application puisse interagir avec la base de données.</a:t>
            </a:r>
          </a:p>
          <a:p>
            <a:endParaRPr lang="fr-FR" dirty="0"/>
          </a:p>
          <a:p>
            <a:endParaRPr lang="fr-FR" dirty="0"/>
          </a:p>
        </p:txBody>
      </p:sp>
    </p:spTree>
    <p:extLst>
      <p:ext uri="{BB962C8B-B14F-4D97-AF65-F5344CB8AC3E}">
        <p14:creationId xmlns:p14="http://schemas.microsoft.com/office/powerpoint/2010/main" val="4056686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a:t>
            </a:r>
            <a:r>
              <a:rPr lang="fr-FR" dirty="0" smtClean="0"/>
              <a:t> : Toutes les formations</a:t>
            </a:r>
            <a:endParaRPr lang="fr-FR" dirty="0"/>
          </a:p>
        </p:txBody>
      </p:sp>
      <p:sp>
        <p:nvSpPr>
          <p:cNvPr id="3" name="Espace réservé du contenu 2"/>
          <p:cNvSpPr>
            <a:spLocks noGrp="1"/>
          </p:cNvSpPr>
          <p:nvPr>
            <p:ph idx="1"/>
          </p:nvPr>
        </p:nvSpPr>
        <p:spPr/>
        <p:txBody>
          <a:bodyPr>
            <a:normAutofit/>
          </a:bodyPr>
          <a:lstStyle/>
          <a:p>
            <a:r>
              <a:rPr lang="fr-FR" sz="2400" dirty="0" smtClean="0"/>
              <a:t>Créer un </a:t>
            </a:r>
            <a:r>
              <a:rPr lang="fr-FR" sz="2400" dirty="0" err="1" smtClean="0"/>
              <a:t>controlleur</a:t>
            </a:r>
            <a:r>
              <a:rPr lang="fr-FR" sz="2400" dirty="0" smtClean="0"/>
              <a:t> Formation</a:t>
            </a:r>
          </a:p>
          <a:p>
            <a:r>
              <a:rPr lang="fr-FR" sz="2400" dirty="0" smtClean="0"/>
              <a:t>Créer une action </a:t>
            </a:r>
            <a:r>
              <a:rPr lang="fr-FR" sz="2400" dirty="0" err="1" smtClean="0"/>
              <a:t>ToutesLesFormations</a:t>
            </a:r>
            <a:endParaRPr lang="fr-FR" sz="2400" dirty="0" smtClean="0"/>
          </a:p>
          <a:p>
            <a:r>
              <a:rPr lang="fr-FR" sz="2400" dirty="0" smtClean="0"/>
              <a:t>Implémenter celle-ci pour récupérer toutes les formations en base</a:t>
            </a:r>
          </a:p>
          <a:p>
            <a:r>
              <a:rPr lang="fr-FR" sz="2400" dirty="0" smtClean="0"/>
              <a:t>Dans la vue </a:t>
            </a:r>
            <a:r>
              <a:rPr lang="fr-FR" sz="2400" dirty="0" err="1" smtClean="0"/>
              <a:t>Razor</a:t>
            </a:r>
            <a:r>
              <a:rPr lang="fr-FR" sz="2400" dirty="0" smtClean="0"/>
              <a:t> afficher le nom de chaque formation</a:t>
            </a:r>
            <a:endParaRPr lang="fr-FR" sz="2400" dirty="0"/>
          </a:p>
        </p:txBody>
      </p:sp>
    </p:spTree>
    <p:extLst>
      <p:ext uri="{BB962C8B-B14F-4D97-AF65-F5344CB8AC3E}">
        <p14:creationId xmlns:p14="http://schemas.microsoft.com/office/powerpoint/2010/main" val="11648415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smtClean="0"/>
              <a:t>Helpers</a:t>
            </a:r>
            <a:r>
              <a:rPr lang="fr-FR" smtClean="0"/>
              <a:t> Razor : A eviter mais à comprendre</a:t>
            </a:r>
            <a:endParaRPr lang="fr-FR" dirty="0"/>
          </a:p>
        </p:txBody>
      </p:sp>
      <p:sp>
        <p:nvSpPr>
          <p:cNvPr id="3" name="Espace réservé du contenu 2"/>
          <p:cNvSpPr>
            <a:spLocks noGrp="1"/>
          </p:cNvSpPr>
          <p:nvPr>
            <p:ph idx="1"/>
          </p:nvPr>
        </p:nvSpPr>
        <p:spPr/>
        <p:txBody>
          <a:bodyPr/>
          <a:lstStyle/>
          <a:p>
            <a:r>
              <a:rPr lang="fr-FR" dirty="0" smtClean="0"/>
              <a:t>Il est possible de générer du code HTML avec des </a:t>
            </a:r>
            <a:r>
              <a:rPr lang="fr-FR" err="1" smtClean="0"/>
              <a:t>helpers</a:t>
            </a:r>
            <a:r>
              <a:rPr lang="fr-FR" smtClean="0"/>
              <a:t> Razor</a:t>
            </a:r>
            <a:r>
              <a:rPr lang="fr-FR"/>
              <a:t> </a:t>
            </a:r>
            <a:r>
              <a:rPr lang="fr-FR" smtClean="0"/>
              <a:t>: </a:t>
            </a:r>
            <a:endParaRPr lang="fr-FR" dirty="0" smtClean="0"/>
          </a:p>
          <a:p>
            <a:pPr marL="0" indent="0">
              <a:buNone/>
            </a:pPr>
            <a:endParaRPr lang="fr-FR" dirty="0"/>
          </a:p>
        </p:txBody>
      </p:sp>
      <p:pic>
        <p:nvPicPr>
          <p:cNvPr id="4" name="Picture 3"/>
          <p:cNvPicPr>
            <a:picLocks noChangeAspect="1"/>
          </p:cNvPicPr>
          <p:nvPr/>
        </p:nvPicPr>
        <p:blipFill>
          <a:blip r:embed="rId2"/>
          <a:stretch>
            <a:fillRect/>
          </a:stretch>
        </p:blipFill>
        <p:spPr>
          <a:xfrm>
            <a:off x="1265984" y="3179949"/>
            <a:ext cx="6181725" cy="695325"/>
          </a:xfrm>
          <a:prstGeom prst="rect">
            <a:avLst/>
          </a:prstGeom>
        </p:spPr>
      </p:pic>
      <p:pic>
        <p:nvPicPr>
          <p:cNvPr id="5" name="Picture 4"/>
          <p:cNvPicPr>
            <a:picLocks noChangeAspect="1"/>
          </p:cNvPicPr>
          <p:nvPr/>
        </p:nvPicPr>
        <p:blipFill>
          <a:blip r:embed="rId3"/>
          <a:stretch>
            <a:fillRect/>
          </a:stretch>
        </p:blipFill>
        <p:spPr>
          <a:xfrm>
            <a:off x="1154954" y="5213537"/>
            <a:ext cx="7448550" cy="1038225"/>
          </a:xfrm>
          <a:prstGeom prst="rect">
            <a:avLst/>
          </a:prstGeom>
        </p:spPr>
      </p:pic>
      <p:pic>
        <p:nvPicPr>
          <p:cNvPr id="6" name="Picture 5"/>
          <p:cNvPicPr>
            <a:picLocks noChangeAspect="1"/>
          </p:cNvPicPr>
          <p:nvPr/>
        </p:nvPicPr>
        <p:blipFill>
          <a:blip r:embed="rId4"/>
          <a:stretch>
            <a:fillRect/>
          </a:stretch>
        </p:blipFill>
        <p:spPr>
          <a:xfrm>
            <a:off x="1265984" y="4063393"/>
            <a:ext cx="5054134" cy="962025"/>
          </a:xfrm>
          <a:prstGeom prst="rect">
            <a:avLst/>
          </a:prstGeom>
        </p:spPr>
      </p:pic>
    </p:spTree>
    <p:extLst>
      <p:ext uri="{BB962C8B-B14F-4D97-AF65-F5344CB8AC3E}">
        <p14:creationId xmlns:p14="http://schemas.microsoft.com/office/powerpoint/2010/main" val="1963319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ActionLink</a:t>
            </a:r>
            <a:r>
              <a:rPr lang="fr-FR" dirty="0" smtClean="0"/>
              <a:t>, Action ou &lt;a&gt;	</a:t>
            </a:r>
            <a:endParaRPr lang="fr-FR" dirty="0"/>
          </a:p>
        </p:txBody>
      </p:sp>
      <p:sp>
        <p:nvSpPr>
          <p:cNvPr id="3" name="Espace réservé du contenu 2"/>
          <p:cNvSpPr>
            <a:spLocks noGrp="1"/>
          </p:cNvSpPr>
          <p:nvPr>
            <p:ph idx="1"/>
          </p:nvPr>
        </p:nvSpPr>
        <p:spPr/>
        <p:txBody>
          <a:bodyPr/>
          <a:lstStyle/>
          <a:p>
            <a:r>
              <a:rPr lang="fr-FR" b="1" dirty="0" smtClean="0"/>
              <a:t>Que  faut-il utiliser parmi les 3 syntaxes suivantes selon vous pour écrire des liens ?</a:t>
            </a:r>
            <a:endParaRPr lang="fr-FR" dirty="0" smtClean="0"/>
          </a:p>
          <a:p>
            <a:pPr marL="0" indent="0">
              <a:buNone/>
            </a:pPr>
            <a:r>
              <a:rPr lang="fr-FR" i="1" dirty="0" smtClean="0"/>
              <a:t>&lt;a </a:t>
            </a:r>
            <a:r>
              <a:rPr lang="fr-FR" i="1" dirty="0" err="1" smtClean="0"/>
              <a:t>href</a:t>
            </a:r>
            <a:r>
              <a:rPr lang="fr-FR" i="1" dirty="0" smtClean="0"/>
              <a:t>="/Home/Index"&gt;Accueil&lt;/a&gt;</a:t>
            </a:r>
          </a:p>
          <a:p>
            <a:pPr marL="0" indent="0">
              <a:buNone/>
            </a:pPr>
            <a:r>
              <a:rPr lang="fr-FR" i="1" dirty="0" smtClean="0"/>
              <a:t>@</a:t>
            </a:r>
            <a:r>
              <a:rPr lang="fr-FR" i="1" dirty="0" err="1" smtClean="0"/>
              <a:t>Html.ActionLink</a:t>
            </a:r>
            <a:r>
              <a:rPr lang="fr-FR" i="1" dirty="0" smtClean="0"/>
              <a:t>("Accueil", "</a:t>
            </a:r>
            <a:r>
              <a:rPr lang="fr-FR" i="1" dirty="0" err="1" smtClean="0"/>
              <a:t>Index","Home</a:t>
            </a:r>
            <a:r>
              <a:rPr lang="fr-FR" i="1" dirty="0" smtClean="0"/>
              <a:t>")</a:t>
            </a:r>
          </a:p>
          <a:p>
            <a:pPr marL="0" indent="0">
              <a:buNone/>
            </a:pPr>
            <a:r>
              <a:rPr lang="fr-FR" i="1" dirty="0" smtClean="0"/>
              <a:t>&lt;a </a:t>
            </a:r>
            <a:r>
              <a:rPr lang="fr-FR" i="1" dirty="0" err="1" smtClean="0"/>
              <a:t>href</a:t>
            </a:r>
            <a:r>
              <a:rPr lang="fr-FR" i="1" dirty="0" smtClean="0"/>
              <a:t>=@</a:t>
            </a:r>
            <a:r>
              <a:rPr lang="fr-FR" dirty="0" err="1" smtClean="0"/>
              <a:t>Url.Action</a:t>
            </a:r>
            <a:r>
              <a:rPr lang="fr-FR" i="1" dirty="0" smtClean="0"/>
              <a:t>("</a:t>
            </a:r>
            <a:r>
              <a:rPr lang="fr-FR" i="1" dirty="0" err="1"/>
              <a:t>Index","Home</a:t>
            </a:r>
            <a:r>
              <a:rPr lang="fr-FR" i="1" dirty="0" smtClean="0"/>
              <a:t>")&gt;Accueil&lt;/a&gt; </a:t>
            </a:r>
          </a:p>
          <a:p>
            <a:pPr marL="0" indent="0">
              <a:buNone/>
            </a:pPr>
            <a:endParaRPr lang="fr-FR" i="1" dirty="0"/>
          </a:p>
          <a:p>
            <a:pPr marL="0" indent="0">
              <a:buNone/>
            </a:pPr>
            <a:r>
              <a:rPr lang="fr-FR" dirty="0" smtClean="0"/>
              <a:t>Syntaxe : @</a:t>
            </a:r>
            <a:r>
              <a:rPr lang="fr-FR" dirty="0" err="1" smtClean="0"/>
              <a:t>Html.ActionLink</a:t>
            </a:r>
            <a:r>
              <a:rPr lang="fr-FR" dirty="0" smtClean="0"/>
              <a:t>("</a:t>
            </a:r>
            <a:r>
              <a:rPr lang="fr-FR" dirty="0" err="1" smtClean="0"/>
              <a:t>textedulien</a:t>
            </a:r>
            <a:r>
              <a:rPr lang="fr-FR" dirty="0" smtClean="0"/>
              <a:t>","action","</a:t>
            </a:r>
            <a:r>
              <a:rPr lang="fr-FR" dirty="0" err="1" smtClean="0"/>
              <a:t>controlleur</a:t>
            </a:r>
            <a:r>
              <a:rPr lang="fr-FR" dirty="0" smtClean="0"/>
              <a:t>");</a:t>
            </a:r>
          </a:p>
          <a:p>
            <a:pPr marL="0" indent="0">
              <a:buNone/>
            </a:pPr>
            <a:r>
              <a:rPr lang="fr-FR" b="1" dirty="0" smtClean="0"/>
              <a:t>TODO : tester par vous-même que le résultat est le même en </a:t>
            </a:r>
            <a:r>
              <a:rPr lang="fr-FR" b="1" dirty="0" err="1" smtClean="0"/>
              <a:t>creant</a:t>
            </a:r>
            <a:r>
              <a:rPr lang="fr-FR" b="1" dirty="0" smtClean="0"/>
              <a:t> 3 liens vers la page </a:t>
            </a:r>
            <a:r>
              <a:rPr lang="fr-FR" b="1" dirty="0" err="1" smtClean="0"/>
              <a:t>ToutesLesFormations</a:t>
            </a:r>
            <a:endParaRPr lang="fr-FR" b="1" dirty="0"/>
          </a:p>
        </p:txBody>
      </p:sp>
    </p:spTree>
    <p:extLst>
      <p:ext uri="{BB962C8B-B14F-4D97-AF65-F5344CB8AC3E}">
        <p14:creationId xmlns:p14="http://schemas.microsoft.com/office/powerpoint/2010/main" val="3284308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AvisFormations</a:t>
            </a:r>
            <a:r>
              <a:rPr lang="fr-FR" dirty="0" smtClean="0"/>
              <a:t> : Créer la page </a:t>
            </a:r>
            <a:r>
              <a:rPr lang="fr-FR" dirty="0" err="1" smtClean="0"/>
              <a:t>DetailFormation</a:t>
            </a:r>
            <a:endParaRPr lang="fr-FR" dirty="0"/>
          </a:p>
        </p:txBody>
      </p:sp>
      <p:sp>
        <p:nvSpPr>
          <p:cNvPr id="3" name="Espace réservé du contenu 2"/>
          <p:cNvSpPr>
            <a:spLocks noGrp="1"/>
          </p:cNvSpPr>
          <p:nvPr>
            <p:ph idx="1"/>
          </p:nvPr>
        </p:nvSpPr>
        <p:spPr/>
        <p:txBody>
          <a:bodyPr/>
          <a:lstStyle/>
          <a:p>
            <a:r>
              <a:rPr lang="fr-FR" dirty="0" smtClean="0"/>
              <a:t>Dans le contrôleur Formation, créer une nouvelle action </a:t>
            </a:r>
            <a:r>
              <a:rPr lang="fr-FR" dirty="0" err="1" smtClean="0"/>
              <a:t>DetailFormation</a:t>
            </a:r>
            <a:endParaRPr lang="fr-FR" dirty="0" smtClean="0"/>
          </a:p>
          <a:p>
            <a:r>
              <a:rPr lang="fr-FR" dirty="0" smtClean="0"/>
              <a:t>Implémenter l’action pour récupérer les données stockées en base relatives à une formation dont on passe l’id en paramètre.</a:t>
            </a:r>
          </a:p>
          <a:p>
            <a:r>
              <a:rPr lang="fr-FR" dirty="0" smtClean="0"/>
              <a:t>Créer la vue pour afficher toutes les informations de la formation dans une page dédiée.</a:t>
            </a:r>
          </a:p>
          <a:p>
            <a:endParaRPr lang="fr-FR" dirty="0" smtClean="0"/>
          </a:p>
          <a:p>
            <a:endParaRPr lang="fr-FR" dirty="0"/>
          </a:p>
        </p:txBody>
      </p:sp>
    </p:spTree>
    <p:extLst>
      <p:ext uri="{BB962C8B-B14F-4D97-AF65-F5344CB8AC3E}">
        <p14:creationId xmlns:p14="http://schemas.microsoft.com/office/powerpoint/2010/main" val="3727194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err="1" smtClean="0"/>
              <a:t>AvisFormation</a:t>
            </a:r>
            <a:r>
              <a:rPr lang="fr-FR" sz="3200" dirty="0" smtClean="0"/>
              <a:t>: liens entre </a:t>
            </a:r>
            <a:r>
              <a:rPr lang="fr-FR" sz="3200" dirty="0" err="1" smtClean="0"/>
              <a:t>ToutesLesFormations</a:t>
            </a:r>
            <a:r>
              <a:rPr lang="fr-FR" sz="3200" dirty="0" smtClean="0"/>
              <a:t> et </a:t>
            </a:r>
            <a:r>
              <a:rPr lang="fr-FR" sz="3200" dirty="0" err="1" smtClean="0"/>
              <a:t>DetailFormation</a:t>
            </a:r>
            <a:endParaRPr lang="fr-FR" sz="3200" dirty="0"/>
          </a:p>
        </p:txBody>
      </p:sp>
      <p:sp>
        <p:nvSpPr>
          <p:cNvPr id="3" name="Espace réservé du contenu 2"/>
          <p:cNvSpPr>
            <a:spLocks noGrp="1"/>
          </p:cNvSpPr>
          <p:nvPr>
            <p:ph idx="1"/>
          </p:nvPr>
        </p:nvSpPr>
        <p:spPr/>
        <p:txBody>
          <a:bodyPr>
            <a:normAutofit/>
          </a:bodyPr>
          <a:lstStyle/>
          <a:p>
            <a:r>
              <a:rPr lang="fr-FR" sz="2000" dirty="0" smtClean="0"/>
              <a:t>Modifier </a:t>
            </a:r>
            <a:r>
              <a:rPr lang="fr-FR" sz="2000" dirty="0" err="1" smtClean="0"/>
              <a:t>ToutesLesFormations</a:t>
            </a:r>
            <a:r>
              <a:rPr lang="fr-FR" sz="2000" dirty="0" smtClean="0"/>
              <a:t> (action et/ou </a:t>
            </a:r>
            <a:r>
              <a:rPr lang="fr-FR" sz="2000" dirty="0" err="1" smtClean="0"/>
              <a:t>view</a:t>
            </a:r>
            <a:r>
              <a:rPr lang="fr-FR" sz="2000" dirty="0" smtClean="0"/>
              <a:t>) afin de pouvoir cliquer sur une formation et être dirigé vers l’action </a:t>
            </a:r>
            <a:r>
              <a:rPr lang="fr-FR" sz="2000" dirty="0" err="1" smtClean="0"/>
              <a:t>DetailFormation</a:t>
            </a:r>
            <a:endParaRPr lang="fr-FR" sz="2000" dirty="0" smtClean="0"/>
          </a:p>
          <a:p>
            <a:endParaRPr lang="fr-FR" sz="2000" dirty="0"/>
          </a:p>
          <a:p>
            <a:r>
              <a:rPr lang="fr-FR" sz="2000" dirty="0" smtClean="0"/>
              <a:t>Indice : &lt;a&gt;</a:t>
            </a:r>
          </a:p>
          <a:p>
            <a:r>
              <a:rPr lang="fr-FR" sz="2000" dirty="0" smtClean="0"/>
              <a:t>@</a:t>
            </a:r>
            <a:r>
              <a:rPr lang="fr-FR" sz="2000" dirty="0" err="1" smtClean="0"/>
              <a:t>Html.ActionLink</a:t>
            </a:r>
            <a:r>
              <a:rPr lang="fr-FR" sz="2000" dirty="0" smtClean="0"/>
              <a:t>("texte", "Action</a:t>
            </a:r>
            <a:r>
              <a:rPr lang="fr-FR" sz="2000" dirty="0"/>
              <a:t>"</a:t>
            </a:r>
            <a:r>
              <a:rPr lang="fr-FR" sz="2000" dirty="0" smtClean="0"/>
              <a:t>, "</a:t>
            </a:r>
            <a:r>
              <a:rPr lang="fr-FR" sz="2000" dirty="0" err="1" smtClean="0"/>
              <a:t>Controleur</a:t>
            </a:r>
            <a:r>
              <a:rPr lang="fr-FR" sz="2000" dirty="0" smtClean="0"/>
              <a:t>", new{ </a:t>
            </a:r>
            <a:r>
              <a:rPr lang="fr-FR" sz="2000" dirty="0" err="1" smtClean="0"/>
              <a:t>nomarguement</a:t>
            </a:r>
            <a:r>
              <a:rPr lang="fr-FR" sz="2000" dirty="0" smtClean="0"/>
              <a:t>= valeur},</a:t>
            </a:r>
            <a:r>
              <a:rPr lang="fr-FR" sz="2000" dirty="0" err="1" smtClean="0"/>
              <a:t>null</a:t>
            </a:r>
            <a:r>
              <a:rPr lang="fr-FR" sz="2000" dirty="0" smtClean="0"/>
              <a:t>)  </a:t>
            </a:r>
          </a:p>
          <a:p>
            <a:r>
              <a:rPr lang="fr-FR" sz="2000" dirty="0" smtClean="0"/>
              <a:t>@</a:t>
            </a:r>
            <a:r>
              <a:rPr lang="fr-FR" sz="2000" dirty="0" err="1" smtClean="0"/>
              <a:t>Html.ActionLink</a:t>
            </a:r>
            <a:r>
              <a:rPr lang="fr-FR" sz="2000" dirty="0" smtClean="0"/>
              <a:t>("</a:t>
            </a:r>
            <a:r>
              <a:rPr lang="fr-FR" sz="2000" dirty="0" err="1" smtClean="0"/>
              <a:t>Montexte</a:t>
            </a:r>
            <a:r>
              <a:rPr lang="fr-FR" sz="2000" dirty="0" smtClean="0"/>
              <a:t>","</a:t>
            </a:r>
            <a:r>
              <a:rPr lang="fr-FR" sz="2000" dirty="0" err="1" smtClean="0"/>
              <a:t>ActionQuelconque</a:t>
            </a:r>
            <a:r>
              <a:rPr lang="fr-FR" sz="2000" dirty="0" smtClean="0"/>
              <a:t>","</a:t>
            </a:r>
            <a:r>
              <a:rPr lang="fr-FR" sz="2000" dirty="0" err="1" smtClean="0"/>
              <a:t>Home",new</a:t>
            </a:r>
            <a:r>
              <a:rPr lang="fr-FR" sz="2000" dirty="0" smtClean="0"/>
              <a:t>{ id=3,nom="toto"},</a:t>
            </a:r>
            <a:r>
              <a:rPr lang="fr-FR" sz="2000" dirty="0" err="1" smtClean="0"/>
              <a:t>null</a:t>
            </a:r>
            <a:r>
              <a:rPr lang="fr-FR" sz="2000" dirty="0" smtClean="0"/>
              <a:t>)</a:t>
            </a:r>
            <a:endParaRPr lang="fr-FR" sz="2000" dirty="0"/>
          </a:p>
        </p:txBody>
      </p:sp>
    </p:spTree>
    <p:extLst>
      <p:ext uri="{BB962C8B-B14F-4D97-AF65-F5344CB8AC3E}">
        <p14:creationId xmlns:p14="http://schemas.microsoft.com/office/powerpoint/2010/main" val="4239978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Layout</a:t>
            </a:r>
            <a:r>
              <a:rPr lang="fr-FR" dirty="0" smtClean="0"/>
              <a:t> : Header et </a:t>
            </a:r>
            <a:r>
              <a:rPr lang="fr-FR" dirty="0" err="1" smtClean="0"/>
              <a:t>Footer</a:t>
            </a:r>
            <a:endParaRPr lang="fr-FR" dirty="0"/>
          </a:p>
        </p:txBody>
      </p:sp>
      <p:sp>
        <p:nvSpPr>
          <p:cNvPr id="3" name="Espace réservé du contenu 2"/>
          <p:cNvSpPr>
            <a:spLocks noGrp="1"/>
          </p:cNvSpPr>
          <p:nvPr>
            <p:ph idx="1"/>
          </p:nvPr>
        </p:nvSpPr>
        <p:spPr/>
        <p:txBody>
          <a:bodyPr/>
          <a:lstStyle/>
          <a:p>
            <a:r>
              <a:rPr lang="fr-FR" smtClean="0"/>
              <a:t>Les Views ne contiennent pas le code HTMl lié au footer et au header</a:t>
            </a:r>
          </a:p>
          <a:p>
            <a:r>
              <a:rPr lang="fr-FR" smtClean="0"/>
              <a:t>Celui-ci est contenu dans Views/Shared/_Layout.cshtml</a:t>
            </a:r>
          </a:p>
          <a:p>
            <a:endParaRPr lang="fr-FR"/>
          </a:p>
          <a:p>
            <a:r>
              <a:rPr lang="fr-FR" smtClean="0"/>
              <a:t>Cela permet d'éviter de dupliquer du code inutilement</a:t>
            </a:r>
            <a:endParaRPr lang="fr-FR" dirty="0"/>
          </a:p>
        </p:txBody>
      </p:sp>
    </p:spTree>
    <p:extLst>
      <p:ext uri="{BB962C8B-B14F-4D97-AF65-F5344CB8AC3E}">
        <p14:creationId xmlns:p14="http://schemas.microsoft.com/office/powerpoint/2010/main" val="2713913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Exercice Layout </a:t>
            </a:r>
            <a:r>
              <a:rPr lang="fr-FR" dirty="0"/>
              <a:t>: Header et </a:t>
            </a:r>
            <a:r>
              <a:rPr lang="fr-FR" dirty="0" err="1"/>
              <a:t>Footer</a:t>
            </a:r>
            <a:endParaRPr lang="fr-FR" dirty="0"/>
          </a:p>
        </p:txBody>
      </p:sp>
      <p:sp>
        <p:nvSpPr>
          <p:cNvPr id="3" name="Espace réservé du contenu 2"/>
          <p:cNvSpPr>
            <a:spLocks noGrp="1"/>
          </p:cNvSpPr>
          <p:nvPr>
            <p:ph idx="1"/>
          </p:nvPr>
        </p:nvSpPr>
        <p:spPr/>
        <p:txBody>
          <a:bodyPr/>
          <a:lstStyle/>
          <a:p>
            <a:r>
              <a:rPr lang="fr-FR" dirty="0" smtClean="0"/>
              <a:t>Changer le header et le </a:t>
            </a:r>
            <a:r>
              <a:rPr lang="fr-FR" err="1" smtClean="0"/>
              <a:t>footer</a:t>
            </a:r>
            <a:r>
              <a:rPr lang="fr-FR" smtClean="0"/>
              <a:t> :</a:t>
            </a:r>
          </a:p>
          <a:p>
            <a:r>
              <a:rPr lang="fr-FR" smtClean="0"/>
              <a:t>Le nom de l'application est Avis Formations</a:t>
            </a:r>
          </a:p>
          <a:p>
            <a:r>
              <a:rPr lang="fr-FR" smtClean="0"/>
              <a:t>Supprimez dans le menu "A propos de"</a:t>
            </a:r>
          </a:p>
          <a:p>
            <a:r>
              <a:rPr lang="fr-FR" smtClean="0"/>
              <a:t>Ajouter dans le menu "Formations" avec un lien vers la page que l'o na créé ToutesLesFormations.</a:t>
            </a:r>
          </a:p>
          <a:p>
            <a:r>
              <a:rPr lang="fr-FR" smtClean="0"/>
              <a:t>Modifier le footer pour afficher </a:t>
            </a:r>
          </a:p>
          <a:p>
            <a:r>
              <a:rPr lang="fr-FR" smtClean="0"/>
              <a:t>Vérifier que sur les petits écrans le rendu est le suivant : </a:t>
            </a:r>
            <a:endParaRPr lang="fr-FR" dirty="0"/>
          </a:p>
        </p:txBody>
      </p:sp>
      <p:pic>
        <p:nvPicPr>
          <p:cNvPr id="4" name="Picture 3"/>
          <p:cNvPicPr>
            <a:picLocks noChangeAspect="1"/>
          </p:cNvPicPr>
          <p:nvPr/>
        </p:nvPicPr>
        <p:blipFill>
          <a:blip r:embed="rId2"/>
          <a:stretch>
            <a:fillRect/>
          </a:stretch>
        </p:blipFill>
        <p:spPr>
          <a:xfrm>
            <a:off x="2876269" y="1599950"/>
            <a:ext cx="5076825" cy="419100"/>
          </a:xfrm>
          <a:prstGeom prst="rect">
            <a:avLst/>
          </a:prstGeom>
        </p:spPr>
      </p:pic>
      <p:pic>
        <p:nvPicPr>
          <p:cNvPr id="5" name="Picture 4"/>
          <p:cNvPicPr>
            <a:picLocks noChangeAspect="1"/>
          </p:cNvPicPr>
          <p:nvPr/>
        </p:nvPicPr>
        <p:blipFill>
          <a:blip r:embed="rId3"/>
          <a:stretch>
            <a:fillRect/>
          </a:stretch>
        </p:blipFill>
        <p:spPr>
          <a:xfrm>
            <a:off x="5325315" y="4352364"/>
            <a:ext cx="1971675" cy="571500"/>
          </a:xfrm>
          <a:prstGeom prst="rect">
            <a:avLst/>
          </a:prstGeom>
        </p:spPr>
      </p:pic>
      <p:pic>
        <p:nvPicPr>
          <p:cNvPr id="6" name="Picture 5"/>
          <p:cNvPicPr>
            <a:picLocks noChangeAspect="1"/>
          </p:cNvPicPr>
          <p:nvPr/>
        </p:nvPicPr>
        <p:blipFill>
          <a:blip r:embed="rId4"/>
          <a:stretch>
            <a:fillRect/>
          </a:stretch>
        </p:blipFill>
        <p:spPr>
          <a:xfrm>
            <a:off x="7953094" y="4638114"/>
            <a:ext cx="2564746" cy="1661039"/>
          </a:xfrm>
          <a:prstGeom prst="rect">
            <a:avLst/>
          </a:prstGeom>
        </p:spPr>
      </p:pic>
    </p:spTree>
    <p:extLst>
      <p:ext uri="{BB962C8B-B14F-4D97-AF65-F5344CB8AC3E}">
        <p14:creationId xmlns:p14="http://schemas.microsoft.com/office/powerpoint/2010/main" val="3493034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Site statique vs Site dynamique</a:t>
            </a:r>
          </a:p>
        </p:txBody>
      </p:sp>
      <p:sp>
        <p:nvSpPr>
          <p:cNvPr id="4" name="Shape 143"/>
          <p:cNvSpPr txBox="1">
            <a:spLocks/>
          </p:cNvSpPr>
          <p:nvPr/>
        </p:nvSpPr>
        <p:spPr bwMode="gray">
          <a:xfrm>
            <a:off x="1429540" y="2471116"/>
            <a:ext cx="5324100" cy="1379100"/>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400" b="1" smtClean="0">
                <a:solidFill>
                  <a:srgbClr val="7F7F7F"/>
                </a:solidFill>
              </a:rPr>
              <a:t>Site web statique</a:t>
            </a:r>
          </a:p>
          <a:p>
            <a:pPr marL="101600">
              <a:spcBef>
                <a:spcPts val="600"/>
              </a:spcBef>
              <a:buClr>
                <a:schemeClr val="dk2"/>
              </a:buClr>
              <a:buSzPct val="100000"/>
            </a:pPr>
            <a:r>
              <a:rPr lang="en" sz="2000" smtClean="0">
                <a:solidFill>
                  <a:schemeClr val="dk2"/>
                </a:solidFill>
                <a:ea typeface="Karla"/>
                <a:cs typeface="Karla"/>
                <a:sym typeface="Karla"/>
              </a:rPr>
              <a:t>Le serveur renvoie toujours la même réponse</a:t>
            </a:r>
            <a:endParaRPr lang="en" sz="2000">
              <a:solidFill>
                <a:schemeClr val="dk2"/>
              </a:solidFill>
              <a:ea typeface="Karla"/>
              <a:cs typeface="Karla"/>
              <a:sym typeface="Karla"/>
            </a:endParaRPr>
          </a:p>
        </p:txBody>
      </p:sp>
      <p:sp>
        <p:nvSpPr>
          <p:cNvPr id="5" name="Shape 144"/>
          <p:cNvSpPr txBox="1">
            <a:spLocks/>
          </p:cNvSpPr>
          <p:nvPr/>
        </p:nvSpPr>
        <p:spPr>
          <a:xfrm>
            <a:off x="1429540" y="4132356"/>
            <a:ext cx="5324100" cy="1494000"/>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buClr>
                <a:schemeClr val="dk1"/>
              </a:buClr>
              <a:buSzPct val="45833"/>
              <a:buFont typeface="Arial"/>
              <a:buNone/>
            </a:pPr>
            <a:r>
              <a:rPr lang="en" sz="2400" b="1" smtClean="0">
                <a:solidFill>
                  <a:srgbClr val="7F7F7F"/>
                </a:solidFill>
                <a:latin typeface="+mj-lt"/>
                <a:ea typeface="Montserrat"/>
                <a:cs typeface="Montserrat"/>
                <a:sym typeface="Montserrat"/>
              </a:rPr>
              <a:t>Site web dynamique</a:t>
            </a:r>
          </a:p>
          <a:p>
            <a:pPr marL="228600" indent="0">
              <a:spcBef>
                <a:spcPts val="0"/>
              </a:spcBef>
              <a:buClr>
                <a:schemeClr val="dk2"/>
              </a:buClr>
              <a:buNone/>
            </a:pPr>
            <a:r>
              <a:rPr lang="en" sz="2000" smtClean="0">
                <a:solidFill>
                  <a:schemeClr val="dk2"/>
                </a:solidFill>
                <a:latin typeface="+mj-lt"/>
              </a:rPr>
              <a:t>Le serveur renvoie une réponse dépendant du contexte d’exécution</a:t>
            </a:r>
            <a:endParaRPr lang="en" sz="2000">
              <a:solidFill>
                <a:schemeClr val="dk2"/>
              </a:solidFill>
              <a:latin typeface="+mj-lt"/>
            </a:endParaRPr>
          </a:p>
        </p:txBody>
      </p:sp>
    </p:spTree>
    <p:extLst>
      <p:ext uri="{BB962C8B-B14F-4D97-AF65-F5344CB8AC3E}">
        <p14:creationId xmlns:p14="http://schemas.microsoft.com/office/powerpoint/2010/main" val="16387647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Forms</a:t>
            </a:r>
            <a:r>
              <a:rPr lang="fr-FR" dirty="0" smtClean="0"/>
              <a:t>/Formulaire</a:t>
            </a:r>
            <a:endParaRPr lang="fr-FR" dirty="0"/>
          </a:p>
        </p:txBody>
      </p:sp>
      <p:sp>
        <p:nvSpPr>
          <p:cNvPr id="3" name="Sous-titre 2"/>
          <p:cNvSpPr>
            <a:spLocks noGrp="1"/>
          </p:cNvSpPr>
          <p:nvPr>
            <p:ph type="subTitle" idx="1"/>
          </p:nvPr>
        </p:nvSpPr>
        <p:spPr/>
        <p:txBody>
          <a:bodyPr/>
          <a:lstStyle/>
          <a:p>
            <a:r>
              <a:rPr lang="fr-FR" dirty="0" smtClean="0"/>
              <a:t>Parce que la forme compte</a:t>
            </a:r>
            <a:endParaRPr lang="fr-FR" dirty="0"/>
          </a:p>
        </p:txBody>
      </p:sp>
    </p:spTree>
    <p:extLst>
      <p:ext uri="{BB962C8B-B14F-4D97-AF65-F5344CB8AC3E}">
        <p14:creationId xmlns:p14="http://schemas.microsoft.com/office/powerpoint/2010/main" val="14694506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Forms</a:t>
            </a:r>
            <a:endParaRPr lang="fr-FR" dirty="0"/>
          </a:p>
        </p:txBody>
      </p:sp>
      <p:sp>
        <p:nvSpPr>
          <p:cNvPr id="3" name="Espace réservé du contenu 2"/>
          <p:cNvSpPr>
            <a:spLocks noGrp="1"/>
          </p:cNvSpPr>
          <p:nvPr>
            <p:ph idx="1"/>
          </p:nvPr>
        </p:nvSpPr>
        <p:spPr/>
        <p:txBody>
          <a:bodyPr/>
          <a:lstStyle/>
          <a:p>
            <a:r>
              <a:rPr lang="fr-FR" sz="2400" dirty="0" smtClean="0"/>
              <a:t>1 Action (</a:t>
            </a:r>
            <a:r>
              <a:rPr lang="fr-FR" sz="2400" b="1" dirty="0" err="1" smtClean="0"/>
              <a:t>LaissezUnAvis</a:t>
            </a:r>
            <a:r>
              <a:rPr lang="fr-FR" sz="2400" dirty="0" smtClean="0"/>
              <a:t>) qui va </a:t>
            </a:r>
            <a:r>
              <a:rPr lang="fr-FR" sz="2400" b="1" dirty="0" smtClean="0"/>
              <a:t>afficher le formulaire </a:t>
            </a:r>
            <a:r>
              <a:rPr lang="fr-FR" sz="2400" dirty="0" smtClean="0"/>
              <a:t>HTML + 1 </a:t>
            </a:r>
            <a:r>
              <a:rPr lang="fr-FR" sz="2400" dirty="0" err="1" smtClean="0"/>
              <a:t>View</a:t>
            </a:r>
            <a:r>
              <a:rPr lang="fr-FR" sz="2400" dirty="0" smtClean="0"/>
              <a:t> avec le formulaire</a:t>
            </a:r>
          </a:p>
          <a:p>
            <a:endParaRPr lang="fr-FR" sz="2400" dirty="0" smtClean="0"/>
          </a:p>
          <a:p>
            <a:r>
              <a:rPr lang="fr-FR" sz="2400" dirty="0" smtClean="0"/>
              <a:t>1 Action (</a:t>
            </a:r>
            <a:r>
              <a:rPr lang="fr-FR" sz="2400" b="1" dirty="0" err="1" smtClean="0"/>
              <a:t>SaveComment</a:t>
            </a:r>
            <a:r>
              <a:rPr lang="fr-FR" sz="2400" dirty="0" smtClean="0"/>
              <a:t>) qui va</a:t>
            </a:r>
            <a:r>
              <a:rPr lang="fr-FR" sz="2400" b="1" dirty="0" smtClean="0"/>
              <a:t> réceptionner les données envoyées</a:t>
            </a:r>
            <a:r>
              <a:rPr lang="fr-FR" sz="2400" dirty="0" smtClean="0"/>
              <a:t> par l'internaute quand il clique + (1 </a:t>
            </a:r>
            <a:r>
              <a:rPr lang="fr-FR" sz="2400" dirty="0" err="1" smtClean="0"/>
              <a:t>view</a:t>
            </a:r>
            <a:r>
              <a:rPr lang="fr-FR" sz="2400" dirty="0" smtClean="0"/>
              <a:t> ou redirection)</a:t>
            </a:r>
          </a:p>
          <a:p>
            <a:endParaRPr lang="fr-FR" dirty="0"/>
          </a:p>
        </p:txBody>
      </p:sp>
    </p:spTree>
    <p:extLst>
      <p:ext uri="{BB962C8B-B14F-4D97-AF65-F5344CB8AC3E}">
        <p14:creationId xmlns:p14="http://schemas.microsoft.com/office/powerpoint/2010/main" val="32259029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qu’une &lt;</a:t>
            </a:r>
            <a:r>
              <a:rPr lang="fr-FR" dirty="0" err="1" smtClean="0"/>
              <a:t>form</a:t>
            </a:r>
            <a:r>
              <a:rPr lang="fr-FR" dirty="0" smtClean="0"/>
              <a:t>&gt; ?</a:t>
            </a:r>
            <a:endParaRPr lang="fr-FR" dirty="0"/>
          </a:p>
        </p:txBody>
      </p:sp>
      <p:sp>
        <p:nvSpPr>
          <p:cNvPr id="3" name="Espace réservé du contenu 2"/>
          <p:cNvSpPr>
            <a:spLocks noGrp="1"/>
          </p:cNvSpPr>
          <p:nvPr>
            <p:ph idx="1"/>
          </p:nvPr>
        </p:nvSpPr>
        <p:spPr/>
        <p:txBody>
          <a:bodyPr/>
          <a:lstStyle/>
          <a:p>
            <a:r>
              <a:rPr lang="fr-FR" dirty="0" smtClean="0"/>
              <a:t>La balise &lt;</a:t>
            </a:r>
            <a:r>
              <a:rPr lang="fr-FR" dirty="0" err="1" smtClean="0"/>
              <a:t>form</a:t>
            </a:r>
            <a:r>
              <a:rPr lang="fr-FR" dirty="0" smtClean="0"/>
              <a:t>&gt; permet de passer des informations au contrôleur ASP.NET MVC avec les valeurs des paramètres dans le corps du message,</a:t>
            </a:r>
          </a:p>
          <a:p>
            <a:r>
              <a:rPr lang="fr-FR" dirty="0" smtClean="0"/>
              <a:t>Concrètement, c’est ainsi que l’on envoie des messages POST à notre contrôleur.</a:t>
            </a:r>
          </a:p>
          <a:p>
            <a:r>
              <a:rPr lang="fr-FR" dirty="0" smtClean="0"/>
              <a:t>Ex : Login, formulaires divers ( entrez votre nom, prénom, etc..)</a:t>
            </a:r>
          </a:p>
          <a:p>
            <a:r>
              <a:rPr lang="fr-FR" dirty="0" smtClean="0"/>
              <a:t>L’appel vers le contrôleur s’effectue quand l’utilisateur clique sur un </a:t>
            </a:r>
          </a:p>
          <a:p>
            <a:r>
              <a:rPr lang="fr-FR" dirty="0" smtClean="0"/>
              <a:t>&lt;input type="</a:t>
            </a:r>
            <a:r>
              <a:rPr lang="fr-FR" dirty="0" err="1" smtClean="0"/>
              <a:t>submit</a:t>
            </a:r>
            <a:r>
              <a:rPr lang="fr-FR" dirty="0" smtClean="0"/>
              <a:t>" value="OK"&gt;</a:t>
            </a:r>
          </a:p>
          <a:p>
            <a:endParaRPr lang="fr-FR" dirty="0" smtClean="0"/>
          </a:p>
          <a:p>
            <a:endParaRPr lang="fr-FR" dirty="0"/>
          </a:p>
          <a:p>
            <a:endParaRPr lang="fr-FR" dirty="0"/>
          </a:p>
        </p:txBody>
      </p:sp>
    </p:spTree>
    <p:extLst>
      <p:ext uri="{BB962C8B-B14F-4D97-AF65-F5344CB8AC3E}">
        <p14:creationId xmlns:p14="http://schemas.microsoft.com/office/powerpoint/2010/main" val="13513826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en Asp.NET MVC</a:t>
            </a:r>
            <a:endParaRPr lang="fr-FR" dirty="0"/>
          </a:p>
        </p:txBody>
      </p:sp>
      <p:sp>
        <p:nvSpPr>
          <p:cNvPr id="3" name="Espace réservé du contenu 2"/>
          <p:cNvSpPr>
            <a:spLocks noGrp="1"/>
          </p:cNvSpPr>
          <p:nvPr>
            <p:ph idx="1"/>
          </p:nvPr>
        </p:nvSpPr>
        <p:spPr/>
        <p:txBody>
          <a:bodyPr/>
          <a:lstStyle/>
          <a:p>
            <a:r>
              <a:rPr lang="fr-FR" dirty="0" smtClean="0"/>
              <a:t>Les paramètres dans le contrôleur correspondent aux « </a:t>
            </a:r>
            <a:r>
              <a:rPr lang="fr-FR" dirty="0" err="1" smtClean="0"/>
              <a:t>name</a:t>
            </a:r>
            <a:r>
              <a:rPr lang="fr-FR" dirty="0" smtClean="0"/>
              <a:t> » des </a:t>
            </a:r>
            <a:r>
              <a:rPr lang="fr-FR" dirty="0" err="1" smtClean="0"/>
              <a:t>élements</a:t>
            </a:r>
            <a:r>
              <a:rPr lang="fr-FR" dirty="0" smtClean="0"/>
              <a:t> HTML.</a:t>
            </a:r>
          </a:p>
          <a:p>
            <a:endParaRPr lang="fr-FR" dirty="0"/>
          </a:p>
          <a:p>
            <a:endParaRPr lang="fr-FR" dirty="0" smtClean="0"/>
          </a:p>
          <a:p>
            <a:endParaRPr lang="fr-FR" dirty="0" smtClean="0"/>
          </a:p>
          <a:p>
            <a:endParaRPr lang="fr-FR" dirty="0"/>
          </a:p>
        </p:txBody>
      </p:sp>
      <p:pic>
        <p:nvPicPr>
          <p:cNvPr id="4" name="Picture 3"/>
          <p:cNvPicPr>
            <a:picLocks noChangeAspect="1"/>
          </p:cNvPicPr>
          <p:nvPr/>
        </p:nvPicPr>
        <p:blipFill>
          <a:blip r:embed="rId2"/>
          <a:stretch>
            <a:fillRect/>
          </a:stretch>
        </p:blipFill>
        <p:spPr>
          <a:xfrm>
            <a:off x="1154954" y="3385857"/>
            <a:ext cx="8362950" cy="2381250"/>
          </a:xfrm>
          <a:prstGeom prst="rect">
            <a:avLst/>
          </a:prstGeom>
        </p:spPr>
      </p:pic>
      <p:pic>
        <p:nvPicPr>
          <p:cNvPr id="6" name="Picture 5"/>
          <p:cNvPicPr>
            <a:picLocks noChangeAspect="1"/>
          </p:cNvPicPr>
          <p:nvPr/>
        </p:nvPicPr>
        <p:blipFill>
          <a:blip r:embed="rId3"/>
          <a:stretch>
            <a:fillRect/>
          </a:stretch>
        </p:blipFill>
        <p:spPr>
          <a:xfrm>
            <a:off x="1154954" y="5795962"/>
            <a:ext cx="5695950" cy="447675"/>
          </a:xfrm>
          <a:prstGeom prst="rect">
            <a:avLst/>
          </a:prstGeom>
        </p:spPr>
      </p:pic>
    </p:spTree>
    <p:extLst>
      <p:ext uri="{BB962C8B-B14F-4D97-AF65-F5344CB8AC3E}">
        <p14:creationId xmlns:p14="http://schemas.microsoft.com/office/powerpoint/2010/main" val="2334394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Créer </a:t>
            </a:r>
            <a:r>
              <a:rPr lang="fr-FR" dirty="0" err="1" smtClean="0"/>
              <a:t>controlleur</a:t>
            </a:r>
            <a:r>
              <a:rPr lang="fr-FR" dirty="0" smtClean="0"/>
              <a:t> Avis</a:t>
            </a:r>
            <a:endParaRPr lang="fr-FR" dirty="0"/>
          </a:p>
        </p:txBody>
      </p:sp>
      <p:sp>
        <p:nvSpPr>
          <p:cNvPr id="3" name="Espace réservé du contenu 2"/>
          <p:cNvSpPr>
            <a:spLocks noGrp="1"/>
          </p:cNvSpPr>
          <p:nvPr>
            <p:ph idx="1"/>
          </p:nvPr>
        </p:nvSpPr>
        <p:spPr/>
        <p:txBody>
          <a:bodyPr/>
          <a:lstStyle/>
          <a:p>
            <a:r>
              <a:rPr lang="fr-FR" dirty="0" smtClean="0"/>
              <a:t>Créer un nouveau contrôleur Avis</a:t>
            </a:r>
          </a:p>
          <a:p>
            <a:r>
              <a:rPr lang="fr-FR" dirty="0" smtClean="0"/>
              <a:t>Créer une action </a:t>
            </a:r>
            <a:r>
              <a:rPr lang="fr-FR" dirty="0" err="1" smtClean="0"/>
              <a:t>LaissezUnAvis</a:t>
            </a:r>
            <a:endParaRPr lang="fr-FR" dirty="0" smtClean="0"/>
          </a:p>
          <a:p>
            <a:r>
              <a:rPr lang="fr-FR" dirty="0" smtClean="0"/>
              <a:t>Dans la vue de cette action, créer un formulaire pour demander à l’utilisateur son nom, la note de la formation (de 1 à 5) et quelques lignes de texte (Description)</a:t>
            </a:r>
          </a:p>
          <a:p>
            <a:r>
              <a:rPr lang="fr-FR" dirty="0" smtClean="0"/>
              <a:t>Ne pas oublier le bouton Envoyez </a:t>
            </a:r>
          </a:p>
          <a:p>
            <a:endParaRPr lang="fr-FR" dirty="0"/>
          </a:p>
        </p:txBody>
      </p:sp>
    </p:spTree>
    <p:extLst>
      <p:ext uri="{BB962C8B-B14F-4D97-AF65-F5344CB8AC3E}">
        <p14:creationId xmlns:p14="http://schemas.microsoft.com/office/powerpoint/2010/main" val="20846985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RedirectToAction</a:t>
            </a:r>
            <a:endParaRPr lang="fr-FR" dirty="0"/>
          </a:p>
        </p:txBody>
      </p:sp>
      <p:sp>
        <p:nvSpPr>
          <p:cNvPr id="3" name="Espace réservé du contenu 2"/>
          <p:cNvSpPr>
            <a:spLocks noGrp="1"/>
          </p:cNvSpPr>
          <p:nvPr>
            <p:ph idx="1"/>
          </p:nvPr>
        </p:nvSpPr>
        <p:spPr/>
        <p:txBody>
          <a:bodyPr/>
          <a:lstStyle/>
          <a:p>
            <a:r>
              <a:rPr lang="fr-FR" smtClean="0"/>
              <a:t>Une Action peut en sortie rediriger vers une autre action/url au lieu de renvoyer une vue.</a:t>
            </a:r>
          </a:p>
          <a:p>
            <a:r>
              <a:rPr lang="fr-FR" smtClean="0"/>
              <a:t>Ex : </a:t>
            </a:r>
            <a:endParaRPr lang="fr-FR" dirty="0" smtClean="0"/>
          </a:p>
          <a:p>
            <a:r>
              <a:rPr lang="fr-FR" smtClean="0"/>
              <a:t>RedirectToAction va renvoyer un code HTTP 302 tandis que RedirectToActionPermanent va renvoyer HTTP 301.</a:t>
            </a:r>
            <a:endParaRPr lang="fr-FR" dirty="0" smtClean="0"/>
          </a:p>
          <a:p>
            <a:endParaRPr lang="fr-FR" dirty="0"/>
          </a:p>
        </p:txBody>
      </p:sp>
      <p:pic>
        <p:nvPicPr>
          <p:cNvPr id="4" name="Picture 3"/>
          <p:cNvPicPr>
            <a:picLocks noChangeAspect="1"/>
          </p:cNvPicPr>
          <p:nvPr/>
        </p:nvPicPr>
        <p:blipFill>
          <a:blip r:embed="rId2"/>
          <a:stretch>
            <a:fillRect/>
          </a:stretch>
        </p:blipFill>
        <p:spPr>
          <a:xfrm>
            <a:off x="2162175" y="3214687"/>
            <a:ext cx="7867650" cy="428625"/>
          </a:xfrm>
          <a:prstGeom prst="rect">
            <a:avLst/>
          </a:prstGeom>
        </p:spPr>
      </p:pic>
    </p:spTree>
    <p:extLst>
      <p:ext uri="{BB962C8B-B14F-4D97-AF65-F5344CB8AC3E}">
        <p14:creationId xmlns:p14="http://schemas.microsoft.com/office/powerpoint/2010/main" val="994052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ViewData</a:t>
            </a:r>
            <a:r>
              <a:rPr lang="fr-FR" dirty="0" smtClean="0"/>
              <a:t>, </a:t>
            </a:r>
            <a:r>
              <a:rPr lang="fr-FR" dirty="0" err="1" smtClean="0"/>
              <a:t>ViewBag,TempData</a:t>
            </a:r>
            <a:endParaRPr lang="fr-FR" dirty="0"/>
          </a:p>
        </p:txBody>
      </p:sp>
      <p:sp>
        <p:nvSpPr>
          <p:cNvPr id="3" name="Espace réservé du contenu 2"/>
          <p:cNvSpPr>
            <a:spLocks noGrp="1"/>
          </p:cNvSpPr>
          <p:nvPr>
            <p:ph idx="1"/>
          </p:nvPr>
        </p:nvSpPr>
        <p:spPr/>
        <p:txBody>
          <a:bodyPr>
            <a:normAutofit lnSpcReduction="10000"/>
          </a:bodyPr>
          <a:lstStyle/>
          <a:p>
            <a:r>
              <a:rPr lang="fr-FR" b="1" dirty="0" smtClean="0"/>
              <a:t>Utile pour transmettre des message de logique d’affichage non liés </a:t>
            </a:r>
            <a:r>
              <a:rPr lang="fr-FR" b="1" smtClean="0"/>
              <a:t>au métier. </a:t>
            </a:r>
            <a:r>
              <a:rPr lang="fr-FR" smtClean="0"/>
              <a:t>(pour tout ce qui est métier, privilégier le ViewModel)</a:t>
            </a:r>
            <a:endParaRPr lang="fr-FR" b="1" smtClean="0"/>
          </a:p>
          <a:p>
            <a:r>
              <a:rPr lang="fr-FR" smtClean="0"/>
              <a:t>ViewData et Viewbag sont identiques, juste la syntaxe diffère </a:t>
            </a:r>
          </a:p>
          <a:p>
            <a:endParaRPr lang="fr-FR"/>
          </a:p>
          <a:p>
            <a:endParaRPr lang="fr-FR" smtClean="0"/>
          </a:p>
          <a:p>
            <a:endParaRPr lang="fr-FR"/>
          </a:p>
          <a:p>
            <a:endParaRPr lang="fr-FR" smtClean="0"/>
          </a:p>
          <a:p>
            <a:endParaRPr lang="fr-FR"/>
          </a:p>
          <a:p>
            <a:r>
              <a:rPr lang="fr-FR" smtClean="0"/>
              <a:t>Tempdata conserve les informations même après une redirection.</a:t>
            </a:r>
            <a:endParaRPr lang="fr-FR" dirty="0"/>
          </a:p>
        </p:txBody>
      </p:sp>
      <p:pic>
        <p:nvPicPr>
          <p:cNvPr id="4" name="Picture 3"/>
          <p:cNvPicPr>
            <a:picLocks noChangeAspect="1"/>
          </p:cNvPicPr>
          <p:nvPr/>
        </p:nvPicPr>
        <p:blipFill>
          <a:blip r:embed="rId2"/>
          <a:stretch>
            <a:fillRect/>
          </a:stretch>
        </p:blipFill>
        <p:spPr>
          <a:xfrm>
            <a:off x="1315290" y="3847366"/>
            <a:ext cx="4834498" cy="1533139"/>
          </a:xfrm>
          <a:prstGeom prst="rect">
            <a:avLst/>
          </a:prstGeom>
        </p:spPr>
      </p:pic>
    </p:spTree>
    <p:extLst>
      <p:ext uri="{BB962C8B-B14F-4D97-AF65-F5344CB8AC3E}">
        <p14:creationId xmlns:p14="http://schemas.microsoft.com/office/powerpoint/2010/main" val="23753771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des données après un POST</a:t>
            </a:r>
            <a:endParaRPr lang="fr-FR" dirty="0"/>
          </a:p>
        </p:txBody>
      </p:sp>
      <p:sp>
        <p:nvSpPr>
          <p:cNvPr id="3" name="Espace réservé du contenu 2"/>
          <p:cNvSpPr>
            <a:spLocks noGrp="1"/>
          </p:cNvSpPr>
          <p:nvPr>
            <p:ph idx="1"/>
          </p:nvPr>
        </p:nvSpPr>
        <p:spPr>
          <a:xfrm>
            <a:off x="1154955" y="2603500"/>
            <a:ext cx="4539408" cy="3416300"/>
          </a:xfrm>
        </p:spPr>
        <p:txBody>
          <a:bodyPr>
            <a:normAutofit lnSpcReduction="10000"/>
          </a:bodyPr>
          <a:lstStyle/>
          <a:p>
            <a:r>
              <a:rPr lang="fr-FR" dirty="0" smtClean="0"/>
              <a:t>Si dans mon formulaire j'ai une </a:t>
            </a:r>
            <a:r>
              <a:rPr lang="fr-FR" dirty="0"/>
              <a:t>b</a:t>
            </a:r>
            <a:r>
              <a:rPr lang="fr-FR" dirty="0" smtClean="0"/>
              <a:t>alise html avec comme nom "toto"</a:t>
            </a:r>
          </a:p>
          <a:p>
            <a:endParaRPr lang="fr-FR" dirty="0" smtClean="0"/>
          </a:p>
          <a:p>
            <a:r>
              <a:rPr lang="fr-FR" dirty="0" smtClean="0"/>
              <a:t>Alors dans l'action qui va réceptionner le POST, il suffit de déclarer un argument  "toto" pour obtenir la valeur.</a:t>
            </a:r>
          </a:p>
          <a:p>
            <a:r>
              <a:rPr lang="fr-FR" dirty="0" smtClean="0"/>
              <a:t>Ex : avec "note" à droite ; si l'utilisateur choisit 1 =&gt; dans </a:t>
            </a:r>
            <a:r>
              <a:rPr lang="fr-FR" dirty="0" err="1" smtClean="0"/>
              <a:t>SaveComment</a:t>
            </a:r>
            <a:r>
              <a:rPr lang="fr-FR" dirty="0" smtClean="0"/>
              <a:t> on aura "1" dans note</a:t>
            </a:r>
            <a:endParaRPr lang="fr-FR" dirty="0"/>
          </a:p>
        </p:txBody>
      </p:sp>
      <p:pic>
        <p:nvPicPr>
          <p:cNvPr id="4" name="Image 3"/>
          <p:cNvPicPr>
            <a:picLocks noChangeAspect="1"/>
          </p:cNvPicPr>
          <p:nvPr/>
        </p:nvPicPr>
        <p:blipFill>
          <a:blip r:embed="rId2"/>
          <a:stretch>
            <a:fillRect/>
          </a:stretch>
        </p:blipFill>
        <p:spPr>
          <a:xfrm>
            <a:off x="5694362" y="2757949"/>
            <a:ext cx="6109003" cy="556598"/>
          </a:xfrm>
          <a:prstGeom prst="rect">
            <a:avLst/>
          </a:prstGeom>
        </p:spPr>
      </p:pic>
      <p:pic>
        <p:nvPicPr>
          <p:cNvPr id="5" name="Image 4"/>
          <p:cNvPicPr>
            <a:picLocks noChangeAspect="1"/>
          </p:cNvPicPr>
          <p:nvPr/>
        </p:nvPicPr>
        <p:blipFill>
          <a:blip r:embed="rId3"/>
          <a:stretch>
            <a:fillRect/>
          </a:stretch>
        </p:blipFill>
        <p:spPr>
          <a:xfrm>
            <a:off x="5882761" y="3688935"/>
            <a:ext cx="3812379" cy="1096958"/>
          </a:xfrm>
          <a:prstGeom prst="rect">
            <a:avLst/>
          </a:prstGeom>
        </p:spPr>
      </p:pic>
    </p:spTree>
    <p:extLst>
      <p:ext uri="{BB962C8B-B14F-4D97-AF65-F5344CB8AC3E}">
        <p14:creationId xmlns:p14="http://schemas.microsoft.com/office/powerpoint/2010/main" val="1469887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a:t>
            </a:r>
            <a:r>
              <a:rPr lang="fr-FR" dirty="0" err="1" smtClean="0"/>
              <a:t>Implementer</a:t>
            </a:r>
            <a:r>
              <a:rPr lang="fr-FR" dirty="0" smtClean="0"/>
              <a:t> l’action qui réceptionne</a:t>
            </a:r>
            <a:endParaRPr lang="fr-FR" dirty="0"/>
          </a:p>
        </p:txBody>
      </p:sp>
      <p:sp>
        <p:nvSpPr>
          <p:cNvPr id="3" name="Espace réservé du contenu 2"/>
          <p:cNvSpPr>
            <a:spLocks noGrp="1"/>
          </p:cNvSpPr>
          <p:nvPr>
            <p:ph idx="1"/>
          </p:nvPr>
        </p:nvSpPr>
        <p:spPr/>
        <p:txBody>
          <a:bodyPr>
            <a:normAutofit/>
          </a:bodyPr>
          <a:lstStyle/>
          <a:p>
            <a:r>
              <a:rPr lang="fr-FR" dirty="0" smtClean="0"/>
              <a:t>Dans le contrôleur Avis créer une nouvelle action </a:t>
            </a:r>
            <a:r>
              <a:rPr lang="fr-FR" dirty="0" err="1" smtClean="0"/>
              <a:t>SaveComment</a:t>
            </a:r>
            <a:r>
              <a:rPr lang="fr-FR" dirty="0" smtClean="0"/>
              <a:t> pour réceptionner l’avis que l’utilisateur a posté, </a:t>
            </a:r>
          </a:p>
          <a:p>
            <a:r>
              <a:rPr lang="fr-FR" dirty="0" smtClean="0"/>
              <a:t>La signature de cette action doit comprendre toutes les variables que l’on souhaite sauvegarder.</a:t>
            </a:r>
          </a:p>
          <a:p>
            <a:r>
              <a:rPr lang="fr-FR" dirty="0" smtClean="0"/>
              <a:t>Implémenter la méthode pour sauvegarder l’avis en base.</a:t>
            </a:r>
          </a:p>
          <a:p>
            <a:r>
              <a:rPr lang="fr-FR" dirty="0" smtClean="0"/>
              <a:t>Rediriger l’utilisateur vers la page </a:t>
            </a:r>
            <a:r>
              <a:rPr lang="fr-FR" dirty="0" err="1" smtClean="0"/>
              <a:t>DetailFormation</a:t>
            </a:r>
            <a:r>
              <a:rPr lang="fr-FR" dirty="0" smtClean="0"/>
              <a:t> correspondante</a:t>
            </a:r>
          </a:p>
          <a:p>
            <a:r>
              <a:rPr lang="fr-FR" dirty="0"/>
              <a:t>Dans </a:t>
            </a:r>
            <a:r>
              <a:rPr lang="fr-FR" dirty="0" err="1"/>
              <a:t>DetailFormation</a:t>
            </a:r>
            <a:r>
              <a:rPr lang="fr-FR" dirty="0"/>
              <a:t> ajouter un lien vers l'action </a:t>
            </a:r>
            <a:r>
              <a:rPr lang="fr-FR" dirty="0" err="1" smtClean="0"/>
              <a:t>LaissezUnAvis</a:t>
            </a:r>
            <a:endParaRPr lang="fr-FR" dirty="0" smtClean="0"/>
          </a:p>
          <a:p>
            <a:r>
              <a:rPr lang="fr-FR" dirty="0" smtClean="0"/>
              <a:t>Optionnel : Passer un message «  Votre avis a bien été publié » en vert en haut de la page quand </a:t>
            </a:r>
            <a:r>
              <a:rPr lang="fr-FR" dirty="0" err="1" smtClean="0"/>
              <a:t>DetailFormation</a:t>
            </a:r>
            <a:r>
              <a:rPr lang="fr-FR" dirty="0" smtClean="0"/>
              <a:t> est chargée</a:t>
            </a:r>
          </a:p>
          <a:p>
            <a:endParaRPr lang="fr-FR" dirty="0"/>
          </a:p>
        </p:txBody>
      </p:sp>
    </p:spTree>
    <p:extLst>
      <p:ext uri="{BB962C8B-B14F-4D97-AF65-F5344CB8AC3E}">
        <p14:creationId xmlns:p14="http://schemas.microsoft.com/office/powerpoint/2010/main" val="19745432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Model Binding en sortie de form</a:t>
            </a:r>
            <a:endParaRPr lang="fr-FR" dirty="0"/>
          </a:p>
        </p:txBody>
      </p:sp>
      <p:sp>
        <p:nvSpPr>
          <p:cNvPr id="3" name="Espace réservé du contenu 2"/>
          <p:cNvSpPr>
            <a:spLocks noGrp="1"/>
          </p:cNvSpPr>
          <p:nvPr>
            <p:ph idx="1"/>
          </p:nvPr>
        </p:nvSpPr>
        <p:spPr/>
        <p:txBody>
          <a:bodyPr/>
          <a:lstStyle/>
          <a:p>
            <a:r>
              <a:rPr lang="fr-FR" smtClean="0"/>
              <a:t>Au lieu d'avoir une signature de méthode avec de multiples paramètres en sortie de Form</a:t>
            </a:r>
          </a:p>
          <a:p>
            <a:endParaRPr lang="fr-FR"/>
          </a:p>
          <a:p>
            <a:endParaRPr lang="fr-FR" smtClean="0"/>
          </a:p>
          <a:p>
            <a:endParaRPr lang="fr-FR"/>
          </a:p>
          <a:p>
            <a:r>
              <a:rPr lang="fr-FR" smtClean="0"/>
              <a:t>Il est possible d'utiliser une classe dédiée </a:t>
            </a:r>
          </a:p>
          <a:p>
            <a:r>
              <a:rPr lang="fr-FR" smtClean="0"/>
              <a:t>Attention car Tricky ! </a:t>
            </a:r>
          </a:p>
          <a:p>
            <a:endParaRPr lang="fr-FR" dirty="0"/>
          </a:p>
        </p:txBody>
      </p:sp>
      <p:pic>
        <p:nvPicPr>
          <p:cNvPr id="4" name="Picture 3"/>
          <p:cNvPicPr>
            <a:picLocks noChangeAspect="1"/>
          </p:cNvPicPr>
          <p:nvPr/>
        </p:nvPicPr>
        <p:blipFill>
          <a:blip r:embed="rId2"/>
          <a:stretch>
            <a:fillRect/>
          </a:stretch>
        </p:blipFill>
        <p:spPr>
          <a:xfrm>
            <a:off x="1236849" y="3425825"/>
            <a:ext cx="8086725" cy="885825"/>
          </a:xfrm>
          <a:prstGeom prst="rect">
            <a:avLst/>
          </a:prstGeom>
        </p:spPr>
      </p:pic>
    </p:spTree>
    <p:extLst>
      <p:ext uri="{BB962C8B-B14F-4D97-AF65-F5344CB8AC3E}">
        <p14:creationId xmlns:p14="http://schemas.microsoft.com/office/powerpoint/2010/main" val="1462003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Client VS Serveur</a:t>
            </a:r>
            <a:endParaRPr lang="fr-FR"/>
          </a:p>
        </p:txBody>
      </p:sp>
      <p:sp>
        <p:nvSpPr>
          <p:cNvPr id="3" name="Content Placeholder 2"/>
          <p:cNvSpPr>
            <a:spLocks noGrp="1"/>
          </p:cNvSpPr>
          <p:nvPr>
            <p:ph idx="1"/>
          </p:nvPr>
        </p:nvSpPr>
        <p:spPr/>
        <p:txBody>
          <a:bodyPr>
            <a:normAutofit/>
          </a:bodyPr>
          <a:lstStyle/>
          <a:p>
            <a:r>
              <a:rPr lang="fr-FR" sz="2400"/>
              <a:t>Qu’est-ce qui différencie un langage côté client d’un langage côté serveur?</a:t>
            </a:r>
          </a:p>
        </p:txBody>
      </p:sp>
    </p:spTree>
    <p:extLst>
      <p:ext uri="{BB962C8B-B14F-4D97-AF65-F5344CB8AC3E}">
        <p14:creationId xmlns:p14="http://schemas.microsoft.com/office/powerpoint/2010/main" val="15159997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Binding : erreurs tournant au casse tête</a:t>
            </a:r>
            <a:endParaRPr lang="fr-FR"/>
          </a:p>
        </p:txBody>
      </p:sp>
      <p:sp>
        <p:nvSpPr>
          <p:cNvPr id="3" name="Content Placeholder 2"/>
          <p:cNvSpPr>
            <a:spLocks noGrp="1"/>
          </p:cNvSpPr>
          <p:nvPr>
            <p:ph idx="1"/>
          </p:nvPr>
        </p:nvSpPr>
        <p:spPr/>
        <p:txBody>
          <a:bodyPr/>
          <a:lstStyle/>
          <a:p>
            <a:r>
              <a:rPr lang="fr-FR" dirty="0" smtClean="0"/>
              <a:t>Aucune propriété au champ dans la classe </a:t>
            </a:r>
            <a:r>
              <a:rPr lang="fr-FR" dirty="0" err="1" smtClean="0"/>
              <a:t>ViewModel</a:t>
            </a:r>
            <a:r>
              <a:rPr lang="fr-FR" dirty="0" smtClean="0"/>
              <a:t> ne doit avoir le même nom que le nom du paramètre dans la signature de l'action </a:t>
            </a:r>
          </a:p>
          <a:p>
            <a:r>
              <a:rPr lang="fr-FR" dirty="0" err="1" smtClean="0"/>
              <a:t>Internal</a:t>
            </a:r>
            <a:r>
              <a:rPr lang="fr-FR" dirty="0" smtClean="0"/>
              <a:t> set dans les propriétés marche pas</a:t>
            </a:r>
          </a:p>
          <a:p>
            <a:r>
              <a:rPr lang="fr-FR" dirty="0" smtClean="0"/>
              <a:t> Présence de List dans le </a:t>
            </a:r>
            <a:r>
              <a:rPr lang="fr-FR" dirty="0" err="1" smtClean="0"/>
              <a:t>ViewModel</a:t>
            </a:r>
            <a:endParaRPr lang="fr-FR" dirty="0" smtClean="0"/>
          </a:p>
          <a:p>
            <a:r>
              <a:rPr lang="fr-FR" dirty="0" smtClean="0"/>
              <a:t>En cas de classes dans ce </a:t>
            </a:r>
            <a:r>
              <a:rPr lang="fr-FR" dirty="0" err="1" smtClean="0"/>
              <a:t>ViewModel</a:t>
            </a:r>
            <a:r>
              <a:rPr lang="fr-FR" dirty="0" smtClean="0"/>
              <a:t>, attention à bien initialiser ces derniers</a:t>
            </a:r>
            <a:endParaRPr lang="fr-FR" dirty="0"/>
          </a:p>
        </p:txBody>
      </p:sp>
      <p:pic>
        <p:nvPicPr>
          <p:cNvPr id="4" name="Picture 3"/>
          <p:cNvPicPr>
            <a:picLocks noChangeAspect="1"/>
          </p:cNvPicPr>
          <p:nvPr/>
        </p:nvPicPr>
        <p:blipFill>
          <a:blip r:embed="rId2"/>
          <a:stretch>
            <a:fillRect/>
          </a:stretch>
        </p:blipFill>
        <p:spPr>
          <a:xfrm>
            <a:off x="5906900" y="3609134"/>
            <a:ext cx="3838575" cy="428625"/>
          </a:xfrm>
          <a:prstGeom prst="rect">
            <a:avLst/>
          </a:prstGeom>
        </p:spPr>
      </p:pic>
    </p:spTree>
    <p:extLst>
      <p:ext uri="{BB962C8B-B14F-4D97-AF65-F5344CB8AC3E}">
        <p14:creationId xmlns:p14="http://schemas.microsoft.com/office/powerpoint/2010/main" val="11089094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 Binding</a:t>
            </a:r>
            <a:endParaRPr lang="fr-FR" dirty="0"/>
          </a:p>
        </p:txBody>
      </p:sp>
      <p:sp>
        <p:nvSpPr>
          <p:cNvPr id="3" name="Espace réservé du contenu 2"/>
          <p:cNvSpPr>
            <a:spLocks noGrp="1"/>
          </p:cNvSpPr>
          <p:nvPr>
            <p:ph idx="1"/>
          </p:nvPr>
        </p:nvSpPr>
        <p:spPr/>
        <p:txBody>
          <a:bodyPr/>
          <a:lstStyle/>
          <a:p>
            <a:r>
              <a:rPr lang="fr-FR" dirty="0" smtClean="0"/>
              <a:t>Créer un </a:t>
            </a:r>
            <a:r>
              <a:rPr lang="fr-FR" dirty="0" err="1" smtClean="0"/>
              <a:t>ViewModel</a:t>
            </a:r>
            <a:r>
              <a:rPr lang="fr-FR" dirty="0" smtClean="0"/>
              <a:t> </a:t>
            </a:r>
            <a:r>
              <a:rPr lang="fr-FR" b="1" dirty="0" err="1" smtClean="0"/>
              <a:t>LaisserUnAvisViewModel</a:t>
            </a:r>
            <a:endParaRPr lang="fr-FR" b="1" dirty="0" smtClean="0"/>
          </a:p>
          <a:p>
            <a:r>
              <a:rPr lang="fr-FR" dirty="0" smtClean="0"/>
              <a:t>Transformer la méthode </a:t>
            </a:r>
            <a:r>
              <a:rPr lang="fr-FR" b="1" dirty="0" err="1" smtClean="0"/>
              <a:t>SaveComment</a:t>
            </a:r>
            <a:r>
              <a:rPr lang="fr-FR" dirty="0" smtClean="0"/>
              <a:t> pour utiliser ce </a:t>
            </a:r>
            <a:r>
              <a:rPr lang="fr-FR" b="1" dirty="0" err="1" smtClean="0"/>
              <a:t>LaisserUnAvisViewModel</a:t>
            </a:r>
            <a:r>
              <a:rPr lang="fr-FR" dirty="0" smtClean="0"/>
              <a:t> directement au lieu d’entrer tous les paramètres.</a:t>
            </a:r>
          </a:p>
          <a:p>
            <a:endParaRPr lang="fr-FR" dirty="0" smtClean="0"/>
          </a:p>
          <a:p>
            <a:endParaRPr lang="fr-FR" dirty="0"/>
          </a:p>
        </p:txBody>
      </p:sp>
    </p:spTree>
    <p:extLst>
      <p:ext uri="{BB962C8B-B14F-4D97-AF65-F5344CB8AC3E}">
        <p14:creationId xmlns:p14="http://schemas.microsoft.com/office/powerpoint/2010/main" val="3370946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Créer page contact</a:t>
            </a:r>
            <a:endParaRPr lang="fr-FR" dirty="0"/>
          </a:p>
        </p:txBody>
      </p:sp>
      <p:sp>
        <p:nvSpPr>
          <p:cNvPr id="3" name="Espace réservé du contenu 2"/>
          <p:cNvSpPr>
            <a:spLocks noGrp="1"/>
          </p:cNvSpPr>
          <p:nvPr>
            <p:ph idx="1"/>
          </p:nvPr>
        </p:nvSpPr>
        <p:spPr/>
        <p:txBody>
          <a:bodyPr/>
          <a:lstStyle/>
          <a:p>
            <a:r>
              <a:rPr lang="fr-FR" dirty="0" smtClean="0"/>
              <a:t>Créer un nouveau contrôleur </a:t>
            </a:r>
            <a:r>
              <a:rPr lang="fr-FR" b="1" dirty="0" smtClean="0"/>
              <a:t>Contact</a:t>
            </a:r>
            <a:r>
              <a:rPr lang="fr-FR" dirty="0" smtClean="0"/>
              <a:t> pour gérer la section Contact du site.</a:t>
            </a:r>
          </a:p>
          <a:p>
            <a:r>
              <a:rPr lang="fr-FR" dirty="0" smtClean="0"/>
              <a:t>Créer l’action </a:t>
            </a:r>
            <a:r>
              <a:rPr lang="fr-FR" b="1" dirty="0" smtClean="0"/>
              <a:t>Index</a:t>
            </a:r>
            <a:r>
              <a:rPr lang="fr-FR" dirty="0" smtClean="0"/>
              <a:t> et la vue associée dans laquelle on demande à </a:t>
            </a:r>
            <a:r>
              <a:rPr lang="fr-FR" b="1" dirty="0" smtClean="0"/>
              <a:t>l’utilisateur son nom, email et son message.</a:t>
            </a:r>
          </a:p>
          <a:p>
            <a:r>
              <a:rPr lang="fr-FR" dirty="0" smtClean="0"/>
              <a:t>Créer le code nécessaire pour traiter la demande et envoyer un message </a:t>
            </a:r>
          </a:p>
          <a:p>
            <a:r>
              <a:rPr lang="fr-FR" dirty="0" smtClean="0"/>
              <a:t>Enregistrer ces informations dans une table dédiée en base de données ( table </a:t>
            </a:r>
            <a:r>
              <a:rPr lang="fr-FR" dirty="0" err="1" smtClean="0"/>
              <a:t>MessageDb</a:t>
            </a:r>
            <a:r>
              <a:rPr lang="fr-FR" dirty="0" smtClean="0"/>
              <a:t>)</a:t>
            </a:r>
          </a:p>
          <a:p>
            <a:endParaRPr lang="fr-FR" dirty="0"/>
          </a:p>
        </p:txBody>
      </p:sp>
    </p:spTree>
    <p:extLst>
      <p:ext uri="{BB962C8B-B14F-4D97-AF65-F5344CB8AC3E}">
        <p14:creationId xmlns:p14="http://schemas.microsoft.com/office/powerpoint/2010/main" val="38131619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Afficher tous les avis dans la page </a:t>
            </a:r>
            <a:r>
              <a:rPr lang="fr-FR" dirty="0" err="1" smtClean="0"/>
              <a:t>DetailFormation</a:t>
            </a:r>
            <a:endParaRPr lang="fr-FR" dirty="0"/>
          </a:p>
        </p:txBody>
      </p:sp>
      <p:sp>
        <p:nvSpPr>
          <p:cNvPr id="3" name="Espace réservé du contenu 2"/>
          <p:cNvSpPr>
            <a:spLocks noGrp="1"/>
          </p:cNvSpPr>
          <p:nvPr>
            <p:ph idx="1"/>
          </p:nvPr>
        </p:nvSpPr>
        <p:spPr/>
        <p:txBody>
          <a:bodyPr/>
          <a:lstStyle/>
          <a:p>
            <a:endParaRPr lang="fr-FR" dirty="0"/>
          </a:p>
          <a:p>
            <a:r>
              <a:rPr lang="fr-FR" dirty="0"/>
              <a:t>Si ce n'est pas déjà fait</a:t>
            </a:r>
            <a:r>
              <a:rPr lang="fr-FR" b="1" dirty="0"/>
              <a:t>, écrire un lien</a:t>
            </a:r>
            <a:r>
              <a:rPr lang="fr-FR" dirty="0"/>
              <a:t> "Laissez un avis sur cette formation</a:t>
            </a:r>
            <a:r>
              <a:rPr lang="fr-FR" dirty="0" smtClean="0"/>
              <a:t>" dans la vue </a:t>
            </a:r>
            <a:r>
              <a:rPr lang="fr-FR" dirty="0" err="1" smtClean="0"/>
              <a:t>DetailFormation</a:t>
            </a:r>
            <a:r>
              <a:rPr lang="fr-FR" dirty="0" smtClean="0"/>
              <a:t> </a:t>
            </a:r>
            <a:r>
              <a:rPr lang="fr-FR" dirty="0"/>
              <a:t>qui va lancer notre action </a:t>
            </a:r>
            <a:r>
              <a:rPr lang="fr-FR" dirty="0" err="1"/>
              <a:t>LaissezUnAvis</a:t>
            </a:r>
            <a:r>
              <a:rPr lang="fr-FR" dirty="0"/>
              <a:t> dans notre </a:t>
            </a:r>
            <a:r>
              <a:rPr lang="fr-FR" dirty="0" err="1"/>
              <a:t>controlleur</a:t>
            </a:r>
            <a:r>
              <a:rPr lang="fr-FR" dirty="0"/>
              <a:t> Avis,</a:t>
            </a:r>
          </a:p>
          <a:p>
            <a:endParaRPr lang="fr-FR" dirty="0" smtClean="0"/>
          </a:p>
          <a:p>
            <a:r>
              <a:rPr lang="fr-FR" dirty="0" smtClean="0"/>
              <a:t>Dans la page </a:t>
            </a:r>
            <a:r>
              <a:rPr lang="fr-FR" dirty="0" err="1" smtClean="0"/>
              <a:t>DetailFormation</a:t>
            </a:r>
            <a:r>
              <a:rPr lang="fr-FR" dirty="0" smtClean="0"/>
              <a:t> </a:t>
            </a:r>
            <a:r>
              <a:rPr lang="fr-FR" b="1" dirty="0" smtClean="0"/>
              <a:t>afficher tous les avis </a:t>
            </a:r>
            <a:r>
              <a:rPr lang="fr-FR" dirty="0" smtClean="0"/>
              <a:t>que l'on a pour cette formation.</a:t>
            </a:r>
          </a:p>
          <a:p>
            <a:r>
              <a:rPr lang="fr-FR" dirty="0" smtClean="0"/>
              <a:t>En l'absence d'avis afficher "Aucun avis pour l'instant"</a:t>
            </a:r>
          </a:p>
        </p:txBody>
      </p:sp>
    </p:spTree>
    <p:extLst>
      <p:ext uri="{BB962C8B-B14F-4D97-AF65-F5344CB8AC3E}">
        <p14:creationId xmlns:p14="http://schemas.microsoft.com/office/powerpoint/2010/main" val="4063385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Page d’accueil</a:t>
            </a:r>
            <a:endParaRPr lang="fr-FR" dirty="0"/>
          </a:p>
        </p:txBody>
      </p:sp>
      <p:sp>
        <p:nvSpPr>
          <p:cNvPr id="3" name="Espace réservé du contenu 2"/>
          <p:cNvSpPr>
            <a:spLocks noGrp="1"/>
          </p:cNvSpPr>
          <p:nvPr>
            <p:ph idx="1"/>
          </p:nvPr>
        </p:nvSpPr>
        <p:spPr/>
        <p:txBody>
          <a:bodyPr/>
          <a:lstStyle/>
          <a:p>
            <a:r>
              <a:rPr lang="fr-FR" dirty="0" smtClean="0"/>
              <a:t>Créer le code nécessaire pour afficher  5 formations au hasard sur notre page d’accueil ( nom, note globale des avis et lien vers </a:t>
            </a:r>
            <a:r>
              <a:rPr lang="fr-FR" dirty="0" err="1" smtClean="0"/>
              <a:t>DetailFormation</a:t>
            </a:r>
            <a:r>
              <a:rPr lang="fr-FR" dirty="0" smtClean="0"/>
              <a:t>)</a:t>
            </a:r>
          </a:p>
          <a:p>
            <a:endParaRPr lang="fr-FR" dirty="0"/>
          </a:p>
        </p:txBody>
      </p:sp>
    </p:spTree>
    <p:extLst>
      <p:ext uri="{BB962C8B-B14F-4D97-AF65-F5344CB8AC3E}">
        <p14:creationId xmlns:p14="http://schemas.microsoft.com/office/powerpoint/2010/main" val="40962217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Routage</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933034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quoi sert le routage ?</a:t>
            </a:r>
            <a:endParaRPr lang="fr-FR" dirty="0"/>
          </a:p>
        </p:txBody>
      </p:sp>
      <p:sp>
        <p:nvSpPr>
          <p:cNvPr id="3" name="Espace réservé du contenu 2"/>
          <p:cNvSpPr>
            <a:spLocks noGrp="1"/>
          </p:cNvSpPr>
          <p:nvPr>
            <p:ph idx="1"/>
          </p:nvPr>
        </p:nvSpPr>
        <p:spPr/>
        <p:txBody>
          <a:bodyPr>
            <a:normAutofit/>
          </a:bodyPr>
          <a:lstStyle/>
          <a:p>
            <a:r>
              <a:rPr lang="fr-FR" sz="2400" dirty="0" smtClean="0"/>
              <a:t>Le routage permet de créer des </a:t>
            </a:r>
            <a:r>
              <a:rPr lang="fr-FR" sz="2400" dirty="0" err="1" smtClean="0"/>
              <a:t>urls</a:t>
            </a:r>
            <a:r>
              <a:rPr lang="fr-FR" sz="2400" dirty="0" smtClean="0"/>
              <a:t> personnalisées afin de faciliter le référencement dans les moteurs de recherche</a:t>
            </a:r>
          </a:p>
          <a:p>
            <a:r>
              <a:rPr lang="fr-FR" dirty="0" smtClean="0"/>
              <a:t>Ex : </a:t>
            </a:r>
            <a:r>
              <a:rPr lang="fr-FR" dirty="0" smtClean="0">
                <a:hlinkClick r:id="rId2"/>
              </a:rPr>
              <a:t>http://toto.com/evenement?id=235</a:t>
            </a:r>
            <a:endParaRPr lang="fr-FR" dirty="0" smtClean="0"/>
          </a:p>
          <a:p>
            <a:r>
              <a:rPr lang="fr-FR" dirty="0" smtClean="0">
                <a:hlinkClick r:id="rId3"/>
              </a:rPr>
              <a:t>http://toto.com/soiree-pyjama-gros-doudou</a:t>
            </a:r>
            <a:endParaRPr lang="fr-FR" dirty="0" smtClean="0"/>
          </a:p>
          <a:p>
            <a:endParaRPr lang="fr-FR" sz="2400" dirty="0"/>
          </a:p>
        </p:txBody>
      </p:sp>
    </p:spTree>
    <p:extLst>
      <p:ext uri="{BB962C8B-B14F-4D97-AF65-F5344CB8AC3E}">
        <p14:creationId xmlns:p14="http://schemas.microsoft.com/office/powerpoint/2010/main" val="41120265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 quel stade est effectué le routage ?</a:t>
            </a:r>
            <a:endParaRPr lang="fr-FR"/>
          </a:p>
        </p:txBody>
      </p:sp>
      <p:sp>
        <p:nvSpPr>
          <p:cNvPr id="3" name="Content Placeholder 2"/>
          <p:cNvSpPr>
            <a:spLocks noGrp="1"/>
          </p:cNvSpPr>
          <p:nvPr>
            <p:ph idx="1"/>
          </p:nvPr>
        </p:nvSpPr>
        <p:spPr/>
        <p:txBody>
          <a:bodyPr/>
          <a:lstStyle/>
          <a:p>
            <a:r>
              <a:rPr lang="fr-FR" dirty="0" smtClean="0"/>
              <a:t>Le routage n'est ni plus ni moins que de récupérer un nom de contrôleur et d'action pour l'url tapée par l'internaute :</a:t>
            </a:r>
            <a:endParaRPr lang="fr-FR" dirty="0"/>
          </a:p>
        </p:txBody>
      </p:sp>
      <p:pic>
        <p:nvPicPr>
          <p:cNvPr id="5" name="Picture 4"/>
          <p:cNvPicPr>
            <a:picLocks noChangeAspect="1"/>
          </p:cNvPicPr>
          <p:nvPr/>
        </p:nvPicPr>
        <p:blipFill>
          <a:blip r:embed="rId2"/>
          <a:stretch>
            <a:fillRect/>
          </a:stretch>
        </p:blipFill>
        <p:spPr>
          <a:xfrm>
            <a:off x="1384207" y="3325905"/>
            <a:ext cx="7936286" cy="3023347"/>
          </a:xfrm>
          <a:prstGeom prst="rect">
            <a:avLst/>
          </a:prstGeom>
        </p:spPr>
      </p:pic>
    </p:spTree>
    <p:extLst>
      <p:ext uri="{BB962C8B-B14F-4D97-AF65-F5344CB8AC3E}">
        <p14:creationId xmlns:p14="http://schemas.microsoft.com/office/powerpoint/2010/main" val="28626164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Routedebugger</a:t>
            </a:r>
            <a:r>
              <a:rPr lang="fr-FR" dirty="0" smtClean="0"/>
              <a:t> pour debugger les </a:t>
            </a:r>
            <a:r>
              <a:rPr lang="fr-FR" dirty="0" err="1" smtClean="0"/>
              <a:t>problemes</a:t>
            </a:r>
            <a:r>
              <a:rPr lang="fr-FR" dirty="0" smtClean="0"/>
              <a:t> de routage</a:t>
            </a:r>
            <a:endParaRPr lang="fr-FR" dirty="0"/>
          </a:p>
        </p:txBody>
      </p:sp>
      <p:sp>
        <p:nvSpPr>
          <p:cNvPr id="3" name="Espace réservé du contenu 2"/>
          <p:cNvSpPr>
            <a:spLocks noGrp="1"/>
          </p:cNvSpPr>
          <p:nvPr>
            <p:ph idx="1"/>
          </p:nvPr>
        </p:nvSpPr>
        <p:spPr/>
        <p:txBody>
          <a:bodyPr/>
          <a:lstStyle/>
          <a:p>
            <a:r>
              <a:rPr lang="fr-FR" smtClean="0"/>
              <a:t>Installation du Nuget RouteDebugger</a:t>
            </a:r>
            <a:endParaRPr lang="fr-FR"/>
          </a:p>
        </p:txBody>
      </p:sp>
      <p:pic>
        <p:nvPicPr>
          <p:cNvPr id="4" name="Picture 3"/>
          <p:cNvPicPr>
            <a:picLocks noChangeAspect="1"/>
          </p:cNvPicPr>
          <p:nvPr/>
        </p:nvPicPr>
        <p:blipFill>
          <a:blip r:embed="rId2"/>
          <a:stretch>
            <a:fillRect/>
          </a:stretch>
        </p:blipFill>
        <p:spPr>
          <a:xfrm>
            <a:off x="1470772" y="3039036"/>
            <a:ext cx="8624636" cy="3308256"/>
          </a:xfrm>
          <a:prstGeom prst="rect">
            <a:avLst/>
          </a:prstGeom>
        </p:spPr>
      </p:pic>
    </p:spTree>
    <p:extLst>
      <p:ext uri="{BB962C8B-B14F-4D97-AF65-F5344CB8AC3E}">
        <p14:creationId xmlns:p14="http://schemas.microsoft.com/office/powerpoint/2010/main" val="2184592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Route par défaut </a:t>
            </a:r>
            <a:endParaRPr lang="fr-FR" dirty="0"/>
          </a:p>
        </p:txBody>
      </p:sp>
      <p:sp>
        <p:nvSpPr>
          <p:cNvPr id="3" name="Espace réservé du contenu 2"/>
          <p:cNvSpPr>
            <a:spLocks noGrp="1"/>
          </p:cNvSpPr>
          <p:nvPr>
            <p:ph idx="1"/>
          </p:nvPr>
        </p:nvSpPr>
        <p:spPr/>
        <p:txBody>
          <a:bodyPr/>
          <a:lstStyle/>
          <a:p>
            <a:r>
              <a:rPr lang="fr-FR" dirty="0" smtClean="0"/>
              <a:t>La route par défaut est /</a:t>
            </a:r>
            <a:r>
              <a:rPr lang="fr-FR" dirty="0" err="1" smtClean="0"/>
              <a:t>controlleur</a:t>
            </a:r>
            <a:r>
              <a:rPr lang="fr-FR" dirty="0" smtClean="0"/>
              <a:t>/action</a:t>
            </a:r>
          </a:p>
          <a:p>
            <a:r>
              <a:rPr lang="fr-FR" dirty="0" smtClean="0"/>
              <a:t>Si aucune action n'est spécifiée, l'action Index est recherchée</a:t>
            </a:r>
          </a:p>
          <a:p>
            <a:r>
              <a:rPr lang="fr-FR" dirty="0"/>
              <a:t>Si </a:t>
            </a:r>
            <a:r>
              <a:rPr lang="fr-FR" dirty="0" smtClean="0"/>
              <a:t>aucun </a:t>
            </a:r>
            <a:r>
              <a:rPr lang="fr-FR" dirty="0" err="1" smtClean="0"/>
              <a:t>controlleur</a:t>
            </a:r>
            <a:r>
              <a:rPr lang="fr-FR" dirty="0" smtClean="0"/>
              <a:t> n'est spécifié, le </a:t>
            </a:r>
            <a:r>
              <a:rPr lang="fr-FR" dirty="0" err="1" smtClean="0"/>
              <a:t>controlleur</a:t>
            </a:r>
            <a:r>
              <a:rPr lang="fr-FR" dirty="0" smtClean="0"/>
              <a:t> Home et l'action </a:t>
            </a:r>
            <a:r>
              <a:rPr lang="fr-FR" dirty="0"/>
              <a:t>Index </a:t>
            </a:r>
            <a:r>
              <a:rPr lang="fr-FR" dirty="0" smtClean="0"/>
              <a:t>sont recherchées</a:t>
            </a:r>
          </a:p>
          <a:p>
            <a:endParaRPr lang="fr-FR" dirty="0"/>
          </a:p>
          <a:p>
            <a:r>
              <a:rPr lang="fr-FR" dirty="0" smtClean="0"/>
              <a:t>La configuration des routes est dans </a:t>
            </a:r>
            <a:r>
              <a:rPr lang="fr-FR" dirty="0" err="1" smtClean="0"/>
              <a:t>AppStart</a:t>
            </a:r>
            <a:r>
              <a:rPr lang="fr-FR" dirty="0" smtClean="0"/>
              <a:t>/</a:t>
            </a:r>
            <a:r>
              <a:rPr lang="fr-FR" dirty="0" err="1" smtClean="0"/>
              <a:t>RouteConfig</a:t>
            </a:r>
            <a:r>
              <a:rPr lang="fr-FR" dirty="0" smtClean="0"/>
              <a:t>/</a:t>
            </a:r>
            <a:r>
              <a:rPr lang="fr-FR" dirty="0" err="1" smtClean="0"/>
              <a:t>RegisterRoutes</a:t>
            </a:r>
            <a:endParaRPr lang="fr-FR" dirty="0"/>
          </a:p>
          <a:p>
            <a:endParaRPr lang="fr-FR" dirty="0"/>
          </a:p>
        </p:txBody>
      </p:sp>
    </p:spTree>
    <p:extLst>
      <p:ext uri="{BB962C8B-B14F-4D97-AF65-F5344CB8AC3E}">
        <p14:creationId xmlns:p14="http://schemas.microsoft.com/office/powerpoint/2010/main" val="1151327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Client VS Serveur</a:t>
            </a:r>
            <a:endParaRPr lang="fr-FR"/>
          </a:p>
        </p:txBody>
      </p:sp>
      <p:pic>
        <p:nvPicPr>
          <p:cNvPr id="6" name="Picture 5"/>
          <p:cNvPicPr>
            <a:picLocks noChangeAspect="1"/>
          </p:cNvPicPr>
          <p:nvPr/>
        </p:nvPicPr>
        <p:blipFill>
          <a:blip r:embed="rId2"/>
          <a:stretch>
            <a:fillRect/>
          </a:stretch>
        </p:blipFill>
        <p:spPr>
          <a:xfrm>
            <a:off x="1422103" y="4172552"/>
            <a:ext cx="5492972" cy="1847248"/>
          </a:xfrm>
          <a:prstGeom prst="rect">
            <a:avLst/>
          </a:prstGeom>
        </p:spPr>
      </p:pic>
      <p:pic>
        <p:nvPicPr>
          <p:cNvPr id="8" name="Picture 7"/>
          <p:cNvPicPr>
            <a:picLocks noChangeAspect="1"/>
          </p:cNvPicPr>
          <p:nvPr/>
        </p:nvPicPr>
        <p:blipFill>
          <a:blip r:embed="rId3"/>
          <a:stretch>
            <a:fillRect/>
          </a:stretch>
        </p:blipFill>
        <p:spPr>
          <a:xfrm>
            <a:off x="1458682" y="2587455"/>
            <a:ext cx="5419814" cy="1585097"/>
          </a:xfrm>
          <a:prstGeom prst="rect">
            <a:avLst/>
          </a:prstGeom>
        </p:spPr>
      </p:pic>
    </p:spTree>
    <p:extLst>
      <p:ext uri="{BB962C8B-B14F-4D97-AF65-F5344CB8AC3E}">
        <p14:creationId xmlns:p14="http://schemas.microsoft.com/office/powerpoint/2010/main" val="17795956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Ajouter une nouvelle route simple</a:t>
            </a:r>
            <a:endParaRPr lang="fr-FR" dirty="0"/>
          </a:p>
        </p:txBody>
      </p:sp>
      <p:sp>
        <p:nvSpPr>
          <p:cNvPr id="3" name="Espace réservé du contenu 2"/>
          <p:cNvSpPr>
            <a:spLocks noGrp="1"/>
          </p:cNvSpPr>
          <p:nvPr>
            <p:ph idx="1"/>
          </p:nvPr>
        </p:nvSpPr>
        <p:spPr/>
        <p:txBody>
          <a:bodyPr/>
          <a:lstStyle/>
          <a:p>
            <a:r>
              <a:rPr lang="fr-FR" dirty="0" smtClean="0"/>
              <a:t>Pour ajouter une nouvelle route respecter la syntaxe suivante :</a:t>
            </a:r>
          </a:p>
          <a:p>
            <a:endParaRPr lang="fr-FR" dirty="0"/>
          </a:p>
          <a:p>
            <a:endParaRPr lang="fr-FR" dirty="0" smtClean="0"/>
          </a:p>
          <a:p>
            <a:endParaRPr lang="fr-FR" dirty="0"/>
          </a:p>
          <a:p>
            <a:endParaRPr lang="fr-FR" dirty="0" smtClean="0"/>
          </a:p>
          <a:p>
            <a:r>
              <a:rPr lang="fr-FR" b="1" dirty="0" smtClean="0"/>
              <a:t>Name</a:t>
            </a:r>
            <a:r>
              <a:rPr lang="fr-FR" dirty="0" smtClean="0"/>
              <a:t> : sans importance, choisir n'importe quel nom tant qu'il est unique</a:t>
            </a:r>
          </a:p>
          <a:p>
            <a:r>
              <a:rPr lang="fr-FR" b="1" dirty="0" smtClean="0"/>
              <a:t>Url</a:t>
            </a:r>
            <a:r>
              <a:rPr lang="fr-FR" dirty="0" smtClean="0"/>
              <a:t> : la pattern qui va être matché avec l'url entrée par l'internaute</a:t>
            </a:r>
          </a:p>
          <a:p>
            <a:r>
              <a:rPr lang="fr-FR" b="1" dirty="0" smtClean="0"/>
              <a:t>Defaults</a:t>
            </a:r>
            <a:r>
              <a:rPr lang="fr-FR" dirty="0" smtClean="0"/>
              <a:t> : spécifie vers quoi on va rediriger l'internaute</a:t>
            </a:r>
            <a:endParaRPr lang="fr-FR" dirty="0"/>
          </a:p>
        </p:txBody>
      </p:sp>
      <p:pic>
        <p:nvPicPr>
          <p:cNvPr id="4" name="Picture 3"/>
          <p:cNvPicPr>
            <a:picLocks noChangeAspect="1"/>
          </p:cNvPicPr>
          <p:nvPr/>
        </p:nvPicPr>
        <p:blipFill>
          <a:blip r:embed="rId2"/>
          <a:stretch>
            <a:fillRect/>
          </a:stretch>
        </p:blipFill>
        <p:spPr>
          <a:xfrm>
            <a:off x="1243853" y="3178548"/>
            <a:ext cx="7086600" cy="1200150"/>
          </a:xfrm>
          <a:prstGeom prst="rect">
            <a:avLst/>
          </a:prstGeom>
        </p:spPr>
      </p:pic>
    </p:spTree>
    <p:extLst>
      <p:ext uri="{BB962C8B-B14F-4D97-AF65-F5344CB8AC3E}">
        <p14:creationId xmlns:p14="http://schemas.microsoft.com/office/powerpoint/2010/main" val="3948659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Ajouter une route avec paramètre</a:t>
            </a:r>
            <a:endParaRPr lang="fr-FR" dirty="0"/>
          </a:p>
        </p:txBody>
      </p:sp>
      <p:sp>
        <p:nvSpPr>
          <p:cNvPr id="3" name="Espace réservé du contenu 2"/>
          <p:cNvSpPr>
            <a:spLocks noGrp="1"/>
          </p:cNvSpPr>
          <p:nvPr>
            <p:ph idx="1"/>
          </p:nvPr>
        </p:nvSpPr>
        <p:spPr>
          <a:xfrm>
            <a:off x="1154953" y="2603499"/>
            <a:ext cx="9450293" cy="4137959"/>
          </a:xfrm>
        </p:spPr>
        <p:txBody>
          <a:bodyPr/>
          <a:lstStyle/>
          <a:p>
            <a:r>
              <a:rPr lang="fr-FR" smtClean="0"/>
              <a:t>Idem au slide précédent sauf que les paramètres doivent être passés entre crochets</a:t>
            </a:r>
          </a:p>
          <a:p>
            <a:endParaRPr lang="fr-FR"/>
          </a:p>
          <a:p>
            <a:endParaRPr lang="fr-FR" smtClean="0"/>
          </a:p>
          <a:p>
            <a:endParaRPr lang="fr-FR"/>
          </a:p>
          <a:p>
            <a:endParaRPr lang="fr-FR" smtClean="0"/>
          </a:p>
          <a:p>
            <a:endParaRPr lang="fr-FR"/>
          </a:p>
          <a:p>
            <a:r>
              <a:rPr lang="fr-FR" smtClean="0"/>
              <a:t>Avec cet exemple, les 2 urls vont entrer dans l'action DetailFormation</a:t>
            </a:r>
          </a:p>
          <a:p>
            <a:r>
              <a:rPr lang="fr-FR" smtClean="0">
                <a:hlinkClick r:id="rId2"/>
              </a:rPr>
              <a:t>http://localhost/Formation/DetailsFormation?nomSeo=asp-net-mvc</a:t>
            </a:r>
            <a:endParaRPr lang="fr-FR" smtClean="0"/>
          </a:p>
          <a:p>
            <a:r>
              <a:rPr lang="fr-FR">
                <a:hlinkClick r:id="rId3"/>
              </a:rPr>
              <a:t>http://</a:t>
            </a:r>
            <a:r>
              <a:rPr lang="fr-FR" smtClean="0">
                <a:hlinkClick r:id="rId3"/>
              </a:rPr>
              <a:t>localhost/formation/asp-net-mvc</a:t>
            </a:r>
            <a:endParaRPr lang="fr-FR" smtClean="0"/>
          </a:p>
          <a:p>
            <a:endParaRPr lang="fr-FR"/>
          </a:p>
          <a:p>
            <a:endParaRPr lang="fr-FR" smtClean="0"/>
          </a:p>
          <a:p>
            <a:endParaRPr lang="fr-FR" smtClean="0"/>
          </a:p>
          <a:p>
            <a:endParaRPr lang="fr-FR"/>
          </a:p>
          <a:p>
            <a:endParaRPr lang="fr-FR" dirty="0"/>
          </a:p>
        </p:txBody>
      </p:sp>
      <p:pic>
        <p:nvPicPr>
          <p:cNvPr id="4" name="Picture 3"/>
          <p:cNvPicPr>
            <a:picLocks noChangeAspect="1"/>
          </p:cNvPicPr>
          <p:nvPr/>
        </p:nvPicPr>
        <p:blipFill>
          <a:blip r:embed="rId4"/>
          <a:stretch>
            <a:fillRect/>
          </a:stretch>
        </p:blipFill>
        <p:spPr>
          <a:xfrm>
            <a:off x="1337982" y="3407507"/>
            <a:ext cx="6604747" cy="1193629"/>
          </a:xfrm>
          <a:prstGeom prst="rect">
            <a:avLst/>
          </a:prstGeom>
        </p:spPr>
      </p:pic>
      <p:pic>
        <p:nvPicPr>
          <p:cNvPr id="5" name="Picture 4"/>
          <p:cNvPicPr>
            <a:picLocks noChangeAspect="1"/>
          </p:cNvPicPr>
          <p:nvPr/>
        </p:nvPicPr>
        <p:blipFill>
          <a:blip r:embed="rId5"/>
          <a:stretch>
            <a:fillRect/>
          </a:stretch>
        </p:blipFill>
        <p:spPr>
          <a:xfrm>
            <a:off x="1337982" y="4601136"/>
            <a:ext cx="4714875" cy="523875"/>
          </a:xfrm>
          <a:prstGeom prst="rect">
            <a:avLst/>
          </a:prstGeom>
        </p:spPr>
      </p:pic>
    </p:spTree>
    <p:extLst>
      <p:ext uri="{BB962C8B-B14F-4D97-AF65-F5344CB8AC3E}">
        <p14:creationId xmlns:p14="http://schemas.microsoft.com/office/powerpoint/2010/main" val="38479009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Routage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Plutôt que d'afficher l'id de la formation dans l'url ce qui n'est pas SEO </a:t>
            </a:r>
            <a:r>
              <a:rPr lang="fr-FR" dirty="0" err="1" smtClean="0"/>
              <a:t>Friendly</a:t>
            </a:r>
            <a:r>
              <a:rPr lang="fr-FR" dirty="0" smtClean="0"/>
              <a:t>,</a:t>
            </a:r>
          </a:p>
          <a:p>
            <a:r>
              <a:rPr lang="fr-FR" b="1" dirty="0" smtClean="0"/>
              <a:t>Modifier notre code pour se baser sur le champ </a:t>
            </a:r>
            <a:r>
              <a:rPr lang="fr-FR" b="1" dirty="0" err="1" smtClean="0"/>
              <a:t>NomSeo</a:t>
            </a:r>
            <a:r>
              <a:rPr lang="fr-FR" b="1" dirty="0" smtClean="0"/>
              <a:t>.</a:t>
            </a:r>
          </a:p>
          <a:p>
            <a:r>
              <a:rPr lang="fr-FR" dirty="0" smtClean="0"/>
              <a:t>Par exemple : </a:t>
            </a:r>
            <a:r>
              <a:rPr lang="fr-FR" b="1" dirty="0" smtClean="0"/>
              <a:t>http://localhost/formations/asp-net-mvc </a:t>
            </a:r>
            <a:r>
              <a:rPr lang="fr-FR" dirty="0" smtClean="0"/>
              <a:t>au lieu de </a:t>
            </a:r>
          </a:p>
          <a:p>
            <a:r>
              <a:rPr lang="fr-FR" b="1" dirty="0">
                <a:hlinkClick r:id="rId2"/>
              </a:rPr>
              <a:t>http://</a:t>
            </a:r>
            <a:r>
              <a:rPr lang="fr-FR" b="1" dirty="0" smtClean="0">
                <a:hlinkClick r:id="rId2"/>
              </a:rPr>
              <a:t>localhost/formation/1</a:t>
            </a:r>
            <a:r>
              <a:rPr lang="fr-FR" b="1" dirty="0" smtClean="0"/>
              <a:t> ou </a:t>
            </a:r>
            <a:r>
              <a:rPr lang="fr-FR" b="1" dirty="0" smtClean="0">
                <a:hlinkClick r:id="rId3"/>
              </a:rPr>
              <a:t>http://localhost/Formation/DetailFormation?IdFormation=1</a:t>
            </a:r>
            <a:endParaRPr lang="fr-FR" b="1" dirty="0" smtClean="0"/>
          </a:p>
          <a:p>
            <a:endParaRPr lang="fr-FR" b="1" dirty="0" smtClean="0"/>
          </a:p>
          <a:p>
            <a:r>
              <a:rPr lang="fr-FR" b="1" dirty="0" smtClean="0"/>
              <a:t>Se concentrer sur les liens de la page </a:t>
            </a:r>
            <a:r>
              <a:rPr lang="fr-FR" b="1" dirty="0" err="1" smtClean="0"/>
              <a:t>ToutesLesFormations</a:t>
            </a:r>
            <a:r>
              <a:rPr lang="fr-FR" b="1" dirty="0" smtClean="0"/>
              <a:t> ( liens  vers l'action </a:t>
            </a:r>
            <a:r>
              <a:rPr lang="fr-FR" b="1" dirty="0" err="1" smtClean="0"/>
              <a:t>DetailFormation</a:t>
            </a:r>
            <a:r>
              <a:rPr lang="fr-FR" b="1" dirty="0" smtClean="0"/>
              <a:t>)</a:t>
            </a:r>
          </a:p>
          <a:p>
            <a:r>
              <a:rPr lang="fr-FR" dirty="0" smtClean="0"/>
              <a:t>Optionnel : Dans un second on pourra améliorer les liens vers </a:t>
            </a:r>
            <a:r>
              <a:rPr lang="fr-FR" dirty="0" err="1" smtClean="0"/>
              <a:t>LaissezUnAvis</a:t>
            </a:r>
            <a:endParaRPr lang="fr-FR" dirty="0"/>
          </a:p>
          <a:p>
            <a:r>
              <a:rPr lang="fr-FR" dirty="0" smtClean="0"/>
              <a:t>Attention : il n' y a pas que dans le routage où il y a des changements à apporter</a:t>
            </a:r>
            <a:endParaRPr lang="fr-FR" dirty="0"/>
          </a:p>
        </p:txBody>
      </p:sp>
    </p:spTree>
    <p:extLst>
      <p:ext uri="{BB962C8B-B14F-4D97-AF65-F5344CB8AC3E}">
        <p14:creationId xmlns:p14="http://schemas.microsoft.com/office/powerpoint/2010/main" val="2021140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Routage</a:t>
            </a:r>
            <a:endParaRPr lang="fr-FR" dirty="0"/>
          </a:p>
        </p:txBody>
      </p:sp>
      <p:sp>
        <p:nvSpPr>
          <p:cNvPr id="3" name="Espace réservé du contenu 2"/>
          <p:cNvSpPr>
            <a:spLocks noGrp="1"/>
          </p:cNvSpPr>
          <p:nvPr>
            <p:ph idx="1"/>
          </p:nvPr>
        </p:nvSpPr>
        <p:spPr/>
        <p:txBody>
          <a:bodyPr>
            <a:normAutofit fontScale="92500"/>
          </a:bodyPr>
          <a:lstStyle/>
          <a:p>
            <a:r>
              <a:rPr lang="fr-FR" dirty="0" smtClean="0"/>
              <a:t>Créer une nouvelle </a:t>
            </a:r>
            <a:r>
              <a:rPr lang="fr-FR" dirty="0"/>
              <a:t>Action </a:t>
            </a:r>
            <a:r>
              <a:rPr lang="fr-FR" dirty="0" err="1" smtClean="0"/>
              <a:t>DetailFormationAvecCategorie</a:t>
            </a:r>
            <a:r>
              <a:rPr lang="fr-FR" dirty="0" smtClean="0"/>
              <a:t> :</a:t>
            </a:r>
            <a:endParaRPr lang="fr-FR" dirty="0"/>
          </a:p>
          <a:p>
            <a:endParaRPr lang="fr-FR" dirty="0" smtClean="0"/>
          </a:p>
          <a:p>
            <a:endParaRPr lang="fr-FR" dirty="0"/>
          </a:p>
          <a:p>
            <a:endParaRPr lang="fr-FR" dirty="0" smtClean="0"/>
          </a:p>
          <a:p>
            <a:r>
              <a:rPr lang="fr-FR" dirty="0" smtClean="0"/>
              <a:t>Créer les routes pour que les routes suivantes fonctionnent :</a:t>
            </a:r>
          </a:p>
          <a:p>
            <a:r>
              <a:rPr lang="fr-FR" dirty="0" smtClean="0"/>
              <a:t>/formations =&gt; affiche toutes les formations</a:t>
            </a:r>
          </a:p>
          <a:p>
            <a:r>
              <a:rPr lang="fr-FR" dirty="0" smtClean="0"/>
              <a:t>/formations/marketing =&gt; affiche action </a:t>
            </a:r>
            <a:r>
              <a:rPr lang="fr-FR" dirty="0" err="1" smtClean="0"/>
              <a:t>FormationParCategorie</a:t>
            </a:r>
            <a:endParaRPr lang="fr-FR" dirty="0" smtClean="0"/>
          </a:p>
          <a:p>
            <a:r>
              <a:rPr lang="fr-FR" dirty="0"/>
              <a:t>/</a:t>
            </a:r>
            <a:r>
              <a:rPr lang="fr-FR" dirty="0" smtClean="0"/>
              <a:t>formations/marketing/</a:t>
            </a:r>
            <a:r>
              <a:rPr lang="fr-FR" dirty="0" err="1" smtClean="0"/>
              <a:t>asp</a:t>
            </a:r>
            <a:r>
              <a:rPr lang="fr-FR" dirty="0" smtClean="0"/>
              <a:t>-net-</a:t>
            </a:r>
            <a:r>
              <a:rPr lang="fr-FR" dirty="0" err="1" smtClean="0"/>
              <a:t>mvc</a:t>
            </a:r>
            <a:r>
              <a:rPr lang="fr-FR" dirty="0" smtClean="0"/>
              <a:t> </a:t>
            </a:r>
            <a:r>
              <a:rPr lang="fr-FR" dirty="0"/>
              <a:t>=&gt; affiche </a:t>
            </a:r>
            <a:r>
              <a:rPr lang="fr-FR" dirty="0" err="1" smtClean="0"/>
              <a:t>DetailformationAvecCateogrie</a:t>
            </a:r>
            <a:r>
              <a:rPr lang="fr-FR" dirty="0" smtClean="0"/>
              <a:t> si catégorie est bonne, redirige vers </a:t>
            </a:r>
            <a:r>
              <a:rPr lang="fr-FR" dirty="0" err="1" smtClean="0"/>
              <a:t>Touteslesformations</a:t>
            </a:r>
            <a:r>
              <a:rPr lang="fr-FR" dirty="0" smtClean="0"/>
              <a:t> si catégorie pas bonne</a:t>
            </a:r>
            <a:endParaRPr lang="fr-FR" dirty="0"/>
          </a:p>
          <a:p>
            <a:endParaRPr lang="fr-FR" dirty="0" smtClean="0"/>
          </a:p>
          <a:p>
            <a:endParaRPr lang="fr-FR" dirty="0"/>
          </a:p>
          <a:p>
            <a:endParaRPr lang="fr-FR" dirty="0"/>
          </a:p>
        </p:txBody>
      </p:sp>
      <p:pic>
        <p:nvPicPr>
          <p:cNvPr id="5" name="Picture 4"/>
          <p:cNvPicPr>
            <a:picLocks noChangeAspect="1"/>
          </p:cNvPicPr>
          <p:nvPr/>
        </p:nvPicPr>
        <p:blipFill>
          <a:blip r:embed="rId2"/>
          <a:stretch>
            <a:fillRect/>
          </a:stretch>
        </p:blipFill>
        <p:spPr>
          <a:xfrm>
            <a:off x="6046134" y="518582"/>
            <a:ext cx="5657850" cy="1162050"/>
          </a:xfrm>
          <a:prstGeom prst="rect">
            <a:avLst/>
          </a:prstGeom>
        </p:spPr>
      </p:pic>
      <p:pic>
        <p:nvPicPr>
          <p:cNvPr id="6" name="Image 5"/>
          <p:cNvPicPr>
            <a:picLocks noChangeAspect="1"/>
          </p:cNvPicPr>
          <p:nvPr/>
        </p:nvPicPr>
        <p:blipFill>
          <a:blip r:embed="rId3"/>
          <a:stretch>
            <a:fillRect/>
          </a:stretch>
        </p:blipFill>
        <p:spPr>
          <a:xfrm>
            <a:off x="1558412" y="2974830"/>
            <a:ext cx="5535561" cy="1074986"/>
          </a:xfrm>
          <a:prstGeom prst="rect">
            <a:avLst/>
          </a:prstGeom>
        </p:spPr>
      </p:pic>
    </p:spTree>
    <p:extLst>
      <p:ext uri="{BB962C8B-B14F-4D97-AF65-F5344CB8AC3E}">
        <p14:creationId xmlns:p14="http://schemas.microsoft.com/office/powerpoint/2010/main" val="6359732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Validation des </a:t>
            </a:r>
            <a:r>
              <a:rPr lang="fr-FR" dirty="0" err="1" smtClean="0"/>
              <a:t>forms</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6756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la validation ?	</a:t>
            </a:r>
            <a:endParaRPr lang="fr-FR" dirty="0"/>
          </a:p>
        </p:txBody>
      </p:sp>
      <p:sp>
        <p:nvSpPr>
          <p:cNvPr id="3" name="Espace réservé du contenu 2"/>
          <p:cNvSpPr>
            <a:spLocks noGrp="1"/>
          </p:cNvSpPr>
          <p:nvPr>
            <p:ph idx="1"/>
          </p:nvPr>
        </p:nvSpPr>
        <p:spPr/>
        <p:txBody>
          <a:bodyPr/>
          <a:lstStyle/>
          <a:p>
            <a:r>
              <a:rPr lang="fr-FR" dirty="0" smtClean="0"/>
              <a:t>La validation intervient pour notifier à l'utilisateur que les données qu'il a écrite dans un formulaire ne sont pas bonnes</a:t>
            </a:r>
            <a:endParaRPr lang="fr-FR" dirty="0"/>
          </a:p>
        </p:txBody>
      </p:sp>
      <p:pic>
        <p:nvPicPr>
          <p:cNvPr id="4" name="Image 3"/>
          <p:cNvPicPr>
            <a:picLocks noChangeAspect="1"/>
          </p:cNvPicPr>
          <p:nvPr/>
        </p:nvPicPr>
        <p:blipFill>
          <a:blip r:embed="rId2"/>
          <a:stretch>
            <a:fillRect/>
          </a:stretch>
        </p:blipFill>
        <p:spPr>
          <a:xfrm>
            <a:off x="1252982" y="3480620"/>
            <a:ext cx="8727631" cy="2300748"/>
          </a:xfrm>
          <a:prstGeom prst="rect">
            <a:avLst/>
          </a:prstGeom>
        </p:spPr>
      </p:pic>
    </p:spTree>
    <p:extLst>
      <p:ext uri="{BB962C8B-B14F-4D97-AF65-F5344CB8AC3E}">
        <p14:creationId xmlns:p14="http://schemas.microsoft.com/office/powerpoint/2010/main" val="28431617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Vérification dans le </a:t>
            </a:r>
            <a:r>
              <a:rPr lang="fr-FR" dirty="0" err="1" smtClean="0"/>
              <a:t>controlleur</a:t>
            </a:r>
            <a:endParaRPr lang="fr-FR" dirty="0"/>
          </a:p>
        </p:txBody>
      </p:sp>
      <p:sp>
        <p:nvSpPr>
          <p:cNvPr id="3" name="Espace réservé du contenu 2"/>
          <p:cNvSpPr>
            <a:spLocks noGrp="1"/>
          </p:cNvSpPr>
          <p:nvPr>
            <p:ph idx="1"/>
          </p:nvPr>
        </p:nvSpPr>
        <p:spPr/>
        <p:txBody>
          <a:bodyPr/>
          <a:lstStyle/>
          <a:p>
            <a:r>
              <a:rPr lang="fr-FR" dirty="0" smtClean="0"/>
              <a:t>Pour vérifier les données coté serveur on peut parfois simplement faire des vérifications de données avec des if</a:t>
            </a:r>
          </a:p>
          <a:p>
            <a:endParaRPr lang="fr-FR" dirty="0"/>
          </a:p>
          <a:p>
            <a:endParaRPr lang="fr-FR" dirty="0"/>
          </a:p>
        </p:txBody>
      </p:sp>
      <p:pic>
        <p:nvPicPr>
          <p:cNvPr id="4" name="Image 3"/>
          <p:cNvPicPr>
            <a:picLocks noChangeAspect="1"/>
          </p:cNvPicPr>
          <p:nvPr/>
        </p:nvPicPr>
        <p:blipFill>
          <a:blip r:embed="rId2"/>
          <a:stretch>
            <a:fillRect/>
          </a:stretch>
        </p:blipFill>
        <p:spPr>
          <a:xfrm>
            <a:off x="2053559" y="3531467"/>
            <a:ext cx="5689344" cy="2488333"/>
          </a:xfrm>
          <a:prstGeom prst="rect">
            <a:avLst/>
          </a:prstGeom>
        </p:spPr>
      </p:pic>
    </p:spTree>
    <p:extLst>
      <p:ext uri="{BB962C8B-B14F-4D97-AF65-F5344CB8AC3E}">
        <p14:creationId xmlns:p14="http://schemas.microsoft.com/office/powerpoint/2010/main" val="9609471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Dataannotation</a:t>
            </a:r>
            <a:r>
              <a:rPr lang="fr-FR" dirty="0" smtClean="0"/>
              <a:t> : exemples </a:t>
            </a:r>
            <a:endParaRPr lang="fr-FR" dirty="0"/>
          </a:p>
        </p:txBody>
      </p:sp>
      <p:sp>
        <p:nvSpPr>
          <p:cNvPr id="3" name="Espace réservé du contenu 2"/>
          <p:cNvSpPr>
            <a:spLocks noGrp="1"/>
          </p:cNvSpPr>
          <p:nvPr>
            <p:ph idx="1"/>
          </p:nvPr>
        </p:nvSpPr>
        <p:spPr/>
        <p:txBody>
          <a:bodyPr/>
          <a:lstStyle/>
          <a:p>
            <a:r>
              <a:rPr lang="fr-FR" dirty="0" smtClean="0"/>
              <a:t>Exemples existants : </a:t>
            </a:r>
          </a:p>
          <a:p>
            <a:r>
              <a:rPr lang="fr-FR" dirty="0">
                <a:hlinkClick r:id="rId2"/>
              </a:rPr>
              <a:t>https://www.c-sharpcorner.com/article/dataannotations-in-depth</a:t>
            </a:r>
            <a:r>
              <a:rPr lang="fr-FR" dirty="0" smtClean="0">
                <a:hlinkClick r:id="rId2"/>
              </a:rPr>
              <a:t>/</a:t>
            </a:r>
            <a:endParaRPr lang="fr-FR" dirty="0" smtClean="0"/>
          </a:p>
          <a:p>
            <a:endParaRPr lang="fr-FR" dirty="0"/>
          </a:p>
        </p:txBody>
      </p:sp>
    </p:spTree>
    <p:extLst>
      <p:ext uri="{BB962C8B-B14F-4D97-AF65-F5344CB8AC3E}">
        <p14:creationId xmlns:p14="http://schemas.microsoft.com/office/powerpoint/2010/main" val="30288075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a:t>
            </a:r>
            <a:r>
              <a:rPr lang="fr-FR" dirty="0" err="1" smtClean="0"/>
              <a:t>ValidationSummary</a:t>
            </a:r>
            <a:endParaRPr lang="fr-FR" dirty="0"/>
          </a:p>
        </p:txBody>
      </p:sp>
      <p:sp>
        <p:nvSpPr>
          <p:cNvPr id="3" name="Espace réservé du contenu 2"/>
          <p:cNvSpPr>
            <a:spLocks noGrp="1"/>
          </p:cNvSpPr>
          <p:nvPr>
            <p:ph idx="1"/>
          </p:nvPr>
        </p:nvSpPr>
        <p:spPr/>
        <p:txBody>
          <a:bodyPr/>
          <a:lstStyle/>
          <a:p>
            <a:r>
              <a:rPr lang="fr-FR" dirty="0" smtClean="0"/>
              <a:t>Pour afficher toutes les erreurs en 1 bloc utiliser </a:t>
            </a:r>
            <a:r>
              <a:rPr lang="fr-FR" b="1" dirty="0" err="1" smtClean="0"/>
              <a:t>ValidationSummary</a:t>
            </a:r>
            <a:endParaRPr lang="fr-FR" b="1" dirty="0"/>
          </a:p>
        </p:txBody>
      </p:sp>
      <p:pic>
        <p:nvPicPr>
          <p:cNvPr id="4" name="Image 3"/>
          <p:cNvPicPr>
            <a:picLocks noChangeAspect="1"/>
          </p:cNvPicPr>
          <p:nvPr/>
        </p:nvPicPr>
        <p:blipFill>
          <a:blip r:embed="rId2"/>
          <a:stretch>
            <a:fillRect/>
          </a:stretch>
        </p:blipFill>
        <p:spPr>
          <a:xfrm>
            <a:off x="1623745" y="3362632"/>
            <a:ext cx="7888075" cy="2535953"/>
          </a:xfrm>
          <a:prstGeom prst="rect">
            <a:avLst/>
          </a:prstGeom>
        </p:spPr>
      </p:pic>
    </p:spTree>
    <p:extLst>
      <p:ext uri="{BB962C8B-B14F-4D97-AF65-F5344CB8AC3E}">
        <p14:creationId xmlns:p14="http://schemas.microsoft.com/office/powerpoint/2010/main" val="36423274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Vérifier si les données sont valides dans le </a:t>
            </a:r>
            <a:r>
              <a:rPr lang="fr-FR" dirty="0" err="1" smtClean="0"/>
              <a:t>controleur</a:t>
            </a:r>
            <a:endParaRPr lang="fr-FR" dirty="0"/>
          </a:p>
        </p:txBody>
      </p:sp>
      <p:sp>
        <p:nvSpPr>
          <p:cNvPr id="3" name="Espace réservé du contenu 2"/>
          <p:cNvSpPr>
            <a:spLocks noGrp="1"/>
          </p:cNvSpPr>
          <p:nvPr>
            <p:ph idx="1"/>
          </p:nvPr>
        </p:nvSpPr>
        <p:spPr/>
        <p:txBody>
          <a:bodyPr/>
          <a:lstStyle/>
          <a:p>
            <a:r>
              <a:rPr lang="fr-FR" dirty="0" smtClean="0"/>
              <a:t>Dans le </a:t>
            </a:r>
            <a:r>
              <a:rPr lang="fr-FR" dirty="0" err="1" smtClean="0"/>
              <a:t>controleur</a:t>
            </a:r>
            <a:r>
              <a:rPr lang="fr-FR" dirty="0" smtClean="0"/>
              <a:t> pour vérifier que tous les champs sont valide et faire quelque chose si ce n'est pas le cas utiliser : </a:t>
            </a:r>
            <a:endParaRPr lang="fr-FR" dirty="0"/>
          </a:p>
        </p:txBody>
      </p:sp>
      <p:pic>
        <p:nvPicPr>
          <p:cNvPr id="4" name="Image 3"/>
          <p:cNvPicPr>
            <a:picLocks noChangeAspect="1"/>
          </p:cNvPicPr>
          <p:nvPr/>
        </p:nvPicPr>
        <p:blipFill>
          <a:blip r:embed="rId2"/>
          <a:stretch>
            <a:fillRect/>
          </a:stretch>
        </p:blipFill>
        <p:spPr>
          <a:xfrm>
            <a:off x="1154954" y="3459009"/>
            <a:ext cx="8117143" cy="1705282"/>
          </a:xfrm>
          <a:prstGeom prst="rect">
            <a:avLst/>
          </a:prstGeom>
        </p:spPr>
      </p:pic>
    </p:spTree>
    <p:extLst>
      <p:ext uri="{BB962C8B-B14F-4D97-AF65-F5344CB8AC3E}">
        <p14:creationId xmlns:p14="http://schemas.microsoft.com/office/powerpoint/2010/main" val="1980277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Technologies autour des sites web</a:t>
            </a:r>
            <a:endParaRPr lang="fr-FR" dirty="0"/>
          </a:p>
        </p:txBody>
      </p:sp>
      <p:sp>
        <p:nvSpPr>
          <p:cNvPr id="3" name="Espace réservé du contenu 2"/>
          <p:cNvSpPr>
            <a:spLocks noGrp="1"/>
          </p:cNvSpPr>
          <p:nvPr>
            <p:ph idx="1"/>
          </p:nvPr>
        </p:nvSpPr>
        <p:spPr/>
        <p:txBody>
          <a:bodyPr/>
          <a:lstStyle/>
          <a:p>
            <a:r>
              <a:rPr lang="fr-FR" b="1" dirty="0" smtClean="0"/>
              <a:t>HTTP</a:t>
            </a:r>
            <a:r>
              <a:rPr lang="fr-FR" dirty="0" smtClean="0"/>
              <a:t> : Protocole de communication qui est utilisé entre le client et le serveur où est hébergé le site web</a:t>
            </a:r>
          </a:p>
          <a:p>
            <a:r>
              <a:rPr lang="fr-FR" dirty="0" smtClean="0"/>
              <a:t> </a:t>
            </a:r>
            <a:r>
              <a:rPr lang="fr-FR" b="1" dirty="0" smtClean="0"/>
              <a:t>HTML</a:t>
            </a:r>
            <a:r>
              <a:rPr lang="fr-FR" dirty="0" smtClean="0"/>
              <a:t> : Langage à balises dans le lesquelles toute page web est écrite</a:t>
            </a:r>
          </a:p>
          <a:p>
            <a:r>
              <a:rPr lang="fr-FR" b="1" dirty="0" smtClean="0"/>
              <a:t>CSS</a:t>
            </a:r>
            <a:r>
              <a:rPr lang="fr-FR" dirty="0" smtClean="0"/>
              <a:t> : technologie pour rendre plus « joli » notre site web, sert aussi à positionner les éléments où on veut dans notre page HTML</a:t>
            </a:r>
          </a:p>
          <a:p>
            <a:r>
              <a:rPr lang="fr-FR" b="1" dirty="0" smtClean="0"/>
              <a:t>Technologie coté serveur</a:t>
            </a:r>
            <a:r>
              <a:rPr lang="fr-FR" dirty="0" smtClean="0"/>
              <a:t> : ASP.NET MVC, PHP, Java Servlets, </a:t>
            </a:r>
            <a:r>
              <a:rPr lang="fr-FR" dirty="0" err="1" smtClean="0"/>
              <a:t>NodeJs</a:t>
            </a:r>
            <a:r>
              <a:rPr lang="fr-FR" dirty="0" smtClean="0"/>
              <a:t> … ( obligatoire)</a:t>
            </a:r>
          </a:p>
          <a:p>
            <a:r>
              <a:rPr lang="fr-FR" b="1" dirty="0"/>
              <a:t>Technologie </a:t>
            </a:r>
            <a:r>
              <a:rPr lang="fr-FR" b="1" dirty="0" smtClean="0"/>
              <a:t>coté client </a:t>
            </a:r>
            <a:r>
              <a:rPr lang="fr-FR" dirty="0" smtClean="0"/>
              <a:t>: </a:t>
            </a:r>
            <a:r>
              <a:rPr lang="fr-FR" dirty="0" err="1" smtClean="0"/>
              <a:t>Javascript</a:t>
            </a:r>
            <a:r>
              <a:rPr lang="fr-FR" dirty="0" smtClean="0"/>
              <a:t>(langage),</a:t>
            </a:r>
            <a:r>
              <a:rPr lang="fr-FR" dirty="0" err="1" smtClean="0"/>
              <a:t>Angular</a:t>
            </a:r>
            <a:r>
              <a:rPr lang="fr-FR" dirty="0" smtClean="0"/>
              <a:t>(</a:t>
            </a:r>
            <a:r>
              <a:rPr lang="fr-FR" dirty="0" err="1" smtClean="0"/>
              <a:t>framework</a:t>
            </a:r>
            <a:r>
              <a:rPr lang="fr-FR" dirty="0" smtClean="0"/>
              <a:t>), </a:t>
            </a:r>
            <a:r>
              <a:rPr lang="fr-FR" dirty="0" err="1" smtClean="0"/>
              <a:t>React</a:t>
            </a:r>
            <a:r>
              <a:rPr lang="fr-FR" dirty="0" smtClean="0"/>
              <a:t>… (optionnel)</a:t>
            </a:r>
            <a:endParaRPr lang="fr-FR" dirty="0"/>
          </a:p>
        </p:txBody>
      </p:sp>
    </p:spTree>
    <p:extLst>
      <p:ext uri="{BB962C8B-B14F-4D97-AF65-F5344CB8AC3E}">
        <p14:creationId xmlns:p14="http://schemas.microsoft.com/office/powerpoint/2010/main" val="6633955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err="1" smtClean="0"/>
              <a:t>AddmodelError</a:t>
            </a:r>
            <a:r>
              <a:rPr lang="fr-FR" sz="3200" dirty="0" smtClean="0"/>
              <a:t> : Custom </a:t>
            </a:r>
            <a:r>
              <a:rPr lang="fr-FR" sz="3200" dirty="0" err="1" smtClean="0"/>
              <a:t>Errors</a:t>
            </a:r>
            <a:endParaRPr lang="fr-FR" sz="3200" dirty="0"/>
          </a:p>
        </p:txBody>
      </p:sp>
      <p:pic>
        <p:nvPicPr>
          <p:cNvPr id="4" name="Espace réservé du contenu 3"/>
          <p:cNvPicPr>
            <a:picLocks noGrp="1" noChangeAspect="1"/>
          </p:cNvPicPr>
          <p:nvPr>
            <p:ph idx="1"/>
          </p:nvPr>
        </p:nvPicPr>
        <p:blipFill>
          <a:blip r:embed="rId2"/>
          <a:stretch>
            <a:fillRect/>
          </a:stretch>
        </p:blipFill>
        <p:spPr>
          <a:xfrm>
            <a:off x="1871266" y="2359742"/>
            <a:ext cx="8251579" cy="4215631"/>
          </a:xfrm>
          <a:prstGeom prst="rect">
            <a:avLst/>
          </a:prstGeom>
        </p:spPr>
      </p:pic>
      <p:pic>
        <p:nvPicPr>
          <p:cNvPr id="5" name="Image 4"/>
          <p:cNvPicPr>
            <a:picLocks noChangeAspect="1"/>
          </p:cNvPicPr>
          <p:nvPr/>
        </p:nvPicPr>
        <p:blipFill>
          <a:blip r:embed="rId3"/>
          <a:stretch>
            <a:fillRect/>
          </a:stretch>
        </p:blipFill>
        <p:spPr>
          <a:xfrm>
            <a:off x="7773769" y="383354"/>
            <a:ext cx="4036541" cy="1887591"/>
          </a:xfrm>
          <a:prstGeom prst="rect">
            <a:avLst/>
          </a:prstGeom>
        </p:spPr>
      </p:pic>
    </p:spTree>
    <p:extLst>
      <p:ext uri="{BB962C8B-B14F-4D97-AF65-F5344CB8AC3E}">
        <p14:creationId xmlns:p14="http://schemas.microsoft.com/office/powerpoint/2010/main" val="13702238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Valider les </a:t>
            </a:r>
            <a:r>
              <a:rPr lang="fr-FR" dirty="0" err="1" smtClean="0"/>
              <a:t>DataAnnotations</a:t>
            </a:r>
            <a:endParaRPr lang="fr-FR" dirty="0"/>
          </a:p>
        </p:txBody>
      </p:sp>
      <p:sp>
        <p:nvSpPr>
          <p:cNvPr id="3" name="Espace réservé du contenu 2"/>
          <p:cNvSpPr>
            <a:spLocks noGrp="1"/>
          </p:cNvSpPr>
          <p:nvPr>
            <p:ph idx="1"/>
          </p:nvPr>
        </p:nvSpPr>
        <p:spPr>
          <a:xfrm>
            <a:off x="1154955" y="2603500"/>
            <a:ext cx="4641162" cy="3416300"/>
          </a:xfrm>
        </p:spPr>
        <p:txBody>
          <a:bodyPr/>
          <a:lstStyle/>
          <a:p>
            <a:r>
              <a:rPr lang="fr-FR" dirty="0" smtClean="0"/>
              <a:t>Il est possible d'ajouter des </a:t>
            </a:r>
            <a:r>
              <a:rPr lang="fr-FR" dirty="0" err="1" smtClean="0"/>
              <a:t>DataAnnotations</a:t>
            </a:r>
            <a:r>
              <a:rPr lang="fr-FR" dirty="0" smtClean="0"/>
              <a:t> sur les propriétés du </a:t>
            </a:r>
            <a:r>
              <a:rPr lang="fr-FR" dirty="0" err="1" smtClean="0"/>
              <a:t>ViewModel</a:t>
            </a:r>
            <a:r>
              <a:rPr lang="fr-FR" dirty="0" smtClean="0"/>
              <a:t> pour faciliter la validation</a:t>
            </a:r>
            <a:endParaRPr lang="fr-FR" dirty="0"/>
          </a:p>
        </p:txBody>
      </p:sp>
      <p:pic>
        <p:nvPicPr>
          <p:cNvPr id="4" name="Image 3"/>
          <p:cNvPicPr>
            <a:picLocks noChangeAspect="1"/>
          </p:cNvPicPr>
          <p:nvPr/>
        </p:nvPicPr>
        <p:blipFill>
          <a:blip r:embed="rId2"/>
          <a:stretch>
            <a:fillRect/>
          </a:stretch>
        </p:blipFill>
        <p:spPr>
          <a:xfrm>
            <a:off x="5905653" y="2405523"/>
            <a:ext cx="5572125" cy="1162050"/>
          </a:xfrm>
          <a:prstGeom prst="rect">
            <a:avLst/>
          </a:prstGeom>
        </p:spPr>
      </p:pic>
      <p:pic>
        <p:nvPicPr>
          <p:cNvPr id="6" name="Image 5"/>
          <p:cNvPicPr>
            <a:picLocks noChangeAspect="1"/>
          </p:cNvPicPr>
          <p:nvPr/>
        </p:nvPicPr>
        <p:blipFill>
          <a:blip r:embed="rId3"/>
          <a:stretch>
            <a:fillRect/>
          </a:stretch>
        </p:blipFill>
        <p:spPr>
          <a:xfrm>
            <a:off x="5905653" y="3531030"/>
            <a:ext cx="4074960" cy="2364483"/>
          </a:xfrm>
          <a:prstGeom prst="rect">
            <a:avLst/>
          </a:prstGeom>
        </p:spPr>
      </p:pic>
    </p:spTree>
    <p:extLst>
      <p:ext uri="{BB962C8B-B14F-4D97-AF65-F5344CB8AC3E}">
        <p14:creationId xmlns:p14="http://schemas.microsoft.com/office/powerpoint/2010/main" val="27941179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Valider plusieurs propriétés : 2 choix d'affichage </a:t>
            </a:r>
            <a:endParaRPr lang="fr-FR" dirty="0"/>
          </a:p>
        </p:txBody>
      </p:sp>
      <p:pic>
        <p:nvPicPr>
          <p:cNvPr id="4" name="Espace réservé du contenu 3"/>
          <p:cNvPicPr>
            <a:picLocks noGrp="1" noChangeAspect="1"/>
          </p:cNvPicPr>
          <p:nvPr>
            <p:ph idx="1"/>
          </p:nvPr>
        </p:nvPicPr>
        <p:blipFill>
          <a:blip r:embed="rId2"/>
          <a:stretch>
            <a:fillRect/>
          </a:stretch>
        </p:blipFill>
        <p:spPr>
          <a:xfrm>
            <a:off x="1154954" y="2783329"/>
            <a:ext cx="4582169" cy="2394636"/>
          </a:xfrm>
          <a:prstGeom prst="rect">
            <a:avLst/>
          </a:prstGeom>
        </p:spPr>
      </p:pic>
      <p:pic>
        <p:nvPicPr>
          <p:cNvPr id="5" name="Image 4"/>
          <p:cNvPicPr>
            <a:picLocks noChangeAspect="1"/>
          </p:cNvPicPr>
          <p:nvPr/>
        </p:nvPicPr>
        <p:blipFill>
          <a:blip r:embed="rId3"/>
          <a:stretch>
            <a:fillRect/>
          </a:stretch>
        </p:blipFill>
        <p:spPr>
          <a:xfrm>
            <a:off x="5935572" y="3628103"/>
            <a:ext cx="6256428" cy="1549862"/>
          </a:xfrm>
          <a:prstGeom prst="rect">
            <a:avLst/>
          </a:prstGeom>
        </p:spPr>
      </p:pic>
      <p:sp>
        <p:nvSpPr>
          <p:cNvPr id="3" name="ZoneTexte 2"/>
          <p:cNvSpPr txBox="1"/>
          <p:nvPr/>
        </p:nvSpPr>
        <p:spPr>
          <a:xfrm>
            <a:off x="1410813" y="2413997"/>
            <a:ext cx="4124847" cy="369332"/>
          </a:xfrm>
          <a:prstGeom prst="rect">
            <a:avLst/>
          </a:prstGeom>
          <a:noFill/>
        </p:spPr>
        <p:txBody>
          <a:bodyPr wrap="none" rtlCol="0">
            <a:spAutoFit/>
          </a:bodyPr>
          <a:lstStyle/>
          <a:p>
            <a:r>
              <a:rPr lang="fr-FR" b="1" dirty="0" err="1" smtClean="0"/>
              <a:t>ValidationSummary</a:t>
            </a:r>
            <a:r>
              <a:rPr lang="fr-FR" dirty="0" smtClean="0"/>
              <a:t> : tout en 1 bloc</a:t>
            </a:r>
            <a:endParaRPr lang="fr-FR" dirty="0"/>
          </a:p>
        </p:txBody>
      </p:sp>
      <p:sp>
        <p:nvSpPr>
          <p:cNvPr id="6" name="ZoneTexte 5"/>
          <p:cNvSpPr txBox="1"/>
          <p:nvPr/>
        </p:nvSpPr>
        <p:spPr>
          <a:xfrm>
            <a:off x="6091084" y="2457899"/>
            <a:ext cx="5707012" cy="369332"/>
          </a:xfrm>
          <a:prstGeom prst="rect">
            <a:avLst/>
          </a:prstGeom>
          <a:noFill/>
        </p:spPr>
        <p:txBody>
          <a:bodyPr wrap="none" rtlCol="0">
            <a:spAutoFit/>
          </a:bodyPr>
          <a:lstStyle/>
          <a:p>
            <a:r>
              <a:rPr lang="fr-FR" b="1" dirty="0" err="1" smtClean="0"/>
              <a:t>ValidationMessageFor</a:t>
            </a:r>
            <a:r>
              <a:rPr lang="fr-FR" b="1" dirty="0" smtClean="0"/>
              <a:t> : Erreur sous chaque balise</a:t>
            </a:r>
            <a:endParaRPr lang="fr-FR" dirty="0"/>
          </a:p>
        </p:txBody>
      </p:sp>
    </p:spTree>
    <p:extLst>
      <p:ext uri="{BB962C8B-B14F-4D97-AF65-F5344CB8AC3E}">
        <p14:creationId xmlns:p14="http://schemas.microsoft.com/office/powerpoint/2010/main" val="8613922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Affichage messages d'erreurs sous la balise HTML</a:t>
            </a:r>
            <a:endParaRPr lang="fr-FR" dirty="0"/>
          </a:p>
        </p:txBody>
      </p:sp>
      <p:sp>
        <p:nvSpPr>
          <p:cNvPr id="3" name="Espace réservé du contenu 2"/>
          <p:cNvSpPr>
            <a:spLocks noGrp="1"/>
          </p:cNvSpPr>
          <p:nvPr>
            <p:ph idx="1"/>
          </p:nvPr>
        </p:nvSpPr>
        <p:spPr/>
        <p:txBody>
          <a:bodyPr/>
          <a:lstStyle/>
          <a:p>
            <a:r>
              <a:rPr lang="fr-FR" dirty="0"/>
              <a:t> </a:t>
            </a:r>
            <a:r>
              <a:rPr lang="fr-FR" dirty="0" err="1"/>
              <a:t>ModelState.AddModelError</a:t>
            </a:r>
            <a:r>
              <a:rPr lang="fr-FR" b="1" dirty="0"/>
              <a:t>("Message2", </a:t>
            </a:r>
            <a:r>
              <a:rPr lang="fr-FR" dirty="0"/>
              <a:t>"Le message ne doit pas e</a:t>
            </a:r>
            <a:r>
              <a:rPr lang="fr-FR" dirty="0" smtClean="0"/>
              <a:t>");</a:t>
            </a:r>
          </a:p>
          <a:p>
            <a:pPr>
              <a:buFont typeface="Symbol" panose="05050102010706020507" pitchFamily="18" charset="2"/>
              <a:buChar char="Þ"/>
            </a:pPr>
            <a:r>
              <a:rPr lang="fr-FR" dirty="0" smtClean="0"/>
              <a:t>préciser le nom de la propriété sur laquelle cette erreur s'applique </a:t>
            </a:r>
          </a:p>
          <a:p>
            <a:pPr>
              <a:buFont typeface="Symbol" panose="05050102010706020507" pitchFamily="18" charset="2"/>
              <a:buChar char="Þ"/>
            </a:pPr>
            <a:endParaRPr lang="fr-FR" dirty="0"/>
          </a:p>
          <a:p>
            <a:r>
              <a:rPr lang="fr-FR" dirty="0"/>
              <a:t>                </a:t>
            </a:r>
          </a:p>
        </p:txBody>
      </p:sp>
      <p:pic>
        <p:nvPicPr>
          <p:cNvPr id="5" name="Image 4"/>
          <p:cNvPicPr>
            <a:picLocks noChangeAspect="1"/>
          </p:cNvPicPr>
          <p:nvPr/>
        </p:nvPicPr>
        <p:blipFill>
          <a:blip r:embed="rId2"/>
          <a:stretch>
            <a:fillRect/>
          </a:stretch>
        </p:blipFill>
        <p:spPr>
          <a:xfrm>
            <a:off x="1652894" y="3350403"/>
            <a:ext cx="6443971" cy="3592265"/>
          </a:xfrm>
          <a:prstGeom prst="rect">
            <a:avLst/>
          </a:prstGeom>
        </p:spPr>
      </p:pic>
    </p:spTree>
    <p:extLst>
      <p:ext uri="{BB962C8B-B14F-4D97-AF65-F5344CB8AC3E}">
        <p14:creationId xmlns:p14="http://schemas.microsoft.com/office/powerpoint/2010/main" val="3917445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Affichage messages d'erreurs sous la balise HTML</a:t>
            </a:r>
          </a:p>
        </p:txBody>
      </p:sp>
      <p:sp>
        <p:nvSpPr>
          <p:cNvPr id="3" name="Espace réservé du contenu 2"/>
          <p:cNvSpPr>
            <a:spLocks noGrp="1"/>
          </p:cNvSpPr>
          <p:nvPr>
            <p:ph idx="1"/>
          </p:nvPr>
        </p:nvSpPr>
        <p:spPr/>
        <p:txBody>
          <a:bodyPr/>
          <a:lstStyle/>
          <a:p>
            <a:r>
              <a:rPr lang="fr-FR" dirty="0" smtClean="0"/>
              <a:t>Utiliser </a:t>
            </a:r>
            <a:r>
              <a:rPr lang="fr-FR" b="1" dirty="0" err="1" smtClean="0"/>
              <a:t>ValidationMessageFor</a:t>
            </a:r>
            <a:r>
              <a:rPr lang="fr-FR" b="1" dirty="0" smtClean="0"/>
              <a:t> ou </a:t>
            </a:r>
            <a:r>
              <a:rPr lang="fr-FR" b="1" dirty="0" err="1" smtClean="0"/>
              <a:t>ValidationMessage</a:t>
            </a:r>
            <a:endParaRPr lang="fr-FR" b="1" dirty="0" smtClean="0"/>
          </a:p>
          <a:p>
            <a:endParaRPr lang="fr-FR" dirty="0"/>
          </a:p>
        </p:txBody>
      </p:sp>
      <p:pic>
        <p:nvPicPr>
          <p:cNvPr id="5" name="Image 4"/>
          <p:cNvPicPr>
            <a:picLocks noChangeAspect="1"/>
          </p:cNvPicPr>
          <p:nvPr/>
        </p:nvPicPr>
        <p:blipFill>
          <a:blip r:embed="rId2"/>
          <a:stretch>
            <a:fillRect/>
          </a:stretch>
        </p:blipFill>
        <p:spPr>
          <a:xfrm>
            <a:off x="1342103" y="3096603"/>
            <a:ext cx="5943600" cy="3055933"/>
          </a:xfrm>
          <a:prstGeom prst="rect">
            <a:avLst/>
          </a:prstGeom>
        </p:spPr>
      </p:pic>
    </p:spTree>
    <p:extLst>
      <p:ext uri="{BB962C8B-B14F-4D97-AF65-F5344CB8AC3E}">
        <p14:creationId xmlns:p14="http://schemas.microsoft.com/office/powerpoint/2010/main" val="10323347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3" name="Espace réservé du contenu 2"/>
          <p:cNvSpPr>
            <a:spLocks noGrp="1"/>
          </p:cNvSpPr>
          <p:nvPr>
            <p:ph idx="1"/>
          </p:nvPr>
        </p:nvSpPr>
        <p:spPr/>
        <p:txBody>
          <a:bodyPr>
            <a:normAutofit/>
          </a:bodyPr>
          <a:lstStyle/>
          <a:p>
            <a:r>
              <a:rPr lang="fr-FR" sz="2400" dirty="0" smtClean="0"/>
              <a:t>Interdire les commentaires de plus de 500 </a:t>
            </a:r>
            <a:r>
              <a:rPr lang="fr-FR" sz="2400" dirty="0" err="1" smtClean="0"/>
              <a:t>caracteres</a:t>
            </a:r>
            <a:r>
              <a:rPr lang="fr-FR" sz="2400" dirty="0" smtClean="0"/>
              <a:t> avec les </a:t>
            </a:r>
            <a:r>
              <a:rPr lang="fr-FR" sz="2400" dirty="0" err="1" smtClean="0"/>
              <a:t>Dataannotations</a:t>
            </a:r>
            <a:r>
              <a:rPr lang="fr-FR" sz="2400" dirty="0" smtClean="0"/>
              <a:t> </a:t>
            </a:r>
          </a:p>
          <a:p>
            <a:r>
              <a:rPr lang="fr-FR" sz="2400" dirty="0" smtClean="0"/>
              <a:t>Requérir une note </a:t>
            </a:r>
          </a:p>
          <a:p>
            <a:r>
              <a:rPr lang="fr-FR" sz="2400" dirty="0" smtClean="0"/>
              <a:t>Requérir un nom d'utilisateur</a:t>
            </a:r>
          </a:p>
          <a:p>
            <a:r>
              <a:rPr lang="fr-FR" sz="2400" dirty="0" smtClean="0"/>
              <a:t>Afficher les erreurs en cas de </a:t>
            </a:r>
            <a:r>
              <a:rPr lang="fr-FR" sz="2400" dirty="0" err="1" smtClean="0"/>
              <a:t>probleme</a:t>
            </a:r>
            <a:endParaRPr lang="fr-FR" sz="2400" dirty="0"/>
          </a:p>
        </p:txBody>
      </p:sp>
    </p:spTree>
    <p:extLst>
      <p:ext uri="{BB962C8B-B14F-4D97-AF65-F5344CB8AC3E}">
        <p14:creationId xmlns:p14="http://schemas.microsoft.com/office/powerpoint/2010/main" val="41522210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Un design pro avec CSS et </a:t>
            </a:r>
            <a:r>
              <a:rPr lang="fr-FR" dirty="0" err="1" smtClean="0"/>
              <a:t>Bootstrap</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2911946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au CSS</a:t>
            </a:r>
            <a:endParaRPr lang="fr-FR" dirty="0"/>
          </a:p>
        </p:txBody>
      </p:sp>
      <p:sp>
        <p:nvSpPr>
          <p:cNvPr id="3" name="Espace réservé du contenu 2"/>
          <p:cNvSpPr>
            <a:spLocks noGrp="1"/>
          </p:cNvSpPr>
          <p:nvPr>
            <p:ph idx="1"/>
          </p:nvPr>
        </p:nvSpPr>
        <p:spPr/>
        <p:txBody>
          <a:bodyPr/>
          <a:lstStyle/>
          <a:p>
            <a:r>
              <a:rPr lang="fr-FR" sz="2000" dirty="0" smtClean="0"/>
              <a:t>Sert à améliorer l'aspect "Joli" de notre site web.</a:t>
            </a:r>
          </a:p>
          <a:p>
            <a:r>
              <a:rPr lang="fr-FR" sz="2000" dirty="0" smtClean="0"/>
              <a:t>Sert aussi à positionner des éléments ailleurs que là où le flux HTML les met.</a:t>
            </a:r>
          </a:p>
          <a:p>
            <a:endParaRPr lang="fr-FR" dirty="0" smtClean="0"/>
          </a:p>
          <a:p>
            <a:r>
              <a:rPr lang="fr-FR" dirty="0" smtClean="0"/>
              <a:t>Démo</a:t>
            </a:r>
            <a:endParaRPr lang="fr-FR" dirty="0"/>
          </a:p>
        </p:txBody>
      </p:sp>
    </p:spTree>
    <p:extLst>
      <p:ext uri="{BB962C8B-B14F-4D97-AF65-F5344CB8AC3E}">
        <p14:creationId xmlns:p14="http://schemas.microsoft.com/office/powerpoint/2010/main" val="28353757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CSS dans ASP.NET MVC</a:t>
            </a:r>
            <a:endParaRPr lang="fr-FR" dirty="0"/>
          </a:p>
        </p:txBody>
      </p:sp>
      <p:pic>
        <p:nvPicPr>
          <p:cNvPr id="4" name="Content Placeholder 3"/>
          <p:cNvPicPr>
            <a:picLocks noGrp="1" noChangeAspect="1"/>
          </p:cNvPicPr>
          <p:nvPr>
            <p:ph idx="1"/>
          </p:nvPr>
        </p:nvPicPr>
        <p:blipFill>
          <a:blip r:embed="rId2"/>
          <a:stretch>
            <a:fillRect/>
          </a:stretch>
        </p:blipFill>
        <p:spPr>
          <a:xfrm>
            <a:off x="1016047" y="2586224"/>
            <a:ext cx="2524125" cy="3343275"/>
          </a:xfrm>
          <a:prstGeom prst="rect">
            <a:avLst/>
          </a:prstGeom>
        </p:spPr>
      </p:pic>
      <p:pic>
        <p:nvPicPr>
          <p:cNvPr id="5" name="Picture 4"/>
          <p:cNvPicPr>
            <a:picLocks noChangeAspect="1"/>
          </p:cNvPicPr>
          <p:nvPr/>
        </p:nvPicPr>
        <p:blipFill>
          <a:blip r:embed="rId3"/>
          <a:stretch>
            <a:fillRect/>
          </a:stretch>
        </p:blipFill>
        <p:spPr>
          <a:xfrm>
            <a:off x="3603812" y="2341244"/>
            <a:ext cx="4752135" cy="3886799"/>
          </a:xfrm>
          <a:prstGeom prst="rect">
            <a:avLst/>
          </a:prstGeom>
        </p:spPr>
      </p:pic>
      <p:pic>
        <p:nvPicPr>
          <p:cNvPr id="6" name="Picture 5"/>
          <p:cNvPicPr>
            <a:picLocks noChangeAspect="1"/>
          </p:cNvPicPr>
          <p:nvPr/>
        </p:nvPicPr>
        <p:blipFill>
          <a:blip r:embed="rId4"/>
          <a:stretch>
            <a:fillRect/>
          </a:stretch>
        </p:blipFill>
        <p:spPr>
          <a:xfrm>
            <a:off x="8665788" y="2341244"/>
            <a:ext cx="3935263" cy="1498039"/>
          </a:xfrm>
          <a:prstGeom prst="rect">
            <a:avLst/>
          </a:prstGeom>
        </p:spPr>
      </p:pic>
      <p:sp>
        <p:nvSpPr>
          <p:cNvPr id="7" name="Down Arrow 6"/>
          <p:cNvSpPr/>
          <p:nvPr/>
        </p:nvSpPr>
        <p:spPr>
          <a:xfrm rot="10800000">
            <a:off x="10306206" y="3774141"/>
            <a:ext cx="654424" cy="627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ight Arrow 7"/>
          <p:cNvSpPr/>
          <p:nvPr/>
        </p:nvSpPr>
        <p:spPr>
          <a:xfrm>
            <a:off x="3675529" y="5405718"/>
            <a:ext cx="502024" cy="523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ight Arrow 8"/>
          <p:cNvSpPr/>
          <p:nvPr/>
        </p:nvSpPr>
        <p:spPr>
          <a:xfrm>
            <a:off x="765035" y="4885765"/>
            <a:ext cx="502024" cy="523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64397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a:t>
            </a:r>
            <a:r>
              <a:rPr lang="fr-FR" dirty="0" err="1" smtClean="0"/>
              <a:t>Bootstrap</a:t>
            </a:r>
            <a:endParaRPr lang="fr-FR" dirty="0"/>
          </a:p>
        </p:txBody>
      </p:sp>
      <p:sp>
        <p:nvSpPr>
          <p:cNvPr id="3" name="Espace réservé du contenu 2"/>
          <p:cNvSpPr>
            <a:spLocks noGrp="1"/>
          </p:cNvSpPr>
          <p:nvPr>
            <p:ph idx="1"/>
          </p:nvPr>
        </p:nvSpPr>
        <p:spPr/>
        <p:txBody>
          <a:bodyPr/>
          <a:lstStyle/>
          <a:p>
            <a:r>
              <a:rPr lang="fr-FR" dirty="0" smtClean="0"/>
              <a:t>Librairie CSS pour nous faciliter le travail : de nombreuses classes CSS, </a:t>
            </a:r>
            <a:r>
              <a:rPr lang="fr-FR" b="1" dirty="0" smtClean="0"/>
              <a:t>Facile de créer du code qui s'affiche bien sur toutes tailles d'écran</a:t>
            </a:r>
          </a:p>
          <a:p>
            <a:r>
              <a:rPr lang="fr-FR" dirty="0" smtClean="0"/>
              <a:t>Tutorial: </a:t>
            </a:r>
            <a:r>
              <a:rPr lang="fr-FR" dirty="0">
                <a:hlinkClick r:id="rId2"/>
              </a:rPr>
              <a:t>https://www.w3schools.com/bootstrap/default.asp</a:t>
            </a:r>
            <a:endParaRPr lang="fr-FR" dirty="0" smtClean="0"/>
          </a:p>
          <a:p>
            <a:endParaRPr lang="fr-FR" dirty="0"/>
          </a:p>
        </p:txBody>
      </p:sp>
      <p:pic>
        <p:nvPicPr>
          <p:cNvPr id="4" name="Picture 3"/>
          <p:cNvPicPr>
            <a:picLocks noChangeAspect="1"/>
          </p:cNvPicPr>
          <p:nvPr/>
        </p:nvPicPr>
        <p:blipFill>
          <a:blip r:embed="rId3"/>
          <a:stretch>
            <a:fillRect/>
          </a:stretch>
        </p:blipFill>
        <p:spPr>
          <a:xfrm>
            <a:off x="1421747" y="3926541"/>
            <a:ext cx="6173510" cy="2516414"/>
          </a:xfrm>
          <a:prstGeom prst="rect">
            <a:avLst/>
          </a:prstGeom>
        </p:spPr>
      </p:pic>
    </p:spTree>
    <p:extLst>
      <p:ext uri="{BB962C8B-B14F-4D97-AF65-F5344CB8AC3E}">
        <p14:creationId xmlns:p14="http://schemas.microsoft.com/office/powerpoint/2010/main" val="112000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HTML le langage des pages web</a:t>
            </a:r>
            <a:endParaRPr lang="fr-FR" dirty="0"/>
          </a:p>
        </p:txBody>
      </p:sp>
      <p:sp>
        <p:nvSpPr>
          <p:cNvPr id="3" name="Espace réservé du contenu 2"/>
          <p:cNvSpPr>
            <a:spLocks noGrp="1"/>
          </p:cNvSpPr>
          <p:nvPr>
            <p:ph idx="1"/>
          </p:nvPr>
        </p:nvSpPr>
        <p:spPr/>
        <p:txBody>
          <a:bodyPr>
            <a:normAutofit/>
          </a:bodyPr>
          <a:lstStyle/>
          <a:p>
            <a:r>
              <a:rPr lang="fr-FR" dirty="0" smtClean="0"/>
              <a:t>Qu’est ce que </a:t>
            </a:r>
            <a:r>
              <a:rPr lang="fr-FR" smtClean="0"/>
              <a:t>qu’HTML ?</a:t>
            </a:r>
          </a:p>
          <a:p>
            <a:r>
              <a:rPr lang="fr-FR" smtClean="0"/>
              <a:t>Html est un langage à balises dans lequelles toutes les pages web son écrites</a:t>
            </a:r>
          </a:p>
          <a:p>
            <a:r>
              <a:rPr lang="fr-FR" smtClean="0"/>
              <a:t>Elements nécessaires à une page web :</a:t>
            </a:r>
          </a:p>
          <a:p>
            <a:pPr lvl="1"/>
            <a:r>
              <a:rPr lang="fr-FR" smtClean="0"/>
              <a:t>&lt;html&gt; en début de fichier et &lt;/html&gt; en fin</a:t>
            </a:r>
          </a:p>
          <a:p>
            <a:pPr lvl="1"/>
            <a:r>
              <a:rPr lang="fr-FR" smtClean="0"/>
              <a:t>&lt;body&gt;&lt;/body&gt; définit le texte/code qui sera visible pour l’internaute</a:t>
            </a:r>
          </a:p>
          <a:p>
            <a:pPr lvl="1"/>
            <a:endParaRPr lang="fr-FR" smtClean="0"/>
          </a:p>
        </p:txBody>
      </p:sp>
    </p:spTree>
    <p:extLst>
      <p:ext uri="{BB962C8B-B14F-4D97-AF65-F5344CB8AC3E}">
        <p14:creationId xmlns:p14="http://schemas.microsoft.com/office/powerpoint/2010/main" val="398410407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Changer couleur de fond</a:t>
            </a:r>
            <a:endParaRPr lang="fr-FR" dirty="0"/>
          </a:p>
        </p:txBody>
      </p:sp>
      <p:sp>
        <p:nvSpPr>
          <p:cNvPr id="3" name="Espace réservé du contenu 2"/>
          <p:cNvSpPr>
            <a:spLocks noGrp="1"/>
          </p:cNvSpPr>
          <p:nvPr>
            <p:ph idx="1"/>
          </p:nvPr>
        </p:nvSpPr>
        <p:spPr/>
        <p:txBody>
          <a:bodyPr/>
          <a:lstStyle/>
          <a:p>
            <a:r>
              <a:rPr lang="fr-FR" dirty="0" smtClean="0"/>
              <a:t>Changer la couleur de fond de notre site vers la couleur </a:t>
            </a:r>
            <a:r>
              <a:rPr lang="fr-FR" dirty="0"/>
              <a:t>#</a:t>
            </a:r>
            <a:r>
              <a:rPr lang="fr-FR" dirty="0" smtClean="0"/>
              <a:t>F5F5F5</a:t>
            </a:r>
          </a:p>
          <a:p>
            <a:r>
              <a:rPr lang="fr-FR" dirty="0" smtClean="0"/>
              <a:t>Indice : propriété CSS background-</a:t>
            </a:r>
            <a:r>
              <a:rPr lang="fr-FR" dirty="0" err="1" smtClean="0"/>
              <a:t>color</a:t>
            </a:r>
            <a:endParaRPr lang="fr-FR" dirty="0" smtClean="0"/>
          </a:p>
          <a:p>
            <a:r>
              <a:rPr lang="fr-FR" dirty="0" smtClean="0"/>
              <a:t>Pour appliquer un changement global sur tous les éléments, utiliser en </a:t>
            </a:r>
            <a:r>
              <a:rPr lang="fr-FR" dirty="0" err="1" smtClean="0"/>
              <a:t>css</a:t>
            </a:r>
            <a:r>
              <a:rPr lang="fr-FR" dirty="0" smtClean="0"/>
              <a:t> </a:t>
            </a:r>
          </a:p>
          <a:p>
            <a:pPr marL="0" indent="0">
              <a:buNone/>
            </a:pPr>
            <a:r>
              <a:rPr lang="fr-FR" dirty="0" smtClean="0"/>
              <a:t>body</a:t>
            </a:r>
          </a:p>
          <a:p>
            <a:endParaRPr lang="fr-FR" dirty="0"/>
          </a:p>
        </p:txBody>
      </p:sp>
    </p:spTree>
    <p:extLst>
      <p:ext uri="{BB962C8B-B14F-4D97-AF65-F5344CB8AC3E}">
        <p14:creationId xmlns:p14="http://schemas.microsoft.com/office/powerpoint/2010/main" val="32253360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Jumbotron</a:t>
            </a:r>
            <a:endParaRPr lang="fr-FR" dirty="0"/>
          </a:p>
        </p:txBody>
      </p:sp>
      <p:sp>
        <p:nvSpPr>
          <p:cNvPr id="3" name="Espace réservé du contenu 2"/>
          <p:cNvSpPr>
            <a:spLocks noGrp="1"/>
          </p:cNvSpPr>
          <p:nvPr>
            <p:ph idx="1"/>
          </p:nvPr>
        </p:nvSpPr>
        <p:spPr>
          <a:xfrm>
            <a:off x="1090708" y="2424206"/>
            <a:ext cx="8825659" cy="3416300"/>
          </a:xfrm>
        </p:spPr>
        <p:txBody>
          <a:bodyPr/>
          <a:lstStyle/>
          <a:p>
            <a:r>
              <a:rPr lang="fr-FR" dirty="0" smtClean="0"/>
              <a:t>Un </a:t>
            </a:r>
            <a:r>
              <a:rPr lang="fr-FR" dirty="0" err="1" smtClean="0"/>
              <a:t>jumbotron</a:t>
            </a:r>
            <a:r>
              <a:rPr lang="fr-FR" dirty="0" smtClean="0"/>
              <a:t> est un gros pavé dont on va se servir pour afficher le bénéfice principal et le nom de notre site.</a:t>
            </a:r>
          </a:p>
          <a:p>
            <a:endParaRPr lang="fr-FR" dirty="0"/>
          </a:p>
          <a:p>
            <a:r>
              <a:rPr lang="fr-FR" dirty="0" smtClean="0"/>
              <a:t>TODO : ajouter un </a:t>
            </a:r>
            <a:r>
              <a:rPr lang="fr-FR" dirty="0" err="1" smtClean="0"/>
              <a:t>jumbotron</a:t>
            </a:r>
            <a:r>
              <a:rPr lang="fr-FR" dirty="0" smtClean="0"/>
              <a:t> sur la page d'accueil . Utiliser &lt;h1&gt; à l'intérieur du </a:t>
            </a:r>
            <a:r>
              <a:rPr lang="fr-FR" dirty="0" err="1" smtClean="0"/>
              <a:t>jumbotron</a:t>
            </a:r>
            <a:endParaRPr lang="fr-FR" dirty="0"/>
          </a:p>
        </p:txBody>
      </p:sp>
      <p:pic>
        <p:nvPicPr>
          <p:cNvPr id="4" name="Picture 3"/>
          <p:cNvPicPr>
            <a:picLocks noChangeAspect="1"/>
          </p:cNvPicPr>
          <p:nvPr/>
        </p:nvPicPr>
        <p:blipFill>
          <a:blip r:embed="rId2"/>
          <a:stretch>
            <a:fillRect/>
          </a:stretch>
        </p:blipFill>
        <p:spPr>
          <a:xfrm>
            <a:off x="1312769" y="4203855"/>
            <a:ext cx="8010525" cy="2581275"/>
          </a:xfrm>
          <a:prstGeom prst="rect">
            <a:avLst/>
          </a:prstGeom>
        </p:spPr>
      </p:pic>
      <p:pic>
        <p:nvPicPr>
          <p:cNvPr id="5" name="Picture 4"/>
          <p:cNvPicPr>
            <a:picLocks noChangeAspect="1"/>
          </p:cNvPicPr>
          <p:nvPr/>
        </p:nvPicPr>
        <p:blipFill>
          <a:blip r:embed="rId3"/>
          <a:stretch>
            <a:fillRect/>
          </a:stretch>
        </p:blipFill>
        <p:spPr>
          <a:xfrm>
            <a:off x="1441917" y="3076385"/>
            <a:ext cx="3248025" cy="276225"/>
          </a:xfrm>
          <a:prstGeom prst="rect">
            <a:avLst/>
          </a:prstGeom>
        </p:spPr>
      </p:pic>
    </p:spTree>
    <p:extLst>
      <p:ext uri="{BB962C8B-B14F-4D97-AF65-F5344CB8AC3E}">
        <p14:creationId xmlns:p14="http://schemas.microsoft.com/office/powerpoint/2010/main" val="30820655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Responsive design </a:t>
            </a:r>
            <a:endParaRPr lang="fr-FR" dirty="0"/>
          </a:p>
        </p:txBody>
      </p:sp>
      <p:sp>
        <p:nvSpPr>
          <p:cNvPr id="3" name="Espace réservé du contenu 2"/>
          <p:cNvSpPr>
            <a:spLocks noGrp="1"/>
          </p:cNvSpPr>
          <p:nvPr>
            <p:ph idx="1"/>
          </p:nvPr>
        </p:nvSpPr>
        <p:spPr>
          <a:xfrm>
            <a:off x="1154954" y="2603500"/>
            <a:ext cx="5875337" cy="3416300"/>
          </a:xfrm>
        </p:spPr>
        <p:txBody>
          <a:bodyPr/>
          <a:lstStyle/>
          <a:p>
            <a:r>
              <a:rPr lang="fr-FR" smtClean="0"/>
              <a:t>Le responsive design est le fait de prévoir un affichage adapté de notre page web quelque soit la taille de l'écran de l'internaute</a:t>
            </a:r>
          </a:p>
          <a:p>
            <a:r>
              <a:rPr lang="fr-FR" smtClean="0"/>
              <a:t>Introduction </a:t>
            </a:r>
            <a:r>
              <a:rPr lang="fr-FR" dirty="0" smtClean="0"/>
              <a:t>aux </a:t>
            </a:r>
            <a:r>
              <a:rPr lang="fr-FR" smtClean="0"/>
              <a:t>classes bootstrap col-XX-YY</a:t>
            </a:r>
          </a:p>
          <a:p>
            <a:r>
              <a:rPr lang="fr-FR" smtClean="0"/>
              <a:t>XX : taille de l'ecran (xs,sm,md,lg)</a:t>
            </a:r>
          </a:p>
          <a:p>
            <a:r>
              <a:rPr lang="fr-FR" smtClean="0"/>
              <a:t>YY: nombre entre 1 et 12</a:t>
            </a:r>
          </a:p>
          <a:p>
            <a:r>
              <a:rPr lang="fr-FR" smtClean="0"/>
              <a:t>Somme à 12  des YY = 1 ligne complète</a:t>
            </a:r>
          </a:p>
          <a:p>
            <a:r>
              <a:rPr lang="fr-FR" smtClean="0"/>
              <a:t>Démo </a:t>
            </a:r>
          </a:p>
        </p:txBody>
      </p:sp>
      <p:pic>
        <p:nvPicPr>
          <p:cNvPr id="4" name="Picture 3"/>
          <p:cNvPicPr>
            <a:picLocks noChangeAspect="1"/>
          </p:cNvPicPr>
          <p:nvPr/>
        </p:nvPicPr>
        <p:blipFill>
          <a:blip r:embed="rId2"/>
          <a:stretch>
            <a:fillRect/>
          </a:stretch>
        </p:blipFill>
        <p:spPr>
          <a:xfrm>
            <a:off x="7030291" y="0"/>
            <a:ext cx="5161709" cy="2371469"/>
          </a:xfrm>
          <a:prstGeom prst="rect">
            <a:avLst/>
          </a:prstGeom>
        </p:spPr>
      </p:pic>
      <p:pic>
        <p:nvPicPr>
          <p:cNvPr id="5" name="Picture 4"/>
          <p:cNvPicPr>
            <a:picLocks noChangeAspect="1"/>
          </p:cNvPicPr>
          <p:nvPr/>
        </p:nvPicPr>
        <p:blipFill>
          <a:blip r:embed="rId3"/>
          <a:stretch>
            <a:fillRect/>
          </a:stretch>
        </p:blipFill>
        <p:spPr>
          <a:xfrm>
            <a:off x="7804756" y="2603500"/>
            <a:ext cx="3756212" cy="3699981"/>
          </a:xfrm>
          <a:prstGeom prst="rect">
            <a:avLst/>
          </a:prstGeom>
        </p:spPr>
      </p:pic>
    </p:spTree>
    <p:extLst>
      <p:ext uri="{BB962C8B-B14F-4D97-AF65-F5344CB8AC3E}">
        <p14:creationId xmlns:p14="http://schemas.microsoft.com/office/powerpoint/2010/main" val="34719572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Responsive design : exercice</a:t>
            </a:r>
            <a:endParaRPr lang="fr-FR"/>
          </a:p>
        </p:txBody>
      </p:sp>
      <p:sp>
        <p:nvSpPr>
          <p:cNvPr id="3" name="Content Placeholder 2"/>
          <p:cNvSpPr>
            <a:spLocks noGrp="1"/>
          </p:cNvSpPr>
          <p:nvPr>
            <p:ph idx="1"/>
          </p:nvPr>
        </p:nvSpPr>
        <p:spPr/>
        <p:txBody>
          <a:bodyPr>
            <a:normAutofit lnSpcReduction="10000"/>
          </a:bodyPr>
          <a:lstStyle/>
          <a:p>
            <a:r>
              <a:rPr lang="fr-FR" smtClean="0"/>
              <a:t>Exercice : faire une page view dont l'affichage est le suivant</a:t>
            </a:r>
          </a:p>
          <a:p>
            <a:r>
              <a:rPr lang="fr-FR" smtClean="0"/>
              <a:t>Pour les grand écrans (col-lg-YY) tout sur une ligne : TOTO1 TOTO2 TOTO3 TOTO4</a:t>
            </a:r>
          </a:p>
          <a:p>
            <a:endParaRPr lang="fr-FR"/>
          </a:p>
          <a:p>
            <a:r>
              <a:rPr lang="fr-FR" smtClean="0"/>
              <a:t>Pour les écrans de taille intérmédiaire (col-md-YY)</a:t>
            </a:r>
          </a:p>
          <a:p>
            <a:r>
              <a:rPr lang="fr-FR" smtClean="0"/>
              <a:t>TOTO1 	TOTO2</a:t>
            </a:r>
          </a:p>
          <a:p>
            <a:r>
              <a:rPr lang="fr-FR" smtClean="0"/>
              <a:t>TOTO3	TOTO4</a:t>
            </a:r>
          </a:p>
          <a:p>
            <a:endParaRPr lang="fr-FR"/>
          </a:p>
          <a:p>
            <a:r>
              <a:rPr lang="fr-FR" smtClean="0"/>
              <a:t>Pour les petits écrans (col-xs-YY): tout dans une colonne</a:t>
            </a:r>
          </a:p>
          <a:p>
            <a:endParaRPr lang="fr-FR"/>
          </a:p>
        </p:txBody>
      </p:sp>
    </p:spTree>
    <p:extLst>
      <p:ext uri="{BB962C8B-B14F-4D97-AF65-F5344CB8AC3E}">
        <p14:creationId xmlns:p14="http://schemas.microsoft.com/office/powerpoint/2010/main" val="23995008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Glyphicons</a:t>
            </a:r>
            <a:r>
              <a:rPr lang="fr-FR" dirty="0" smtClean="0"/>
              <a:t> </a:t>
            </a:r>
            <a:endParaRPr lang="fr-FR" dirty="0"/>
          </a:p>
        </p:txBody>
      </p:sp>
      <p:sp>
        <p:nvSpPr>
          <p:cNvPr id="3" name="Content Placeholder 2"/>
          <p:cNvSpPr>
            <a:spLocks noGrp="1"/>
          </p:cNvSpPr>
          <p:nvPr>
            <p:ph idx="1"/>
          </p:nvPr>
        </p:nvSpPr>
        <p:spPr/>
        <p:txBody>
          <a:bodyPr/>
          <a:lstStyle/>
          <a:p>
            <a:r>
              <a:rPr lang="fr-FR" dirty="0" smtClean="0"/>
              <a:t>Icones livrées nativement avec </a:t>
            </a:r>
            <a:r>
              <a:rPr lang="fr-FR" dirty="0" err="1" smtClean="0"/>
              <a:t>Bootstrap</a:t>
            </a:r>
            <a:r>
              <a:rPr lang="fr-FR" dirty="0" smtClean="0"/>
              <a:t> 3 ( mais pas </a:t>
            </a:r>
            <a:r>
              <a:rPr lang="fr-FR" dirty="0" err="1" smtClean="0"/>
              <a:t>Bootstrap</a:t>
            </a:r>
            <a:r>
              <a:rPr lang="fr-FR" dirty="0" smtClean="0"/>
              <a:t> 4! ),</a:t>
            </a:r>
          </a:p>
          <a:p>
            <a:r>
              <a:rPr lang="fr-FR" dirty="0" smtClean="0"/>
              <a:t>Pour les utiliser, utiliser la class </a:t>
            </a:r>
            <a:r>
              <a:rPr lang="fr-FR" dirty="0" err="1" smtClean="0"/>
              <a:t>glyphicon</a:t>
            </a:r>
            <a:r>
              <a:rPr lang="fr-FR" dirty="0" smtClean="0"/>
              <a:t> + l'icone que vous voulez</a:t>
            </a:r>
          </a:p>
          <a:p>
            <a:endParaRPr lang="fr-FR" dirty="0"/>
          </a:p>
          <a:p>
            <a:endParaRPr lang="fr-FR" dirty="0" smtClean="0"/>
          </a:p>
          <a:p>
            <a:r>
              <a:rPr lang="fr-FR" dirty="0" smtClean="0"/>
              <a:t>Liste complète sur </a:t>
            </a:r>
            <a:r>
              <a:rPr lang="fr-FR" dirty="0">
                <a:hlinkClick r:id="rId2"/>
              </a:rPr>
              <a:t>https://glyphicons.bootstrapcheatsheets.com</a:t>
            </a:r>
            <a:r>
              <a:rPr lang="fr-FR" dirty="0" smtClean="0">
                <a:hlinkClick r:id="rId2"/>
              </a:rPr>
              <a:t>/</a:t>
            </a:r>
            <a:endParaRPr lang="fr-FR" dirty="0" smtClean="0"/>
          </a:p>
          <a:p>
            <a:r>
              <a:rPr lang="fr-FR" dirty="0" smtClean="0"/>
              <a:t>Pour changer la couleur, changer la propriété CSS </a:t>
            </a:r>
            <a:r>
              <a:rPr lang="fr-FR" dirty="0" err="1" smtClean="0"/>
              <a:t>color</a:t>
            </a:r>
            <a:endParaRPr lang="fr-FR" dirty="0" smtClean="0"/>
          </a:p>
          <a:p>
            <a:r>
              <a:rPr lang="fr-FR" dirty="0" smtClean="0"/>
              <a:t>Pour changer la taille, changer font-size</a:t>
            </a:r>
            <a:endParaRPr lang="fr-FR" dirty="0"/>
          </a:p>
          <a:p>
            <a:endParaRPr lang="fr-FR" dirty="0"/>
          </a:p>
        </p:txBody>
      </p:sp>
      <p:pic>
        <p:nvPicPr>
          <p:cNvPr id="4" name="Picture 3"/>
          <p:cNvPicPr>
            <a:picLocks noChangeAspect="1"/>
          </p:cNvPicPr>
          <p:nvPr/>
        </p:nvPicPr>
        <p:blipFill>
          <a:blip r:embed="rId3"/>
          <a:stretch>
            <a:fillRect/>
          </a:stretch>
        </p:blipFill>
        <p:spPr>
          <a:xfrm>
            <a:off x="6801692" y="612775"/>
            <a:ext cx="3114675" cy="1428750"/>
          </a:xfrm>
          <a:prstGeom prst="rect">
            <a:avLst/>
          </a:prstGeom>
        </p:spPr>
      </p:pic>
      <p:pic>
        <p:nvPicPr>
          <p:cNvPr id="5" name="Picture 4"/>
          <p:cNvPicPr>
            <a:picLocks noChangeAspect="1"/>
          </p:cNvPicPr>
          <p:nvPr/>
        </p:nvPicPr>
        <p:blipFill>
          <a:blip r:embed="rId4"/>
          <a:stretch>
            <a:fillRect/>
          </a:stretch>
        </p:blipFill>
        <p:spPr>
          <a:xfrm>
            <a:off x="1384487" y="3567672"/>
            <a:ext cx="5962650" cy="314325"/>
          </a:xfrm>
          <a:prstGeom prst="rect">
            <a:avLst/>
          </a:prstGeom>
        </p:spPr>
      </p:pic>
      <p:pic>
        <p:nvPicPr>
          <p:cNvPr id="6" name="Picture 5"/>
          <p:cNvPicPr>
            <a:picLocks noChangeAspect="1"/>
          </p:cNvPicPr>
          <p:nvPr/>
        </p:nvPicPr>
        <p:blipFill>
          <a:blip r:embed="rId5"/>
          <a:stretch>
            <a:fillRect/>
          </a:stretch>
        </p:blipFill>
        <p:spPr>
          <a:xfrm>
            <a:off x="8359029" y="4619051"/>
            <a:ext cx="2003051" cy="877153"/>
          </a:xfrm>
          <a:prstGeom prst="rect">
            <a:avLst/>
          </a:prstGeom>
        </p:spPr>
      </p:pic>
    </p:spTree>
    <p:extLst>
      <p:ext uri="{BB962C8B-B14F-4D97-AF65-F5344CB8AC3E}">
        <p14:creationId xmlns:p14="http://schemas.microsoft.com/office/powerpoint/2010/main" val="24284216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 Ajouter Glyphicons à AF</a:t>
            </a:r>
            <a:endParaRPr lang="fr-FR"/>
          </a:p>
        </p:txBody>
      </p:sp>
      <p:sp>
        <p:nvSpPr>
          <p:cNvPr id="3" name="Content Placeholder 2"/>
          <p:cNvSpPr>
            <a:spLocks noGrp="1"/>
          </p:cNvSpPr>
          <p:nvPr>
            <p:ph idx="1"/>
          </p:nvPr>
        </p:nvSpPr>
        <p:spPr/>
        <p:txBody>
          <a:bodyPr/>
          <a:lstStyle/>
          <a:p>
            <a:r>
              <a:rPr lang="fr-FR" smtClean="0"/>
              <a:t>Ecrire le code nécessaire pour arriver à cet affichage sur ecrans moyen et larges</a:t>
            </a:r>
            <a:endParaRPr lang="fr-FR"/>
          </a:p>
        </p:txBody>
      </p:sp>
      <p:pic>
        <p:nvPicPr>
          <p:cNvPr id="4" name="Picture 3"/>
          <p:cNvPicPr>
            <a:picLocks noChangeAspect="1"/>
          </p:cNvPicPr>
          <p:nvPr/>
        </p:nvPicPr>
        <p:blipFill>
          <a:blip r:embed="rId2"/>
          <a:stretch>
            <a:fillRect/>
          </a:stretch>
        </p:blipFill>
        <p:spPr>
          <a:xfrm>
            <a:off x="2929966" y="3182471"/>
            <a:ext cx="6813501" cy="3003176"/>
          </a:xfrm>
          <a:prstGeom prst="rect">
            <a:avLst/>
          </a:prstGeom>
        </p:spPr>
      </p:pic>
    </p:spTree>
    <p:extLst>
      <p:ext uri="{BB962C8B-B14F-4D97-AF65-F5344CB8AC3E}">
        <p14:creationId xmlns:p14="http://schemas.microsoft.com/office/powerpoint/2010/main" val="4280796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AF : section pourcentages</a:t>
            </a:r>
            <a:endParaRPr lang="fr-FR"/>
          </a:p>
        </p:txBody>
      </p:sp>
      <p:sp>
        <p:nvSpPr>
          <p:cNvPr id="3" name="Content Placeholder 2"/>
          <p:cNvSpPr>
            <a:spLocks noGrp="1"/>
          </p:cNvSpPr>
          <p:nvPr>
            <p:ph idx="1"/>
          </p:nvPr>
        </p:nvSpPr>
        <p:spPr/>
        <p:txBody>
          <a:bodyPr/>
          <a:lstStyle/>
          <a:p>
            <a:r>
              <a:rPr lang="fr-FR" smtClean="0"/>
              <a:t>TODO : ecrire le code pour afficher la section ci-dessous :</a:t>
            </a:r>
          </a:p>
          <a:p>
            <a:pPr lvl="1"/>
            <a:r>
              <a:rPr lang="fr-FR" smtClean="0"/>
              <a:t>Utiliser col-XX-YY pour séparer la ligne en 4 parties, </a:t>
            </a:r>
          </a:p>
          <a:p>
            <a:pPr lvl="1"/>
            <a:r>
              <a:rPr lang="fr-FR" smtClean="0"/>
              <a:t>Dans chaque partie utilsier 2 &lt;p&gt; pour afficher 85% dans le 1</a:t>
            </a:r>
            <a:r>
              <a:rPr lang="fr-FR" baseline="30000" smtClean="0"/>
              <a:t>er</a:t>
            </a:r>
            <a:r>
              <a:rPr lang="fr-FR" smtClean="0"/>
              <a:t> et le texte dessosu dans le second.</a:t>
            </a:r>
          </a:p>
          <a:p>
            <a:pPr lvl="1"/>
            <a:r>
              <a:rPr lang="fr-FR" smtClean="0"/>
              <a:t>Utiliser la propriété css font-size pour changer la taille du texte, font-weight :bold pour le mettre en gras</a:t>
            </a:r>
          </a:p>
          <a:p>
            <a:pPr lvl="1"/>
            <a:r>
              <a:rPr lang="fr-FR" smtClean="0"/>
              <a:t>Vérifier que le rendu sur les petits écrans est correct</a:t>
            </a:r>
            <a:endParaRPr lang="fr-FR"/>
          </a:p>
        </p:txBody>
      </p:sp>
      <p:pic>
        <p:nvPicPr>
          <p:cNvPr id="4" name="Picture 3"/>
          <p:cNvPicPr>
            <a:picLocks noChangeAspect="1"/>
          </p:cNvPicPr>
          <p:nvPr/>
        </p:nvPicPr>
        <p:blipFill>
          <a:blip r:embed="rId2"/>
          <a:stretch>
            <a:fillRect/>
          </a:stretch>
        </p:blipFill>
        <p:spPr>
          <a:xfrm>
            <a:off x="1154954" y="5077439"/>
            <a:ext cx="8236650" cy="1703864"/>
          </a:xfrm>
          <a:prstGeom prst="rect">
            <a:avLst/>
          </a:prstGeom>
        </p:spPr>
      </p:pic>
    </p:spTree>
    <p:extLst>
      <p:ext uri="{BB962C8B-B14F-4D97-AF65-F5344CB8AC3E}">
        <p14:creationId xmlns:p14="http://schemas.microsoft.com/office/powerpoint/2010/main" val="31135719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AF : section avec badge</a:t>
            </a:r>
            <a:endParaRPr lang="fr-FR"/>
          </a:p>
        </p:txBody>
      </p:sp>
      <p:sp>
        <p:nvSpPr>
          <p:cNvPr id="3" name="Content Placeholder 2"/>
          <p:cNvSpPr>
            <a:spLocks noGrp="1"/>
          </p:cNvSpPr>
          <p:nvPr>
            <p:ph idx="1"/>
          </p:nvPr>
        </p:nvSpPr>
        <p:spPr>
          <a:xfrm>
            <a:off x="1154954" y="2388347"/>
            <a:ext cx="8825659" cy="3416300"/>
          </a:xfrm>
        </p:spPr>
        <p:txBody>
          <a:bodyPr>
            <a:normAutofit/>
          </a:bodyPr>
          <a:lstStyle/>
          <a:p>
            <a:r>
              <a:rPr lang="fr-FR" sz="1600" b="1" smtClean="0"/>
              <a:t>TODO : Créer la section avec badge</a:t>
            </a:r>
          </a:p>
          <a:p>
            <a:r>
              <a:rPr lang="fr-FR" sz="1600" smtClean="0"/>
              <a:t>Commencez par utiliser col-XX-YY pour définir 2 grandes zones ( 1 pour le texte "Professionels  de la …", l'autre pour le badge. Choisir la taille</a:t>
            </a:r>
          </a:p>
          <a:p>
            <a:r>
              <a:rPr lang="fr-FR" sz="1600" smtClean="0"/>
              <a:t>Pour le badge : 2 &lt;div&gt; l'une au dessus de l'autre</a:t>
            </a:r>
          </a:p>
          <a:p>
            <a:pPr lvl="1"/>
            <a:r>
              <a:rPr lang="fr-FR" sz="1400" smtClean="0"/>
              <a:t>Pour la premiere texte "Avis Elèves…" + glyphicon star</a:t>
            </a:r>
          </a:p>
          <a:p>
            <a:pPr lvl="1"/>
            <a:r>
              <a:rPr lang="fr-FR" sz="1400" smtClean="0"/>
              <a:t>Pour la seconde texte "Avis récoltés…</a:t>
            </a:r>
          </a:p>
          <a:p>
            <a:pPr lvl="1"/>
            <a:r>
              <a:rPr lang="fr-FR" sz="1400" smtClean="0"/>
              <a:t>Faire le code CSS pour avoir un background-color blanc en haut et orange en bas</a:t>
            </a:r>
          </a:p>
          <a:p>
            <a:pPr lvl="1"/>
            <a:r>
              <a:rPr lang="fr-FR" sz="1400" smtClean="0"/>
              <a:t>Utiliser la propriété css border pour ajouter une bordure</a:t>
            </a:r>
          </a:p>
          <a:p>
            <a:pPr lvl="1"/>
            <a:r>
              <a:rPr lang="fr-FR" sz="1400" smtClean="0"/>
              <a:t>Utiliser la propriété css border-radius pour arrondir les angles</a:t>
            </a:r>
          </a:p>
          <a:p>
            <a:pPr lvl="1"/>
            <a:endParaRPr lang="fr-FR" sz="1400"/>
          </a:p>
        </p:txBody>
      </p:sp>
      <p:pic>
        <p:nvPicPr>
          <p:cNvPr id="4" name="Picture 3"/>
          <p:cNvPicPr>
            <a:picLocks noChangeAspect="1"/>
          </p:cNvPicPr>
          <p:nvPr/>
        </p:nvPicPr>
        <p:blipFill>
          <a:blip r:embed="rId2"/>
          <a:stretch>
            <a:fillRect/>
          </a:stretch>
        </p:blipFill>
        <p:spPr>
          <a:xfrm>
            <a:off x="687760" y="5435741"/>
            <a:ext cx="8366594" cy="1145473"/>
          </a:xfrm>
          <a:prstGeom prst="rect">
            <a:avLst/>
          </a:prstGeom>
        </p:spPr>
      </p:pic>
    </p:spTree>
    <p:extLst>
      <p:ext uri="{BB962C8B-B14F-4D97-AF65-F5344CB8AC3E}">
        <p14:creationId xmlns:p14="http://schemas.microsoft.com/office/powerpoint/2010/main" val="7002607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AF : Page Toutes les Formations</a:t>
            </a:r>
            <a:endParaRPr lang="fr-FR"/>
          </a:p>
        </p:txBody>
      </p:sp>
      <p:sp>
        <p:nvSpPr>
          <p:cNvPr id="3" name="Content Placeholder 2"/>
          <p:cNvSpPr>
            <a:spLocks noGrp="1"/>
          </p:cNvSpPr>
          <p:nvPr>
            <p:ph idx="1"/>
          </p:nvPr>
        </p:nvSpPr>
        <p:spPr/>
        <p:txBody>
          <a:bodyPr/>
          <a:lstStyle/>
          <a:p>
            <a:r>
              <a:rPr lang="fr-FR" smtClean="0"/>
              <a:t>Améliorer l'affichage de la page ToutesLesformations : </a:t>
            </a:r>
            <a:endParaRPr lang="fr-FR"/>
          </a:p>
        </p:txBody>
      </p:sp>
      <p:pic>
        <p:nvPicPr>
          <p:cNvPr id="4" name="Picture 3"/>
          <p:cNvPicPr>
            <a:picLocks noChangeAspect="1"/>
          </p:cNvPicPr>
          <p:nvPr/>
        </p:nvPicPr>
        <p:blipFill>
          <a:blip r:embed="rId2"/>
          <a:stretch>
            <a:fillRect/>
          </a:stretch>
        </p:blipFill>
        <p:spPr>
          <a:xfrm>
            <a:off x="1081087" y="3245224"/>
            <a:ext cx="7213537" cy="3397343"/>
          </a:xfrm>
          <a:prstGeom prst="rect">
            <a:avLst/>
          </a:prstGeom>
        </p:spPr>
      </p:pic>
    </p:spTree>
    <p:extLst>
      <p:ext uri="{BB962C8B-B14F-4D97-AF65-F5344CB8AC3E}">
        <p14:creationId xmlns:p14="http://schemas.microsoft.com/office/powerpoint/2010/main" val="16180924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Bundling et minification</a:t>
            </a:r>
            <a:endParaRPr lang="fr-FR"/>
          </a:p>
        </p:txBody>
      </p:sp>
      <p:sp>
        <p:nvSpPr>
          <p:cNvPr id="3" name="Content Placeholder 2"/>
          <p:cNvSpPr>
            <a:spLocks noGrp="1"/>
          </p:cNvSpPr>
          <p:nvPr>
            <p:ph idx="1"/>
          </p:nvPr>
        </p:nvSpPr>
        <p:spPr/>
        <p:txBody>
          <a:bodyPr/>
          <a:lstStyle/>
          <a:p>
            <a:r>
              <a:rPr lang="fr-FR" b="1" dirty="0" err="1" smtClean="0"/>
              <a:t>Bundling</a:t>
            </a:r>
            <a:r>
              <a:rPr lang="fr-FR" dirty="0" smtClean="0"/>
              <a:t> : Afin de limiter les allers et retours du client vers le serveur quand on charge les ressources CSS et </a:t>
            </a:r>
            <a:r>
              <a:rPr lang="fr-FR" dirty="0" err="1" smtClean="0"/>
              <a:t>Javascript</a:t>
            </a:r>
            <a:r>
              <a:rPr lang="fr-FR" dirty="0" smtClean="0"/>
              <a:t>, il est commun de grouper ensemble tous ces fichiers en un seul</a:t>
            </a:r>
          </a:p>
          <a:p>
            <a:r>
              <a:rPr lang="fr-FR" b="1" dirty="0" err="1" smtClean="0"/>
              <a:t>Minification</a:t>
            </a:r>
            <a:r>
              <a:rPr lang="fr-FR" dirty="0" smtClean="0"/>
              <a:t> : Supprimez tous les espaces et retours chariots non </a:t>
            </a:r>
            <a:r>
              <a:rPr lang="fr-FR" dirty="0" smtClean="0"/>
              <a:t>nécessaires </a:t>
            </a:r>
            <a:r>
              <a:rPr lang="fr-FR" dirty="0" smtClean="0"/>
              <a:t>pour diminuer la taille des fichiers CSS et </a:t>
            </a:r>
            <a:r>
              <a:rPr lang="fr-FR" dirty="0" err="1" smtClean="0"/>
              <a:t>javascript</a:t>
            </a:r>
            <a:endParaRPr lang="fr-FR" dirty="0" smtClean="0"/>
          </a:p>
          <a:p>
            <a:r>
              <a:rPr lang="fr-FR" dirty="0" smtClean="0"/>
              <a:t>Supporté nativement par Asp.NET MVC ( fichier </a:t>
            </a:r>
            <a:r>
              <a:rPr lang="fr-FR" dirty="0" err="1" smtClean="0"/>
              <a:t>BundleConfig.cs</a:t>
            </a:r>
            <a:r>
              <a:rPr lang="fr-FR" dirty="0" smtClean="0"/>
              <a:t>)</a:t>
            </a:r>
          </a:p>
          <a:p>
            <a:r>
              <a:rPr lang="fr-FR" dirty="0" smtClean="0"/>
              <a:t>Pour activer le </a:t>
            </a:r>
            <a:r>
              <a:rPr lang="fr-FR" dirty="0" err="1" smtClean="0"/>
              <a:t>bundling</a:t>
            </a:r>
            <a:r>
              <a:rPr lang="fr-FR" dirty="0" smtClean="0"/>
              <a:t> et la </a:t>
            </a:r>
            <a:r>
              <a:rPr lang="fr-FR" dirty="0" err="1" smtClean="0"/>
              <a:t>minification</a:t>
            </a:r>
            <a:r>
              <a:rPr lang="fr-FR" dirty="0" smtClean="0"/>
              <a:t> mettre </a:t>
            </a:r>
            <a:r>
              <a:rPr lang="fr-FR" b="1" dirty="0" err="1" smtClean="0"/>
              <a:t>debug</a:t>
            </a:r>
            <a:r>
              <a:rPr lang="fr-FR" b="1" dirty="0" smtClean="0"/>
              <a:t>=false</a:t>
            </a:r>
            <a:r>
              <a:rPr lang="fr-FR" dirty="0" smtClean="0"/>
              <a:t> dans </a:t>
            </a:r>
            <a:r>
              <a:rPr lang="fr-FR" dirty="0" err="1" smtClean="0"/>
              <a:t>webconfig</a:t>
            </a:r>
            <a:endParaRPr lang="fr-FR" dirty="0" smtClean="0"/>
          </a:p>
          <a:p>
            <a:endParaRPr lang="fr-FR" dirty="0"/>
          </a:p>
        </p:txBody>
      </p:sp>
      <p:pic>
        <p:nvPicPr>
          <p:cNvPr id="4" name="Picture 3"/>
          <p:cNvPicPr>
            <a:picLocks noChangeAspect="1"/>
          </p:cNvPicPr>
          <p:nvPr/>
        </p:nvPicPr>
        <p:blipFill>
          <a:blip r:embed="rId2"/>
          <a:stretch>
            <a:fillRect/>
          </a:stretch>
        </p:blipFill>
        <p:spPr>
          <a:xfrm>
            <a:off x="6904710" y="670454"/>
            <a:ext cx="4762500" cy="981075"/>
          </a:xfrm>
          <a:prstGeom prst="rect">
            <a:avLst/>
          </a:prstGeom>
        </p:spPr>
      </p:pic>
      <p:pic>
        <p:nvPicPr>
          <p:cNvPr id="5" name="Picture 4"/>
          <p:cNvPicPr>
            <a:picLocks noChangeAspect="1"/>
          </p:cNvPicPr>
          <p:nvPr/>
        </p:nvPicPr>
        <p:blipFill>
          <a:blip r:embed="rId3"/>
          <a:stretch>
            <a:fillRect/>
          </a:stretch>
        </p:blipFill>
        <p:spPr>
          <a:xfrm>
            <a:off x="8583040" y="2217737"/>
            <a:ext cx="2971800" cy="257175"/>
          </a:xfrm>
          <a:prstGeom prst="rect">
            <a:avLst/>
          </a:prstGeom>
        </p:spPr>
      </p:pic>
      <p:pic>
        <p:nvPicPr>
          <p:cNvPr id="6" name="Image 5"/>
          <p:cNvPicPr>
            <a:picLocks noChangeAspect="1"/>
          </p:cNvPicPr>
          <p:nvPr/>
        </p:nvPicPr>
        <p:blipFill>
          <a:blip r:embed="rId4"/>
          <a:stretch>
            <a:fillRect/>
          </a:stretch>
        </p:blipFill>
        <p:spPr>
          <a:xfrm>
            <a:off x="1582241" y="5480237"/>
            <a:ext cx="5676652" cy="1079126"/>
          </a:xfrm>
          <a:prstGeom prst="rect">
            <a:avLst/>
          </a:prstGeom>
        </p:spPr>
      </p:pic>
    </p:spTree>
    <p:extLst>
      <p:ext uri="{BB962C8B-B14F-4D97-AF65-F5344CB8AC3E}">
        <p14:creationId xmlns:p14="http://schemas.microsoft.com/office/powerpoint/2010/main" val="1934785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5017</TotalTime>
  <Words>4989</Words>
  <Application>Microsoft Office PowerPoint</Application>
  <PresentationFormat>Grand écran</PresentationFormat>
  <Paragraphs>648</Paragraphs>
  <Slides>139</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139</vt:i4>
      </vt:variant>
    </vt:vector>
  </HeadingPairs>
  <TitlesOfParts>
    <vt:vector size="147" baseType="lpstr">
      <vt:lpstr>Arial</vt:lpstr>
      <vt:lpstr>Calibri</vt:lpstr>
      <vt:lpstr>Century Gothic</vt:lpstr>
      <vt:lpstr>Karla</vt:lpstr>
      <vt:lpstr>Montserrat</vt:lpstr>
      <vt:lpstr>Symbol</vt:lpstr>
      <vt:lpstr>Wingdings 3</vt:lpstr>
      <vt:lpstr>Salle d’ions</vt:lpstr>
      <vt:lpstr>Développer des sites web avec ASP.NET MVC</vt:lpstr>
      <vt:lpstr>Introduction aux sites web et à ASP.NET MVC</vt:lpstr>
      <vt:lpstr>Qu’est ce qu’un site web ?</vt:lpstr>
      <vt:lpstr>Site statique vs Site dynamique</vt:lpstr>
      <vt:lpstr>Site statique vs Site dynamique</vt:lpstr>
      <vt:lpstr>Client VS Serveur</vt:lpstr>
      <vt:lpstr>Client VS Serveur</vt:lpstr>
      <vt:lpstr>Technologies autour des sites web</vt:lpstr>
      <vt:lpstr>HTML le langage des pages web</vt:lpstr>
      <vt:lpstr>HTML : balises utilisées fréquemment</vt:lpstr>
      <vt:lpstr>Exercice HTML</vt:lpstr>
      <vt:lpstr>Qu’est ce que qu’ASP.NET MVC ?</vt:lpstr>
      <vt:lpstr>The road to ASP.NET Core 3.0 </vt:lpstr>
      <vt:lpstr>Différences ASP.NET MVC et Core</vt:lpstr>
      <vt:lpstr>ASP.NET MVC ou ASP.NET Core ?</vt:lpstr>
      <vt:lpstr>Cheminement d’une requete en ASP.NET MVC</vt:lpstr>
      <vt:lpstr>Model View Controller</vt:lpstr>
      <vt:lpstr>Model View Controller</vt:lpstr>
      <vt:lpstr>Model View Controller</vt:lpstr>
      <vt:lpstr>Model View Controller</vt:lpstr>
      <vt:lpstr>Responsabilités </vt:lpstr>
      <vt:lpstr>Conclusion </vt:lpstr>
      <vt:lpstr>Controleurs</vt:lpstr>
      <vt:lpstr>Controlleur</vt:lpstr>
      <vt:lpstr>Route par défaut</vt:lpstr>
      <vt:lpstr>Actions</vt:lpstr>
      <vt:lpstr>Créer un projet Asp.NET MVC </vt:lpstr>
      <vt:lpstr>Vues Razor</vt:lpstr>
      <vt:lpstr>Qu’est ce qu’une vue Razor</vt:lpstr>
      <vt:lpstr>Comment ajouter du C# dans une View ?</vt:lpstr>
      <vt:lpstr>Passer des données à la vue</vt:lpstr>
      <vt:lpstr>Notion de ViewModel</vt:lpstr>
      <vt:lpstr>Exemple de ViewModel </vt:lpstr>
      <vt:lpstr>Dans la vue comment récupérer ces données ?</vt:lpstr>
      <vt:lpstr>Exercice </vt:lpstr>
      <vt:lpstr>Exercice suite </vt:lpstr>
      <vt:lpstr>Principales erreurs avec les controlleurs</vt:lpstr>
      <vt:lpstr>Projet Avis Formations</vt:lpstr>
      <vt:lpstr>Présentation PowerPoint</vt:lpstr>
      <vt:lpstr>AvisFormations : Créer la base de données</vt:lpstr>
      <vt:lpstr>AvisFormation : Créer la solution</vt:lpstr>
      <vt:lpstr>AvisFormations : EntityFramework</vt:lpstr>
      <vt:lpstr>AvisFormation : Toutes les formations</vt:lpstr>
      <vt:lpstr>Helpers Razor : A eviter mais à comprendre</vt:lpstr>
      <vt:lpstr>ActionLink, Action ou &lt;a&gt; </vt:lpstr>
      <vt:lpstr>AvisFormations : Créer la page DetailFormation</vt:lpstr>
      <vt:lpstr>AvisFormation: liens entre ToutesLesFormations et DetailFormation</vt:lpstr>
      <vt:lpstr>Layout : Header et Footer</vt:lpstr>
      <vt:lpstr>Exercice Layout : Header et Footer</vt:lpstr>
      <vt:lpstr>Forms/Formulaire</vt:lpstr>
      <vt:lpstr>Forms</vt:lpstr>
      <vt:lpstr>Qu’est-ce qu’une &lt;form&gt; ?</vt:lpstr>
      <vt:lpstr>Syntaxe en Asp.NET MVC</vt:lpstr>
      <vt:lpstr>AF : Créer controlleur Avis</vt:lpstr>
      <vt:lpstr>RedirectToAction</vt:lpstr>
      <vt:lpstr>ViewData, ViewBag,TempData</vt:lpstr>
      <vt:lpstr>Réception des données après un POST</vt:lpstr>
      <vt:lpstr>AF : Implementer l’action qui réceptionne</vt:lpstr>
      <vt:lpstr>Model Binding en sortie de form</vt:lpstr>
      <vt:lpstr>Model Binding : erreurs tournant au casse tête</vt:lpstr>
      <vt:lpstr>Model Binding</vt:lpstr>
      <vt:lpstr>AF : Créer page contact</vt:lpstr>
      <vt:lpstr>AF : Afficher tous les avis dans la page DetailFormation</vt:lpstr>
      <vt:lpstr>AF : Page d’accueil</vt:lpstr>
      <vt:lpstr>Routage</vt:lpstr>
      <vt:lpstr>A quoi sert le routage ?</vt:lpstr>
      <vt:lpstr>A quel stade est effectué le routage ?</vt:lpstr>
      <vt:lpstr>Routedebugger pour debugger les problemes de routage</vt:lpstr>
      <vt:lpstr>Route par défaut </vt:lpstr>
      <vt:lpstr>Ajouter une nouvelle route simple</vt:lpstr>
      <vt:lpstr>Ajouter une route avec paramètre</vt:lpstr>
      <vt:lpstr>Exercice Routage</vt:lpstr>
      <vt:lpstr>Exercice Routage</vt:lpstr>
      <vt:lpstr>Validation des forms</vt:lpstr>
      <vt:lpstr>Qu'est ce que la validation ? </vt:lpstr>
      <vt:lpstr>Vérification dans le controlleur</vt:lpstr>
      <vt:lpstr>Dataannotation : exemples </vt:lpstr>
      <vt:lpstr>Utilisation des ValidationSummary</vt:lpstr>
      <vt:lpstr>Vérifier si les données sont valides dans le controleur</vt:lpstr>
      <vt:lpstr>AddmodelError : Custom Errors</vt:lpstr>
      <vt:lpstr>Valider les DataAnnotations</vt:lpstr>
      <vt:lpstr>Valider plusieurs propriétés : 2 choix d'affichage </vt:lpstr>
      <vt:lpstr>Affichage messages d'erreurs sous la balise HTML</vt:lpstr>
      <vt:lpstr>Affichage messages d'erreurs sous la balise HTML</vt:lpstr>
      <vt:lpstr>Exercice</vt:lpstr>
      <vt:lpstr>Un design pro avec CSS et Bootstrap</vt:lpstr>
      <vt:lpstr>Introduction au CSS</vt:lpstr>
      <vt:lpstr>CSS dans ASP.NET MVC</vt:lpstr>
      <vt:lpstr>Présentation de Bootstrap</vt:lpstr>
      <vt:lpstr>Changer couleur de fond</vt:lpstr>
      <vt:lpstr>Jumbotron</vt:lpstr>
      <vt:lpstr>Responsive design </vt:lpstr>
      <vt:lpstr>Responsive design : exercice</vt:lpstr>
      <vt:lpstr>Glyphicons </vt:lpstr>
      <vt:lpstr>Exercice : Ajouter Glyphicons à AF</vt:lpstr>
      <vt:lpstr>AF : section pourcentages</vt:lpstr>
      <vt:lpstr>AF : section avec badge</vt:lpstr>
      <vt:lpstr>AF : Page Toutes les Formations</vt:lpstr>
      <vt:lpstr>Bundling et minification</vt:lpstr>
      <vt:lpstr>Gérer les comptes utilisateurs avec Identity</vt:lpstr>
      <vt:lpstr>Qu’est ce qu’Identity ?</vt:lpstr>
      <vt:lpstr>Comment ajouter Identity à mon projet ?</vt:lpstr>
      <vt:lpstr>Ainsi sont générées :</vt:lpstr>
      <vt:lpstr>Limiter l’accès à une page web</vt:lpstr>
      <vt:lpstr>Page de connexion par défaut</vt:lpstr>
      <vt:lpstr>Présentation des classes générées</vt:lpstr>
      <vt:lpstr>Exercice : Changer couleur des boutons des pages LogIn et register</vt:lpstr>
      <vt:lpstr>AF : Contrôle utilisateur pour avis</vt:lpstr>
      <vt:lpstr>Création des tables automatique</vt:lpstr>
      <vt:lpstr>Redirection vers formation après inscription</vt:lpstr>
      <vt:lpstr>Modifier la sauvegarde d’avis</vt:lpstr>
      <vt:lpstr>Limiter à 1 avis par formation</vt:lpstr>
      <vt:lpstr>Reset de mot de passe</vt:lpstr>
      <vt:lpstr>Inscription avec Tiers</vt:lpstr>
      <vt:lpstr>Introduction aux Roles </vt:lpstr>
      <vt:lpstr>Assigner un rôle à un User</vt:lpstr>
      <vt:lpstr>Assigner un rôle à un User</vt:lpstr>
      <vt:lpstr>Créer un back end pour modifier les utilisateurs</vt:lpstr>
      <vt:lpstr>Filtres et site Multilingue</vt:lpstr>
      <vt:lpstr>Notion de filtre</vt:lpstr>
      <vt:lpstr>Un filtre dérive de ActionFilterAttribute</vt:lpstr>
      <vt:lpstr>Exercice : implémenter un filtre</vt:lpstr>
      <vt:lpstr>Comment faire un site MultiLingue</vt:lpstr>
      <vt:lpstr>Dupliquer les contrôleurs</vt:lpstr>
      <vt:lpstr>Dupliquer les controleurs</vt:lpstr>
      <vt:lpstr>Utiliser des dictionnaires de ressources</vt:lpstr>
      <vt:lpstr>Utiliser des dictionnaires de ressources</vt:lpstr>
      <vt:lpstr>Utiliser un filtre</vt:lpstr>
      <vt:lpstr>Utiliser un filtre</vt:lpstr>
      <vt:lpstr>Déploiement</vt:lpstr>
      <vt:lpstr>IIS : fonctionnement global</vt:lpstr>
      <vt:lpstr>IIS : Internet Information Services</vt:lpstr>
      <vt:lpstr>Déployer un site web : Etapes</vt:lpstr>
      <vt:lpstr>Comparatif</vt:lpstr>
      <vt:lpstr>Concepts avancés</vt:lpstr>
      <vt:lpstr>Cacher les vues rendues</vt:lpstr>
      <vt:lpstr>Performance: améliorations Front End</vt:lpstr>
      <vt:lpstr>Présentation PowerPoint</vt:lpstr>
      <vt:lpstr>AF : Améliorations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Développer des sites web avec ASP.NET MVC</dc:title>
  <dc:creator>stagiaire</dc:creator>
  <cp:lastModifiedBy>Utilisateur Windows</cp:lastModifiedBy>
  <cp:revision>331</cp:revision>
  <dcterms:created xsi:type="dcterms:W3CDTF">2019-05-10T09:59:45Z</dcterms:created>
  <dcterms:modified xsi:type="dcterms:W3CDTF">2019-05-17T14:52:11Z</dcterms:modified>
</cp:coreProperties>
</file>